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Lato" panose="020B0604020202020204" charset="0"/>
      <p:regular r:id="rId43"/>
      <p:bold r:id="rId44"/>
      <p:italic r:id="rId45"/>
      <p:boldItalic r:id="rId46"/>
    </p:embeddedFont>
    <p:embeddedFont>
      <p:font typeface="Roboto" panose="020B0604020202020204" charset="0"/>
      <p:regular r:id="rId47"/>
      <p:bold r:id="rId48"/>
      <p:italic r:id="rId49"/>
      <p:boldItalic r:id="rId50"/>
    </p:embeddedFont>
    <p:embeddedFont>
      <p:font typeface="Raleway"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Harm"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en.wikipedia.org/wiki/Sense#Other_internal_senses" TargetMode="External"/><Relationship Id="rId4" Type="http://schemas.openxmlformats.org/officeDocument/2006/relationships/hyperlink" Target="https://en.wikipedia.org/wiki/Somatosensory_syste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853ecdb16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853ecdb16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853ecdb16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853ecdb16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Categorical theories regard each emotion as a separate entity and typically distinguish between a few ‘basic emotions’ (that are innate, pan-cultural, and evolutionarily old) and additional ‘complex emotions’ (that are learned, culturally shaped, evolutionarily new, e.g. ‘pride’).</a:t>
            </a:r>
            <a:endParaRPr/>
          </a:p>
          <a:p>
            <a:pPr marL="0" lvl="0" indent="0" algn="l" rtl="0">
              <a:spcBef>
                <a:spcPts val="0"/>
              </a:spcBef>
              <a:spcAft>
                <a:spcPts val="0"/>
              </a:spcAft>
              <a:buNone/>
            </a:pPr>
            <a:endParaRPr/>
          </a:p>
          <a:p>
            <a:pPr marL="0" lvl="0" indent="0" algn="l" rtl="0">
              <a:spcBef>
                <a:spcPts val="0"/>
              </a:spcBef>
              <a:spcAft>
                <a:spcPts val="0"/>
              </a:spcAft>
              <a:buNone/>
            </a:pPr>
            <a:r>
              <a:rPr lang="en"/>
              <a:t>Different categorical theories propose different numbers (and members) for the basic emotions, but most of them include anger, disgust, fear, happiness,  sadness, and surprise. The universal nature of these emotions can be tested by whether people from different cultures recognize  the facial expressions associated with these emotions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 If a scientist approached research with a dimensional vs. categorical view of emotion, how do you think their research goals would change?</a:t>
            </a:r>
            <a:endParaRPr/>
          </a:p>
          <a:p>
            <a:pPr marL="0" lvl="0" indent="0" algn="l" rtl="0">
              <a:spcBef>
                <a:spcPts val="0"/>
              </a:spcBef>
              <a:spcAft>
                <a:spcPts val="0"/>
              </a:spcAft>
              <a:buClr>
                <a:schemeClr val="dk1"/>
              </a:buClr>
              <a:buSzPts val="1100"/>
              <a:buFont typeface="Arial"/>
              <a:buNone/>
            </a:pPr>
            <a:r>
              <a:rPr lang="en"/>
              <a:t>o   Dimensional theorists are interested in uncovering neural correlates of valence and arousal, whereas categorical theorists might look for discrete neural correlates associated with each basic emotion. </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853ecdb16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853ecdb16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solidFill>
                  <a:srgbClr val="677480"/>
                </a:solidFill>
                <a:latin typeface="Lato"/>
                <a:ea typeface="Lato"/>
                <a:cs typeface="Lato"/>
                <a:sym typeface="Lato"/>
              </a:rPr>
              <a:t>“...</a:t>
            </a:r>
            <a:r>
              <a:rPr lang="en" sz="1800" b="1">
                <a:solidFill>
                  <a:srgbClr val="677480"/>
                </a:solidFill>
                <a:latin typeface="Lato"/>
                <a:ea typeface="Lato"/>
                <a:cs typeface="Lato"/>
                <a:sym typeface="Lato"/>
              </a:rPr>
              <a:t> emotional states may be considered a function of a state of physiological arousal and of a cognition appropriate to this state of arousal</a:t>
            </a:r>
            <a:r>
              <a:rPr lang="en" sz="1800">
                <a:solidFill>
                  <a:srgbClr val="677480"/>
                </a:solidFill>
                <a:latin typeface="Lato"/>
                <a:ea typeface="Lato"/>
                <a:cs typeface="Lato"/>
                <a:sym typeface="Lato"/>
              </a:rPr>
              <a:t>. From this follows these propositions: (a) Given a state of physiological arousal for which an individual has no immediate explanation, he will label this state and describe his feelings in terms of the cognitions available to him… . (b) Given a state of physiological arousal for which an individual has a completely appropriate explanation, no evaluative needs will arise and the individual is unlikely to label his feelings in terms of the alternative cognitions available. (c) Given the same cognitive circumstances, the individual will react emotionally or describe his feelings as emotions only to the extent that he experiences a state of physiological arousal. An experiment is described which, together with the results of other studies, supports these propositions.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53ecdb16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53ecdb16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Individuals are more likely to engage in affiliative behavior when given a shot of epinephrine in the presence of a jovial as opposed to angry stranger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853ecdb1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853ecdb1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853ecdb1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853ecdb1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853ecdb1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853ecdb1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373737"/>
                </a:solidFill>
                <a:highlight>
                  <a:srgbClr val="FFFFFF"/>
                </a:highlight>
              </a:rPr>
              <a:t>Life is comprised of an infinite amount of complex choices, and our emotional responses are partly determined by which </a:t>
            </a:r>
            <a:r>
              <a:rPr lang="en" sz="1150" i="1">
                <a:solidFill>
                  <a:srgbClr val="373737"/>
                </a:solidFill>
                <a:highlight>
                  <a:srgbClr val="FFFFFF"/>
                </a:highlight>
              </a:rPr>
              <a:t>situations we select</a:t>
            </a:r>
            <a:r>
              <a:rPr lang="en" sz="1150">
                <a:solidFill>
                  <a:srgbClr val="373737"/>
                </a:solidFill>
                <a:highlight>
                  <a:srgbClr val="FFFFFF"/>
                </a:highlight>
              </a:rPr>
              <a:t>...  You can choose to put yourself into a potentially awkward situation or spend your time doing something else. (Avoiding or approaching)</a:t>
            </a:r>
            <a:endParaRPr sz="1150">
              <a:solidFill>
                <a:srgbClr val="373737"/>
              </a:solidFill>
              <a:highlight>
                <a:srgbClr val="FFFFFF"/>
              </a:highlight>
            </a:endParaRPr>
          </a:p>
          <a:p>
            <a:pPr marL="0" lvl="0" indent="0" algn="l" rtl="0">
              <a:spcBef>
                <a:spcPts val="0"/>
              </a:spcBef>
              <a:spcAft>
                <a:spcPts val="0"/>
              </a:spcAft>
              <a:buNone/>
            </a:pPr>
            <a:endParaRPr sz="1150">
              <a:solidFill>
                <a:srgbClr val="373737"/>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150">
                <a:solidFill>
                  <a:srgbClr val="373737"/>
                </a:solidFill>
              </a:rPr>
              <a:t>While you are in a particular situation, you can also modify what happens during it. (e.g., temporal distance - put space between you and the person…)  This is particularly relevant for unavoidable situations….  You can </a:t>
            </a:r>
            <a:r>
              <a:rPr lang="en" sz="1150" i="1">
                <a:solidFill>
                  <a:srgbClr val="373737"/>
                </a:solidFill>
              </a:rPr>
              <a:t>modify the situation</a:t>
            </a:r>
            <a:r>
              <a:rPr lang="en" sz="1150">
                <a:solidFill>
                  <a:srgbClr val="373737"/>
                </a:solidFill>
              </a:rPr>
              <a:t> by choosing to not do XYZ.  Additionally, you can also choose which particular aspects of the situation to focus on or </a:t>
            </a:r>
            <a:r>
              <a:rPr lang="en" sz="1150" i="1">
                <a:solidFill>
                  <a:srgbClr val="373737"/>
                </a:solidFill>
              </a:rPr>
              <a:t>selectively deploy your attention</a:t>
            </a:r>
            <a:r>
              <a:rPr lang="en" sz="1150">
                <a:solidFill>
                  <a:srgbClr val="373737"/>
                </a:solidFill>
              </a:rPr>
              <a:t>. (e.g., I’m not going to focus on the bad thing that happened; distraction, rumination, worry, thought suppression).</a:t>
            </a:r>
            <a:endParaRPr sz="1150">
              <a:solidFill>
                <a:srgbClr val="373737"/>
              </a:solidFill>
            </a:endParaRPr>
          </a:p>
          <a:p>
            <a:pPr marL="0" lvl="0" indent="0" algn="l" rtl="0">
              <a:lnSpc>
                <a:spcPct val="115000"/>
              </a:lnSpc>
              <a:spcBef>
                <a:spcPts val="1900"/>
              </a:spcBef>
              <a:spcAft>
                <a:spcPts val="0"/>
              </a:spcAft>
              <a:buClr>
                <a:schemeClr val="dk1"/>
              </a:buClr>
              <a:buSzPts val="1100"/>
              <a:buFont typeface="Arial"/>
              <a:buNone/>
            </a:pPr>
            <a:r>
              <a:rPr lang="en" sz="1150">
                <a:solidFill>
                  <a:srgbClr val="373737"/>
                </a:solidFill>
              </a:rPr>
              <a:t>The meaning that you ascribe to the event can also be modulated through </a:t>
            </a:r>
            <a:r>
              <a:rPr lang="en" sz="1150" i="1">
                <a:solidFill>
                  <a:srgbClr val="373737"/>
                </a:solidFill>
              </a:rPr>
              <a:t>changing cognition</a:t>
            </a:r>
            <a:r>
              <a:rPr lang="en" sz="1150">
                <a:solidFill>
                  <a:srgbClr val="373737"/>
                </a:solidFill>
              </a:rPr>
              <a:t>… How you choose to think about these situations especially how you can reframe or reappraise your thinking in a more positive or adaptive light is the focus of many types of behavioral therapy.</a:t>
            </a:r>
            <a:endParaRPr sz="1150">
              <a:solidFill>
                <a:srgbClr val="373737"/>
              </a:solidFill>
            </a:endParaRPr>
          </a:p>
          <a:p>
            <a:pPr marL="0" lvl="0" indent="0" algn="l" rtl="0">
              <a:lnSpc>
                <a:spcPct val="115000"/>
              </a:lnSpc>
              <a:spcBef>
                <a:spcPts val="1900"/>
              </a:spcBef>
              <a:spcAft>
                <a:spcPts val="0"/>
              </a:spcAft>
              <a:buClr>
                <a:schemeClr val="dk1"/>
              </a:buClr>
              <a:buSzPts val="1100"/>
              <a:buFont typeface="Arial"/>
              <a:buNone/>
            </a:pPr>
            <a:r>
              <a:rPr lang="en" sz="1150">
                <a:solidFill>
                  <a:srgbClr val="373737"/>
                </a:solidFill>
              </a:rPr>
              <a:t>After the emotional response occurs, you still have the opportunity to </a:t>
            </a:r>
            <a:r>
              <a:rPr lang="en" sz="1150" i="1">
                <a:solidFill>
                  <a:srgbClr val="373737"/>
                </a:solidFill>
              </a:rPr>
              <a:t>modulate your response</a:t>
            </a:r>
            <a:r>
              <a:rPr lang="en" sz="1150">
                <a:solidFill>
                  <a:srgbClr val="373737"/>
                </a:solidFill>
              </a:rPr>
              <a:t> or influence your emotions afterwards.  You may choose to suppress your emotions, or use drugs or alcohol to alter both your cognitive experience as well as your body’s physiological responses.  Many of these response modulations involve avoidance strategies...</a:t>
            </a:r>
            <a:endParaRPr sz="1150">
              <a:solidFill>
                <a:srgbClr val="373737"/>
              </a:solidFill>
            </a:endParaRPr>
          </a:p>
          <a:p>
            <a:pPr marL="0" lvl="0" indent="0" algn="l" rtl="0">
              <a:lnSpc>
                <a:spcPct val="115000"/>
              </a:lnSpc>
              <a:spcBef>
                <a:spcPts val="1900"/>
              </a:spcBef>
              <a:spcAft>
                <a:spcPts val="1900"/>
              </a:spcAft>
              <a:buNone/>
            </a:pPr>
            <a:r>
              <a:rPr lang="en" sz="1150">
                <a:solidFill>
                  <a:srgbClr val="373737"/>
                </a:solidFill>
              </a:rPr>
              <a:t>Gross (1998b) specifically examined the difference between antecedent- and response-focused regulation strategies and found that although both methods were effective at reducing emotion expression, antecedent strategies (reappraisal) were better at reducing the experience of emotion while response strategies (suppression) induced physiological changes.  This suggests that antecedent- and response-focused emotion regulation processed may have different purposes and mechanisms.</a:t>
            </a:r>
            <a:endParaRPr sz="1150">
              <a:solidFill>
                <a:srgbClr val="373737"/>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853ecdb16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853ecdb1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Reappraise the meaning so it’s not so bad</a:t>
            </a:r>
            <a:endParaRPr/>
          </a:p>
          <a:p>
            <a:pPr marL="0" lvl="0" indent="0" algn="l" rtl="0">
              <a:spcBef>
                <a:spcPts val="0"/>
              </a:spcBef>
              <a:spcAft>
                <a:spcPts val="0"/>
              </a:spcAft>
              <a:buNone/>
            </a:pPr>
            <a:r>
              <a:rPr lang="en" sz="1050">
                <a:solidFill>
                  <a:srgbClr val="222222"/>
                </a:solidFill>
                <a:highlight>
                  <a:srgbClr val="FFFFFF"/>
                </a:highlight>
              </a:rPr>
              <a:t> independent, third-person perspective when evaluating an emotional event</a:t>
            </a:r>
            <a:endParaRPr sz="1050">
              <a:solidFill>
                <a:srgbClr val="222222"/>
              </a:solidFill>
              <a:highlight>
                <a:srgbClr val="FFFFFF"/>
              </a:highlight>
            </a:endParaRPr>
          </a:p>
          <a:p>
            <a:pPr marL="0" lvl="0" indent="0" algn="l" rtl="0">
              <a:spcBef>
                <a:spcPts val="0"/>
              </a:spcBef>
              <a:spcAft>
                <a:spcPts val="0"/>
              </a:spcAft>
              <a:buNone/>
            </a:pPr>
            <a:r>
              <a:rPr lang="en" sz="1050">
                <a:solidFill>
                  <a:srgbClr val="222222"/>
                </a:solidFill>
                <a:highlight>
                  <a:srgbClr val="FFFFFF"/>
                </a:highlight>
              </a:rPr>
              <a:t>Or use humor</a:t>
            </a:r>
            <a:endParaRPr sz="1050">
              <a:solidFill>
                <a:srgbClr val="222222"/>
              </a:solidFill>
              <a:highlight>
                <a:srgbClr val="FFFFFF"/>
              </a:highlight>
            </a:endParaRPr>
          </a:p>
          <a:p>
            <a:pPr marL="0" lvl="0" indent="0" algn="l" rtl="0">
              <a:spcBef>
                <a:spcPts val="0"/>
              </a:spcBef>
              <a:spcAft>
                <a:spcPts val="0"/>
              </a:spcAft>
              <a:buNone/>
            </a:pPr>
            <a:r>
              <a:rPr lang="en" sz="1050">
                <a:solidFill>
                  <a:srgbClr val="222222"/>
                </a:solidFill>
                <a:highlight>
                  <a:srgbClr val="FFFFFF"/>
                </a:highlight>
              </a:rPr>
              <a:t>Or, there’s recent research on how thinking about positive autobiographical memories can reduce stress</a:t>
            </a:r>
            <a:endParaRPr sz="1050">
              <a:solidFill>
                <a:srgbClr val="222222"/>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853ecdb1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853ecdb1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Used in d’Arbeloff et al. (2018)</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853ecdb1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853ecdb16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DTI; FA is fractional ansiotrophy. Measures flow of water through the brain’s white matter tracts to identify information flow. Structural imaging.</a:t>
            </a:r>
            <a:endParaRPr/>
          </a:p>
          <a:p>
            <a:pPr marL="0" lvl="0" indent="0" algn="l" rtl="0">
              <a:spcBef>
                <a:spcPts val="0"/>
              </a:spcBef>
              <a:spcAft>
                <a:spcPts val="0"/>
              </a:spcAft>
              <a:buNone/>
            </a:pPr>
            <a:endParaRPr/>
          </a:p>
          <a:p>
            <a:pPr marL="0" lvl="0" indent="0" algn="l" rtl="0">
              <a:spcBef>
                <a:spcPts val="0"/>
              </a:spcBef>
              <a:spcAft>
                <a:spcPts val="0"/>
              </a:spcAft>
              <a:buNone/>
            </a:pPr>
            <a:r>
              <a:rPr lang="en"/>
              <a:t>“The Mood and Anxiety Symptoms Questionnaire (MASQ) Short Form is a 62-item self-report questionnaire used to assess current anxious and depressive symptoms over the past week.” [Weird methodology: over the past week for the MASQ but then ERQ is daily, so they’re not on the same time scale for symptom reporting.]</a:t>
            </a:r>
            <a:endParaRPr/>
          </a:p>
          <a:p>
            <a:pPr marL="0" lvl="0" indent="0" algn="l" rtl="0">
              <a:spcBef>
                <a:spcPts val="0"/>
              </a:spcBef>
              <a:spcAft>
                <a:spcPts val="0"/>
              </a:spcAft>
              <a:buNone/>
            </a:pPr>
            <a:endParaRPr/>
          </a:p>
          <a:p>
            <a:pPr marL="0" lvl="0" indent="0" algn="l" rtl="0">
              <a:spcBef>
                <a:spcPts val="0"/>
              </a:spcBef>
              <a:spcAft>
                <a:spcPts val="0"/>
              </a:spcAft>
              <a:buNone/>
            </a:pPr>
            <a:r>
              <a:rPr lang="en"/>
              <a:t>“At relatively low UF microstructural integrity, the correlation between MASQ total and ERQ reappraisal scores was not significant (1.238, p = .44). At intermediate (4.55, p =.001) and relatively high UF microstructural integrity (b = 7.86, p = .001), there were significant negative correlations between MASQ total and ERQ reappraisal scores.“</a:t>
            </a:r>
            <a:endParaRPr/>
          </a:p>
          <a:p>
            <a:pPr marL="0" lvl="0" indent="0" algn="l" rtl="0">
              <a:spcBef>
                <a:spcPts val="0"/>
              </a:spcBef>
              <a:spcAft>
                <a:spcPts val="0"/>
              </a:spcAft>
              <a:buNone/>
            </a:pPr>
            <a:endParaRPr/>
          </a:p>
          <a:p>
            <a:pPr marL="0" lvl="0" indent="0" algn="l" rtl="0">
              <a:spcBef>
                <a:spcPts val="0"/>
              </a:spcBef>
              <a:spcAft>
                <a:spcPts val="0"/>
              </a:spcAft>
              <a:buNone/>
            </a:pPr>
            <a:r>
              <a:rPr lang="en"/>
              <a:t>“Here, we provide initial evidence that the microstructural integrity of a pathway linking the dlPFC and amygdala moderates an association between typical use of cognitive reappraisal to down regulate negative emotions and the experience of anxiety and depressive symptoms”</a:t>
            </a:r>
            <a:endParaRPr/>
          </a:p>
          <a:p>
            <a:pPr marL="0" lvl="0" indent="0" algn="l" rtl="0">
              <a:spcBef>
                <a:spcPts val="0"/>
              </a:spcBef>
              <a:spcAft>
                <a:spcPts val="0"/>
              </a:spcAft>
              <a:buNone/>
            </a:pPr>
            <a:endParaRPr/>
          </a:p>
          <a:p>
            <a:pPr marL="0" lvl="0" indent="0" algn="l" rtl="0">
              <a:spcBef>
                <a:spcPts val="0"/>
              </a:spcBef>
              <a:spcAft>
                <a:spcPts val="0"/>
              </a:spcAft>
              <a:buNone/>
            </a:pPr>
            <a:r>
              <a:rPr lang="en"/>
              <a:t>“It is important to note that our cross-sectional data cannot determine if higher microstructural integrity of the UF supports more typical use of cognitive reappraisal or vice versa”</a:t>
            </a:r>
            <a:endParaRPr/>
          </a:p>
          <a:p>
            <a:pPr marL="0" lvl="0" indent="0" algn="l" rtl="0">
              <a:spcBef>
                <a:spcPts val="0"/>
              </a:spcBef>
              <a:spcAft>
                <a:spcPts val="0"/>
              </a:spcAft>
              <a:buNone/>
            </a:pPr>
            <a:endParaRPr/>
          </a:p>
          <a:p>
            <a:pPr marL="0" lvl="0" indent="0" algn="l" rtl="0">
              <a:spcBef>
                <a:spcPts val="0"/>
              </a:spcBef>
              <a:spcAft>
                <a:spcPts val="0"/>
              </a:spcAft>
              <a:buNone/>
            </a:pPr>
            <a:r>
              <a:rPr lang="en"/>
              <a:t>“Another limitation is that the ERQ assesses spontaneous or natural use of cognitive reappraisal in daily life”</a:t>
            </a:r>
            <a:endParaRPr/>
          </a:p>
          <a:p>
            <a:pPr marL="0" lvl="0" indent="0" algn="l" rtl="0">
              <a:spcBef>
                <a:spcPts val="0"/>
              </a:spcBef>
              <a:spcAft>
                <a:spcPts val="0"/>
              </a:spcAft>
              <a:buNone/>
            </a:pPr>
            <a:endParaRPr/>
          </a:p>
          <a:p>
            <a:pPr marL="0" lvl="0" indent="0" algn="l" rtl="0">
              <a:spcBef>
                <a:spcPts val="0"/>
              </a:spcBef>
              <a:spcAft>
                <a:spcPts val="0"/>
              </a:spcAft>
              <a:buNone/>
            </a:pPr>
            <a:r>
              <a:rPr lang="en"/>
              <a:t>“...only disorder risk (e.g., Swartz, Knodt, Radtke, &amp; Hariri, 2015) but also response to cognitive– behavioral therapy.” [Similar to the Kragel study in wanting to provide biomarkers that would index clinical severity]</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853ecdb1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853ecdb1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853ecdb1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853ecdb1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they do?</a:t>
            </a:r>
            <a:endParaRPr/>
          </a:p>
          <a:p>
            <a:pPr marL="0" lvl="0" indent="0" algn="l" rtl="0">
              <a:spcBef>
                <a:spcPts val="0"/>
              </a:spcBef>
              <a:spcAft>
                <a:spcPts val="0"/>
              </a:spcAft>
              <a:buNone/>
            </a:pPr>
            <a:r>
              <a:rPr lang="en"/>
              <a:t>-what were they expecting to see?</a:t>
            </a:r>
            <a:endParaRPr/>
          </a:p>
          <a:p>
            <a:pPr marL="0" lvl="0" indent="0" algn="l" rtl="0">
              <a:spcBef>
                <a:spcPts val="0"/>
              </a:spcBef>
              <a:spcAft>
                <a:spcPts val="0"/>
              </a:spcAft>
              <a:buNone/>
            </a:pPr>
            <a:endParaRPr/>
          </a:p>
          <a:p>
            <a:pPr marL="0" lvl="0" indent="0" algn="l" rtl="0">
              <a:spcBef>
                <a:spcPts val="0"/>
              </a:spcBef>
              <a:spcAft>
                <a:spcPts val="0"/>
              </a:spcAft>
              <a:buNone/>
            </a:pPr>
            <a:r>
              <a:rPr lang="en"/>
              <a:t>-mention why they have the mask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853ecdb16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853ecdb16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they find?</a:t>
            </a:r>
            <a:endParaRPr/>
          </a:p>
          <a:p>
            <a:pPr marL="0" lvl="0" indent="0" algn="l" rtl="0">
              <a:spcBef>
                <a:spcPts val="0"/>
              </a:spcBef>
              <a:spcAft>
                <a:spcPts val="0"/>
              </a:spcAft>
              <a:buNone/>
            </a:pPr>
            <a:r>
              <a:rPr lang="en"/>
              <a:t>-why did they run study 2?</a:t>
            </a:r>
            <a:endParaRPr/>
          </a:p>
          <a:p>
            <a:pPr marL="0" lvl="0" indent="0" algn="l" rtl="0">
              <a:spcBef>
                <a:spcPts val="0"/>
              </a:spcBef>
              <a:spcAft>
                <a:spcPts val="0"/>
              </a:spcAft>
              <a:buNone/>
            </a:pPr>
            <a:r>
              <a:rPr lang="en"/>
              <a:t>-why did they run study 3?</a:t>
            </a:r>
            <a:endParaRPr/>
          </a:p>
          <a:p>
            <a:pPr marL="0" lvl="0" indent="0" algn="l" rtl="0">
              <a:spcBef>
                <a:spcPts val="0"/>
              </a:spcBef>
              <a:spcAft>
                <a:spcPts val="0"/>
              </a:spcAft>
              <a:buNone/>
            </a:pPr>
            <a:r>
              <a:rPr lang="en"/>
              <a:t>-what is the overall main point?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853ecdb1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853ecdb1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OK, now we’ve discussed one of the constructionist papers…</a:t>
            </a:r>
            <a:endParaRPr/>
          </a:p>
          <a:p>
            <a:pPr marL="0" lvl="0" indent="0" algn="l" rtl="0">
              <a:spcBef>
                <a:spcPts val="0"/>
              </a:spcBef>
              <a:spcAft>
                <a:spcPts val="0"/>
              </a:spcAft>
              <a:buNone/>
            </a:pPr>
            <a:endParaRPr/>
          </a:p>
          <a:p>
            <a:pPr marL="0" lvl="0" indent="0" algn="l" rtl="0">
              <a:spcBef>
                <a:spcPts val="0"/>
              </a:spcBef>
              <a:spcAft>
                <a:spcPts val="0"/>
              </a:spcAft>
              <a:buNone/>
            </a:pPr>
            <a:r>
              <a:rPr lang="en"/>
              <a:t>“</a:t>
            </a:r>
            <a:r>
              <a:rPr lang="en" sz="1050">
                <a:solidFill>
                  <a:srgbClr val="222222"/>
                </a:solidFill>
                <a:highlight>
                  <a:srgbClr val="FFFFFF"/>
                </a:highlight>
              </a:rPr>
              <a:t>the term </a:t>
            </a:r>
            <a:r>
              <a:rPr lang="en" sz="1050" b="1">
                <a:solidFill>
                  <a:srgbClr val="222222"/>
                </a:solidFill>
                <a:highlight>
                  <a:srgbClr val="FFFFFF"/>
                </a:highlight>
              </a:rPr>
              <a:t>natural kind</a:t>
            </a:r>
            <a:r>
              <a:rPr lang="en" sz="1050">
                <a:solidFill>
                  <a:srgbClr val="222222"/>
                </a:solidFill>
                <a:highlight>
                  <a:srgbClr val="FFFFFF"/>
                </a:highlight>
              </a:rPr>
              <a:t> identifies a grouping of entities that always share particular qualities, independently of human knowledge of the entities or their qualities”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853ecdb1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853ecdb1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853ecdb1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853ecdb1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b="1">
                <a:solidFill>
                  <a:srgbClr val="222222"/>
                </a:solidFill>
                <a:highlight>
                  <a:srgbClr val="FFFFFF"/>
                </a:highlight>
              </a:rPr>
              <a:t>Mechanosensation</a:t>
            </a:r>
            <a:r>
              <a:rPr lang="en" sz="1050">
                <a:solidFill>
                  <a:srgbClr val="222222"/>
                </a:solidFill>
                <a:highlight>
                  <a:srgbClr val="FFFFFF"/>
                </a:highlight>
              </a:rPr>
              <a:t> is a response mechanism to mechanical stimuli. The physiological foundation for the senses of touch, hearing and balance, and pain is the conversion of mechanical stimuli into neuronal signals: mechanosensation. </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a:p>
            <a:pPr marL="0" lvl="0" indent="0" algn="l" rtl="0">
              <a:spcBef>
                <a:spcPts val="0"/>
              </a:spcBef>
              <a:spcAft>
                <a:spcPts val="0"/>
              </a:spcAft>
              <a:buNone/>
            </a:pPr>
            <a:r>
              <a:rPr lang="en" sz="1050" b="1">
                <a:solidFill>
                  <a:srgbClr val="222222"/>
                </a:solidFill>
                <a:highlight>
                  <a:srgbClr val="FFFFFF"/>
                </a:highlight>
              </a:rPr>
              <a:t>Nociception</a:t>
            </a:r>
            <a:r>
              <a:rPr lang="en" sz="1050">
                <a:solidFill>
                  <a:srgbClr val="222222"/>
                </a:solidFill>
                <a:highlight>
                  <a:srgbClr val="FFFFFF"/>
                </a:highlight>
              </a:rPr>
              <a:t> (also </a:t>
            </a:r>
            <a:r>
              <a:rPr lang="en" sz="1050" b="1">
                <a:solidFill>
                  <a:srgbClr val="222222"/>
                </a:solidFill>
                <a:highlight>
                  <a:srgbClr val="FFFFFF"/>
                </a:highlight>
              </a:rPr>
              <a:t>nocioception</a:t>
            </a:r>
            <a:r>
              <a:rPr lang="en" sz="1050">
                <a:solidFill>
                  <a:srgbClr val="222222"/>
                </a:solidFill>
                <a:highlight>
                  <a:srgbClr val="FFFFFF"/>
                </a:highlight>
              </a:rPr>
              <a:t> or </a:t>
            </a:r>
            <a:r>
              <a:rPr lang="en" sz="1050" b="1">
                <a:solidFill>
                  <a:srgbClr val="222222"/>
                </a:solidFill>
                <a:highlight>
                  <a:srgbClr val="FFFFFF"/>
                </a:highlight>
              </a:rPr>
              <a:t>nociperception</a:t>
            </a:r>
            <a:r>
              <a:rPr lang="en" sz="1050">
                <a:solidFill>
                  <a:srgbClr val="222222"/>
                </a:solidFill>
                <a:highlight>
                  <a:srgbClr val="FFFFFF"/>
                </a:highlight>
              </a:rPr>
              <a:t>, from Latin </a:t>
            </a:r>
            <a:r>
              <a:rPr lang="en" sz="1050" i="1">
                <a:solidFill>
                  <a:srgbClr val="222222"/>
                </a:solidFill>
                <a:highlight>
                  <a:srgbClr val="FFFFFF"/>
                </a:highlight>
              </a:rPr>
              <a:t>nocere</a:t>
            </a:r>
            <a:r>
              <a:rPr lang="en" sz="1050">
                <a:solidFill>
                  <a:srgbClr val="222222"/>
                </a:solidFill>
                <a:highlight>
                  <a:srgbClr val="FFFFFF"/>
                </a:highlight>
              </a:rPr>
              <a:t> 'to </a:t>
            </a:r>
            <a:r>
              <a:rPr lang="en" sz="1050" u="sng">
                <a:solidFill>
                  <a:srgbClr val="0B0080"/>
                </a:solidFill>
                <a:highlight>
                  <a:srgbClr val="FFFFFF"/>
                </a:highlight>
                <a:hlinkClick r:id="rId3"/>
              </a:rPr>
              <a:t>harm</a:t>
            </a:r>
            <a:r>
              <a:rPr lang="en" sz="1050">
                <a:solidFill>
                  <a:srgbClr val="222222"/>
                </a:solidFill>
                <a:highlight>
                  <a:srgbClr val="FFFFFF"/>
                </a:highlight>
              </a:rPr>
              <a:t> or hurt') is the </a:t>
            </a:r>
            <a:r>
              <a:rPr lang="en" sz="1050" u="sng">
                <a:solidFill>
                  <a:srgbClr val="0B0080"/>
                </a:solidFill>
                <a:highlight>
                  <a:srgbClr val="FFFFFF"/>
                </a:highlight>
                <a:hlinkClick r:id="rId4"/>
              </a:rPr>
              <a:t>sensory nervous system's</a:t>
            </a:r>
            <a:r>
              <a:rPr lang="en" sz="1050">
                <a:solidFill>
                  <a:srgbClr val="222222"/>
                </a:solidFill>
                <a:highlight>
                  <a:srgbClr val="FFFFFF"/>
                </a:highlight>
              </a:rPr>
              <a:t> response to certain harmful or potentially harmful stimuli. </a:t>
            </a:r>
            <a:endParaRPr sz="1050">
              <a:solidFill>
                <a:srgbClr val="222222"/>
              </a:solidFill>
              <a:highlight>
                <a:srgbClr val="FFFFFF"/>
              </a:highlight>
            </a:endParaRPr>
          </a:p>
          <a:p>
            <a:pPr marL="0" lvl="0" indent="0" algn="l" rtl="0">
              <a:spcBef>
                <a:spcPts val="0"/>
              </a:spcBef>
              <a:spcAft>
                <a:spcPts val="0"/>
              </a:spcAft>
              <a:buNone/>
            </a:pPr>
            <a:endParaRPr sz="1050">
              <a:solidFill>
                <a:srgbClr val="222222"/>
              </a:solidFill>
              <a:highlight>
                <a:srgbClr val="FFFFFF"/>
              </a:highlight>
            </a:endParaRPr>
          </a:p>
          <a:p>
            <a:pPr marL="0" lvl="0" indent="0" algn="l" rtl="0">
              <a:spcBef>
                <a:spcPts val="0"/>
              </a:spcBef>
              <a:spcAft>
                <a:spcPts val="0"/>
              </a:spcAft>
              <a:buNone/>
            </a:pPr>
            <a:r>
              <a:rPr lang="en" sz="1050" b="1">
                <a:solidFill>
                  <a:srgbClr val="222222"/>
                </a:solidFill>
                <a:highlight>
                  <a:srgbClr val="FFFFFF"/>
                </a:highlight>
              </a:rPr>
              <a:t>Interoception</a:t>
            </a:r>
            <a:r>
              <a:rPr lang="en" sz="1050">
                <a:solidFill>
                  <a:srgbClr val="222222"/>
                </a:solidFill>
                <a:highlight>
                  <a:srgbClr val="FFFFFF"/>
                </a:highlight>
              </a:rPr>
              <a:t> is contemporarily defined as the </a:t>
            </a:r>
            <a:r>
              <a:rPr lang="en" sz="1050" u="sng">
                <a:solidFill>
                  <a:srgbClr val="0B0080"/>
                </a:solidFill>
                <a:highlight>
                  <a:srgbClr val="FFFFFF"/>
                </a:highlight>
                <a:hlinkClick r:id="rId5"/>
              </a:rPr>
              <a:t>sense</a:t>
            </a:r>
            <a:r>
              <a:rPr lang="en" sz="1050">
                <a:solidFill>
                  <a:srgbClr val="222222"/>
                </a:solidFill>
                <a:highlight>
                  <a:srgbClr val="FFFFFF"/>
                </a:highlight>
              </a:rPr>
              <a:t> of the internal state of the body</a:t>
            </a:r>
            <a:endParaRPr sz="1050">
              <a:solidFill>
                <a:srgbClr val="222222"/>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853ecdb1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853ecdb1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853ecdb16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853ecdb1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5853ecdb16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5853ecdb16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A </a:t>
            </a:r>
            <a:r>
              <a:rPr lang="en" sz="1050" b="1">
                <a:solidFill>
                  <a:srgbClr val="222222"/>
                </a:solidFill>
                <a:highlight>
                  <a:srgbClr val="FFFFFF"/>
                </a:highlight>
              </a:rPr>
              <a:t>bradygastria</a:t>
            </a:r>
            <a:r>
              <a:rPr lang="en" sz="1050">
                <a:solidFill>
                  <a:srgbClr val="222222"/>
                </a:solidFill>
                <a:highlight>
                  <a:srgbClr val="FFFFFF"/>
                </a:highlight>
              </a:rPr>
              <a:t> is defined, how decreased rate of electrical activity in the stomach, as less than 2 cycles per minute for at least 1 minute.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853ecdb1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853ecdb1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I.e., emotional categories are not as important compared to valence &amp; arousal</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853ecdb16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853ecdb1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853ecdb16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853ecdb16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components that can be studied independently: Behavior (motor output: e.g., approach or avoidance), physiology (e.g., autonomic nervous system activity), and feelings (subjective, conscious experience associated with the emotional state).</a:t>
            </a:r>
            <a:endParaRPr/>
          </a:p>
          <a:p>
            <a:pPr marL="0" lvl="0" indent="0" algn="l" rtl="0">
              <a:spcBef>
                <a:spcPts val="0"/>
              </a:spcBef>
              <a:spcAft>
                <a:spcPts val="0"/>
              </a:spcAft>
              <a:buNone/>
            </a:pPr>
            <a:endParaRPr/>
          </a:p>
          <a:p>
            <a:pPr marL="0" lvl="0" indent="0" algn="l" rtl="0">
              <a:spcBef>
                <a:spcPts val="0"/>
              </a:spcBef>
              <a:spcAft>
                <a:spcPts val="0"/>
              </a:spcAft>
              <a:buNone/>
            </a:pPr>
            <a:r>
              <a:rPr lang="en"/>
              <a:t>Confused about terminology?</a:t>
            </a:r>
            <a:endParaRPr/>
          </a:p>
          <a:p>
            <a:pPr marL="457200" lvl="0" indent="-298450" algn="l" rtl="0">
              <a:spcBef>
                <a:spcPts val="0"/>
              </a:spcBef>
              <a:spcAft>
                <a:spcPts val="0"/>
              </a:spcAft>
              <a:buSzPts val="1100"/>
              <a:buChar char="●"/>
            </a:pPr>
            <a:r>
              <a:rPr lang="en"/>
              <a:t>Emotions are typically triggered by a particular event and are short-lived (seconds to minutes). Emotional states that endure for longer periods and often have no clear antecedent are called moods (cf. ‘mood disorders’).</a:t>
            </a:r>
            <a:endParaRPr/>
          </a:p>
          <a:p>
            <a:pPr marL="457200" lvl="0" indent="-298450" algn="l" rtl="0">
              <a:spcBef>
                <a:spcPts val="0"/>
              </a:spcBef>
              <a:spcAft>
                <a:spcPts val="0"/>
              </a:spcAft>
              <a:buSzPts val="1100"/>
              <a:buChar char="●"/>
            </a:pPr>
            <a:r>
              <a:rPr lang="en"/>
              <a:t>Affect is technically the same as emotion, but it is most commonly used to describe outward expression of emotion (like facial expressions, gestures).</a:t>
            </a:r>
            <a:endParaRPr/>
          </a:p>
          <a:p>
            <a:pPr marL="457200" lvl="0" indent="-298450" algn="l" rtl="0">
              <a:spcBef>
                <a:spcPts val="0"/>
              </a:spcBef>
              <a:spcAft>
                <a:spcPts val="0"/>
              </a:spcAft>
              <a:buSzPts val="1100"/>
              <a:buChar char="●"/>
            </a:pPr>
            <a:r>
              <a:rPr lang="en"/>
              <a:t>Temperament refers to someone’s stable disposition (a ‘personality trait’) to experience and react to events in certain ways (e.g. ‘he’s choleric’).</a:t>
            </a:r>
            <a:endParaRPr/>
          </a:p>
          <a:p>
            <a:pPr marL="457200" lvl="0" indent="-298450" algn="l" rtl="0">
              <a:spcBef>
                <a:spcPts val="0"/>
              </a:spcBef>
              <a:spcAft>
                <a:spcPts val="0"/>
              </a:spcAft>
              <a:buSzPts val="1100"/>
              <a:buChar char="●"/>
            </a:pPr>
            <a:r>
              <a:rPr lang="en"/>
              <a:t>Motivation describes an urge to ‘reduce drives’, e.g. one is motivated to eat in order to reduce hunger (a ‘drive’). However, motives can also be more lofty and very long-term, such as the motive to graduate with honors.</a:t>
            </a:r>
            <a:endParaRPr/>
          </a:p>
          <a:p>
            <a:pPr marL="457200" lvl="0" indent="-298450" algn="l" rtl="0">
              <a:spcBef>
                <a:spcPts val="0"/>
              </a:spcBef>
              <a:spcAft>
                <a:spcPts val="0"/>
              </a:spcAft>
              <a:buSzPts val="1100"/>
              <a:buChar char="●"/>
            </a:pPr>
            <a:r>
              <a:rPr lang="en"/>
              <a:t>(All of these concepts have some overlap, and each of them may interact with each other and influence emotional responses.) </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853ecdb16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853ecdb16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Lindquist paper - hangry isn’t really about the “anger” so much as the construction of the negative, high arousal feeling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853ecdb1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853ecdb1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5853ecdb16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5853ecdb16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853ecdb1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853ecdb1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853ecdb16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853ecdb1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5853ecdb16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853ecdb1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5853ecdb16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853ecdb1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•Induced a bunch of different emotions</a:t>
            </a:r>
            <a:endParaRPr/>
          </a:p>
          <a:p>
            <a:pPr marL="0" lvl="0" indent="0" algn="l" rtl="0">
              <a:spcBef>
                <a:spcPts val="0"/>
              </a:spcBef>
              <a:spcAft>
                <a:spcPts val="0"/>
              </a:spcAft>
              <a:buClr>
                <a:schemeClr val="dk1"/>
              </a:buClr>
              <a:buSzPts val="1100"/>
              <a:buFont typeface="Arial"/>
              <a:buNone/>
            </a:pPr>
            <a:r>
              <a:rPr lang="en"/>
              <a:t>–Film clips</a:t>
            </a:r>
            <a:endParaRPr/>
          </a:p>
          <a:p>
            <a:pPr marL="0" lvl="0" indent="0" algn="l" rtl="0">
              <a:spcBef>
                <a:spcPts val="0"/>
              </a:spcBef>
              <a:spcAft>
                <a:spcPts val="0"/>
              </a:spcAft>
              <a:buClr>
                <a:schemeClr val="dk1"/>
              </a:buClr>
              <a:buSzPts val="1100"/>
              <a:buFont typeface="Arial"/>
              <a:buNone/>
            </a:pPr>
            <a:r>
              <a:rPr lang="en"/>
              <a:t>–Music</a:t>
            </a:r>
            <a:endParaRPr/>
          </a:p>
          <a:p>
            <a:pPr marL="0" lvl="0" indent="0" algn="l" rtl="0">
              <a:spcBef>
                <a:spcPts val="0"/>
              </a:spcBef>
              <a:spcAft>
                <a:spcPts val="0"/>
              </a:spcAft>
              <a:buClr>
                <a:schemeClr val="dk1"/>
              </a:buClr>
              <a:buSzPts val="1100"/>
              <a:buFont typeface="Arial"/>
              <a:buNone/>
            </a:pPr>
            <a:r>
              <a:rPr lang="en"/>
              <a:t>•Physiological measures</a:t>
            </a:r>
            <a:endParaRPr/>
          </a:p>
          <a:p>
            <a:pPr marL="0" lvl="0" indent="0" algn="l" rtl="0">
              <a:spcBef>
                <a:spcPts val="0"/>
              </a:spcBef>
              <a:spcAft>
                <a:spcPts val="0"/>
              </a:spcAft>
              <a:buClr>
                <a:schemeClr val="dk1"/>
              </a:buClr>
              <a:buSzPts val="1100"/>
              <a:buFont typeface="Arial"/>
              <a:buNone/>
            </a:pPr>
            <a:r>
              <a:rPr lang="en"/>
              <a:t>•Machine learning</a:t>
            </a:r>
            <a:endParaRPr/>
          </a:p>
          <a:p>
            <a:pPr marL="0" lvl="0" indent="0" algn="l" rtl="0">
              <a:spcBef>
                <a:spcPts val="0"/>
              </a:spcBef>
              <a:spcAft>
                <a:spcPts val="0"/>
              </a:spcAft>
              <a:buClr>
                <a:schemeClr val="dk1"/>
              </a:buClr>
              <a:buSzPts val="1100"/>
              <a:buFont typeface="Arial"/>
              <a:buNone/>
            </a:pPr>
            <a:r>
              <a:rPr lang="en"/>
              <a:t>–Can you train a computer to see a pattern?</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5853ecdb16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5853ecdb1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853ecdb16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853ecdb16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853ecdb16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853ecdb16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853ecdb16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853ecdb16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5853ecdb16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5853ecdb16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53ecdb16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53ecdb1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853ecdb16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853ecdb1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33333"/>
                </a:solidFill>
                <a:latin typeface="Times New Roman"/>
                <a:ea typeface="Times New Roman"/>
                <a:cs typeface="Times New Roman"/>
                <a:sym typeface="Times New Roman"/>
              </a:rPr>
              <a:t>we are fearful as a consequence of the bodily changes associated with an emotion, not the other way around. The emotion is a result of the brain interpreting the </a:t>
            </a:r>
            <a:r>
              <a:rPr lang="en" sz="1200" i="1">
                <a:solidFill>
                  <a:srgbClr val="333333"/>
                </a:solidFill>
                <a:latin typeface="Times New Roman"/>
                <a:ea typeface="Times New Roman"/>
                <a:cs typeface="Times New Roman"/>
                <a:sym typeface="Times New Roman"/>
              </a:rPr>
              <a:t>feedback</a:t>
            </a:r>
            <a:r>
              <a:rPr lang="en" sz="1200">
                <a:solidFill>
                  <a:srgbClr val="333333"/>
                </a:solidFill>
                <a:latin typeface="Times New Roman"/>
                <a:ea typeface="Times New Roman"/>
                <a:cs typeface="Times New Roman"/>
                <a:sym typeface="Times New Roman"/>
              </a:rPr>
              <a:t> from changes in bodily states.</a:t>
            </a:r>
            <a:endParaRPr sz="12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rgbClr val="333333"/>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a:solidFill>
                  <a:srgbClr val="333333"/>
                </a:solidFill>
                <a:latin typeface="Times New Roman"/>
                <a:ea typeface="Times New Roman"/>
                <a:cs typeface="Times New Roman"/>
                <a:sym typeface="Times New Roman"/>
              </a:rPr>
              <a:t>(similar to somatic marker theory)</a:t>
            </a:r>
            <a:endParaRPr sz="1200">
              <a:solidFill>
                <a:srgbClr val="333333"/>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853ecdb16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853ecdb16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most tractable emotion that is amenable to study both in humans and animals is fear. However, inducing fear responses (e.g., via conditioning using electrical shocks) may be ethically dubious. The same applies for trying to experimentally manipulate depression, post-traumatic stress, etc…</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53ecdb16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53ecdb16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-&gt; quadriplegics are numb and sensation affected in certain areas</a:t>
            </a:r>
            <a:endParaRPr/>
          </a:p>
          <a:p>
            <a:pPr marL="0" lvl="0" indent="0" algn="l" rtl="0">
              <a:spcBef>
                <a:spcPts val="0"/>
              </a:spcBef>
              <a:spcAft>
                <a:spcPts val="0"/>
              </a:spcAft>
              <a:buNone/>
            </a:pPr>
            <a:r>
              <a:rPr lang="en"/>
              <a:t>-&gt; basic idea is that sensation alone cannot be responsible for emotions</a:t>
            </a:r>
            <a:endParaRPr/>
          </a:p>
          <a:p>
            <a:pPr marL="0" lvl="0" indent="0" algn="l" rtl="0">
              <a:spcBef>
                <a:spcPts val="0"/>
              </a:spcBef>
              <a:spcAft>
                <a:spcPts val="0"/>
              </a:spcAft>
              <a:buNone/>
            </a:pPr>
            <a:r>
              <a:rPr lang="en"/>
              <a:t>“</a:t>
            </a:r>
            <a:r>
              <a:rPr lang="en" sz="1200">
                <a:solidFill>
                  <a:srgbClr val="222222"/>
                </a:solidFill>
                <a:highlight>
                  <a:srgbClr val="FFFFFF"/>
                </a:highlight>
                <a:latin typeface="Roboto"/>
                <a:ea typeface="Roboto"/>
                <a:cs typeface="Roboto"/>
                <a:sym typeface="Roboto"/>
              </a:rPr>
              <a:t>The </a:t>
            </a:r>
            <a:r>
              <a:rPr lang="en" sz="1200" b="1">
                <a:solidFill>
                  <a:srgbClr val="222222"/>
                </a:solidFill>
                <a:highlight>
                  <a:srgbClr val="FFFFFF"/>
                </a:highlight>
                <a:latin typeface="Roboto"/>
                <a:ea typeface="Roboto"/>
                <a:cs typeface="Roboto"/>
                <a:sym typeface="Roboto"/>
              </a:rPr>
              <a:t>vagus nerve</a:t>
            </a:r>
            <a:r>
              <a:rPr lang="en" sz="1200">
                <a:solidFill>
                  <a:srgbClr val="222222"/>
                </a:solidFill>
                <a:highlight>
                  <a:srgbClr val="FFFFFF"/>
                </a:highlight>
                <a:latin typeface="Roboto"/>
                <a:ea typeface="Roboto"/>
                <a:cs typeface="Roboto"/>
                <a:sym typeface="Roboto"/>
              </a:rPr>
              <a:t> is one of the cranial </a:t>
            </a:r>
            <a:r>
              <a:rPr lang="en" sz="1200" b="1">
                <a:solidFill>
                  <a:srgbClr val="222222"/>
                </a:solidFill>
                <a:highlight>
                  <a:srgbClr val="FFFFFF"/>
                </a:highlight>
                <a:latin typeface="Roboto"/>
                <a:ea typeface="Roboto"/>
                <a:cs typeface="Roboto"/>
                <a:sym typeface="Roboto"/>
              </a:rPr>
              <a:t>nerves</a:t>
            </a:r>
            <a:r>
              <a:rPr lang="en" sz="1200">
                <a:solidFill>
                  <a:srgbClr val="222222"/>
                </a:solidFill>
                <a:highlight>
                  <a:srgbClr val="FFFFFF"/>
                </a:highlight>
                <a:latin typeface="Roboto"/>
                <a:ea typeface="Roboto"/>
                <a:cs typeface="Roboto"/>
                <a:sym typeface="Roboto"/>
              </a:rPr>
              <a:t> that connect the brain to the body. ... The </a:t>
            </a:r>
            <a:r>
              <a:rPr lang="en" sz="1200" b="1">
                <a:solidFill>
                  <a:srgbClr val="222222"/>
                </a:solidFill>
                <a:highlight>
                  <a:srgbClr val="FFFFFF"/>
                </a:highlight>
                <a:latin typeface="Roboto"/>
                <a:ea typeface="Roboto"/>
                <a:cs typeface="Roboto"/>
                <a:sym typeface="Roboto"/>
              </a:rPr>
              <a:t>vagus nerve</a:t>
            </a:r>
            <a:r>
              <a:rPr lang="en" sz="1200">
                <a:solidFill>
                  <a:srgbClr val="222222"/>
                </a:solidFill>
                <a:highlight>
                  <a:srgbClr val="FFFFFF"/>
                </a:highlight>
                <a:latin typeface="Roboto"/>
                <a:ea typeface="Roboto"/>
                <a:cs typeface="Roboto"/>
                <a:sym typeface="Roboto"/>
              </a:rPr>
              <a:t> functions contribute to the autonomic nervous system, which consists of the parasympathetic and sympathetic parts. The </a:t>
            </a:r>
            <a:r>
              <a:rPr lang="en" sz="1200" b="1">
                <a:solidFill>
                  <a:srgbClr val="222222"/>
                </a:solidFill>
                <a:highlight>
                  <a:srgbClr val="FFFFFF"/>
                </a:highlight>
                <a:latin typeface="Roboto"/>
                <a:ea typeface="Roboto"/>
                <a:cs typeface="Roboto"/>
                <a:sym typeface="Roboto"/>
              </a:rPr>
              <a:t>nerve</a:t>
            </a:r>
            <a:r>
              <a:rPr lang="en" sz="1200">
                <a:solidFill>
                  <a:srgbClr val="222222"/>
                </a:solidFill>
                <a:highlight>
                  <a:srgbClr val="FFFFFF"/>
                </a:highlight>
                <a:latin typeface="Roboto"/>
                <a:ea typeface="Roboto"/>
                <a:cs typeface="Roboto"/>
                <a:sym typeface="Roboto"/>
              </a:rPr>
              <a:t> is responsible for certain sensory activities and motor information for movement within the body.”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853ecdb16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853ecdb16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1920s, Cannon and Bard argued against the James-Lange model, suggesting that autonomic nervous system responses are much too undifferentiated (very similar across quite dissimilar emotion states) and too slow to give rapid rise to distinct emotions. Instead they argued that the body produces a prototypical fight-or-flight response to various challenges. They found in surgical experiments that cats could show bodily emotional reactions (e.g., defensive behavior) only if decortation was performed above the level of the diencephalon (thalamus and hypothalamus). It was also found that electrical stimulation of the hypothalamus could elicit a ‘sham rage’ in cats</a:t>
            </a:r>
            <a:endParaRPr/>
          </a:p>
          <a:p>
            <a:pPr marL="0" lvl="0" indent="0" algn="l" rtl="0">
              <a:spcBef>
                <a:spcPts val="0"/>
              </a:spcBef>
              <a:spcAft>
                <a:spcPts val="0"/>
              </a:spcAft>
              <a:buNone/>
            </a:pPr>
            <a:endParaRPr/>
          </a:p>
          <a:p>
            <a:pPr marL="0" lvl="0" indent="0" algn="l" rtl="0">
              <a:spcBef>
                <a:spcPts val="0"/>
              </a:spcBef>
              <a:spcAft>
                <a:spcPts val="0"/>
              </a:spcAft>
              <a:buNone/>
            </a:pPr>
            <a:r>
              <a:rPr lang="en"/>
              <a:t>Other ways of thinking about how emotion is generated… Kluver-Bucy syndrome, Papez circuit, limbic system theory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science360.gov/obj/tkn-video/b8b7ea9c-b267-460f-8c1e-776e111a024b/mysteries-brain-emotional-brain"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hyperlink" Target="https://tinyurl.com/PSY102FB" TargetMode="External"/><Relationship Id="rId4" Type="http://schemas.openxmlformats.org/officeDocument/2006/relationships/hyperlink" Target="https://tinyurl.com/PSY102MinutePaperMay2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Clr>
                <a:schemeClr val="dk1"/>
              </a:buClr>
              <a:buSzPts val="1100"/>
              <a:buFont typeface="Arial"/>
              <a:buNone/>
            </a:pPr>
            <a:r>
              <a:rPr lang="en" sz="1800">
                <a:solidFill>
                  <a:srgbClr val="7ECEFD"/>
                </a:solidFill>
              </a:rPr>
              <a:t>Day 7 (05/23/19): Emotion II</a:t>
            </a:r>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generation of an emotion</a:t>
            </a:r>
            <a:endParaRPr/>
          </a:p>
        </p:txBody>
      </p:sp>
      <p:sp>
        <p:nvSpPr>
          <p:cNvPr id="148" name="Google Shape;148;p22"/>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1- The evaluation of sensory input (“Is this a bear running toward me?”)</a:t>
            </a:r>
            <a:endParaRPr sz="1800"/>
          </a:p>
          <a:p>
            <a:pPr marL="0" lvl="0" indent="0" algn="l" rtl="0">
              <a:spcBef>
                <a:spcPts val="600"/>
              </a:spcBef>
              <a:spcAft>
                <a:spcPts val="0"/>
              </a:spcAft>
              <a:buClr>
                <a:schemeClr val="dk1"/>
              </a:buClr>
              <a:buSzPts val="1100"/>
              <a:buFont typeface="Arial"/>
              <a:buNone/>
            </a:pPr>
            <a:r>
              <a:rPr lang="en" sz="1800"/>
              <a:t>2- The experience of a feeling (Fear)</a:t>
            </a:r>
            <a:endParaRPr sz="1800"/>
          </a:p>
          <a:p>
            <a:pPr marL="0" lvl="0" indent="0" algn="l" rtl="0">
              <a:spcBef>
                <a:spcPts val="600"/>
              </a:spcBef>
              <a:spcAft>
                <a:spcPts val="0"/>
              </a:spcAft>
              <a:buNone/>
            </a:pPr>
            <a:r>
              <a:rPr lang="en" sz="1800"/>
              <a:t>3- The expression of physiological and behavioral responses (high heart rate, running away from the bear!)</a:t>
            </a:r>
            <a:endParaRPr sz="1800"/>
          </a:p>
          <a:p>
            <a:pPr marL="0" lvl="0" indent="0" algn="l" rtl="0">
              <a:spcBef>
                <a:spcPts val="600"/>
              </a:spcBef>
              <a:spcAft>
                <a:spcPts val="0"/>
              </a:spcAft>
              <a:buNone/>
            </a:pPr>
            <a:endParaRPr sz="1800"/>
          </a:p>
          <a:p>
            <a:pPr marL="457200" lvl="0" indent="-419100" algn="l" rtl="0">
              <a:spcBef>
                <a:spcPts val="600"/>
              </a:spcBef>
              <a:spcAft>
                <a:spcPts val="0"/>
              </a:spcAft>
              <a:buSzPts val="3000"/>
              <a:buChar char="▷"/>
            </a:pPr>
            <a:r>
              <a:rPr lang="en" sz="2400"/>
              <a:t>Different models disagree over how these stages relate to each other, conceptually, anatomically, and temporally.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if we got away from specific emotions?</a:t>
            </a:r>
            <a:endParaRPr sz="3000"/>
          </a:p>
        </p:txBody>
      </p:sp>
      <p:sp>
        <p:nvSpPr>
          <p:cNvPr id="154" name="Google Shape;154;p23"/>
          <p:cNvSpPr txBox="1">
            <a:spLocks noGrp="1"/>
          </p:cNvSpPr>
          <p:nvPr>
            <p:ph type="body" idx="1"/>
          </p:nvPr>
        </p:nvSpPr>
        <p:spPr>
          <a:xfrm>
            <a:off x="829200" y="1373600"/>
            <a:ext cx="3742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Valence</a:t>
            </a:r>
            <a:endParaRPr sz="1800"/>
          </a:p>
          <a:p>
            <a:pPr marL="914400" lvl="1" indent="-342900" algn="l" rtl="0">
              <a:spcBef>
                <a:spcPts val="0"/>
              </a:spcBef>
              <a:spcAft>
                <a:spcPts val="0"/>
              </a:spcAft>
              <a:buSzPts val="1800"/>
              <a:buChar char="○"/>
            </a:pPr>
            <a:r>
              <a:rPr lang="en" sz="1800"/>
              <a:t>Hedonic quality (pleasant or unpleasant)</a:t>
            </a:r>
            <a:endParaRPr sz="1800"/>
          </a:p>
          <a:p>
            <a:pPr marL="457200" lvl="0" indent="-342900" algn="l" rtl="0">
              <a:spcBef>
                <a:spcPts val="0"/>
              </a:spcBef>
              <a:spcAft>
                <a:spcPts val="0"/>
              </a:spcAft>
              <a:buSzPts val="1800"/>
              <a:buChar char="▷"/>
            </a:pPr>
            <a:r>
              <a:rPr lang="en" sz="1800"/>
              <a:t>Arousal</a:t>
            </a:r>
            <a:endParaRPr sz="1800"/>
          </a:p>
          <a:p>
            <a:pPr marL="914400" lvl="1" indent="-342900" algn="l" rtl="0">
              <a:spcBef>
                <a:spcPts val="0"/>
              </a:spcBef>
              <a:spcAft>
                <a:spcPts val="0"/>
              </a:spcAft>
              <a:buSzPts val="1800"/>
              <a:buChar char="○"/>
            </a:pPr>
            <a:r>
              <a:rPr lang="en" sz="1800"/>
              <a:t>Sense of physical activation (excited/active/jittery vs. calm/relaxed/disengaged)</a:t>
            </a:r>
            <a:endParaRPr sz="1800"/>
          </a:p>
          <a:p>
            <a:pPr marL="457200" lvl="0" indent="-342900" algn="l" rtl="0">
              <a:spcBef>
                <a:spcPts val="0"/>
              </a:spcBef>
              <a:spcAft>
                <a:spcPts val="0"/>
              </a:spcAft>
              <a:buSzPts val="1800"/>
              <a:buChar char="▷"/>
            </a:pPr>
            <a:r>
              <a:rPr lang="en" sz="1800"/>
              <a:t>Emotions that fall close to each other are considered similar. </a:t>
            </a:r>
            <a:endParaRPr sz="1800"/>
          </a:p>
          <a:p>
            <a:pPr marL="0" lvl="0" indent="0" algn="l" rtl="0">
              <a:spcBef>
                <a:spcPts val="600"/>
              </a:spcBef>
              <a:spcAft>
                <a:spcPts val="0"/>
              </a:spcAft>
              <a:buNone/>
            </a:pPr>
            <a:endParaRPr sz="1800"/>
          </a:p>
        </p:txBody>
      </p:sp>
      <p:pic>
        <p:nvPicPr>
          <p:cNvPr id="155" name="Google Shape;155;p23"/>
          <p:cNvPicPr preferRelativeResize="0"/>
          <p:nvPr/>
        </p:nvPicPr>
        <p:blipFill>
          <a:blip r:embed="rId3">
            <a:alphaModFix/>
          </a:blip>
          <a:stretch>
            <a:fillRect/>
          </a:stretch>
        </p:blipFill>
        <p:spPr>
          <a:xfrm>
            <a:off x="4967425" y="1246179"/>
            <a:ext cx="3366400" cy="3219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Schachter &amp; Singer</a:t>
            </a:r>
            <a:endParaRPr/>
          </a:p>
        </p:txBody>
      </p:sp>
      <p:sp>
        <p:nvSpPr>
          <p:cNvPr id="161" name="Google Shape;161;p24"/>
          <p:cNvSpPr txBox="1">
            <a:spLocks noGrp="1"/>
          </p:cNvSpPr>
          <p:nvPr>
            <p:ph type="body" idx="1"/>
          </p:nvPr>
        </p:nvSpPr>
        <p:spPr>
          <a:xfrm>
            <a:off x="893700" y="1373600"/>
            <a:ext cx="71871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Physiological arousal</a:t>
            </a:r>
            <a:endParaRPr sz="2400"/>
          </a:p>
          <a:p>
            <a:pPr marL="457200" lvl="0" indent="-381000" algn="l" rtl="0">
              <a:spcBef>
                <a:spcPts val="0"/>
              </a:spcBef>
              <a:spcAft>
                <a:spcPts val="0"/>
              </a:spcAft>
              <a:buSzPts val="2400"/>
              <a:buChar char="▷"/>
            </a:pPr>
            <a:r>
              <a:rPr lang="en" sz="2400"/>
              <a:t>Use environmental cues to label it as some kind of emotion (appraisal)</a:t>
            </a:r>
            <a:endParaRPr sz="2400"/>
          </a:p>
          <a:p>
            <a:pPr marL="457200" lvl="0" indent="-381000" algn="l" rtl="0">
              <a:spcBef>
                <a:spcPts val="0"/>
              </a:spcBef>
              <a:spcAft>
                <a:spcPts val="0"/>
              </a:spcAft>
              <a:buSzPts val="2400"/>
              <a:buChar char="▷"/>
            </a:pPr>
            <a:r>
              <a:rPr lang="en" sz="2400"/>
              <a:t>Slightly different from James-Lange</a:t>
            </a:r>
            <a:endParaRPr sz="2400"/>
          </a:p>
          <a:p>
            <a:pPr marL="914400" lvl="1" indent="-381000" algn="l" rtl="0">
              <a:spcBef>
                <a:spcPts val="0"/>
              </a:spcBef>
              <a:spcAft>
                <a:spcPts val="0"/>
              </a:spcAft>
              <a:buSzPts val="2400"/>
              <a:buChar char="○"/>
            </a:pPr>
            <a:r>
              <a:rPr lang="en" sz="2400"/>
              <a:t>Physical reactions aren’t as defined as for James-Lange/Panksepp-style models</a:t>
            </a:r>
            <a:endParaRPr/>
          </a:p>
          <a:p>
            <a:pPr marL="914400" lvl="1" indent="-381000" algn="l" rtl="0">
              <a:spcBef>
                <a:spcPts val="0"/>
              </a:spcBef>
              <a:spcAft>
                <a:spcPts val="0"/>
              </a:spcAft>
              <a:buSzPts val="2400"/>
              <a:buChar char="○"/>
            </a:pPr>
            <a:r>
              <a:rPr lang="en" sz="2400"/>
              <a:t>Much more weight placed on APPRAISAL</a:t>
            </a:r>
            <a:endParaRPr sz="2400"/>
          </a:p>
          <a:p>
            <a:pPr marL="0" lvl="0" indent="0" algn="l" rtl="0">
              <a:spcBef>
                <a:spcPts val="600"/>
              </a:spcBef>
              <a:spcAft>
                <a:spcPts val="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Schachter &amp; Singer (1962)</a:t>
            </a:r>
            <a:endParaRPr/>
          </a:p>
        </p:txBody>
      </p:sp>
      <p:sp>
        <p:nvSpPr>
          <p:cNvPr id="167" name="Google Shape;167;p25"/>
          <p:cNvSpPr txBox="1">
            <a:spLocks noGrp="1"/>
          </p:cNvSpPr>
          <p:nvPr>
            <p:ph type="body" idx="1"/>
          </p:nvPr>
        </p:nvSpPr>
        <p:spPr>
          <a:xfrm>
            <a:off x="893700" y="1373593"/>
            <a:ext cx="6462600" cy="1451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If appraisal matters, different emotions would result from positive vs. negative influences on appraisal</a:t>
            </a:r>
            <a:endParaRPr sz="2400"/>
          </a:p>
        </p:txBody>
      </p:sp>
      <p:pic>
        <p:nvPicPr>
          <p:cNvPr id="168" name="Google Shape;168;p25"/>
          <p:cNvPicPr preferRelativeResize="0"/>
          <p:nvPr/>
        </p:nvPicPr>
        <p:blipFill>
          <a:blip r:embed="rId3">
            <a:alphaModFix/>
          </a:blip>
          <a:stretch>
            <a:fillRect/>
          </a:stretch>
        </p:blipFill>
        <p:spPr>
          <a:xfrm>
            <a:off x="820725" y="2825293"/>
            <a:ext cx="2678212" cy="2013407"/>
          </a:xfrm>
          <a:prstGeom prst="rect">
            <a:avLst/>
          </a:prstGeom>
          <a:noFill/>
          <a:ln>
            <a:noFill/>
          </a:ln>
        </p:spPr>
      </p:pic>
      <p:cxnSp>
        <p:nvCxnSpPr>
          <p:cNvPr id="169" name="Google Shape;169;p25"/>
          <p:cNvCxnSpPr/>
          <p:nvPr/>
        </p:nvCxnSpPr>
        <p:spPr>
          <a:xfrm rot="10800000" flipH="1">
            <a:off x="3903675" y="3205075"/>
            <a:ext cx="1215300" cy="2733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25"/>
          <p:cNvCxnSpPr/>
          <p:nvPr/>
        </p:nvCxnSpPr>
        <p:spPr>
          <a:xfrm>
            <a:off x="3956925" y="4040375"/>
            <a:ext cx="1108800" cy="151800"/>
          </a:xfrm>
          <a:prstGeom prst="straightConnector1">
            <a:avLst/>
          </a:prstGeom>
          <a:noFill/>
          <a:ln w="9525" cap="flat" cmpd="sng">
            <a:solidFill>
              <a:schemeClr val="dk2"/>
            </a:solidFill>
            <a:prstDash val="solid"/>
            <a:round/>
            <a:headEnd type="none" w="med" len="med"/>
            <a:tailEnd type="triangle" w="med" len="med"/>
          </a:ln>
        </p:spPr>
      </p:cxnSp>
      <p:pic>
        <p:nvPicPr>
          <p:cNvPr id="171" name="Google Shape;171;p25"/>
          <p:cNvPicPr preferRelativeResize="0"/>
          <p:nvPr/>
        </p:nvPicPr>
        <p:blipFill>
          <a:blip r:embed="rId4">
            <a:alphaModFix/>
          </a:blip>
          <a:stretch>
            <a:fillRect/>
          </a:stretch>
        </p:blipFill>
        <p:spPr>
          <a:xfrm>
            <a:off x="5316925" y="2571751"/>
            <a:ext cx="927684" cy="1245050"/>
          </a:xfrm>
          <a:prstGeom prst="rect">
            <a:avLst/>
          </a:prstGeom>
          <a:noFill/>
          <a:ln>
            <a:noFill/>
          </a:ln>
        </p:spPr>
      </p:pic>
      <p:pic>
        <p:nvPicPr>
          <p:cNvPr id="172" name="Google Shape;172;p25"/>
          <p:cNvPicPr preferRelativeResize="0"/>
          <p:nvPr/>
        </p:nvPicPr>
        <p:blipFill>
          <a:blip r:embed="rId5">
            <a:alphaModFix/>
          </a:blip>
          <a:stretch>
            <a:fillRect/>
          </a:stretch>
        </p:blipFill>
        <p:spPr>
          <a:xfrm>
            <a:off x="5316925" y="3887975"/>
            <a:ext cx="927675" cy="1108685"/>
          </a:xfrm>
          <a:prstGeom prst="rect">
            <a:avLst/>
          </a:prstGeom>
          <a:noFill/>
          <a:ln>
            <a:noFill/>
          </a:ln>
        </p:spPr>
      </p:pic>
      <p:pic>
        <p:nvPicPr>
          <p:cNvPr id="173" name="Google Shape;173;p25"/>
          <p:cNvPicPr preferRelativeResize="0"/>
          <p:nvPr/>
        </p:nvPicPr>
        <p:blipFill>
          <a:blip r:embed="rId6">
            <a:alphaModFix/>
          </a:blip>
          <a:stretch>
            <a:fillRect/>
          </a:stretch>
        </p:blipFill>
        <p:spPr>
          <a:xfrm>
            <a:off x="6397009" y="2977693"/>
            <a:ext cx="1885950" cy="495300"/>
          </a:xfrm>
          <a:prstGeom prst="rect">
            <a:avLst/>
          </a:prstGeom>
          <a:noFill/>
          <a:ln>
            <a:noFill/>
          </a:ln>
        </p:spPr>
      </p:pic>
      <p:pic>
        <p:nvPicPr>
          <p:cNvPr id="174" name="Google Shape;174;p25"/>
          <p:cNvPicPr preferRelativeResize="0"/>
          <p:nvPr/>
        </p:nvPicPr>
        <p:blipFill>
          <a:blip r:embed="rId7">
            <a:alphaModFix/>
          </a:blip>
          <a:stretch>
            <a:fillRect/>
          </a:stretch>
        </p:blipFill>
        <p:spPr>
          <a:xfrm>
            <a:off x="6397009" y="4040368"/>
            <a:ext cx="2076450" cy="4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Do cultural expectations influence your emotional experience?</a:t>
            </a:r>
            <a:endParaRPr sz="3000"/>
          </a:p>
        </p:txBody>
      </p:sp>
      <p:sp>
        <p:nvSpPr>
          <p:cNvPr id="180" name="Google Shape;180;p26"/>
          <p:cNvSpPr txBox="1">
            <a:spLocks noGrp="1"/>
          </p:cNvSpPr>
          <p:nvPr>
            <p:ph type="body" idx="1"/>
          </p:nvPr>
        </p:nvSpPr>
        <p:spPr>
          <a:xfrm>
            <a:off x="893700" y="1297388"/>
            <a:ext cx="6462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Positivity in the United States</a:t>
            </a:r>
            <a:endParaRPr sz="2400"/>
          </a:p>
          <a:p>
            <a:pPr marL="457200" lvl="0" indent="-381000" algn="l" rtl="0">
              <a:spcBef>
                <a:spcPts val="0"/>
              </a:spcBef>
              <a:spcAft>
                <a:spcPts val="0"/>
              </a:spcAft>
              <a:buSzPts val="2400"/>
              <a:buChar char="▷"/>
            </a:pPr>
            <a:r>
              <a:rPr lang="en" sz="2400"/>
              <a:t>Disgust and gender</a:t>
            </a:r>
            <a:endParaRPr sz="2400"/>
          </a:p>
          <a:p>
            <a:pPr marL="457200" lvl="0" indent="-381000" algn="l" rtl="0">
              <a:spcBef>
                <a:spcPts val="0"/>
              </a:spcBef>
              <a:spcAft>
                <a:spcPts val="0"/>
              </a:spcAft>
              <a:buSzPts val="2400"/>
              <a:buChar char="▷"/>
            </a:pPr>
            <a:r>
              <a:rPr lang="en" sz="2400"/>
              <a:t>Anger and gender and race</a:t>
            </a:r>
            <a:endParaRPr sz="2400"/>
          </a:p>
          <a:p>
            <a:pPr marL="0" lvl="0" indent="0" algn="l" rtl="0">
              <a:spcBef>
                <a:spcPts val="600"/>
              </a:spcBef>
              <a:spcAft>
                <a:spcPts val="0"/>
              </a:spcAft>
              <a:buClr>
                <a:schemeClr val="dk1"/>
              </a:buClr>
              <a:buSzPts val="1100"/>
              <a:buFont typeface="Arial"/>
              <a:buNone/>
            </a:pPr>
            <a:endParaRPr sz="2400"/>
          </a:p>
          <a:p>
            <a:pPr marL="457200" lvl="0" indent="-381000" algn="l" rtl="0">
              <a:spcBef>
                <a:spcPts val="600"/>
              </a:spcBef>
              <a:spcAft>
                <a:spcPts val="0"/>
              </a:spcAft>
              <a:buSzPts val="2400"/>
              <a:buChar char="▷"/>
            </a:pPr>
            <a:r>
              <a:rPr lang="en" sz="2400"/>
              <a:t>It depends on what you think really “counts” as an emotion</a:t>
            </a:r>
            <a:endParaRPr sz="2400"/>
          </a:p>
          <a:p>
            <a:pPr marL="914400" lvl="1" indent="-381000" algn="l" rtl="0">
              <a:spcBef>
                <a:spcPts val="0"/>
              </a:spcBef>
              <a:spcAft>
                <a:spcPts val="0"/>
              </a:spcAft>
              <a:buSzPts val="2400"/>
              <a:buChar char="○"/>
            </a:pPr>
            <a:r>
              <a:rPr lang="en" sz="2400"/>
              <a:t>Can you say you’re feeling it?</a:t>
            </a:r>
            <a:endParaRPr/>
          </a:p>
          <a:p>
            <a:pPr marL="914400" lvl="1" indent="-381000" algn="l" rtl="0">
              <a:spcBef>
                <a:spcPts val="0"/>
              </a:spcBef>
              <a:spcAft>
                <a:spcPts val="0"/>
              </a:spcAft>
              <a:buSzPts val="2400"/>
              <a:buChar char="○"/>
            </a:pPr>
            <a:r>
              <a:rPr lang="en" sz="2400"/>
              <a:t>Can you measure it in your physiology?</a:t>
            </a:r>
            <a:endParaRPr/>
          </a:p>
          <a:p>
            <a:pPr marL="914400" lvl="1" indent="-381000" algn="l" rtl="0">
              <a:spcBef>
                <a:spcPts val="0"/>
              </a:spcBef>
              <a:spcAft>
                <a:spcPts val="0"/>
              </a:spcAft>
              <a:buSzPts val="2400"/>
              <a:buChar char="○"/>
            </a:pPr>
            <a:r>
              <a:rPr lang="en" sz="2400"/>
              <a:t>Does it make you do a particular thing?</a:t>
            </a:r>
            <a:endParaRPr sz="2400"/>
          </a:p>
          <a:p>
            <a:pPr marL="0" lvl="0" indent="0" algn="l" rtl="0">
              <a:spcBef>
                <a:spcPts val="600"/>
              </a:spcBef>
              <a:spcAft>
                <a:spcPts val="0"/>
              </a:spcAft>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body" idx="1"/>
          </p:nvPr>
        </p:nvSpPr>
        <p:spPr>
          <a:xfrm>
            <a:off x="893700" y="408603"/>
            <a:ext cx="6462600" cy="451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What would happen if your emotions were completely unchecked at all times?</a:t>
            </a:r>
            <a:endParaRPr/>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Clr>
                <a:schemeClr val="dk1"/>
              </a:buClr>
              <a:buSzPts val="1100"/>
              <a:buFont typeface="Arial"/>
              <a:buNone/>
            </a:pPr>
            <a:r>
              <a:rPr lang="en"/>
              <a:t>What are some specific examples of ways you have regulated your emotions?</a:t>
            </a:r>
            <a:endParaRPr/>
          </a:p>
          <a:p>
            <a:pPr marL="0" lvl="0" indent="0" algn="l" rtl="0">
              <a:spcBef>
                <a:spcPts val="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893700" y="206000"/>
            <a:ext cx="7003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Gross’s model of emotion regulation</a:t>
            </a:r>
            <a:endParaRPr sz="3000"/>
          </a:p>
        </p:txBody>
      </p:sp>
      <p:pic>
        <p:nvPicPr>
          <p:cNvPr id="191" name="Google Shape;191;p28"/>
          <p:cNvPicPr preferRelativeResize="0"/>
          <p:nvPr/>
        </p:nvPicPr>
        <p:blipFill>
          <a:blip r:embed="rId3">
            <a:alphaModFix/>
          </a:blip>
          <a:stretch>
            <a:fillRect/>
          </a:stretch>
        </p:blipFill>
        <p:spPr>
          <a:xfrm>
            <a:off x="691450" y="1215788"/>
            <a:ext cx="6867096" cy="37753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893700" y="206000"/>
            <a:ext cx="6821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Gross’s model of emotion regulation</a:t>
            </a:r>
            <a:endParaRPr/>
          </a:p>
        </p:txBody>
      </p:sp>
      <p:sp>
        <p:nvSpPr>
          <p:cNvPr id="197" name="Google Shape;197;p29"/>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Suppression has negative health consequences</a:t>
            </a:r>
            <a:endParaRPr sz="1800"/>
          </a:p>
          <a:p>
            <a:pPr marL="914400" lvl="1" indent="-342900" algn="l" rtl="0">
              <a:spcBef>
                <a:spcPts val="0"/>
              </a:spcBef>
              <a:spcAft>
                <a:spcPts val="0"/>
              </a:spcAft>
              <a:buSzPts val="1800"/>
              <a:buChar char="○"/>
            </a:pPr>
            <a:r>
              <a:rPr lang="en" sz="1800"/>
              <a:t>Suppressing anger = heart disease</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Once you’re in the situation, reappraisal is often touted as the better option</a:t>
            </a:r>
            <a:endParaRPr sz="1800"/>
          </a:p>
          <a:p>
            <a:pPr marL="914400" lvl="1" indent="-342900" algn="l" rtl="0">
              <a:spcBef>
                <a:spcPts val="0"/>
              </a:spcBef>
              <a:spcAft>
                <a:spcPts val="0"/>
              </a:spcAft>
              <a:buSzPts val="1800"/>
              <a:buChar char="○"/>
            </a:pPr>
            <a:r>
              <a:rPr lang="en" sz="1800"/>
              <a:t>Temporal distancing</a:t>
            </a:r>
            <a:endParaRPr sz="1800"/>
          </a:p>
          <a:p>
            <a:pPr marL="914400" lvl="1" indent="-342900" algn="l" rtl="0">
              <a:spcBef>
                <a:spcPts val="0"/>
              </a:spcBef>
              <a:spcAft>
                <a:spcPts val="0"/>
              </a:spcAft>
              <a:buSzPts val="1800"/>
              <a:buChar char="○"/>
            </a:pPr>
            <a:r>
              <a:rPr lang="en" sz="1800"/>
              <a:t>Get more objective about it</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But: do you ALWAYS want to regulate your emotions?</a:t>
            </a:r>
            <a:endParaRPr sz="1800"/>
          </a:p>
          <a:p>
            <a:pPr marL="0" lvl="0" indent="0" algn="l" rtl="0">
              <a:spcBef>
                <a:spcPts val="60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893700" y="4345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Gross &amp; John (2003): Emotion Regulation Questionnaire</a:t>
            </a:r>
            <a:endParaRPr/>
          </a:p>
        </p:txBody>
      </p:sp>
      <p:pic>
        <p:nvPicPr>
          <p:cNvPr id="203" name="Google Shape;203;p30"/>
          <p:cNvPicPr preferRelativeResize="0"/>
          <p:nvPr/>
        </p:nvPicPr>
        <p:blipFill>
          <a:blip r:embed="rId3">
            <a:alphaModFix/>
          </a:blip>
          <a:stretch>
            <a:fillRect/>
          </a:stretch>
        </p:blipFill>
        <p:spPr>
          <a:xfrm>
            <a:off x="1813450" y="1451963"/>
            <a:ext cx="5517108" cy="3546712"/>
          </a:xfrm>
          <a:prstGeom prst="rect">
            <a:avLst/>
          </a:prstGeom>
          <a:noFill/>
          <a:ln>
            <a:noFill/>
          </a:ln>
        </p:spPr>
      </p:pic>
      <p:sp>
        <p:nvSpPr>
          <p:cNvPr id="204" name="Google Shape;204;p30"/>
          <p:cNvSpPr txBox="1"/>
          <p:nvPr/>
        </p:nvSpPr>
        <p:spPr>
          <a:xfrm>
            <a:off x="303450" y="3019350"/>
            <a:ext cx="12519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1,3,5,7,8,10 - reappraisal</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2,4,6,9 - suppression</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d’Arbeloff et al. (2018)</a:t>
            </a:r>
            <a:endParaRPr/>
          </a:p>
        </p:txBody>
      </p:sp>
      <p:pic>
        <p:nvPicPr>
          <p:cNvPr id="210" name="Google Shape;210;p31"/>
          <p:cNvPicPr preferRelativeResize="0"/>
          <p:nvPr/>
        </p:nvPicPr>
        <p:blipFill>
          <a:blip r:embed="rId3">
            <a:alphaModFix/>
          </a:blip>
          <a:stretch>
            <a:fillRect/>
          </a:stretch>
        </p:blipFill>
        <p:spPr>
          <a:xfrm>
            <a:off x="721375" y="1200613"/>
            <a:ext cx="4103880" cy="3775312"/>
          </a:xfrm>
          <a:prstGeom prst="rect">
            <a:avLst/>
          </a:prstGeom>
          <a:noFill/>
          <a:ln>
            <a:noFill/>
          </a:ln>
        </p:spPr>
      </p:pic>
      <p:pic>
        <p:nvPicPr>
          <p:cNvPr id="211" name="Google Shape;211;p31"/>
          <p:cNvPicPr preferRelativeResize="0"/>
          <p:nvPr/>
        </p:nvPicPr>
        <p:blipFill>
          <a:blip r:embed="rId4">
            <a:alphaModFix/>
          </a:blip>
          <a:stretch>
            <a:fillRect/>
          </a:stretch>
        </p:blipFill>
        <p:spPr>
          <a:xfrm>
            <a:off x="4970055" y="1733688"/>
            <a:ext cx="4013945" cy="2285719"/>
          </a:xfrm>
          <a:prstGeom prst="rect">
            <a:avLst/>
          </a:prstGeom>
          <a:noFill/>
          <a:ln>
            <a:noFill/>
          </a:ln>
        </p:spPr>
      </p:pic>
      <p:pic>
        <p:nvPicPr>
          <p:cNvPr id="212" name="Google Shape;212;p31"/>
          <p:cNvPicPr preferRelativeResize="0"/>
          <p:nvPr/>
        </p:nvPicPr>
        <p:blipFill>
          <a:blip r:embed="rId5">
            <a:alphaModFix/>
          </a:blip>
          <a:stretch>
            <a:fillRect/>
          </a:stretch>
        </p:blipFill>
        <p:spPr>
          <a:xfrm>
            <a:off x="4970050" y="4118252"/>
            <a:ext cx="4013950" cy="746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&amp; Agenda</a:t>
            </a:r>
            <a:endParaRPr/>
          </a:p>
        </p:txBody>
      </p:sp>
      <p:sp>
        <p:nvSpPr>
          <p:cNvPr id="98" name="Google Shape;98;p14"/>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Apply principles of good science communication</a:t>
            </a:r>
            <a:endParaRPr sz="1400" b="1"/>
          </a:p>
          <a:p>
            <a:pPr marL="914400" lvl="1" indent="-317500" algn="l" rtl="0">
              <a:spcBef>
                <a:spcPts val="0"/>
              </a:spcBef>
              <a:spcAft>
                <a:spcPts val="0"/>
              </a:spcAft>
              <a:buSzPts val="1400"/>
              <a:buChar char="○"/>
            </a:pPr>
            <a:r>
              <a:rPr lang="en" sz="1400"/>
              <a:t>Compare &amp; contrast the CNN and NPR reporting of the two academic papers: did they follow the principles we've discussed?</a:t>
            </a:r>
            <a:endParaRPr sz="1400"/>
          </a:p>
          <a:p>
            <a:pPr marL="457200" lvl="0" indent="-317500" algn="l" rtl="0">
              <a:spcBef>
                <a:spcPts val="0"/>
              </a:spcBef>
              <a:spcAft>
                <a:spcPts val="0"/>
              </a:spcAft>
              <a:buSzPts val="1400"/>
              <a:buAutoNum type="arabicPeriod"/>
            </a:pPr>
            <a:r>
              <a:rPr lang="en" sz="1400" b="1"/>
              <a:t>LO2: Describe the basic fundamental principles of emotion &amp; emotion regulation research</a:t>
            </a:r>
            <a:endParaRPr sz="1400" b="1"/>
          </a:p>
          <a:p>
            <a:pPr marL="914400" lvl="1" indent="-317500" algn="l" rtl="0">
              <a:spcBef>
                <a:spcPts val="0"/>
              </a:spcBef>
              <a:spcAft>
                <a:spcPts val="0"/>
              </a:spcAft>
              <a:buSzPts val="1400"/>
              <a:buChar char="○"/>
            </a:pPr>
            <a:r>
              <a:rPr lang="en" sz="1400"/>
              <a:t>Compare &amp; contrast different theories of emotion, such as: James-Lange and Cannon-Bard theories, constructionist and discrete emotion hypothesis</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Compare &amp; contrast the two constructionist articles we have read to the Kragel paper</a:t>
            </a:r>
            <a:endParaRPr sz="1400"/>
          </a:p>
          <a:p>
            <a:pPr marL="914400" lvl="1" indent="-317500" algn="l" rtl="0">
              <a:spcBef>
                <a:spcPts val="0"/>
              </a:spcBef>
              <a:spcAft>
                <a:spcPts val="0"/>
              </a:spcAft>
              <a:buSzPts val="1400"/>
              <a:buChar char="○"/>
            </a:pPr>
            <a:r>
              <a:rPr lang="en" sz="1400"/>
              <a:t>Apply the d'Arbeloff paper to discussion on the Gross reappraisal theory of emotion regulation</a:t>
            </a:r>
            <a:endParaRPr sz="1400"/>
          </a:p>
          <a:p>
            <a:pPr marL="0" lvl="0" indent="0" algn="l" rtl="0">
              <a:spcBef>
                <a:spcPts val="60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893700" y="206000"/>
            <a:ext cx="7410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Regulate emotion by paying attn to bodily signals...</a:t>
            </a:r>
            <a:endParaRPr sz="2400"/>
          </a:p>
          <a:p>
            <a:pPr marL="0" lvl="0" indent="0" algn="l" rtl="0">
              <a:spcBef>
                <a:spcPts val="0"/>
              </a:spcBef>
              <a:spcAft>
                <a:spcPts val="0"/>
              </a:spcAft>
              <a:buNone/>
            </a:pPr>
            <a:r>
              <a:rPr lang="en" sz="2400"/>
              <a:t>“Psych 101 students, bless their heart…”</a:t>
            </a:r>
            <a:endParaRPr sz="2400"/>
          </a:p>
        </p:txBody>
      </p:sp>
      <p:pic>
        <p:nvPicPr>
          <p:cNvPr id="218" name="Google Shape;218;p32"/>
          <p:cNvPicPr preferRelativeResize="0"/>
          <p:nvPr/>
        </p:nvPicPr>
        <p:blipFill>
          <a:blip r:embed="rId3">
            <a:alphaModFix/>
          </a:blip>
          <a:stretch>
            <a:fillRect/>
          </a:stretch>
        </p:blipFill>
        <p:spPr>
          <a:xfrm>
            <a:off x="300288" y="1556400"/>
            <a:ext cx="5514975" cy="2343150"/>
          </a:xfrm>
          <a:prstGeom prst="rect">
            <a:avLst/>
          </a:prstGeom>
          <a:noFill/>
          <a:ln>
            <a:noFill/>
          </a:ln>
        </p:spPr>
      </p:pic>
      <p:pic>
        <p:nvPicPr>
          <p:cNvPr id="219" name="Google Shape;219;p32"/>
          <p:cNvPicPr preferRelativeResize="0"/>
          <p:nvPr/>
        </p:nvPicPr>
        <p:blipFill>
          <a:blip r:embed="rId4">
            <a:alphaModFix/>
          </a:blip>
          <a:stretch>
            <a:fillRect/>
          </a:stretch>
        </p:blipFill>
        <p:spPr>
          <a:xfrm>
            <a:off x="5967663" y="1215788"/>
            <a:ext cx="3023938" cy="3275932"/>
          </a:xfrm>
          <a:prstGeom prst="rect">
            <a:avLst/>
          </a:prstGeom>
          <a:noFill/>
          <a:ln>
            <a:noFill/>
          </a:ln>
        </p:spPr>
      </p:pic>
      <p:sp>
        <p:nvSpPr>
          <p:cNvPr id="220" name="Google Shape;220;p32"/>
          <p:cNvSpPr txBox="1"/>
          <p:nvPr/>
        </p:nvSpPr>
        <p:spPr>
          <a:xfrm>
            <a:off x="108150" y="4717825"/>
            <a:ext cx="2956200" cy="3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MacCormack &amp; Lindquist, 2019</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3461050" y="206000"/>
            <a:ext cx="5277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MacCormack &amp; Lindquist (2019)</a:t>
            </a:r>
            <a:endParaRPr sz="2400"/>
          </a:p>
        </p:txBody>
      </p:sp>
      <p:pic>
        <p:nvPicPr>
          <p:cNvPr id="226" name="Google Shape;226;p33"/>
          <p:cNvPicPr preferRelativeResize="0"/>
          <p:nvPr/>
        </p:nvPicPr>
        <p:blipFill>
          <a:blip r:embed="rId3">
            <a:alphaModFix/>
          </a:blip>
          <a:stretch>
            <a:fillRect/>
          </a:stretch>
        </p:blipFill>
        <p:spPr>
          <a:xfrm>
            <a:off x="248550" y="53600"/>
            <a:ext cx="3160400" cy="2646105"/>
          </a:xfrm>
          <a:prstGeom prst="rect">
            <a:avLst/>
          </a:prstGeom>
          <a:noFill/>
          <a:ln>
            <a:noFill/>
          </a:ln>
        </p:spPr>
      </p:pic>
      <p:pic>
        <p:nvPicPr>
          <p:cNvPr id="227" name="Google Shape;227;p33"/>
          <p:cNvPicPr preferRelativeResize="0"/>
          <p:nvPr/>
        </p:nvPicPr>
        <p:blipFill>
          <a:blip r:embed="rId4">
            <a:alphaModFix/>
          </a:blip>
          <a:stretch>
            <a:fillRect/>
          </a:stretch>
        </p:blipFill>
        <p:spPr>
          <a:xfrm>
            <a:off x="248550" y="2497975"/>
            <a:ext cx="3160400" cy="2508500"/>
          </a:xfrm>
          <a:prstGeom prst="rect">
            <a:avLst/>
          </a:prstGeom>
          <a:noFill/>
          <a:ln>
            <a:noFill/>
          </a:ln>
        </p:spPr>
      </p:pic>
      <p:pic>
        <p:nvPicPr>
          <p:cNvPr id="228" name="Google Shape;228;p33"/>
          <p:cNvPicPr preferRelativeResize="0"/>
          <p:nvPr/>
        </p:nvPicPr>
        <p:blipFill>
          <a:blip r:embed="rId5">
            <a:alphaModFix/>
          </a:blip>
          <a:stretch>
            <a:fillRect/>
          </a:stretch>
        </p:blipFill>
        <p:spPr>
          <a:xfrm>
            <a:off x="4186275" y="1167725"/>
            <a:ext cx="3533775" cy="2219325"/>
          </a:xfrm>
          <a:prstGeom prst="rect">
            <a:avLst/>
          </a:prstGeom>
          <a:noFill/>
          <a:ln>
            <a:noFill/>
          </a:ln>
        </p:spPr>
      </p:pic>
      <p:sp>
        <p:nvSpPr>
          <p:cNvPr id="229" name="Google Shape;229;p33"/>
          <p:cNvSpPr txBox="1"/>
          <p:nvPr/>
        </p:nvSpPr>
        <p:spPr>
          <a:xfrm>
            <a:off x="4037900" y="3468000"/>
            <a:ext cx="3682200" cy="70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Graphs on judging the experimenter</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Mean hate ratings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Siegel et al. (2018) of a similar perspective for constructionist view of emotion</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Lindquist et al., 2013: The Hundred Year Emotion War</a:t>
            </a:r>
            <a:endParaRPr sz="2400"/>
          </a:p>
        </p:txBody>
      </p:sp>
      <p:sp>
        <p:nvSpPr>
          <p:cNvPr id="235" name="Google Shape;235;p34"/>
          <p:cNvSpPr txBox="1">
            <a:spLocks noGrp="1"/>
          </p:cNvSpPr>
          <p:nvPr>
            <p:ph type="body" idx="1"/>
          </p:nvPr>
        </p:nvSpPr>
        <p:spPr>
          <a:xfrm>
            <a:off x="893700" y="1373600"/>
            <a:ext cx="76047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“To suggest that emotions are natural kinds is to hypothesize that each category has a biological essence that causes it or that the instances have some </a:t>
            </a:r>
            <a:r>
              <a:rPr lang="en" sz="1800" b="1"/>
              <a:t>cluster of properties</a:t>
            </a:r>
            <a:r>
              <a:rPr lang="en" sz="1800"/>
              <a:t> (i.e., coordinated changes in </a:t>
            </a:r>
            <a:r>
              <a:rPr lang="en" sz="1800" b="1"/>
              <a:t>sensory, perceptual, motor, and physiological</a:t>
            </a:r>
            <a:r>
              <a:rPr lang="en" sz="1800"/>
              <a:t> functions) that recur with sufficient consistency and specificity as to be </a:t>
            </a:r>
            <a:r>
              <a:rPr lang="en" sz="1800" b="1"/>
              <a:t>diagnostic</a:t>
            </a:r>
            <a:r>
              <a:rPr lang="en" sz="1800"/>
              <a:t> for that category” (p. 255).</a:t>
            </a:r>
            <a:endParaRPr sz="1800"/>
          </a:p>
          <a:p>
            <a:pPr marL="0" lvl="0" indent="0" algn="l" rtl="0">
              <a:spcBef>
                <a:spcPts val="600"/>
              </a:spcBef>
              <a:spcAft>
                <a:spcPts val="0"/>
              </a:spcAft>
              <a:buClr>
                <a:schemeClr val="dk1"/>
              </a:buClr>
              <a:buSzPts val="1100"/>
              <a:buFont typeface="Arial"/>
              <a:buNone/>
            </a:pPr>
            <a:endParaRPr sz="1400"/>
          </a:p>
          <a:p>
            <a:pPr marL="457200" lvl="0" indent="-317500" algn="l" rtl="0">
              <a:spcBef>
                <a:spcPts val="600"/>
              </a:spcBef>
              <a:spcAft>
                <a:spcPts val="0"/>
              </a:spcAft>
              <a:buSzPts val="1400"/>
              <a:buChar char="▷"/>
            </a:pPr>
            <a:r>
              <a:rPr lang="en" sz="1400"/>
              <a:t>IF the natural kind hypothesis was true:</a:t>
            </a:r>
            <a:endParaRPr sz="1400"/>
          </a:p>
          <a:p>
            <a:pPr marL="457200" lvl="0" indent="-317500" algn="l" rtl="0">
              <a:spcBef>
                <a:spcPts val="0"/>
              </a:spcBef>
              <a:spcAft>
                <a:spcPts val="0"/>
              </a:spcAft>
              <a:buSzPts val="1400"/>
              <a:buChar char="▷"/>
            </a:pPr>
            <a:r>
              <a:rPr lang="en" sz="1400"/>
              <a:t>This particular set of sensory, perceptual, motor, and physiological changes occurs ONLY for one specific emotion</a:t>
            </a:r>
            <a:endParaRPr sz="1400"/>
          </a:p>
          <a:p>
            <a:pPr marL="457200" lvl="0" indent="-317500" algn="l" rtl="0">
              <a:spcBef>
                <a:spcPts val="0"/>
              </a:spcBef>
              <a:spcAft>
                <a:spcPts val="0"/>
              </a:spcAft>
              <a:buSzPts val="1400"/>
              <a:buChar char="▷"/>
            </a:pPr>
            <a:r>
              <a:rPr lang="en" sz="1400"/>
              <a:t>The relationship is consistent enough that when all those changes are present, you know that emotion’s happening</a:t>
            </a:r>
            <a:endParaRPr sz="1400"/>
          </a:p>
          <a:p>
            <a:pPr marL="914400" lvl="1" indent="-317500" algn="l" rtl="0">
              <a:spcBef>
                <a:spcPts val="0"/>
              </a:spcBef>
              <a:spcAft>
                <a:spcPts val="0"/>
              </a:spcAft>
              <a:buSzPts val="1400"/>
              <a:buChar char="○"/>
            </a:pPr>
            <a:r>
              <a:rPr lang="en" sz="1400"/>
              <a:t>if a 150% increase in heart rate is “diagnostic” for fear, then whenever someone has a 150% increase in heart rate, it means they’re feeling afraid</a:t>
            </a:r>
            <a:endParaRPr sz="1400"/>
          </a:p>
          <a:p>
            <a:pPr marL="0" lvl="0" indent="0" algn="l" rtl="0">
              <a:spcBef>
                <a:spcPts val="600"/>
              </a:spcBef>
              <a:spcAft>
                <a:spcPts val="0"/>
              </a:spcAft>
              <a:buNone/>
            </a:pP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Instead Lindquist et al. suggest:</a:t>
            </a:r>
            <a:endParaRPr sz="2400"/>
          </a:p>
        </p:txBody>
      </p:sp>
      <p:sp>
        <p:nvSpPr>
          <p:cNvPr id="241" name="Google Shape;241;p35"/>
          <p:cNvSpPr txBox="1">
            <a:spLocks noGrp="1"/>
          </p:cNvSpPr>
          <p:nvPr>
            <p:ph type="body" idx="1"/>
          </p:nvPr>
        </p:nvSpPr>
        <p:spPr>
          <a:xfrm>
            <a:off x="893700" y="1373600"/>
            <a:ext cx="69066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“[E]motions must be inventions (i.e., constructions) of the human mind. This is not a claim that emotions are illusions…” (p. 255-256)</a:t>
            </a:r>
            <a:endParaRPr sz="2400"/>
          </a:p>
          <a:p>
            <a:pPr marL="914400" lvl="1" indent="-342900" algn="l" rtl="0">
              <a:spcBef>
                <a:spcPts val="0"/>
              </a:spcBef>
              <a:spcAft>
                <a:spcPts val="0"/>
              </a:spcAft>
              <a:buSzPts val="1800"/>
              <a:buChar char="○"/>
            </a:pPr>
            <a:r>
              <a:rPr lang="en" sz="1800"/>
              <a:t>What we call an “emotion” is really a folk category, or a way for people to name to their feelings at the moment</a:t>
            </a:r>
            <a:endParaRPr sz="1800"/>
          </a:p>
          <a:p>
            <a:pPr marL="0" lvl="0" indent="0" algn="l" rtl="0">
              <a:spcBef>
                <a:spcPts val="6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 analogy</a:t>
            </a:r>
            <a:endParaRPr/>
          </a:p>
        </p:txBody>
      </p:sp>
      <p:sp>
        <p:nvSpPr>
          <p:cNvPr id="247" name="Google Shape;247;p3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Sense of touch</a:t>
            </a:r>
            <a:endParaRPr sz="1800"/>
          </a:p>
          <a:p>
            <a:pPr marL="914400" lvl="1" indent="-342900" algn="l" rtl="0">
              <a:spcBef>
                <a:spcPts val="0"/>
              </a:spcBef>
              <a:spcAft>
                <a:spcPts val="0"/>
              </a:spcAft>
              <a:buSzPts val="1800"/>
              <a:buChar char="○"/>
            </a:pPr>
            <a:r>
              <a:rPr lang="en" sz="1800"/>
              <a:t>What we think of as our “sense of touch” doesn’t exist in that same form in nature (i.e., not a natural kind)</a:t>
            </a:r>
            <a:endParaRPr sz="1800"/>
          </a:p>
          <a:p>
            <a:pPr marL="1371600" lvl="2" indent="-342900" algn="l" rtl="0">
              <a:spcBef>
                <a:spcPts val="0"/>
              </a:spcBef>
              <a:spcAft>
                <a:spcPts val="0"/>
              </a:spcAft>
              <a:buSzPts val="1800"/>
              <a:buChar char="■"/>
            </a:pPr>
            <a:r>
              <a:rPr lang="en" sz="1800"/>
              <a:t>Mechanosensation</a:t>
            </a:r>
            <a:endParaRPr sz="1800"/>
          </a:p>
          <a:p>
            <a:pPr marL="1371600" lvl="2" indent="-342900" algn="l" rtl="0">
              <a:spcBef>
                <a:spcPts val="0"/>
              </a:spcBef>
              <a:spcAft>
                <a:spcPts val="0"/>
              </a:spcAft>
              <a:buSzPts val="1800"/>
              <a:buChar char="■"/>
            </a:pPr>
            <a:r>
              <a:rPr lang="en" sz="1800"/>
              <a:t>Nociception (pain)</a:t>
            </a:r>
            <a:endParaRPr sz="1800"/>
          </a:p>
          <a:p>
            <a:pPr marL="1371600" lvl="2" indent="-342900" algn="l" rtl="0">
              <a:spcBef>
                <a:spcPts val="0"/>
              </a:spcBef>
              <a:spcAft>
                <a:spcPts val="0"/>
              </a:spcAft>
              <a:buSzPts val="1800"/>
              <a:buChar char="■"/>
            </a:pPr>
            <a:r>
              <a:rPr lang="en" sz="1800"/>
              <a:t>Visceral interoception (sense of internal state)</a:t>
            </a:r>
            <a:endParaRPr sz="1800"/>
          </a:p>
          <a:p>
            <a:pPr marL="914400" lvl="1" indent="-342900" algn="l" rtl="0">
              <a:spcBef>
                <a:spcPts val="0"/>
              </a:spcBef>
              <a:spcAft>
                <a:spcPts val="0"/>
              </a:spcAft>
              <a:buSzPts val="1800"/>
              <a:buChar char="○"/>
            </a:pPr>
            <a:r>
              <a:rPr lang="en" sz="1800"/>
              <a:t>Different neurons, different parts of the brain, different reactions</a:t>
            </a:r>
            <a:endParaRPr sz="1800"/>
          </a:p>
          <a:p>
            <a:pPr marL="914400" lvl="1" indent="-342900" algn="l" rtl="0">
              <a:spcBef>
                <a:spcPts val="0"/>
              </a:spcBef>
              <a:spcAft>
                <a:spcPts val="0"/>
              </a:spcAft>
              <a:buSzPts val="1800"/>
              <a:buChar char="○"/>
            </a:pPr>
            <a:r>
              <a:rPr lang="en" sz="1800"/>
              <a:t>“Sense of touch” is just a label for a bunch of different experiences</a:t>
            </a:r>
            <a:endParaRPr sz="1800"/>
          </a:p>
          <a:p>
            <a:pPr marL="0" lvl="0" indent="0" algn="l" rtl="0">
              <a:spcBef>
                <a:spcPts val="600"/>
              </a:spcBef>
              <a:spcAft>
                <a:spcPts val="0"/>
              </a:spcAft>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893700" y="206000"/>
            <a:ext cx="6662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Applying analogy to emotions</a:t>
            </a:r>
            <a:endParaRPr/>
          </a:p>
        </p:txBody>
      </p:sp>
      <p:sp>
        <p:nvSpPr>
          <p:cNvPr id="253" name="Google Shape;253;p37"/>
          <p:cNvSpPr txBox="1">
            <a:spLocks noGrp="1"/>
          </p:cNvSpPr>
          <p:nvPr>
            <p:ph type="body" idx="1"/>
          </p:nvPr>
        </p:nvSpPr>
        <p:spPr>
          <a:xfrm>
            <a:off x="893700" y="1373600"/>
            <a:ext cx="7127700" cy="35523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Just like there’s no “sense of touch,” maybe there’s no “anger,” because that label applies to too many situations that are too different</a:t>
            </a:r>
            <a:endParaRPr sz="2000"/>
          </a:p>
          <a:p>
            <a:pPr marL="914400" lvl="1" indent="-355600" algn="l" rtl="0">
              <a:spcBef>
                <a:spcPts val="0"/>
              </a:spcBef>
              <a:spcAft>
                <a:spcPts val="0"/>
              </a:spcAft>
              <a:buSzPts val="2000"/>
              <a:buChar char="○"/>
            </a:pPr>
            <a:r>
              <a:rPr lang="en" sz="2000"/>
              <a:t>Gritting your teeth and being polite to your jerk boss</a:t>
            </a:r>
            <a:endParaRPr sz="2000" b="1" i="1"/>
          </a:p>
          <a:p>
            <a:pPr marL="914400" lvl="1" indent="-355600" algn="l" rtl="0">
              <a:spcBef>
                <a:spcPts val="0"/>
              </a:spcBef>
              <a:spcAft>
                <a:spcPts val="0"/>
              </a:spcAft>
              <a:buSzPts val="2000"/>
              <a:buChar char="○"/>
            </a:pPr>
            <a:r>
              <a:rPr lang="en" sz="2000"/>
              <a:t>Screaming at a guy who cuts you off in traffic</a:t>
            </a:r>
            <a:endParaRPr sz="2000" b="1" i="1"/>
          </a:p>
          <a:p>
            <a:pPr marL="0" lvl="0" indent="0" algn="l" rtl="0">
              <a:spcBef>
                <a:spcPts val="600"/>
              </a:spcBef>
              <a:spcAft>
                <a:spcPts val="0"/>
              </a:spcAft>
              <a:buNone/>
            </a:pP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893700" y="206000"/>
            <a:ext cx="66624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Applying analogy to emotions</a:t>
            </a:r>
            <a:endParaRPr/>
          </a:p>
        </p:txBody>
      </p:sp>
      <p:sp>
        <p:nvSpPr>
          <p:cNvPr id="259" name="Google Shape;259;p38"/>
          <p:cNvSpPr txBox="1">
            <a:spLocks noGrp="1"/>
          </p:cNvSpPr>
          <p:nvPr>
            <p:ph type="body" idx="1"/>
          </p:nvPr>
        </p:nvSpPr>
        <p:spPr>
          <a:xfrm>
            <a:off x="893700" y="1373600"/>
            <a:ext cx="7127700" cy="35523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Just like there’s no “sense of touch,” maybe there’s no “anger,” because that label applies to too many situations that are too different</a:t>
            </a:r>
            <a:endParaRPr sz="2000"/>
          </a:p>
          <a:p>
            <a:pPr marL="914400" lvl="1" indent="-355600" algn="l" rtl="0">
              <a:spcBef>
                <a:spcPts val="0"/>
              </a:spcBef>
              <a:spcAft>
                <a:spcPts val="0"/>
              </a:spcAft>
              <a:buSzPts val="2000"/>
              <a:buChar char="○"/>
            </a:pPr>
            <a:r>
              <a:rPr lang="en" sz="2000"/>
              <a:t>Gritting your teeth and being polite to your jerk boss; </a:t>
            </a:r>
            <a:r>
              <a:rPr lang="en" sz="2000" b="1" i="1"/>
              <a:t>heart rate = 100 BPM</a:t>
            </a:r>
            <a:endParaRPr sz="2000" b="1" i="1"/>
          </a:p>
          <a:p>
            <a:pPr marL="914400" lvl="1" indent="-355600" algn="l" rtl="0">
              <a:spcBef>
                <a:spcPts val="0"/>
              </a:spcBef>
              <a:spcAft>
                <a:spcPts val="0"/>
              </a:spcAft>
              <a:buSzPts val="2000"/>
              <a:buChar char="○"/>
            </a:pPr>
            <a:r>
              <a:rPr lang="en" sz="2000"/>
              <a:t>Screaming at a guy who cuts you off in traffic; </a:t>
            </a:r>
            <a:r>
              <a:rPr lang="en" sz="2000" b="1" i="1"/>
              <a:t>heart rate = 150 BPM</a:t>
            </a:r>
            <a:endParaRPr sz="2000" b="1" i="1"/>
          </a:p>
          <a:p>
            <a:pPr marL="914400" lvl="1" indent="-355600" algn="l" rtl="0">
              <a:spcBef>
                <a:spcPts val="0"/>
              </a:spcBef>
              <a:spcAft>
                <a:spcPts val="0"/>
              </a:spcAft>
              <a:buSzPts val="2000"/>
              <a:buChar char="○"/>
            </a:pPr>
            <a:r>
              <a:rPr lang="en" sz="2000" b="1" i="1"/>
              <a:t>Different physiology, different behavior, different functions, maybe even different qualia</a:t>
            </a:r>
            <a:endParaRPr sz="2000" b="1" i="1"/>
          </a:p>
          <a:p>
            <a:pPr marL="914400" lvl="1" indent="-355600" algn="l" rtl="0">
              <a:spcBef>
                <a:spcPts val="0"/>
              </a:spcBef>
              <a:spcAft>
                <a:spcPts val="0"/>
              </a:spcAft>
              <a:buSzPts val="2000"/>
              <a:buChar char="○"/>
            </a:pPr>
            <a:r>
              <a:rPr lang="en" sz="2000" b="1" i="1"/>
              <a:t>Could be different for different people!</a:t>
            </a:r>
            <a:endParaRPr sz="2000" b="1" i="1"/>
          </a:p>
          <a:p>
            <a:pPr marL="0" lvl="0" indent="0" algn="l" rtl="0">
              <a:spcBef>
                <a:spcPts val="600"/>
              </a:spcBef>
              <a:spcAft>
                <a:spcPts val="0"/>
              </a:spcAft>
              <a:buNone/>
            </a:pP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discrete emotion hypothesis</a:t>
            </a:r>
            <a:endParaRPr sz="3000"/>
          </a:p>
        </p:txBody>
      </p:sp>
      <p:sp>
        <p:nvSpPr>
          <p:cNvPr id="265" name="Google Shape;265;p39"/>
          <p:cNvSpPr txBox="1">
            <a:spLocks noGrp="1"/>
          </p:cNvSpPr>
          <p:nvPr>
            <p:ph type="body" idx="1"/>
          </p:nvPr>
        </p:nvSpPr>
        <p:spPr>
          <a:xfrm>
            <a:off x="893700" y="1373600"/>
            <a:ext cx="6906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Lindquist et al.’s take on what you need to prove this idea: </a:t>
            </a:r>
            <a:r>
              <a:rPr lang="en" sz="1800" b="1"/>
              <a:t>Consistency</a:t>
            </a:r>
            <a:r>
              <a:rPr lang="en" sz="1800"/>
              <a:t> + </a:t>
            </a:r>
            <a:r>
              <a:rPr lang="en" sz="1800" b="1"/>
              <a:t>specificity</a:t>
            </a:r>
            <a:r>
              <a:rPr lang="en" sz="1800"/>
              <a:t> = </a:t>
            </a:r>
            <a:r>
              <a:rPr lang="en" sz="1800" b="1"/>
              <a:t>diagnostic</a:t>
            </a:r>
            <a:endParaRPr sz="1800" b="1"/>
          </a:p>
          <a:p>
            <a:pPr marL="914400" lvl="1" indent="-342900" algn="l" rtl="0">
              <a:spcBef>
                <a:spcPts val="0"/>
              </a:spcBef>
              <a:spcAft>
                <a:spcPts val="0"/>
              </a:spcAft>
              <a:buSzPts val="1800"/>
              <a:buChar char="○"/>
            </a:pPr>
            <a:r>
              <a:rPr lang="en" sz="1800"/>
              <a:t>Example: Disgust = bradygastria + gape face + withdrawal of processing resources + “eww”…</a:t>
            </a:r>
            <a:endParaRPr sz="1800"/>
          </a:p>
          <a:p>
            <a:pPr marL="914400" lvl="1" indent="-342900" algn="l" rtl="0">
              <a:spcBef>
                <a:spcPts val="0"/>
              </a:spcBef>
              <a:spcAft>
                <a:spcPts val="0"/>
              </a:spcAft>
              <a:buSzPts val="1800"/>
              <a:buChar char="○"/>
            </a:pPr>
            <a:r>
              <a:rPr lang="en" sz="1800"/>
              <a:t>How </a:t>
            </a:r>
            <a:r>
              <a:rPr lang="en" sz="1800" b="1"/>
              <a:t>consistently</a:t>
            </a:r>
            <a:r>
              <a:rPr lang="en" sz="1800"/>
              <a:t> does a given emotion make a particular change in the outcome measure?</a:t>
            </a:r>
            <a:endParaRPr sz="1800"/>
          </a:p>
          <a:p>
            <a:pPr marL="1371600" lvl="2" indent="-342900" algn="l" rtl="0">
              <a:spcBef>
                <a:spcPts val="0"/>
              </a:spcBef>
              <a:spcAft>
                <a:spcPts val="0"/>
              </a:spcAft>
              <a:buSzPts val="1800"/>
              <a:buChar char="■"/>
            </a:pPr>
            <a:r>
              <a:rPr lang="en" sz="1800"/>
              <a:t>How often does inducing disgust cause all that stuff?</a:t>
            </a:r>
            <a:endParaRPr sz="1800"/>
          </a:p>
          <a:p>
            <a:pPr marL="914400" lvl="1" indent="-342900" algn="l" rtl="0">
              <a:spcBef>
                <a:spcPts val="0"/>
              </a:spcBef>
              <a:spcAft>
                <a:spcPts val="0"/>
              </a:spcAft>
              <a:buSzPts val="1800"/>
              <a:buChar char="○"/>
            </a:pPr>
            <a:r>
              <a:rPr lang="en" sz="1800"/>
              <a:t>To what extent is the change in a given outcome measure </a:t>
            </a:r>
            <a:r>
              <a:rPr lang="en" sz="1800" b="1"/>
              <a:t>specific</a:t>
            </a:r>
            <a:r>
              <a:rPr lang="en" sz="1800"/>
              <a:t> to a given emotion?</a:t>
            </a:r>
            <a:endParaRPr sz="1800"/>
          </a:p>
          <a:p>
            <a:pPr marL="1371600" lvl="2" indent="-342900" algn="l" rtl="0">
              <a:spcBef>
                <a:spcPts val="0"/>
              </a:spcBef>
              <a:spcAft>
                <a:spcPts val="0"/>
              </a:spcAft>
              <a:buSzPts val="1800"/>
              <a:buChar char="■"/>
            </a:pPr>
            <a:r>
              <a:rPr lang="en" sz="1800"/>
              <a:t>When people show that pattern up there, is it only for disgust?</a:t>
            </a:r>
            <a:endParaRPr sz="1800"/>
          </a:p>
          <a:p>
            <a:pPr marL="0" lvl="0" indent="0" algn="l" rtl="0">
              <a:spcBef>
                <a:spcPts val="600"/>
              </a:spcBef>
              <a:spcAft>
                <a:spcPts val="0"/>
              </a:spcAft>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Pairwise comparisons do not reveal strong evidence for discrete emotions</a:t>
            </a:r>
            <a:endParaRPr sz="2400"/>
          </a:p>
        </p:txBody>
      </p:sp>
      <p:sp>
        <p:nvSpPr>
          <p:cNvPr id="271" name="Google Shape;271;p40"/>
          <p:cNvSpPr txBox="1">
            <a:spLocks noGrp="1"/>
          </p:cNvSpPr>
          <p:nvPr>
            <p:ph type="body" idx="1"/>
          </p:nvPr>
        </p:nvSpPr>
        <p:spPr>
          <a:xfrm>
            <a:off x="645675" y="1373600"/>
            <a:ext cx="3594900" cy="16629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Specifically critiquing the meta-analysis they’re commenting on (Lench et al.)</a:t>
            </a:r>
            <a:endParaRPr sz="1800"/>
          </a:p>
          <a:p>
            <a:pPr marL="457200" lvl="0" indent="-342900" algn="l" rtl="0">
              <a:spcBef>
                <a:spcPts val="0"/>
              </a:spcBef>
              <a:spcAft>
                <a:spcPts val="0"/>
              </a:spcAft>
              <a:buSzPts val="1800"/>
              <a:buChar char="▷"/>
            </a:pPr>
            <a:r>
              <a:rPr lang="en" sz="1800"/>
              <a:t>Small *effect size* between emotions that are close in arousal and valence (anger and anxiety)</a:t>
            </a:r>
            <a:endParaRPr sz="1800"/>
          </a:p>
          <a:p>
            <a:pPr marL="914400" lvl="1" indent="-342900" algn="l" rtl="0">
              <a:spcBef>
                <a:spcPts val="0"/>
              </a:spcBef>
              <a:spcAft>
                <a:spcPts val="0"/>
              </a:spcAft>
              <a:buSzPts val="1800"/>
              <a:buChar char="○"/>
            </a:pPr>
            <a:r>
              <a:rPr lang="en" sz="1800"/>
              <a:t>Why is this important?</a:t>
            </a:r>
            <a:endParaRPr sz="1800"/>
          </a:p>
          <a:p>
            <a:pPr marL="0" lvl="0" indent="0" algn="l" rtl="0">
              <a:spcBef>
                <a:spcPts val="600"/>
              </a:spcBef>
              <a:spcAft>
                <a:spcPts val="0"/>
              </a:spcAft>
              <a:buNone/>
            </a:pPr>
            <a:endParaRPr sz="1800"/>
          </a:p>
        </p:txBody>
      </p:sp>
      <p:pic>
        <p:nvPicPr>
          <p:cNvPr id="272" name="Google Shape;272;p40"/>
          <p:cNvPicPr preferRelativeResize="0"/>
          <p:nvPr/>
        </p:nvPicPr>
        <p:blipFill>
          <a:blip r:embed="rId3">
            <a:alphaModFix/>
          </a:blip>
          <a:stretch>
            <a:fillRect/>
          </a:stretch>
        </p:blipFill>
        <p:spPr>
          <a:xfrm>
            <a:off x="4240575" y="1483300"/>
            <a:ext cx="4761176" cy="2617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psychological construction approach</a:t>
            </a:r>
            <a:endParaRPr sz="3000"/>
          </a:p>
        </p:txBody>
      </p:sp>
      <p:sp>
        <p:nvSpPr>
          <p:cNvPr id="278" name="Google Shape;278;p4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So, valence &amp; arousal explain a lot</a:t>
            </a:r>
            <a:endParaRPr/>
          </a:p>
          <a:p>
            <a:pPr marL="914400" lvl="1" indent="-381000" algn="l" rtl="0">
              <a:spcBef>
                <a:spcPts val="0"/>
              </a:spcBef>
              <a:spcAft>
                <a:spcPts val="0"/>
              </a:spcAft>
              <a:buSzPts val="2400"/>
              <a:buChar char="○"/>
            </a:pPr>
            <a:r>
              <a:rPr lang="en"/>
              <a:t>But not everything</a:t>
            </a:r>
            <a:endParaRPr/>
          </a:p>
          <a:p>
            <a:pPr marL="457200" lvl="0" indent="-419100" algn="l" rtl="0">
              <a:spcBef>
                <a:spcPts val="0"/>
              </a:spcBef>
              <a:spcAft>
                <a:spcPts val="0"/>
              </a:spcAft>
              <a:buSzPts val="3000"/>
              <a:buChar char="▷"/>
            </a:pPr>
            <a:r>
              <a:rPr lang="en"/>
              <a:t>Emotions don’t have diagnostic output</a:t>
            </a:r>
            <a:endParaRPr/>
          </a:p>
          <a:p>
            <a:pPr marL="914400" lvl="1" indent="-381000" algn="l" rtl="0">
              <a:spcBef>
                <a:spcPts val="0"/>
              </a:spcBef>
              <a:spcAft>
                <a:spcPts val="0"/>
              </a:spcAft>
              <a:buSzPts val="2400"/>
              <a:buChar char="○"/>
            </a:pPr>
            <a:r>
              <a:rPr lang="en"/>
              <a:t>So what does that mean about the cognition, behavior, physiology, and qualia of all these emotions?</a:t>
            </a:r>
            <a:endParaRPr/>
          </a:p>
          <a:p>
            <a:pPr marL="1371600" lvl="2" indent="-381000" algn="l" rtl="0">
              <a:spcBef>
                <a:spcPts val="0"/>
              </a:spcBef>
              <a:spcAft>
                <a:spcPts val="0"/>
              </a:spcAft>
              <a:buSzPts val="2400"/>
              <a:buChar char="■"/>
            </a:pPr>
            <a:r>
              <a:rPr lang="en"/>
              <a:t>“Diagnostic”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emotions?</a:t>
            </a:r>
            <a:endParaRPr/>
          </a:p>
        </p:txBody>
      </p:sp>
      <p:sp>
        <p:nvSpPr>
          <p:cNvPr id="104" name="Google Shape;104;p15"/>
          <p:cNvSpPr txBox="1">
            <a:spLocks noGrp="1"/>
          </p:cNvSpPr>
          <p:nvPr>
            <p:ph type="body" idx="1"/>
          </p:nvPr>
        </p:nvSpPr>
        <p:spPr>
          <a:xfrm>
            <a:off x="893700" y="1373600"/>
            <a:ext cx="44124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States that feel a certain way (qualia)</a:t>
            </a:r>
            <a:endParaRPr sz="1800"/>
          </a:p>
          <a:p>
            <a:pPr marL="457200" lvl="0" indent="-342900" algn="l" rtl="0">
              <a:spcBef>
                <a:spcPts val="0"/>
              </a:spcBef>
              <a:spcAft>
                <a:spcPts val="0"/>
              </a:spcAft>
              <a:buSzPts val="1800"/>
              <a:buChar char="▷"/>
            </a:pPr>
            <a:r>
              <a:rPr lang="en" sz="1800"/>
              <a:t>States that motivate you to do something, particularly something of evolutionary/functional significance</a:t>
            </a:r>
            <a:endParaRPr sz="1800"/>
          </a:p>
          <a:p>
            <a:pPr marL="457200" lvl="0" indent="-342900" algn="l" rtl="0">
              <a:spcBef>
                <a:spcPts val="0"/>
              </a:spcBef>
              <a:spcAft>
                <a:spcPts val="0"/>
              </a:spcAft>
              <a:buSzPts val="1800"/>
              <a:buChar char="▷"/>
            </a:pPr>
            <a:r>
              <a:rPr lang="en" sz="1800"/>
              <a:t>States that have associated physiological patterns</a:t>
            </a:r>
            <a:endParaRPr sz="1800"/>
          </a:p>
          <a:p>
            <a:pPr marL="457200" lvl="0" indent="-342900" algn="l" rtl="0">
              <a:spcBef>
                <a:spcPts val="0"/>
              </a:spcBef>
              <a:spcAft>
                <a:spcPts val="0"/>
              </a:spcAft>
              <a:buSzPts val="1800"/>
              <a:buChar char="▷"/>
            </a:pPr>
            <a:r>
              <a:rPr lang="en" sz="1800"/>
              <a:t>States that signal to conspecifics (facial expressions)</a:t>
            </a:r>
            <a:endParaRPr sz="1800"/>
          </a:p>
          <a:p>
            <a:pPr marL="0" lvl="0" indent="0" algn="l" rtl="0">
              <a:spcBef>
                <a:spcPts val="600"/>
              </a:spcBef>
              <a:spcAft>
                <a:spcPts val="0"/>
              </a:spcAft>
              <a:buNone/>
            </a:pPr>
            <a:endParaRPr sz="1800"/>
          </a:p>
        </p:txBody>
      </p:sp>
      <p:pic>
        <p:nvPicPr>
          <p:cNvPr id="105" name="Google Shape;105;p15"/>
          <p:cNvPicPr preferRelativeResize="0"/>
          <p:nvPr/>
        </p:nvPicPr>
        <p:blipFill>
          <a:blip r:embed="rId3">
            <a:alphaModFix/>
          </a:blip>
          <a:stretch>
            <a:fillRect/>
          </a:stretch>
        </p:blipFill>
        <p:spPr>
          <a:xfrm>
            <a:off x="5306100" y="1208713"/>
            <a:ext cx="3533100" cy="2898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psychological construction approach</a:t>
            </a:r>
            <a:endParaRPr sz="3000"/>
          </a:p>
        </p:txBody>
      </p:sp>
      <p:sp>
        <p:nvSpPr>
          <p:cNvPr id="284" name="Google Shape;284;p42"/>
          <p:cNvSpPr txBox="1">
            <a:spLocks noGrp="1"/>
          </p:cNvSpPr>
          <p:nvPr>
            <p:ph type="body" idx="1"/>
          </p:nvPr>
        </p:nvSpPr>
        <p:spPr>
          <a:xfrm>
            <a:off x="893700" y="1373600"/>
            <a:ext cx="7794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Experience core affect</a:t>
            </a:r>
            <a:endParaRPr/>
          </a:p>
          <a:p>
            <a:pPr marL="914400" lvl="1" indent="-381000" algn="l" rtl="0">
              <a:spcBef>
                <a:spcPts val="0"/>
              </a:spcBef>
              <a:spcAft>
                <a:spcPts val="0"/>
              </a:spcAft>
              <a:buSzPts val="2400"/>
              <a:buChar char="○"/>
            </a:pPr>
            <a:r>
              <a:rPr lang="en"/>
              <a:t>Feelings that have some values of valence and arousal; Barrett’s “recipe” discussion</a:t>
            </a:r>
            <a:endParaRPr/>
          </a:p>
          <a:p>
            <a:pPr marL="457200" lvl="0" indent="-419100" algn="l" rtl="0">
              <a:spcBef>
                <a:spcPts val="0"/>
              </a:spcBef>
              <a:spcAft>
                <a:spcPts val="0"/>
              </a:spcAft>
              <a:buSzPts val="3000"/>
              <a:buChar char="▷"/>
            </a:pPr>
            <a:r>
              <a:rPr lang="en"/>
              <a:t>Make meaning out of that core affect</a:t>
            </a:r>
            <a:endParaRPr/>
          </a:p>
          <a:p>
            <a:pPr marL="457200" lvl="0" indent="-419100" algn="l" rtl="0">
              <a:spcBef>
                <a:spcPts val="0"/>
              </a:spcBef>
              <a:spcAft>
                <a:spcPts val="0"/>
              </a:spcAft>
              <a:buSzPts val="3000"/>
              <a:buChar char="▷"/>
            </a:pPr>
            <a:r>
              <a:rPr lang="en"/>
              <a:t>Once in a while, some affect + meaning event pops out from the rest</a:t>
            </a:r>
            <a:endParaRPr/>
          </a:p>
          <a:p>
            <a:pPr marL="457200" lvl="0" indent="-419100" algn="l" rtl="0">
              <a:spcBef>
                <a:spcPts val="0"/>
              </a:spcBef>
              <a:spcAft>
                <a:spcPts val="0"/>
              </a:spcAft>
              <a:buSzPts val="3000"/>
              <a:buChar char="▷"/>
            </a:pPr>
            <a:r>
              <a:rPr lang="en"/>
              <a:t>Emotion!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The psychological construction approach</a:t>
            </a:r>
            <a:endParaRPr sz="3000"/>
          </a:p>
        </p:txBody>
      </p:sp>
      <p:sp>
        <p:nvSpPr>
          <p:cNvPr id="290" name="Google Shape;290;p43"/>
          <p:cNvSpPr txBox="1">
            <a:spLocks noGrp="1"/>
          </p:cNvSpPr>
          <p:nvPr>
            <p:ph type="body" idx="1"/>
          </p:nvPr>
        </p:nvSpPr>
        <p:spPr>
          <a:xfrm>
            <a:off x="893700" y="1373600"/>
            <a:ext cx="7551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Context + concepts + core affect = variability</a:t>
            </a:r>
            <a:endParaRPr/>
          </a:p>
          <a:p>
            <a:pPr marL="914400" lvl="1" indent="-381000" algn="l" rtl="0">
              <a:spcBef>
                <a:spcPts val="0"/>
              </a:spcBef>
              <a:spcAft>
                <a:spcPts val="0"/>
              </a:spcAft>
              <a:buSzPts val="2400"/>
              <a:buChar char="○"/>
            </a:pPr>
            <a:r>
              <a:rPr lang="en"/>
              <a:t>In experience</a:t>
            </a:r>
            <a:endParaRPr/>
          </a:p>
          <a:p>
            <a:pPr marL="914400" lvl="1" indent="-381000" algn="l" rtl="0">
              <a:spcBef>
                <a:spcPts val="0"/>
              </a:spcBef>
              <a:spcAft>
                <a:spcPts val="0"/>
              </a:spcAft>
              <a:buSzPts val="2400"/>
              <a:buChar char="○"/>
            </a:pPr>
            <a:r>
              <a:rPr lang="en"/>
              <a:t>In physiology etc.</a:t>
            </a:r>
            <a:endParaRPr/>
          </a:p>
          <a:p>
            <a:pPr marL="457200" lvl="0" indent="-419100" algn="l" rtl="0">
              <a:spcBef>
                <a:spcPts val="0"/>
              </a:spcBef>
              <a:spcAft>
                <a:spcPts val="0"/>
              </a:spcAft>
              <a:buSzPts val="3000"/>
              <a:buChar char="▷"/>
            </a:pPr>
            <a:r>
              <a:rPr lang="en"/>
              <a:t>A bunch of versions of a given emotion, specific to each person</a:t>
            </a:r>
            <a:endParaRPr/>
          </a:p>
          <a:p>
            <a:pPr marL="457200" lvl="0" indent="-419100" algn="l" rtl="0">
              <a:spcBef>
                <a:spcPts val="0"/>
              </a:spcBef>
              <a:spcAft>
                <a:spcPts val="0"/>
              </a:spcAft>
              <a:buSzPts val="3000"/>
              <a:buChar char="▷"/>
            </a:pPr>
            <a:r>
              <a:rPr lang="en"/>
              <a:t>Specificity and consistency not necessary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Construct validity?</a:t>
            </a:r>
            <a:endParaRPr/>
          </a:p>
        </p:txBody>
      </p:sp>
      <p:sp>
        <p:nvSpPr>
          <p:cNvPr id="296" name="Google Shape;296;p44"/>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emotions are natural kinds</a:t>
            </a:r>
            <a:endParaRPr/>
          </a:p>
          <a:p>
            <a:pPr marL="457200" lvl="0" indent="-342900" algn="l" rtl="0">
              <a:spcBef>
                <a:spcPts val="600"/>
              </a:spcBef>
              <a:spcAft>
                <a:spcPts val="0"/>
              </a:spcAft>
              <a:buSzPts val="1800"/>
              <a:buChar char="▷"/>
            </a:pPr>
            <a:r>
              <a:rPr lang="en"/>
              <a:t>All the features of an emotion will correlate highly in time and intensity</a:t>
            </a:r>
            <a:endParaRPr/>
          </a:p>
          <a:p>
            <a:pPr marL="457200" lvl="0" indent="-342900" algn="l" rtl="0">
              <a:spcBef>
                <a:spcPts val="0"/>
              </a:spcBef>
              <a:spcAft>
                <a:spcPts val="0"/>
              </a:spcAft>
              <a:buSzPts val="1800"/>
              <a:buChar char="▷"/>
            </a:pPr>
            <a:r>
              <a:rPr lang="en"/>
              <a:t>A pattern for one emotion won’t show up for another emotion</a:t>
            </a:r>
            <a:endParaRPr/>
          </a:p>
          <a:p>
            <a:pPr marL="457200" lvl="0" indent="-342900" algn="l" rtl="0">
              <a:spcBef>
                <a:spcPts val="0"/>
              </a:spcBef>
              <a:spcAft>
                <a:spcPts val="0"/>
              </a:spcAft>
              <a:buSzPts val="1800"/>
              <a:buChar char="▷"/>
            </a:pPr>
            <a:r>
              <a:rPr lang="en"/>
              <a:t>These patterns will be similar across people</a:t>
            </a:r>
            <a:endParaRPr/>
          </a:p>
        </p:txBody>
      </p:sp>
      <p:sp>
        <p:nvSpPr>
          <p:cNvPr id="297" name="Google Shape;297;p44"/>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If emotions are constructed</a:t>
            </a:r>
            <a:endParaRPr/>
          </a:p>
          <a:p>
            <a:pPr marL="457200" lvl="0" indent="-342900" algn="l" rtl="0">
              <a:spcBef>
                <a:spcPts val="600"/>
              </a:spcBef>
              <a:spcAft>
                <a:spcPts val="0"/>
              </a:spcAft>
              <a:buSzPts val="1800"/>
              <a:buChar char="▷"/>
            </a:pPr>
            <a:r>
              <a:rPr lang="en"/>
              <a:t>The kinds of features involved in emotion don’t have to correlate</a:t>
            </a:r>
            <a:endParaRPr/>
          </a:p>
          <a:p>
            <a:pPr marL="457200" lvl="0" indent="-342900" algn="l" rtl="0">
              <a:spcBef>
                <a:spcPts val="0"/>
              </a:spcBef>
              <a:spcAft>
                <a:spcPts val="0"/>
              </a:spcAft>
              <a:buSzPts val="1800"/>
              <a:buChar char="▷"/>
            </a:pPr>
            <a:r>
              <a:rPr lang="en"/>
              <a:t>A pattern for one emotion might be similar to another</a:t>
            </a:r>
            <a:endParaRPr/>
          </a:p>
          <a:p>
            <a:pPr marL="457200" lvl="0" indent="-342900" algn="l" rtl="0">
              <a:spcBef>
                <a:spcPts val="0"/>
              </a:spcBef>
              <a:spcAft>
                <a:spcPts val="0"/>
              </a:spcAft>
              <a:buSzPts val="1800"/>
              <a:buChar char="▷"/>
            </a:pPr>
            <a:r>
              <a:rPr lang="en"/>
              <a:t>These patterns will be somewhat unique across people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Summary of Lindquist et al.</a:t>
            </a:r>
            <a:endParaRPr/>
          </a:p>
        </p:txBody>
      </p:sp>
      <p:sp>
        <p:nvSpPr>
          <p:cNvPr id="303" name="Google Shape;303;p45"/>
          <p:cNvSpPr txBox="1">
            <a:spLocks noGrp="1"/>
          </p:cNvSpPr>
          <p:nvPr>
            <p:ph type="body" idx="1"/>
          </p:nvPr>
        </p:nvSpPr>
        <p:spPr>
          <a:xfrm>
            <a:off x="893700" y="1373600"/>
            <a:ext cx="7688400" cy="35523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sz="2200"/>
              <a:t>There’s no way to diagnose emotions, so the natural kind theory fails</a:t>
            </a:r>
            <a:endParaRPr sz="2200"/>
          </a:p>
          <a:p>
            <a:pPr marL="457200" lvl="0" indent="-368300" algn="l" rtl="0">
              <a:spcBef>
                <a:spcPts val="0"/>
              </a:spcBef>
              <a:spcAft>
                <a:spcPts val="0"/>
              </a:spcAft>
              <a:buSzPts val="2200"/>
              <a:buChar char="▷"/>
            </a:pPr>
            <a:r>
              <a:rPr lang="en" sz="2200"/>
              <a:t>Any “emotion” is a label you’re putting on a bunch of experiences you’ve had</a:t>
            </a:r>
            <a:endParaRPr sz="2200"/>
          </a:p>
          <a:p>
            <a:pPr marL="914400" lvl="1" indent="-368300" algn="l" rtl="0">
              <a:spcBef>
                <a:spcPts val="0"/>
              </a:spcBef>
              <a:spcAft>
                <a:spcPts val="0"/>
              </a:spcAft>
              <a:buSzPts val="2200"/>
              <a:buChar char="○"/>
            </a:pPr>
            <a:r>
              <a:rPr lang="en" sz="2200"/>
              <a:t>Some similarity across those experiences, but plenty of variability</a:t>
            </a:r>
            <a:endParaRPr sz="2200"/>
          </a:p>
          <a:p>
            <a:pPr marL="914400" lvl="1" indent="-368300" algn="l" rtl="0">
              <a:spcBef>
                <a:spcPts val="0"/>
              </a:spcBef>
              <a:spcAft>
                <a:spcPts val="0"/>
              </a:spcAft>
              <a:buSzPts val="2200"/>
              <a:buChar char="○"/>
            </a:pPr>
            <a:r>
              <a:rPr lang="en" sz="2200"/>
              <a:t>Could be different across contexts, cultures, people…</a:t>
            </a:r>
            <a:endParaRPr sz="2200"/>
          </a:p>
          <a:p>
            <a:pPr marL="457200" lvl="0" indent="-368300" algn="l" rtl="0">
              <a:spcBef>
                <a:spcPts val="0"/>
              </a:spcBef>
              <a:spcAft>
                <a:spcPts val="0"/>
              </a:spcAft>
              <a:buSzPts val="2200"/>
              <a:buChar char="▷"/>
            </a:pPr>
            <a:r>
              <a:rPr lang="en" sz="2200"/>
              <a:t>Those experiences come out of valence + arousal + concept knowledge about “disgust” or “anger”</a:t>
            </a:r>
            <a:endParaRPr sz="2200"/>
          </a:p>
          <a:p>
            <a:pPr marL="457200" lvl="0" indent="0" algn="l" rtl="0">
              <a:spcBef>
                <a:spcPts val="600"/>
              </a:spcBef>
              <a:spcAft>
                <a:spcPts val="0"/>
              </a:spcAft>
              <a:buNone/>
            </a:pP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Kragel et al. (2016)</a:t>
            </a:r>
            <a:endParaRPr/>
          </a:p>
        </p:txBody>
      </p:sp>
      <p:sp>
        <p:nvSpPr>
          <p:cNvPr id="309" name="Google Shape;309;p4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u="sng">
                <a:solidFill>
                  <a:schemeClr val="hlink"/>
                </a:solidFill>
                <a:hlinkClick r:id="rId3"/>
              </a:rPr>
              <a:t>https://science360.gov/obj/tkn-video/b8b7ea9c-b267-460f-8c1e-776e111a024b/mysteries-brain-emotional-brain</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Kragel et al. (2016)</a:t>
            </a:r>
            <a:endParaRPr/>
          </a:p>
        </p:txBody>
      </p:sp>
      <p:sp>
        <p:nvSpPr>
          <p:cNvPr id="315" name="Google Shape;315;p47"/>
          <p:cNvSpPr txBox="1">
            <a:spLocks noGrp="1"/>
          </p:cNvSpPr>
          <p:nvPr>
            <p:ph type="body" idx="1"/>
          </p:nvPr>
        </p:nvSpPr>
        <p:spPr>
          <a:xfrm>
            <a:off x="893700" y="1373600"/>
            <a:ext cx="75819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Don’t ALWAYS have to have EXACTLY all the characteristics of a category to exist</a:t>
            </a:r>
            <a:endParaRPr/>
          </a:p>
          <a:p>
            <a:pPr marL="457200" lvl="0" indent="-419100" algn="l" rtl="0">
              <a:spcBef>
                <a:spcPts val="0"/>
              </a:spcBef>
              <a:spcAft>
                <a:spcPts val="0"/>
              </a:spcAft>
              <a:buSzPts val="3000"/>
              <a:buChar char="▷"/>
            </a:pPr>
            <a:r>
              <a:rPr lang="en"/>
              <a:t>Use JUST physiology to distinguish between emotions, above chance?</a:t>
            </a:r>
            <a:endParaRPr/>
          </a:p>
          <a:p>
            <a:pPr marL="914400" lvl="1" indent="-381000" algn="l" rtl="0">
              <a:spcBef>
                <a:spcPts val="0"/>
              </a:spcBef>
              <a:spcAft>
                <a:spcPts val="0"/>
              </a:spcAft>
              <a:buSzPts val="2400"/>
              <a:buChar char="○"/>
            </a:pPr>
            <a:r>
              <a:rPr lang="en"/>
              <a:t>In previous study: looked at heart rate, respiration rate, gastric muscle movement, sweaty palms…</a:t>
            </a:r>
            <a:endParaRPr/>
          </a:p>
          <a:p>
            <a:pPr marL="914400" lvl="1" indent="-381000" algn="l" rtl="0">
              <a:spcBef>
                <a:spcPts val="0"/>
              </a:spcBef>
              <a:spcAft>
                <a:spcPts val="0"/>
              </a:spcAft>
              <a:buSzPts val="2400"/>
              <a:buChar char="○"/>
            </a:pPr>
            <a:r>
              <a:rPr lang="en"/>
              <a:t>This study: fMRI signals</a:t>
            </a:r>
            <a:endParaRPr/>
          </a:p>
          <a:p>
            <a:pPr marL="0" lvl="0" indent="0" algn="l" rtl="0">
              <a:spcBef>
                <a:spcPts val="6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Kragel et al. (2016)</a:t>
            </a:r>
            <a:endParaRPr/>
          </a:p>
        </p:txBody>
      </p:sp>
      <p:pic>
        <p:nvPicPr>
          <p:cNvPr id="321" name="Google Shape;321;p48"/>
          <p:cNvPicPr preferRelativeResize="0"/>
          <p:nvPr/>
        </p:nvPicPr>
        <p:blipFill>
          <a:blip r:embed="rId3">
            <a:alphaModFix/>
          </a:blip>
          <a:stretch>
            <a:fillRect/>
          </a:stretch>
        </p:blipFill>
        <p:spPr>
          <a:xfrm>
            <a:off x="893700" y="1200588"/>
            <a:ext cx="3552527" cy="3775313"/>
          </a:xfrm>
          <a:prstGeom prst="rect">
            <a:avLst/>
          </a:prstGeom>
          <a:noFill/>
          <a:ln>
            <a:noFill/>
          </a:ln>
        </p:spPr>
      </p:pic>
      <p:pic>
        <p:nvPicPr>
          <p:cNvPr id="322" name="Google Shape;322;p48"/>
          <p:cNvPicPr preferRelativeResize="0"/>
          <p:nvPr/>
        </p:nvPicPr>
        <p:blipFill>
          <a:blip r:embed="rId4">
            <a:alphaModFix/>
          </a:blip>
          <a:stretch>
            <a:fillRect/>
          </a:stretch>
        </p:blipFill>
        <p:spPr>
          <a:xfrm>
            <a:off x="4572002" y="1769163"/>
            <a:ext cx="4392972" cy="263817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Kragel et al. (2016)</a:t>
            </a:r>
            <a:endParaRPr/>
          </a:p>
        </p:txBody>
      </p:sp>
      <p:sp>
        <p:nvSpPr>
          <p:cNvPr id="328" name="Google Shape;328;p49"/>
          <p:cNvSpPr txBox="1">
            <a:spLocks noGrp="1"/>
          </p:cNvSpPr>
          <p:nvPr>
            <p:ph type="body" idx="1"/>
          </p:nvPr>
        </p:nvSpPr>
        <p:spPr>
          <a:xfrm>
            <a:off x="893700" y="1373600"/>
            <a:ext cx="67770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Not diagnosing, but you can predict what emotion someone’s feeling from physiology (or in this specific study, MRI signals) alone above chance</a:t>
            </a:r>
            <a:endParaRPr sz="2400"/>
          </a:p>
          <a:p>
            <a:pPr marL="457200" lvl="0" indent="-381000" algn="l" rtl="0">
              <a:spcBef>
                <a:spcPts val="600"/>
              </a:spcBef>
              <a:spcAft>
                <a:spcPts val="0"/>
              </a:spcAft>
              <a:buSzPts val="2400"/>
              <a:buChar char="▷"/>
            </a:pPr>
            <a:r>
              <a:rPr lang="en" sz="2400"/>
              <a:t>Consistent across people</a:t>
            </a:r>
            <a:endParaRPr sz="2400"/>
          </a:p>
          <a:p>
            <a:pPr marL="457200" lvl="0" indent="-381000" algn="l" rtl="0">
              <a:spcBef>
                <a:spcPts val="0"/>
              </a:spcBef>
              <a:spcAft>
                <a:spcPts val="0"/>
              </a:spcAft>
              <a:buSzPts val="2400"/>
              <a:buChar char="▷"/>
            </a:pPr>
            <a:r>
              <a:rPr lang="en" sz="2400"/>
              <a:t>Specific to each emotion</a:t>
            </a:r>
            <a:endParaRPr sz="2400"/>
          </a:p>
          <a:p>
            <a:pPr marL="0" lvl="0" indent="0" algn="l" rtl="0">
              <a:spcBef>
                <a:spcPts val="600"/>
              </a:spcBef>
              <a:spcAft>
                <a:spcPts val="0"/>
              </a:spcAft>
              <a:buNone/>
            </a:pP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&amp; Agenda</a:t>
            </a:r>
            <a:endParaRPr/>
          </a:p>
        </p:txBody>
      </p:sp>
      <p:sp>
        <p:nvSpPr>
          <p:cNvPr id="334" name="Google Shape;334;p50"/>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AutoNum type="arabicPeriod"/>
            </a:pPr>
            <a:r>
              <a:rPr lang="en" sz="1400" b="1"/>
              <a:t>LO1: Apply principles of good science communication</a:t>
            </a:r>
            <a:endParaRPr sz="1400" b="1"/>
          </a:p>
          <a:p>
            <a:pPr marL="914400" lvl="1" indent="-317500" algn="l" rtl="0">
              <a:spcBef>
                <a:spcPts val="0"/>
              </a:spcBef>
              <a:spcAft>
                <a:spcPts val="0"/>
              </a:spcAft>
              <a:buSzPts val="1400"/>
              <a:buChar char="○"/>
            </a:pPr>
            <a:r>
              <a:rPr lang="en" sz="1400"/>
              <a:t>Compare &amp; contrast the CNN and NPR reporting of the two academic papers: did they follow the principles we've discussed?</a:t>
            </a:r>
            <a:endParaRPr sz="1400"/>
          </a:p>
          <a:p>
            <a:pPr marL="457200" lvl="0" indent="-317500" algn="l" rtl="0">
              <a:spcBef>
                <a:spcPts val="0"/>
              </a:spcBef>
              <a:spcAft>
                <a:spcPts val="0"/>
              </a:spcAft>
              <a:buSzPts val="1400"/>
              <a:buAutoNum type="arabicPeriod"/>
            </a:pPr>
            <a:r>
              <a:rPr lang="en" sz="1400" b="1"/>
              <a:t>LO2: Describe the basic fundamental principles of emotion &amp; emotion regulation research</a:t>
            </a:r>
            <a:endParaRPr sz="1400" b="1"/>
          </a:p>
          <a:p>
            <a:pPr marL="914400" lvl="1" indent="-317500" algn="l" rtl="0">
              <a:spcBef>
                <a:spcPts val="0"/>
              </a:spcBef>
              <a:spcAft>
                <a:spcPts val="0"/>
              </a:spcAft>
              <a:buSzPts val="1400"/>
              <a:buChar char="○"/>
            </a:pPr>
            <a:r>
              <a:rPr lang="en" sz="1400"/>
              <a:t>Compare &amp; contrast different theories of emotion, such as: James-Lange and Cannon-Bard theories, constructionist and discrete emotion hypothesis</a:t>
            </a:r>
            <a:endParaRPr sz="1400"/>
          </a:p>
          <a:p>
            <a:pPr marL="457200" lvl="0" indent="-317500" algn="l" rtl="0">
              <a:spcBef>
                <a:spcPts val="0"/>
              </a:spcBef>
              <a:spcAft>
                <a:spcPts val="0"/>
              </a:spcAft>
              <a:buSzPts val="1400"/>
              <a:buAutoNum type="arabicPeriod"/>
            </a:pPr>
            <a:r>
              <a:rPr lang="en" sz="1400" b="1"/>
              <a:t>LO3: Summarize and critically analyze academic journal articles</a:t>
            </a:r>
            <a:endParaRPr sz="1400" b="1"/>
          </a:p>
          <a:p>
            <a:pPr marL="914400" lvl="1" indent="-317500" algn="l" rtl="0">
              <a:spcBef>
                <a:spcPts val="0"/>
              </a:spcBef>
              <a:spcAft>
                <a:spcPts val="0"/>
              </a:spcAft>
              <a:buSzPts val="1400"/>
              <a:buChar char="○"/>
            </a:pPr>
            <a:r>
              <a:rPr lang="en" sz="1400"/>
              <a:t>Compare &amp; contrast the two constructionist articles we have read to the Kragel paper</a:t>
            </a:r>
            <a:endParaRPr sz="1400"/>
          </a:p>
          <a:p>
            <a:pPr marL="914400" lvl="1" indent="-317500" algn="l" rtl="0">
              <a:spcBef>
                <a:spcPts val="0"/>
              </a:spcBef>
              <a:spcAft>
                <a:spcPts val="0"/>
              </a:spcAft>
              <a:buSzPts val="1400"/>
              <a:buChar char="○"/>
            </a:pPr>
            <a:r>
              <a:rPr lang="en" sz="1400"/>
              <a:t>Apply the d'Arbeloff paper to discussion on the Gross reappraisal theory of emotion regulation</a:t>
            </a:r>
            <a:endParaRPr sz="1400"/>
          </a:p>
          <a:p>
            <a:pPr marL="0" lvl="0" indent="0" algn="l" rtl="0">
              <a:spcBef>
                <a:spcPts val="600"/>
              </a:spcBef>
              <a:spcAft>
                <a:spcPts val="0"/>
              </a:spcAft>
              <a:buNone/>
            </a:pP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Tomorrow’s Work</a:t>
            </a:r>
            <a:endParaRPr/>
          </a:p>
        </p:txBody>
      </p:sp>
      <p:sp>
        <p:nvSpPr>
          <p:cNvPr id="340" name="Google Shape;340;p51"/>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Readings:</a:t>
            </a:r>
            <a:endParaRPr/>
          </a:p>
          <a:p>
            <a:pPr marL="914400" lvl="1" indent="-381000" algn="l" rtl="0">
              <a:spcBef>
                <a:spcPts val="0"/>
              </a:spcBef>
              <a:spcAft>
                <a:spcPts val="0"/>
              </a:spcAft>
              <a:buSzPts val="2400"/>
              <a:buChar char="○"/>
            </a:pPr>
            <a:r>
              <a:rPr lang="en"/>
              <a:t>Textbook chapters 1 &amp; 2: most of this, I think, would be review for y’all</a:t>
            </a:r>
            <a:endParaRPr/>
          </a:p>
          <a:p>
            <a:pPr marL="914400" lvl="1" indent="-381000" algn="l" rtl="0">
              <a:spcBef>
                <a:spcPts val="0"/>
              </a:spcBef>
              <a:spcAft>
                <a:spcPts val="0"/>
              </a:spcAft>
              <a:buSzPts val="2400"/>
              <a:buChar char="○"/>
            </a:pPr>
            <a:r>
              <a:rPr lang="en"/>
              <a:t>We will be doing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emotions?</a:t>
            </a:r>
            <a:endParaRPr/>
          </a:p>
        </p:txBody>
      </p:sp>
      <p:sp>
        <p:nvSpPr>
          <p:cNvPr id="111" name="Google Shape;111;p16"/>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a:t>“Emotion refers to a collection of psychological states that include subjective experience, expressive behavior (e.g., facial, bodily, verbal), and peripheral physiological responses (e.g., heart rate, respiration).”</a:t>
            </a:r>
            <a:endParaRPr sz="1800"/>
          </a:p>
          <a:p>
            <a:pPr marL="0" lvl="0" indent="0" algn="l" rtl="0">
              <a:spcBef>
                <a:spcPts val="600"/>
              </a:spcBef>
              <a:spcAft>
                <a:spcPts val="0"/>
              </a:spcAft>
              <a:buNone/>
            </a:pPr>
            <a:r>
              <a:rPr lang="en" sz="1800"/>
              <a:t>- Gross &amp; Barrett, 2011</a:t>
            </a:r>
            <a:endParaRPr sz="1800"/>
          </a:p>
          <a:p>
            <a:pPr marL="0" lvl="0" indent="0" algn="l" rtl="0">
              <a:spcBef>
                <a:spcPts val="600"/>
              </a:spcBef>
              <a:spcAft>
                <a:spcPts val="0"/>
              </a:spcAft>
              <a:buClr>
                <a:schemeClr val="dk1"/>
              </a:buClr>
              <a:buSzPts val="1100"/>
              <a:buFont typeface="Arial"/>
              <a:buNone/>
            </a:pPr>
            <a:endParaRPr sz="1800"/>
          </a:p>
          <a:p>
            <a:pPr marL="457200" lvl="0" indent="-342900" algn="l" rtl="0">
              <a:spcBef>
                <a:spcPts val="600"/>
              </a:spcBef>
              <a:spcAft>
                <a:spcPts val="0"/>
              </a:spcAft>
              <a:buSzPts val="1800"/>
              <a:buChar char="▷"/>
            </a:pPr>
            <a:r>
              <a:rPr lang="en" sz="1800"/>
              <a:t>Quick onset/duration (“minutes and seconds, not hours and days”)</a:t>
            </a:r>
            <a:endParaRPr sz="1800"/>
          </a:p>
          <a:p>
            <a:pPr marL="0" lvl="0" indent="0" algn="l" rtl="0">
              <a:spcBef>
                <a:spcPts val="600"/>
              </a:spcBef>
              <a:spcAft>
                <a:spcPts val="0"/>
              </a:spcAft>
              <a:buNone/>
            </a:pP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 + various forms</a:t>
            </a:r>
            <a:endParaRPr/>
          </a:p>
        </p:txBody>
      </p:sp>
      <p:sp>
        <p:nvSpPr>
          <p:cNvPr id="346" name="Google Shape;346;p52"/>
          <p:cNvSpPr txBox="1">
            <a:spLocks noGrp="1"/>
          </p:cNvSpPr>
          <p:nvPr>
            <p:ph type="body" idx="1"/>
          </p:nvPr>
        </p:nvSpPr>
        <p:spPr>
          <a:xfrm>
            <a:off x="396575" y="1373600"/>
            <a:ext cx="8243842"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dirty="0">
                <a:solidFill>
                  <a:schemeClr val="hlink"/>
                </a:solidFill>
                <a:hlinkClick r:id="rId3"/>
              </a:rPr>
              <a:t>https://tinyurl.com/PSY102Participation</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u="sng" dirty="0">
                <a:solidFill>
                  <a:schemeClr val="hlink"/>
                </a:solidFill>
                <a:hlinkClick r:id="rId4"/>
              </a:rPr>
              <a:t>https://tinyurl.com/PSY102MinutePaperMay23</a:t>
            </a:r>
            <a:endParaRPr dirty="0"/>
          </a:p>
          <a:p>
            <a:pPr marL="0" lvl="0" indent="0" algn="l" rtl="0">
              <a:spcBef>
                <a:spcPts val="600"/>
              </a:spcBef>
              <a:spcAft>
                <a:spcPts val="0"/>
              </a:spcAft>
              <a:buNone/>
            </a:pPr>
            <a:endParaRPr dirty="0"/>
          </a:p>
          <a:p>
            <a:pPr marL="0" lvl="0" indent="0" algn="l" rtl="0">
              <a:spcBef>
                <a:spcPts val="600"/>
              </a:spcBef>
              <a:spcAft>
                <a:spcPts val="0"/>
              </a:spcAft>
              <a:buNone/>
            </a:pPr>
            <a:r>
              <a:rPr lang="en" u="sng" dirty="0">
                <a:solidFill>
                  <a:schemeClr val="hlink"/>
                </a:solidFill>
                <a:hlinkClick r:id="rId5"/>
              </a:rPr>
              <a:t>https://tinyurl.com/PSY102FB</a:t>
            </a:r>
            <a:endParaRPr dirty="0"/>
          </a:p>
          <a:p>
            <a:pPr marL="0" lvl="0" indent="0" algn="l" rtl="0">
              <a:spcBef>
                <a:spcPts val="6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emotions?</a:t>
            </a:r>
            <a:endParaRPr/>
          </a:p>
        </p:txBody>
      </p:sp>
      <p:sp>
        <p:nvSpPr>
          <p:cNvPr id="117" name="Google Shape;117;p17"/>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It’s very hard to define what an emotion is</a:t>
            </a:r>
            <a:endParaRPr sz="1800"/>
          </a:p>
          <a:p>
            <a:pPr marL="914400" lvl="1" indent="-342900" algn="l" rtl="0">
              <a:spcBef>
                <a:spcPts val="0"/>
              </a:spcBef>
              <a:spcAft>
                <a:spcPts val="0"/>
              </a:spcAft>
              <a:buSzPts val="1800"/>
              <a:buChar char="○"/>
            </a:pPr>
            <a:r>
              <a:rPr lang="en" sz="1800"/>
              <a:t>Subjective experience (qualia)</a:t>
            </a:r>
            <a:endParaRPr sz="1800"/>
          </a:p>
          <a:p>
            <a:pPr marL="914400" lvl="1" indent="-342900" algn="l" rtl="0">
              <a:spcBef>
                <a:spcPts val="0"/>
              </a:spcBef>
              <a:spcAft>
                <a:spcPts val="0"/>
              </a:spcAft>
              <a:buSzPts val="1800"/>
              <a:buChar char="○"/>
            </a:pPr>
            <a:r>
              <a:rPr lang="en" sz="1800"/>
              <a:t>Physiological state</a:t>
            </a:r>
            <a:endParaRPr sz="1800"/>
          </a:p>
          <a:p>
            <a:pPr marL="914400" lvl="1" indent="-342900" algn="l" rtl="0">
              <a:spcBef>
                <a:spcPts val="0"/>
              </a:spcBef>
              <a:spcAft>
                <a:spcPts val="0"/>
              </a:spcAft>
              <a:buSzPts val="1800"/>
              <a:buChar char="○"/>
            </a:pPr>
            <a:r>
              <a:rPr lang="en" sz="1800"/>
              <a:t>Behavioral predisposition (likely to do something)</a:t>
            </a:r>
            <a:endParaRPr sz="1800"/>
          </a:p>
          <a:p>
            <a:pPr marL="914400" lvl="1" indent="-342900" algn="l" rtl="0">
              <a:spcBef>
                <a:spcPts val="0"/>
              </a:spcBef>
              <a:spcAft>
                <a:spcPts val="0"/>
              </a:spcAft>
              <a:buSzPts val="1800"/>
              <a:buChar char="○"/>
            </a:pPr>
            <a:r>
              <a:rPr lang="en" sz="1800"/>
              <a:t>Functional significance (it’s probably there to accomplish Goal X)</a:t>
            </a:r>
            <a:endParaRPr sz="1800"/>
          </a:p>
          <a:p>
            <a:pPr marL="914400" lvl="0" indent="0" algn="l" rtl="0">
              <a:spcBef>
                <a:spcPts val="600"/>
              </a:spcBef>
              <a:spcAft>
                <a:spcPts val="0"/>
              </a:spcAft>
              <a:buNone/>
            </a:pPr>
            <a:endParaRPr sz="1800"/>
          </a:p>
          <a:p>
            <a:pPr marL="457200" lvl="0" indent="-342900" algn="l" rtl="0">
              <a:spcBef>
                <a:spcPts val="600"/>
              </a:spcBef>
              <a:spcAft>
                <a:spcPts val="0"/>
              </a:spcAft>
              <a:buSzPts val="1800"/>
              <a:buChar char="▷"/>
            </a:pPr>
            <a:r>
              <a:rPr lang="en" sz="1800"/>
              <a:t>There are problems with trying to define what an emotion is by any of these criteria</a:t>
            </a:r>
            <a:endParaRPr sz="1800"/>
          </a:p>
          <a:p>
            <a:pPr marL="0" lvl="0" indent="0" algn="l" rtl="0">
              <a:spcBef>
                <a:spcPts val="60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makes us have an emotion at a given moment?</a:t>
            </a:r>
            <a:endParaRPr sz="3000"/>
          </a:p>
        </p:txBody>
      </p:sp>
      <p:sp>
        <p:nvSpPr>
          <p:cNvPr id="123" name="Google Shape;123;p18"/>
          <p:cNvSpPr txBox="1">
            <a:spLocks noGrp="1"/>
          </p:cNvSpPr>
          <p:nvPr>
            <p:ph type="body" idx="1"/>
          </p:nvPr>
        </p:nvSpPr>
        <p:spPr>
          <a:xfrm>
            <a:off x="893700" y="1373600"/>
            <a:ext cx="79008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James-Lange theory of emotion</a:t>
            </a:r>
            <a:endParaRPr sz="2400"/>
          </a:p>
          <a:p>
            <a:pPr marL="914400" lvl="1" indent="-381000" algn="l" rtl="0">
              <a:spcBef>
                <a:spcPts val="0"/>
              </a:spcBef>
              <a:spcAft>
                <a:spcPts val="0"/>
              </a:spcAft>
              <a:buSzPts val="2400"/>
              <a:buChar char="○"/>
            </a:pPr>
            <a:r>
              <a:rPr lang="en" sz="2400"/>
              <a:t>A stimulus is perceived</a:t>
            </a:r>
            <a:endParaRPr/>
          </a:p>
          <a:p>
            <a:pPr marL="914400" lvl="1" indent="-381000" algn="l" rtl="0">
              <a:spcBef>
                <a:spcPts val="0"/>
              </a:spcBef>
              <a:spcAft>
                <a:spcPts val="0"/>
              </a:spcAft>
              <a:buSzPts val="2400"/>
              <a:buChar char="○"/>
            </a:pPr>
            <a:r>
              <a:rPr lang="en" sz="2400"/>
              <a:t>Physiological changes occur</a:t>
            </a:r>
            <a:endParaRPr/>
          </a:p>
          <a:p>
            <a:pPr marL="914400" lvl="1" indent="-381000" algn="l" rtl="0">
              <a:spcBef>
                <a:spcPts val="0"/>
              </a:spcBef>
              <a:spcAft>
                <a:spcPts val="0"/>
              </a:spcAft>
              <a:buSzPts val="2400"/>
              <a:buChar char="○"/>
            </a:pPr>
            <a:r>
              <a:rPr lang="en" sz="2400"/>
              <a:t>Feeling those physiological changes IS the emotion</a:t>
            </a:r>
            <a:endParaRPr/>
          </a:p>
          <a:p>
            <a:pPr marL="1371600" lvl="2" indent="-381000" algn="l" rtl="0">
              <a:spcBef>
                <a:spcPts val="0"/>
              </a:spcBef>
              <a:spcAft>
                <a:spcPts val="0"/>
              </a:spcAft>
              <a:buSzPts val="2400"/>
              <a:buChar char="■"/>
            </a:pPr>
            <a:r>
              <a:rPr lang="en" sz="2400"/>
              <a:t>“</a:t>
            </a:r>
            <a:r>
              <a:rPr lang="en" sz="1800"/>
              <a:t>What kind of an emotion of fear would be left, if the feelings neither of quickened heartbeats nor of shallow breathing, nor of trembling lips nor of weakened limbs, neither of goose-flesh nor of visceral stirrings, were present, it is quite impossible to think.” –William James</a:t>
            </a:r>
            <a:endParaRPr sz="1800"/>
          </a:p>
          <a:p>
            <a:pPr marL="0" lvl="0" indent="0" algn="l" rtl="0">
              <a:spcBef>
                <a:spcPts val="60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makes us have an emotion at a given moment?</a:t>
            </a:r>
            <a:endParaRPr sz="3000"/>
          </a:p>
        </p:txBody>
      </p:sp>
      <p:sp>
        <p:nvSpPr>
          <p:cNvPr id="129" name="Google Shape;129;p19"/>
          <p:cNvSpPr txBox="1">
            <a:spLocks noGrp="1"/>
          </p:cNvSpPr>
          <p:nvPr>
            <p:ph type="body" idx="1"/>
          </p:nvPr>
        </p:nvSpPr>
        <p:spPr>
          <a:xfrm>
            <a:off x="698700" y="992600"/>
            <a:ext cx="41928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sz="1800"/>
              <a:t>Panksepp:</a:t>
            </a:r>
            <a:endParaRPr sz="1800"/>
          </a:p>
          <a:p>
            <a:pPr marL="914400" lvl="1" indent="-342900" algn="l" rtl="0">
              <a:spcBef>
                <a:spcPts val="0"/>
              </a:spcBef>
              <a:spcAft>
                <a:spcPts val="0"/>
              </a:spcAft>
              <a:buSzPts val="1800"/>
              <a:buChar char="○"/>
            </a:pPr>
            <a:r>
              <a:rPr lang="en" sz="1800"/>
              <a:t>SEEKING</a:t>
            </a:r>
            <a:endParaRPr sz="1800"/>
          </a:p>
          <a:p>
            <a:pPr marL="914400" lvl="1" indent="-342900" algn="l" rtl="0">
              <a:spcBef>
                <a:spcPts val="0"/>
              </a:spcBef>
              <a:spcAft>
                <a:spcPts val="0"/>
              </a:spcAft>
              <a:buSzPts val="1800"/>
              <a:buChar char="○"/>
            </a:pPr>
            <a:r>
              <a:rPr lang="en" sz="1800"/>
              <a:t>RAGE</a:t>
            </a:r>
            <a:endParaRPr sz="1800"/>
          </a:p>
          <a:p>
            <a:pPr marL="914400" lvl="1" indent="-342900" algn="l" rtl="0">
              <a:spcBef>
                <a:spcPts val="0"/>
              </a:spcBef>
              <a:spcAft>
                <a:spcPts val="0"/>
              </a:spcAft>
              <a:buSzPts val="1800"/>
              <a:buChar char="○"/>
            </a:pPr>
            <a:r>
              <a:rPr lang="en" sz="1800"/>
              <a:t>FEAR</a:t>
            </a:r>
            <a:endParaRPr sz="1800"/>
          </a:p>
          <a:p>
            <a:pPr marL="914400" lvl="1" indent="-342900" algn="l" rtl="0">
              <a:spcBef>
                <a:spcPts val="0"/>
              </a:spcBef>
              <a:spcAft>
                <a:spcPts val="0"/>
              </a:spcAft>
              <a:buSzPts val="1800"/>
              <a:buChar char="○"/>
            </a:pPr>
            <a:r>
              <a:rPr lang="en" sz="1800"/>
              <a:t>PANIC</a:t>
            </a:r>
            <a:endParaRPr sz="1800"/>
          </a:p>
          <a:p>
            <a:pPr marL="914400" lvl="1" indent="-342900" algn="l" rtl="0">
              <a:spcBef>
                <a:spcPts val="0"/>
              </a:spcBef>
              <a:spcAft>
                <a:spcPts val="0"/>
              </a:spcAft>
              <a:buSzPts val="1800"/>
              <a:buChar char="○"/>
            </a:pPr>
            <a:r>
              <a:rPr lang="en" sz="1800"/>
              <a:t>PLAY</a:t>
            </a:r>
            <a:endParaRPr sz="1800"/>
          </a:p>
          <a:p>
            <a:pPr marL="914400" lvl="1" indent="-342900" algn="l" rtl="0">
              <a:spcBef>
                <a:spcPts val="0"/>
              </a:spcBef>
              <a:spcAft>
                <a:spcPts val="0"/>
              </a:spcAft>
              <a:buSzPts val="1800"/>
              <a:buChar char="○"/>
            </a:pPr>
            <a:r>
              <a:rPr lang="en" sz="1800"/>
              <a:t>MATING</a:t>
            </a:r>
            <a:endParaRPr sz="1800"/>
          </a:p>
          <a:p>
            <a:pPr marL="914400" lvl="1" indent="-342900" algn="l" rtl="0">
              <a:spcBef>
                <a:spcPts val="0"/>
              </a:spcBef>
              <a:spcAft>
                <a:spcPts val="0"/>
              </a:spcAft>
              <a:buSzPts val="1800"/>
              <a:buChar char="○"/>
            </a:pPr>
            <a:r>
              <a:rPr lang="en" sz="1800"/>
              <a:t>CARE</a:t>
            </a:r>
            <a:endParaRPr sz="1800"/>
          </a:p>
          <a:p>
            <a:pPr marL="457200" lvl="0" indent="-342900" algn="l" rtl="0">
              <a:spcBef>
                <a:spcPts val="0"/>
              </a:spcBef>
              <a:spcAft>
                <a:spcPts val="0"/>
              </a:spcAft>
              <a:buSzPts val="1800"/>
              <a:buChar char="▷"/>
            </a:pPr>
            <a:r>
              <a:rPr lang="en" sz="1800"/>
              <a:t>“Once an electrode is in the correct neuroanatomical location, essentially identical emotional tendencies can be evoked in all mammals, including humans.”</a:t>
            </a:r>
            <a:endParaRPr sz="1800"/>
          </a:p>
          <a:p>
            <a:pPr marL="0" lvl="0" indent="0" algn="l" rtl="0">
              <a:spcBef>
                <a:spcPts val="600"/>
              </a:spcBef>
              <a:spcAft>
                <a:spcPts val="0"/>
              </a:spcAft>
              <a:buNone/>
            </a:pPr>
            <a:endParaRPr sz="1800"/>
          </a:p>
        </p:txBody>
      </p:sp>
      <p:pic>
        <p:nvPicPr>
          <p:cNvPr id="130" name="Google Shape;130;p19"/>
          <p:cNvPicPr preferRelativeResize="0"/>
          <p:nvPr/>
        </p:nvPicPr>
        <p:blipFill>
          <a:blip r:embed="rId3">
            <a:alphaModFix/>
          </a:blip>
          <a:stretch>
            <a:fillRect/>
          </a:stretch>
        </p:blipFill>
        <p:spPr>
          <a:xfrm>
            <a:off x="4891500" y="1215788"/>
            <a:ext cx="3369964" cy="37753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makes us have an emotion at a given moment?</a:t>
            </a:r>
            <a:endParaRPr sz="3000"/>
          </a:p>
        </p:txBody>
      </p:sp>
      <p:sp>
        <p:nvSpPr>
          <p:cNvPr id="136" name="Google Shape;136;p20"/>
          <p:cNvSpPr txBox="1">
            <a:spLocks noGrp="1"/>
          </p:cNvSpPr>
          <p:nvPr>
            <p:ph type="body" idx="1"/>
          </p:nvPr>
        </p:nvSpPr>
        <p:spPr>
          <a:xfrm>
            <a:off x="893700" y="1373600"/>
            <a:ext cx="71718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Dogs with transected vagus nerves</a:t>
            </a:r>
            <a:endParaRPr sz="2400"/>
          </a:p>
          <a:p>
            <a:pPr marL="914400" lvl="1" indent="-342900" algn="l" rtl="0">
              <a:spcBef>
                <a:spcPts val="0"/>
              </a:spcBef>
              <a:spcAft>
                <a:spcPts val="0"/>
              </a:spcAft>
              <a:buSzPts val="1800"/>
              <a:buChar char="○"/>
            </a:pPr>
            <a:r>
              <a:rPr lang="en" sz="1800"/>
              <a:t>No visceral feedback</a:t>
            </a:r>
            <a:endParaRPr sz="1800"/>
          </a:p>
          <a:p>
            <a:pPr marL="914400" lvl="1" indent="-342900" algn="l" rtl="0">
              <a:spcBef>
                <a:spcPts val="0"/>
              </a:spcBef>
              <a:spcAft>
                <a:spcPts val="0"/>
              </a:spcAft>
              <a:buSzPts val="1800"/>
              <a:buChar char="○"/>
            </a:pPr>
            <a:r>
              <a:rPr lang="en" sz="1800"/>
              <a:t>Still behaved emotionally</a:t>
            </a:r>
            <a:endParaRPr sz="1800"/>
          </a:p>
          <a:p>
            <a:pPr marL="457200" lvl="0" indent="-381000" algn="l" rtl="0">
              <a:spcBef>
                <a:spcPts val="0"/>
              </a:spcBef>
              <a:spcAft>
                <a:spcPts val="0"/>
              </a:spcAft>
              <a:buSzPts val="2400"/>
              <a:buChar char="▷"/>
            </a:pPr>
            <a:r>
              <a:rPr lang="en" sz="2400"/>
              <a:t>Quadriplegics</a:t>
            </a:r>
            <a:endParaRPr sz="2400"/>
          </a:p>
          <a:p>
            <a:pPr marL="914400" lvl="1" indent="-342900" algn="l" rtl="0">
              <a:spcBef>
                <a:spcPts val="0"/>
              </a:spcBef>
              <a:spcAft>
                <a:spcPts val="0"/>
              </a:spcAft>
              <a:buSzPts val="1800"/>
              <a:buChar char="○"/>
            </a:pPr>
            <a:r>
              <a:rPr lang="en" sz="1800"/>
              <a:t>Still experience emotions</a:t>
            </a:r>
            <a:endParaRPr sz="1800"/>
          </a:p>
          <a:p>
            <a:pPr marL="1371600" lvl="2" indent="-342900" algn="l" rtl="0">
              <a:spcBef>
                <a:spcPts val="0"/>
              </a:spcBef>
              <a:spcAft>
                <a:spcPts val="0"/>
              </a:spcAft>
              <a:buSzPts val="1800"/>
              <a:buChar char="■"/>
            </a:pPr>
            <a:r>
              <a:rPr lang="en" sz="1800"/>
              <a:t>The evidence is mixed: quadriplegics tend to rate pleasant things as less pleasant and negative things as less negative; Mack et al., 2006</a:t>
            </a:r>
            <a:endParaRPr sz="1800"/>
          </a:p>
          <a:p>
            <a:pPr marL="1371600" lvl="2" indent="-342900" algn="l" rtl="0">
              <a:spcBef>
                <a:spcPts val="0"/>
              </a:spcBef>
              <a:spcAft>
                <a:spcPts val="0"/>
              </a:spcAft>
              <a:buSzPts val="1800"/>
              <a:buChar char="■"/>
            </a:pPr>
            <a:r>
              <a:rPr lang="en" sz="1800"/>
              <a:t>Regardless, there isn’t a sudden total lack of emotion</a:t>
            </a:r>
            <a:endParaRPr/>
          </a:p>
          <a:p>
            <a:pPr marL="0" lvl="0" indent="0" algn="l" rtl="0">
              <a:spcBef>
                <a:spcPts val="6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What makes us have an emotion at a given moment?</a:t>
            </a:r>
            <a:endParaRPr sz="3000"/>
          </a:p>
        </p:txBody>
      </p:sp>
      <p:sp>
        <p:nvSpPr>
          <p:cNvPr id="142" name="Google Shape;142;p21"/>
          <p:cNvSpPr txBox="1">
            <a:spLocks noGrp="1"/>
          </p:cNvSpPr>
          <p:nvPr>
            <p:ph type="body" idx="1"/>
          </p:nvPr>
        </p:nvSpPr>
        <p:spPr>
          <a:xfrm>
            <a:off x="893700" y="1373600"/>
            <a:ext cx="71415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Cannon-Bard theory</a:t>
            </a:r>
            <a:endParaRPr sz="2400"/>
          </a:p>
          <a:p>
            <a:pPr marL="914400" marR="0" lvl="1" indent="-381000" algn="l" rtl="0">
              <a:lnSpc>
                <a:spcPct val="100000"/>
              </a:lnSpc>
              <a:spcBef>
                <a:spcPts val="0"/>
              </a:spcBef>
              <a:spcAft>
                <a:spcPts val="0"/>
              </a:spcAft>
              <a:buClr>
                <a:srgbClr val="677480"/>
              </a:buClr>
              <a:buSzPts val="2400"/>
              <a:buFont typeface="Lato"/>
              <a:buChar char="○"/>
            </a:pPr>
            <a:r>
              <a:rPr lang="en" sz="1800"/>
              <a:t>Visceral sensations across emotions are similar</a:t>
            </a:r>
            <a:endParaRPr sz="1800"/>
          </a:p>
          <a:p>
            <a:pPr marL="914400" marR="0" lvl="1" indent="-381000" algn="l" rtl="0">
              <a:lnSpc>
                <a:spcPct val="100000"/>
              </a:lnSpc>
              <a:spcBef>
                <a:spcPts val="0"/>
              </a:spcBef>
              <a:spcAft>
                <a:spcPts val="0"/>
              </a:spcAft>
              <a:buClr>
                <a:srgbClr val="677480"/>
              </a:buClr>
              <a:buSzPts val="2400"/>
              <a:buFont typeface="Lato"/>
              <a:buChar char="○"/>
            </a:pPr>
            <a:r>
              <a:rPr lang="en" sz="1800"/>
              <a:t>Physiological changes and subjective feeling are separate and independent</a:t>
            </a:r>
            <a:endParaRPr sz="1800"/>
          </a:p>
          <a:p>
            <a:pPr marL="914400" marR="0" lvl="1" indent="-381000" algn="l" rtl="0">
              <a:lnSpc>
                <a:spcPct val="100000"/>
              </a:lnSpc>
              <a:spcBef>
                <a:spcPts val="0"/>
              </a:spcBef>
              <a:spcAft>
                <a:spcPts val="0"/>
              </a:spcAft>
              <a:buClr>
                <a:srgbClr val="677480"/>
              </a:buClr>
              <a:buSzPts val="2400"/>
              <a:buFont typeface="Lato"/>
              <a:buChar char="○"/>
            </a:pPr>
            <a:r>
              <a:rPr lang="en" sz="1800"/>
              <a:t>Arousal doesn’t have to come before the emotion</a:t>
            </a:r>
            <a:endParaRPr sz="1800"/>
          </a:p>
          <a:p>
            <a:pPr marL="914400" marR="0" lvl="1" indent="-381000" algn="l" rtl="0">
              <a:lnSpc>
                <a:spcPct val="100000"/>
              </a:lnSpc>
              <a:spcBef>
                <a:spcPts val="0"/>
              </a:spcBef>
              <a:spcAft>
                <a:spcPts val="0"/>
              </a:spcAft>
              <a:buClr>
                <a:srgbClr val="677480"/>
              </a:buClr>
              <a:buSzPts val="2400"/>
              <a:buFont typeface="Lato"/>
              <a:buChar char="○"/>
            </a:pPr>
            <a:r>
              <a:rPr lang="en" sz="1800"/>
              <a:t>An emotional stimulus is first processed by the diencephalon (thalamus/hypothalamus/etc.), which then signals to the peripheral autonomic nervous system (eliciting behavior) and to the neocortex (eliciting feelings)</a:t>
            </a:r>
            <a:endParaRPr sz="1800"/>
          </a:p>
          <a:p>
            <a:pPr marL="0" lvl="0" indent="0" algn="l" rtl="0">
              <a:spcBef>
                <a:spcPts val="600"/>
              </a:spcBef>
              <a:spcAft>
                <a:spcPts val="0"/>
              </a:spcAft>
              <a:buNone/>
            </a:pPr>
            <a:endParaRPr sz="1800"/>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3774</Words>
  <Application>Microsoft Office PowerPoint</Application>
  <PresentationFormat>On-screen Show (16:9)</PresentationFormat>
  <Paragraphs>290</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Lato</vt:lpstr>
      <vt:lpstr>Arial</vt:lpstr>
      <vt:lpstr>Roboto</vt:lpstr>
      <vt:lpstr>Raleway</vt:lpstr>
      <vt:lpstr>Times New Roman</vt:lpstr>
      <vt:lpstr>Antonio template</vt:lpstr>
      <vt:lpstr>PSY102: Introduction to Cognitive Psychology Day 7 (05/23/19): Emotion II </vt:lpstr>
      <vt:lpstr>Today’s Goals &amp; Agenda</vt:lpstr>
      <vt:lpstr>What are emotions?</vt:lpstr>
      <vt:lpstr>What are emotions?</vt:lpstr>
      <vt:lpstr>What are emotions?</vt:lpstr>
      <vt:lpstr>What makes us have an emotion at a given moment?</vt:lpstr>
      <vt:lpstr>What makes us have an emotion at a given moment?</vt:lpstr>
      <vt:lpstr>What makes us have an emotion at a given moment?</vt:lpstr>
      <vt:lpstr>What makes us have an emotion at a given moment?</vt:lpstr>
      <vt:lpstr>The generation of an emotion</vt:lpstr>
      <vt:lpstr>What if we got away from specific emotions?</vt:lpstr>
      <vt:lpstr>Schachter &amp; Singer</vt:lpstr>
      <vt:lpstr>Schachter &amp; Singer (1962)</vt:lpstr>
      <vt:lpstr>Do cultural expectations influence your emotional experience?</vt:lpstr>
      <vt:lpstr>PowerPoint Presentation</vt:lpstr>
      <vt:lpstr>Gross’s model of emotion regulation</vt:lpstr>
      <vt:lpstr>Gross’s model of emotion regulation</vt:lpstr>
      <vt:lpstr>Gross &amp; John (2003): Emotion Regulation Questionnaire</vt:lpstr>
      <vt:lpstr>d’Arbeloff et al. (2018)</vt:lpstr>
      <vt:lpstr>Regulate emotion by paying attn to bodily signals... “Psych 101 students, bless their heart…”</vt:lpstr>
      <vt:lpstr>MacCormack &amp; Lindquist (2019)</vt:lpstr>
      <vt:lpstr>Lindquist et al., 2013: The Hundred Year Emotion War</vt:lpstr>
      <vt:lpstr>Instead Lindquist et al. suggest:</vt:lpstr>
      <vt:lpstr>An analogy</vt:lpstr>
      <vt:lpstr>Applying analogy to emotions</vt:lpstr>
      <vt:lpstr>Applying analogy to emotions</vt:lpstr>
      <vt:lpstr>The discrete emotion hypothesis</vt:lpstr>
      <vt:lpstr>Pairwise comparisons do not reveal strong evidence for discrete emotions</vt:lpstr>
      <vt:lpstr>The psychological construction approach</vt:lpstr>
      <vt:lpstr>The psychological construction approach</vt:lpstr>
      <vt:lpstr>The psychological construction approach</vt:lpstr>
      <vt:lpstr>Construct validity?</vt:lpstr>
      <vt:lpstr>Summary of Lindquist et al.</vt:lpstr>
      <vt:lpstr>Kragel et al. (2016)</vt:lpstr>
      <vt:lpstr>Kragel et al. (2016)</vt:lpstr>
      <vt:lpstr>Kragel et al. (2016)</vt:lpstr>
      <vt:lpstr>Kragel et al. (2016)</vt:lpstr>
      <vt:lpstr>Today’s Goals &amp; Agenda</vt:lpstr>
      <vt:lpstr>Tomorrow’s Work</vt:lpstr>
      <vt:lpstr>Participation + various 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7 (05/23/19): Emotion II </dc:title>
  <cp:lastModifiedBy>Christina Bejjani</cp:lastModifiedBy>
  <cp:revision>1</cp:revision>
  <dcterms:modified xsi:type="dcterms:W3CDTF">2019-05-23T12:56:16Z</dcterms:modified>
</cp:coreProperties>
</file>