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5143500" type="screen16x9"/>
  <p:notesSz cx="7010400" cy="9296400"/>
  <p:embeddedFontLst>
    <p:embeddedFont>
      <p:font typeface="Lato" panose="020B0604020202020204" charset="0"/>
      <p:regular r:id="rId80"/>
      <p:bold r:id="rId81"/>
      <p:italic r:id="rId82"/>
      <p:boldItalic r:id="rId83"/>
    </p:embeddedFont>
    <p:embeddedFont>
      <p:font typeface="Calibri" panose="020F0502020204030204" pitchFamily="34" charset="0"/>
      <p:regular r:id="rId84"/>
      <p:bold r:id="rId85"/>
      <p:italic r:id="rId86"/>
      <p:boldItalic r:id="rId87"/>
    </p:embeddedFont>
    <p:embeddedFont>
      <p:font typeface="Raleway" panose="020B060402020202020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74" autoAdjust="0"/>
  </p:normalViewPr>
  <p:slideViewPr>
    <p:cSldViewPr snapToGrid="0">
      <p:cViewPr varScale="1">
        <p:scale>
          <a:sx n="118" d="100"/>
          <a:sy n="118" d="100"/>
        </p:scale>
        <p:origin x="140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font" Target="fonts/font11.fntdata"/><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www.youtube.com/watch?v=AhK0EX4G018"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89e8b6297_0_3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89e8b6297_0_32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–Primacy effect gave more time to rehearse info, more likely to enter LTM</a:t>
            </a:r>
            <a:endParaRPr/>
          </a:p>
          <a:p>
            <a:pPr marL="0" indent="0">
              <a:buClr>
                <a:schemeClr val="dk1"/>
              </a:buClr>
              <a:buNone/>
            </a:pPr>
            <a:r>
              <a:rPr lang="en"/>
              <a:t>–Recency effect</a:t>
            </a:r>
            <a:endParaRPr/>
          </a:p>
          <a:p>
            <a:pPr marL="0" indent="0">
              <a:buNone/>
            </a:pPr>
            <a:r>
              <a:rPr lang="en"/>
              <a:t>–Stimuli still in STM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89e8b6297_0_23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89e8b6297_0_23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89e8b6297_0_3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89e8b6297_0_3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A typical priming study could involve having subjects read a word list (for a made-up purpose), and at another time (which might be on a different day) ask them to complete ‘word-stems’ with the first word that comes to mind. Even though subjects may not recollect the original word list, they are more likely to use those words than other words they were not exposed to. </a:t>
            </a:r>
            <a:endParaRPr/>
          </a:p>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89c961ee7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89c961ee7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Functional dissociations</a:t>
            </a:r>
            <a:endParaRPr/>
          </a:p>
          <a:p>
            <a:pPr marL="0" indent="0">
              <a:buClr>
                <a:schemeClr val="dk1"/>
              </a:buClr>
              <a:buNone/>
            </a:pPr>
            <a:r>
              <a:rPr lang="en"/>
              <a:t>– E.g., retention interval (Tulving et al., 1982)</a:t>
            </a:r>
            <a:endParaRPr/>
          </a:p>
          <a:p>
            <a:pPr marL="0" indent="0">
              <a:buClr>
                <a:schemeClr val="dk1"/>
              </a:buClr>
              <a:buNone/>
            </a:pPr>
            <a:r>
              <a:rPr lang="en"/>
              <a:t>• Developmental dissociations</a:t>
            </a:r>
            <a:endParaRPr/>
          </a:p>
          <a:p>
            <a:pPr marL="0" indent="0">
              <a:buClr>
                <a:schemeClr val="dk1"/>
              </a:buClr>
              <a:buNone/>
            </a:pPr>
            <a:r>
              <a:rPr lang="en"/>
              <a:t>– Children vs. young adults</a:t>
            </a:r>
            <a:endParaRPr/>
          </a:p>
          <a:p>
            <a:pPr marL="0" indent="0">
              <a:buClr>
                <a:schemeClr val="dk1"/>
              </a:buClr>
              <a:buNone/>
            </a:pPr>
            <a:r>
              <a:rPr lang="en"/>
              <a:t>– Young adults vs. older adults</a:t>
            </a:r>
            <a:endParaRPr/>
          </a:p>
          <a:p>
            <a:pPr marL="0" indent="0">
              <a:buClr>
                <a:schemeClr val="dk1"/>
              </a:buClr>
              <a:buNone/>
            </a:pPr>
            <a:r>
              <a:rPr lang="en"/>
              <a:t>• Brain damage</a:t>
            </a:r>
            <a:endParaRPr/>
          </a:p>
          <a:p>
            <a:pPr marL="0" indent="0">
              <a:buClr>
                <a:schemeClr val="dk1"/>
              </a:buClr>
              <a:buNone/>
            </a:pPr>
            <a:r>
              <a:rPr lang="en"/>
              <a:t>– Amnesic patients</a:t>
            </a:r>
            <a:endParaRPr/>
          </a:p>
          <a:p>
            <a:pPr marL="0" indent="0">
              <a:buClr>
                <a:schemeClr val="dk1"/>
              </a:buClr>
              <a:buNone/>
            </a:pPr>
            <a:r>
              <a:rPr lang="en"/>
              <a:t>• Impaired EE, preserved PP</a:t>
            </a:r>
            <a:endParaRPr/>
          </a:p>
          <a:p>
            <a:pPr marL="0" indent="0">
              <a:buClr>
                <a:schemeClr val="dk1"/>
              </a:buClr>
              <a:buNone/>
            </a:pPr>
            <a:r>
              <a:rPr lang="en"/>
              <a:t>– Patient MS (right occipital lesion)</a:t>
            </a:r>
            <a:endParaRPr/>
          </a:p>
          <a:p>
            <a:pPr marL="0" indent="0">
              <a:buClr>
                <a:schemeClr val="dk1"/>
              </a:buClr>
              <a:buNone/>
            </a:pPr>
            <a:r>
              <a:rPr lang="en"/>
              <a:t>Gabrieli et al. (1995)</a:t>
            </a:r>
            <a:endParaRPr/>
          </a:p>
          <a:p>
            <a:pPr marL="0" indent="0">
              <a:buClr>
                <a:schemeClr val="dk1"/>
              </a:buClr>
              <a:buNone/>
            </a:pPr>
            <a:r>
              <a:rPr lang="en"/>
              <a:t>• Impaired PP, preserved EE</a:t>
            </a:r>
            <a:endParaRPr/>
          </a:p>
          <a:p>
            <a:pPr marL="0" indent="0">
              <a:buClr>
                <a:schemeClr val="dk1"/>
              </a:buClr>
              <a:buNone/>
            </a:pPr>
            <a:r>
              <a:rPr lang="en"/>
              <a:t>• Functional Neuroimaging</a:t>
            </a:r>
            <a:endParaRPr/>
          </a:p>
          <a:p>
            <a:pPr marL="0" indent="0">
              <a:buClr>
                <a:schemeClr val="dk1"/>
              </a:buClr>
              <a:buNone/>
            </a:pPr>
            <a:r>
              <a:rPr lang="en"/>
              <a:t>– EM: right PFC, MTL, medial parietal, cb</a:t>
            </a:r>
            <a:endParaRPr/>
          </a:p>
          <a:p>
            <a:pPr marL="0" indent="0">
              <a:buClr>
                <a:schemeClr val="dk1"/>
              </a:buClr>
              <a:buNone/>
            </a:pPr>
            <a:r>
              <a:rPr lang="en"/>
              <a:t>activations</a:t>
            </a:r>
            <a:endParaRPr/>
          </a:p>
          <a:p>
            <a:pPr marL="0" indent="0">
              <a:buClr>
                <a:schemeClr val="dk1"/>
              </a:buClr>
              <a:buNone/>
            </a:pPr>
            <a:r>
              <a:rPr lang="en"/>
              <a:t>– PP: occipital deactivations</a:t>
            </a:r>
            <a:endParaRPr/>
          </a:p>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89c961ee7_0_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89c961ee7_0_1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Patient K.F. (Warrington &amp; Shallice, 1969)</a:t>
            </a:r>
            <a:endParaRPr/>
          </a:p>
          <a:p>
            <a:pPr marL="0" indent="0">
              <a:buClr>
                <a:schemeClr val="dk1"/>
              </a:buClr>
              <a:buNone/>
            </a:pPr>
            <a:r>
              <a:rPr lang="en"/>
              <a:t>• Lesion</a:t>
            </a:r>
            <a:endParaRPr/>
          </a:p>
          <a:p>
            <a:pPr marL="0" indent="0">
              <a:buClr>
                <a:schemeClr val="dk1"/>
              </a:buClr>
              <a:buNone/>
            </a:pPr>
            <a:r>
              <a:rPr lang="en"/>
              <a:t>– close to left Sylvian fissure (language processing area)</a:t>
            </a:r>
            <a:endParaRPr/>
          </a:p>
          <a:p>
            <a:pPr marL="0" indent="0">
              <a:buClr>
                <a:schemeClr val="dk1"/>
              </a:buClr>
              <a:buNone/>
            </a:pPr>
            <a:r>
              <a:rPr lang="en"/>
              <a:t>– hesitant speech but no aphasia</a:t>
            </a:r>
            <a:endParaRPr/>
          </a:p>
          <a:p>
            <a:pPr marL="0" indent="0">
              <a:buClr>
                <a:schemeClr val="dk1"/>
              </a:buClr>
              <a:buNone/>
            </a:pPr>
            <a:r>
              <a:rPr lang="en"/>
              <a:t>• Specific deficit in immediate verbal memory</a:t>
            </a:r>
            <a:endParaRPr/>
          </a:p>
          <a:p>
            <a:pPr marL="0" indent="0">
              <a:buClr>
                <a:schemeClr val="dk1"/>
              </a:buClr>
              <a:buNone/>
            </a:pPr>
            <a:r>
              <a:rPr lang="en"/>
              <a:t>– Digit span  only 3 digits!</a:t>
            </a:r>
            <a:endParaRPr/>
          </a:p>
          <a:p>
            <a:pPr marL="0" indent="0">
              <a:buClr>
                <a:schemeClr val="dk1"/>
              </a:buClr>
              <a:buNone/>
            </a:pPr>
            <a:r>
              <a:rPr lang="en"/>
              <a:t>• McCarthy &amp; Warrington  patient with word span of 1 word!</a:t>
            </a:r>
            <a:endParaRPr/>
          </a:p>
          <a:p>
            <a:pPr marL="0" indent="0">
              <a:buClr>
                <a:schemeClr val="dk1"/>
              </a:buClr>
              <a:buNone/>
            </a:pPr>
            <a:r>
              <a:rPr lang="en"/>
              <a:t>– Poor performance in Brown-Peterson</a:t>
            </a:r>
            <a:endParaRPr/>
          </a:p>
          <a:p>
            <a:pPr marL="0" indent="0">
              <a:buClr>
                <a:schemeClr val="dk1"/>
              </a:buClr>
              <a:buNone/>
            </a:pPr>
            <a:r>
              <a:rPr lang="en"/>
              <a:t>• Normal long-term memory</a:t>
            </a:r>
            <a:endParaRPr/>
          </a:p>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89c961ee7_0_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89c961ee7_0_1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89c961ee7_0_36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89c961ee7_0_36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89c961ee7_0_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89c961ee7_0_2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89c961ee7_0_1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89c961ee7_0_11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89c961ee7_0_1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89c961ee7_0_12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9e8b6297_0_35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9e8b6297_0_35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89c961ee7_0_13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89c961ee7_0_13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89c961ee7_0_1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89c961ee7_0_13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89c961ee7_0_1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89c961ee7_0_1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89c961ee7_0_1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89c961ee7_0_1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89c961ee7_0_15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89c961ee7_0_15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89c961ee7_0_15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89c961ee7_0_15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89c961ee7_0_16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89c961ee7_0_16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dirty="0">
                <a:solidFill>
                  <a:schemeClr val="dk1"/>
                </a:solidFill>
                <a:latin typeface="Calibri"/>
                <a:ea typeface="Calibri"/>
                <a:cs typeface="Calibri"/>
                <a:sym typeface="Calibri"/>
              </a:rPr>
              <a:t>List 1: nonwords</a:t>
            </a:r>
            <a:endParaRPr sz="1200" dirty="0">
              <a:solidFill>
                <a:schemeClr val="dk1"/>
              </a:solidFill>
              <a:latin typeface="Calibri"/>
              <a:ea typeface="Calibri"/>
              <a:cs typeface="Calibri"/>
              <a:sym typeface="Calibri"/>
            </a:endParaRPr>
          </a:p>
          <a:p>
            <a:pPr marL="0" indent="0">
              <a:buClr>
                <a:schemeClr val="dk1"/>
              </a:buClr>
              <a:buNone/>
            </a:pPr>
            <a:r>
              <a:rPr lang="en" sz="1200" dirty="0">
                <a:solidFill>
                  <a:schemeClr val="dk1"/>
                </a:solidFill>
                <a:latin typeface="Calibri"/>
                <a:ea typeface="Calibri"/>
                <a:cs typeface="Calibri"/>
                <a:sym typeface="Calibri"/>
              </a:rPr>
              <a:t>List 2: airport trigrams</a:t>
            </a:r>
            <a:endParaRPr sz="1200" dirty="0">
              <a:solidFill>
                <a:schemeClr val="dk1"/>
              </a:solidFill>
              <a:latin typeface="Calibri"/>
              <a:ea typeface="Calibri"/>
              <a:cs typeface="Calibri"/>
              <a:sym typeface="Calibri"/>
            </a:endParaRPr>
          </a:p>
          <a:p>
            <a:pPr marL="0" indent="0">
              <a:buClr>
                <a:schemeClr val="dk1"/>
              </a:buClr>
              <a:buNone/>
            </a:pPr>
            <a:r>
              <a:rPr lang="en" sz="1200" dirty="0">
                <a:solidFill>
                  <a:schemeClr val="dk1"/>
                </a:solidFill>
                <a:latin typeface="Calibri"/>
                <a:ea typeface="Calibri"/>
                <a:cs typeface="Calibri"/>
                <a:sym typeface="Calibri"/>
              </a:rPr>
              <a:t>List 3: real </a:t>
            </a:r>
            <a:r>
              <a:rPr lang="en" sz="1200" dirty="0">
                <a:solidFill>
                  <a:schemeClr val="dk1"/>
                </a:solidFill>
                <a:latin typeface="Calibri"/>
                <a:ea typeface="Calibri"/>
                <a:cs typeface="Calibri"/>
                <a:sym typeface="Calibri"/>
              </a:rPr>
              <a:t>words</a:t>
            </a:r>
            <a:endParaRPr sz="1200" dirty="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89c961ee7_0_1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89c961ee7_0_16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Repetition priming, scan thru magazine, not looking at ads, then had them rate ads later on a number of details, and ads they’d seen before &gt; ads they hadn’t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89c961ee7_0_17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89c961ee7_0_17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89c961ee7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89c961ee7_0_18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89e8b6297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89e8b6297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89c961ee7_0_4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89c961ee7_0_4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89e8b6297_0_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89e8b6297_0_3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solidFill>
                  <a:schemeClr val="dk1"/>
                </a:solidFill>
              </a:rPr>
              <a:t>•Encoding: acquiring information and transforming it into memory</a:t>
            </a:r>
            <a:endParaRPr>
              <a:solidFill>
                <a:schemeClr val="dk1"/>
              </a:solidFill>
            </a:endParaRPr>
          </a:p>
          <a:p>
            <a:pPr marL="0" indent="0">
              <a:buClr>
                <a:schemeClr val="dk1"/>
              </a:buClr>
              <a:buNone/>
            </a:pPr>
            <a:r>
              <a:rPr lang="en">
                <a:solidFill>
                  <a:schemeClr val="dk1"/>
                </a:solidFill>
              </a:rPr>
              <a:t>•Retrieval: transferring information from LTM to working memory</a:t>
            </a:r>
            <a:endParaRPr>
              <a:solidFill>
                <a:schemeClr val="dk1"/>
              </a:solidFill>
            </a:endParaRPr>
          </a:p>
          <a:p>
            <a:pPr marL="0" indent="0">
              <a:buClr>
                <a:schemeClr val="dk1"/>
              </a:buClr>
              <a:buNone/>
            </a:pPr>
            <a:r>
              <a:rPr lang="en">
                <a:solidFill>
                  <a:schemeClr val="dk1"/>
                </a:solidFill>
              </a:rPr>
              <a:t>•Maintenance rehearsal</a:t>
            </a:r>
            <a:endParaRPr>
              <a:solidFill>
                <a:schemeClr val="dk1"/>
              </a:solidFill>
            </a:endParaRPr>
          </a:p>
          <a:p>
            <a:pPr marL="0" indent="0">
              <a:buClr>
                <a:schemeClr val="dk1"/>
              </a:buClr>
              <a:buNone/>
            </a:pPr>
            <a:r>
              <a:rPr lang="en">
                <a:solidFill>
                  <a:schemeClr val="dk1"/>
                </a:solidFill>
              </a:rPr>
              <a:t>–Repetition of stimuli that maintains information but does not transfer it to LTM</a:t>
            </a:r>
            <a:endParaRPr>
              <a:solidFill>
                <a:schemeClr val="dk1"/>
              </a:solidFill>
            </a:endParaRPr>
          </a:p>
          <a:p>
            <a:pPr marL="0" indent="0">
              <a:buClr>
                <a:schemeClr val="dk1"/>
              </a:buClr>
              <a:buNone/>
            </a:pPr>
            <a:r>
              <a:rPr lang="en">
                <a:solidFill>
                  <a:schemeClr val="dk1"/>
                </a:solidFill>
              </a:rPr>
              <a:t>•Elaborative rehearsal</a:t>
            </a:r>
            <a:endParaRPr>
              <a:solidFill>
                <a:schemeClr val="dk1"/>
              </a:solidFill>
            </a:endParaRPr>
          </a:p>
          <a:p>
            <a:pPr marL="0" indent="0">
              <a:buClr>
                <a:schemeClr val="dk1"/>
              </a:buClr>
              <a:buNone/>
            </a:pPr>
            <a:r>
              <a:rPr lang="en">
                <a:solidFill>
                  <a:schemeClr val="dk1"/>
                </a:solidFill>
              </a:rPr>
              <a:t>–Using meanings and connections to help transfers information to LTM</a:t>
            </a:r>
            <a:endParaRPr>
              <a:solidFill>
                <a:schemeClr val="dk1"/>
              </a:solidFill>
            </a:endParaRPr>
          </a:p>
          <a:p>
            <a:pPr marL="0" indent="0">
              <a:buClr>
                <a:schemeClr val="dk1"/>
              </a:buClr>
              <a:buNone/>
            </a:pPr>
            <a:endParaRPr>
              <a:solidFill>
                <a:schemeClr val="dk1"/>
              </a:solidFill>
            </a:endParaRPr>
          </a:p>
          <a:p>
            <a:pPr marL="0" indent="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89e8b6297_0_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89e8b6297_0_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•Encoding: acquiring information and transforming it into memory</a:t>
            </a:r>
            <a:endParaRPr/>
          </a:p>
          <a:p>
            <a:pPr marL="0" indent="0">
              <a:buClr>
                <a:schemeClr val="dk1"/>
              </a:buClr>
              <a:buNone/>
            </a:pPr>
            <a:r>
              <a:rPr lang="en"/>
              <a:t>•Retrieval: transferring information from LTM to working memory</a:t>
            </a:r>
            <a:endParaRPr/>
          </a:p>
          <a:p>
            <a:pPr marL="0" indent="0">
              <a:buClr>
                <a:schemeClr val="dk1"/>
              </a:buClr>
              <a:buNone/>
            </a:pPr>
            <a:r>
              <a:rPr lang="en"/>
              <a:t>•Maintenance rehearsal</a:t>
            </a:r>
            <a:endParaRPr/>
          </a:p>
          <a:p>
            <a:pPr marL="0" indent="0">
              <a:buClr>
                <a:schemeClr val="dk1"/>
              </a:buClr>
              <a:buNone/>
            </a:pPr>
            <a:r>
              <a:rPr lang="en"/>
              <a:t>–Repetition of stimuli that maintains information but does not transfer it to LTM</a:t>
            </a:r>
            <a:endParaRPr/>
          </a:p>
          <a:p>
            <a:pPr marL="0" indent="0">
              <a:buClr>
                <a:schemeClr val="dk1"/>
              </a:buClr>
              <a:buNone/>
            </a:pPr>
            <a:r>
              <a:rPr lang="en"/>
              <a:t>•Elaborative rehearsal</a:t>
            </a:r>
            <a:endParaRPr/>
          </a:p>
          <a:p>
            <a:pPr marL="0" indent="0">
              <a:buClr>
                <a:schemeClr val="dk1"/>
              </a:buClr>
              <a:buNone/>
            </a:pPr>
            <a:r>
              <a:rPr lang="en"/>
              <a:t>–Using meanings and connections to help transfers information to LTM</a:t>
            </a:r>
            <a:endParaRPr/>
          </a:p>
          <a:p>
            <a:pPr marL="0" indent="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87fcae085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87fcae085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87fcae085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87fcae085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87fcae085_0_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87fcae085_0_1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87fcae085_0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87fcae085_0_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87fcae085_0_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87fcae085_0_2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87fcae085_0_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87fcae085_0_2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87fcae085_0_3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87fcae085_0_3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Studying for a test</a:t>
            </a:r>
            <a:endParaRPr sz="1200">
              <a:solidFill>
                <a:schemeClr val="dk1"/>
              </a:solidFill>
              <a:latin typeface="Calibri"/>
              <a:ea typeface="Calibri"/>
              <a:cs typeface="Calibri"/>
              <a:sym typeface="Calibri"/>
            </a:endParaRPr>
          </a:p>
          <a:p>
            <a:pPr marL="0" indent="0">
              <a:buNone/>
            </a:pPr>
            <a:r>
              <a:rPr lang="en" sz="1200">
                <a:solidFill>
                  <a:schemeClr val="dk1"/>
                </a:solidFill>
                <a:latin typeface="Calibri"/>
                <a:ea typeface="Calibri"/>
                <a:cs typeface="Calibri"/>
                <a:sym typeface="Calibri"/>
              </a:rPr>
              <a:t>→ think of it like the generation effect</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89c961ee7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89c961ee7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89e8b6297_0_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89e8b6297_0_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89e8b6297_0_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89e8b6297_0_4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89e8b6297_0_9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89e8b6297_0_9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“Defining a procedure as deeper because it results in better memory and then using that procedure to show that deeper processing results in better memory doesn’t really prove anything.”</a:t>
            </a:r>
            <a:endParaRPr/>
          </a:p>
          <a:p>
            <a:pPr marL="0" indent="0">
              <a:buClr>
                <a:schemeClr val="dk1"/>
              </a:buClr>
              <a:buNone/>
            </a:pPr>
            <a:r>
              <a:rPr lang="en"/>
              <a:t>•Which task causes deeper processing?</a:t>
            </a:r>
            <a:endParaRPr/>
          </a:p>
          <a:p>
            <a:pPr marL="0" indent="0">
              <a:buClr>
                <a:schemeClr val="dk1"/>
              </a:buClr>
              <a:buNone/>
            </a:pPr>
            <a:r>
              <a:rPr lang="en"/>
              <a:t>–Using a word in a sentence</a:t>
            </a:r>
            <a:endParaRPr/>
          </a:p>
          <a:p>
            <a:pPr marL="0" indent="0">
              <a:buClr>
                <a:schemeClr val="dk1"/>
              </a:buClr>
              <a:buNone/>
            </a:pPr>
            <a:r>
              <a:rPr lang="en"/>
              <a:t>–Deciding how useful an object might be on a desert island</a:t>
            </a:r>
            <a:endParaRPr/>
          </a:p>
          <a:p>
            <a:pPr marL="0" indent="0">
              <a:buClr>
                <a:schemeClr val="dk1"/>
              </a:buClr>
              <a:buNone/>
            </a:pPr>
            <a:r>
              <a:rPr lang="en"/>
              <a:t>•Depth of processing has not been defined independently of memory performance</a:t>
            </a:r>
            <a:endParaRPr/>
          </a:p>
          <a:p>
            <a:pPr marL="0" indent="0">
              <a:buClr>
                <a:schemeClr val="dk1"/>
              </a:buClr>
              <a:buNone/>
            </a:pPr>
            <a:r>
              <a:rPr lang="en"/>
              <a:t>–Therefore, this is circular reasoning</a:t>
            </a:r>
            <a:endParaRPr/>
          </a:p>
          <a:p>
            <a:pPr marL="0" indent="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89e8b6297_0_7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89e8b6297_0_7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why I switched to asking in the minute paper about things that surprised or interested them</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9e8b6297_0_5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9e8b6297_0_5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•Bransford &amp; Johnson (1972)</a:t>
            </a:r>
            <a:endParaRPr/>
          </a:p>
          <a:p>
            <a:pPr marL="0" indent="0">
              <a:buClr>
                <a:schemeClr val="dk1"/>
              </a:buClr>
              <a:buNone/>
            </a:pPr>
            <a:r>
              <a:rPr lang="en"/>
              <a:t>•Presented participants with difficult-to-comprehend information</a:t>
            </a:r>
            <a:endParaRPr/>
          </a:p>
          <a:p>
            <a:pPr marL="0" indent="0">
              <a:buClr>
                <a:schemeClr val="dk1"/>
              </a:buClr>
              <a:buNone/>
            </a:pPr>
            <a:r>
              <a:rPr lang="en"/>
              <a:t>–Experimental Group 1 first saw a picture that helped explain the information</a:t>
            </a:r>
            <a:endParaRPr/>
          </a:p>
          <a:p>
            <a:pPr marL="0" indent="0">
              <a:buClr>
                <a:schemeClr val="dk1"/>
              </a:buClr>
              <a:buNone/>
            </a:pPr>
            <a:r>
              <a:rPr lang="en"/>
              <a:t>–Experimental Group 2 saw the picture after reading the passage</a:t>
            </a:r>
            <a:endParaRPr/>
          </a:p>
          <a:p>
            <a:pPr marL="0" indent="0">
              <a:buClr>
                <a:schemeClr val="dk1"/>
              </a:buClr>
              <a:buNone/>
            </a:pPr>
            <a:r>
              <a:rPr lang="en"/>
              <a:t>–Control Group did not see the picture</a:t>
            </a:r>
            <a:endParaRPr/>
          </a:p>
          <a:p>
            <a:pPr marL="0" indent="0">
              <a:buClr>
                <a:schemeClr val="dk1"/>
              </a:buClr>
              <a:buNone/>
            </a:pPr>
            <a:r>
              <a:rPr lang="en"/>
              <a:t>•Group 1 outperformed the others.</a:t>
            </a:r>
            <a:endParaRPr/>
          </a:p>
          <a:p>
            <a:pPr marL="0" indent="0">
              <a:buClr>
                <a:schemeClr val="dk1"/>
              </a:buClr>
              <a:buNone/>
            </a:pPr>
            <a:r>
              <a:rPr lang="en"/>
              <a:t>–Having a mental framework of comprehension aided memory encoding and retrieval</a:t>
            </a:r>
            <a:endParaRPr/>
          </a:p>
          <a:p>
            <a:pPr marL="0" indent="0">
              <a:buClr>
                <a:schemeClr val="dk1"/>
              </a:buClr>
              <a:buNone/>
            </a:pPr>
            <a:r>
              <a:rPr lang="en"/>
              <a:t>•</a:t>
            </a:r>
            <a:endParaRPr/>
          </a:p>
          <a:p>
            <a:pPr marL="0" indent="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9e8b6297_0_19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9e8b6297_0_19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89e8b6297_0_19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89e8b6297_0_19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•Bransford &amp; Johnson (1972)</a:t>
            </a:r>
            <a:endParaRPr/>
          </a:p>
          <a:p>
            <a:pPr marL="0" indent="0">
              <a:buNone/>
            </a:pPr>
            <a:r>
              <a:rPr lang="en"/>
              <a:t>•Presented participants with difficult-to-comprehend information</a:t>
            </a:r>
            <a:endParaRPr/>
          </a:p>
          <a:p>
            <a:pPr marL="0" indent="0">
              <a:buNone/>
            </a:pPr>
            <a:r>
              <a:rPr lang="en"/>
              <a:t>–Experimental Group 1 first saw a picture that helped explain the information</a:t>
            </a:r>
            <a:endParaRPr/>
          </a:p>
          <a:p>
            <a:pPr marL="0" indent="0">
              <a:buNone/>
            </a:pPr>
            <a:r>
              <a:rPr lang="en"/>
              <a:t>–Experimental Group 2 saw the picture after reading the passage</a:t>
            </a:r>
            <a:endParaRPr/>
          </a:p>
          <a:p>
            <a:pPr marL="0" indent="0">
              <a:buNone/>
            </a:pPr>
            <a:r>
              <a:rPr lang="en"/>
              <a:t>–Control Group did not see the picture</a:t>
            </a:r>
            <a:endParaRPr/>
          </a:p>
          <a:p>
            <a:pPr marL="0" indent="0">
              <a:buNone/>
            </a:pPr>
            <a:r>
              <a:rPr lang="en"/>
              <a:t>•Group 1 outperformed the others.</a:t>
            </a:r>
            <a:endParaRPr/>
          </a:p>
          <a:p>
            <a:pPr marL="0" indent="0">
              <a:buNone/>
            </a:pPr>
            <a:r>
              <a:rPr lang="en"/>
              <a:t>–Having a mental framework of comprehension aided memory encoding and retrieval</a:t>
            </a:r>
            <a:endParaRPr/>
          </a:p>
          <a:p>
            <a:pPr marL="0" indent="0">
              <a:buNone/>
            </a:pPr>
            <a:r>
              <a:rPr lang="en"/>
              <a:t>•</a:t>
            </a:r>
            <a:endParaRPr/>
          </a:p>
          <a:p>
            <a:pPr marL="0" indent="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89e8b6297_0_20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89e8b6297_0_20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89e8b6297_0_2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89e8b6297_0_21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89e8b6297_0_20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89e8b6297_0_20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solidFill>
                  <a:schemeClr val="dk1"/>
                </a:solidFill>
              </a:rPr>
              <a:t>•Bransford &amp; Johnson (1972)</a:t>
            </a:r>
            <a:endParaRPr>
              <a:solidFill>
                <a:schemeClr val="dk1"/>
              </a:solidFill>
            </a:endParaRPr>
          </a:p>
          <a:p>
            <a:pPr marL="0" indent="0">
              <a:buClr>
                <a:schemeClr val="dk1"/>
              </a:buClr>
              <a:buNone/>
            </a:pPr>
            <a:r>
              <a:rPr lang="en">
                <a:solidFill>
                  <a:schemeClr val="dk1"/>
                </a:solidFill>
              </a:rPr>
              <a:t>•Presented participants with difficult-to-comprehend information</a:t>
            </a:r>
            <a:endParaRPr>
              <a:solidFill>
                <a:schemeClr val="dk1"/>
              </a:solidFill>
            </a:endParaRPr>
          </a:p>
          <a:p>
            <a:pPr marL="0" indent="0">
              <a:buClr>
                <a:schemeClr val="dk1"/>
              </a:buClr>
              <a:buNone/>
            </a:pPr>
            <a:r>
              <a:rPr lang="en">
                <a:solidFill>
                  <a:schemeClr val="dk1"/>
                </a:solidFill>
              </a:rPr>
              <a:t>–Experimental Group 1 first saw a picture that helped explain the information</a:t>
            </a:r>
            <a:endParaRPr>
              <a:solidFill>
                <a:schemeClr val="dk1"/>
              </a:solidFill>
            </a:endParaRPr>
          </a:p>
          <a:p>
            <a:pPr marL="0" indent="0">
              <a:buClr>
                <a:schemeClr val="dk1"/>
              </a:buClr>
              <a:buNone/>
            </a:pPr>
            <a:r>
              <a:rPr lang="en">
                <a:solidFill>
                  <a:schemeClr val="dk1"/>
                </a:solidFill>
              </a:rPr>
              <a:t>–Experimental Group 2 saw the picture after reading the passage</a:t>
            </a:r>
            <a:endParaRPr>
              <a:solidFill>
                <a:schemeClr val="dk1"/>
              </a:solidFill>
            </a:endParaRPr>
          </a:p>
          <a:p>
            <a:pPr marL="0" indent="0">
              <a:buClr>
                <a:schemeClr val="dk1"/>
              </a:buClr>
              <a:buNone/>
            </a:pPr>
            <a:r>
              <a:rPr lang="en">
                <a:solidFill>
                  <a:schemeClr val="dk1"/>
                </a:solidFill>
              </a:rPr>
              <a:t>–Control Group did not see the picture</a:t>
            </a:r>
            <a:endParaRPr>
              <a:solidFill>
                <a:schemeClr val="dk1"/>
              </a:solidFill>
            </a:endParaRPr>
          </a:p>
          <a:p>
            <a:pPr marL="0" indent="0">
              <a:buClr>
                <a:schemeClr val="dk1"/>
              </a:buClr>
              <a:buNone/>
            </a:pPr>
            <a:r>
              <a:rPr lang="en">
                <a:solidFill>
                  <a:schemeClr val="dk1"/>
                </a:solidFill>
              </a:rPr>
              <a:t>•Group 1 outperformed the others.</a:t>
            </a:r>
            <a:endParaRPr>
              <a:solidFill>
                <a:schemeClr val="dk1"/>
              </a:solidFill>
            </a:endParaRPr>
          </a:p>
          <a:p>
            <a:pPr marL="0" indent="0">
              <a:buClr>
                <a:schemeClr val="dk1"/>
              </a:buClr>
              <a:buNone/>
            </a:pPr>
            <a:r>
              <a:rPr lang="en">
                <a:solidFill>
                  <a:schemeClr val="dk1"/>
                </a:solidFill>
              </a:rPr>
              <a:t>–Having a mental framework of comprehension aided memory encoding and retrieval</a:t>
            </a:r>
            <a:endParaRPr>
              <a:solidFill>
                <a:schemeClr val="dk1"/>
              </a:solidFill>
            </a:endParaRPr>
          </a:p>
          <a:p>
            <a:pPr marL="0" indent="0">
              <a:buClr>
                <a:schemeClr val="dk1"/>
              </a:buClr>
              <a:buNone/>
            </a:pPr>
            <a:r>
              <a:rPr lang="en">
                <a:solidFill>
                  <a:schemeClr val="dk1"/>
                </a:solidFill>
              </a:rPr>
              <a:t>•</a:t>
            </a:r>
            <a:endParaRPr>
              <a:solidFill>
                <a:schemeClr val="dk1"/>
              </a:solidFill>
            </a:endParaRPr>
          </a:p>
          <a:p>
            <a:pPr marL="0" indent="0">
              <a:buClr>
                <a:schemeClr val="dk1"/>
              </a:buClr>
              <a:buNone/>
            </a:pPr>
            <a:endParaRPr>
              <a:solidFill>
                <a:schemeClr val="dk1"/>
              </a:solidFill>
            </a:endParaRPr>
          </a:p>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89e8b6297_0_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89e8b6297_0_1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89e8b6297_0_22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89e8b6297_0_22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solidFill>
                  <a:schemeClr val="dk1"/>
                </a:solidFill>
              </a:rPr>
              <a:t>•Bransford &amp; Johnson (1972)</a:t>
            </a:r>
            <a:endParaRPr>
              <a:solidFill>
                <a:schemeClr val="dk1"/>
              </a:solidFill>
            </a:endParaRPr>
          </a:p>
          <a:p>
            <a:pPr marL="0" indent="0">
              <a:buNone/>
            </a:pPr>
            <a:r>
              <a:rPr lang="en">
                <a:solidFill>
                  <a:schemeClr val="dk1"/>
                </a:solidFill>
              </a:rPr>
              <a:t>•Presented participants with difficult-to-comprehend information</a:t>
            </a:r>
            <a:endParaRPr>
              <a:solidFill>
                <a:schemeClr val="dk1"/>
              </a:solidFill>
            </a:endParaRPr>
          </a:p>
          <a:p>
            <a:pPr marL="0" indent="0">
              <a:buNone/>
            </a:pPr>
            <a:r>
              <a:rPr lang="en">
                <a:solidFill>
                  <a:schemeClr val="dk1"/>
                </a:solidFill>
              </a:rPr>
              <a:t>–Experimental Group 1 first saw a picture that helped explain the information</a:t>
            </a:r>
            <a:endParaRPr>
              <a:solidFill>
                <a:schemeClr val="dk1"/>
              </a:solidFill>
            </a:endParaRPr>
          </a:p>
          <a:p>
            <a:pPr marL="0" indent="0">
              <a:buNone/>
            </a:pPr>
            <a:r>
              <a:rPr lang="en">
                <a:solidFill>
                  <a:schemeClr val="dk1"/>
                </a:solidFill>
              </a:rPr>
              <a:t>–Experimental Group 2 saw the picture after reading the passage</a:t>
            </a:r>
            <a:endParaRPr>
              <a:solidFill>
                <a:schemeClr val="dk1"/>
              </a:solidFill>
            </a:endParaRPr>
          </a:p>
          <a:p>
            <a:pPr marL="0" indent="0">
              <a:buNone/>
            </a:pPr>
            <a:r>
              <a:rPr lang="en">
                <a:solidFill>
                  <a:schemeClr val="dk1"/>
                </a:solidFill>
              </a:rPr>
              <a:t>–Control Group did not see the picture</a:t>
            </a:r>
            <a:endParaRPr>
              <a:solidFill>
                <a:schemeClr val="dk1"/>
              </a:solidFill>
            </a:endParaRPr>
          </a:p>
          <a:p>
            <a:pPr marL="0" indent="0">
              <a:buNone/>
            </a:pPr>
            <a:r>
              <a:rPr lang="en">
                <a:solidFill>
                  <a:schemeClr val="dk1"/>
                </a:solidFill>
              </a:rPr>
              <a:t>•Group 1 outperformed the others.</a:t>
            </a:r>
            <a:endParaRPr>
              <a:solidFill>
                <a:schemeClr val="dk1"/>
              </a:solidFill>
            </a:endParaRPr>
          </a:p>
          <a:p>
            <a:pPr marL="0" indent="0">
              <a:buNone/>
            </a:pPr>
            <a:r>
              <a:rPr lang="en">
                <a:solidFill>
                  <a:schemeClr val="dk1"/>
                </a:solidFill>
              </a:rPr>
              <a:t>–Having a mental framework of comprehension aided memory encoding and retrieval</a:t>
            </a:r>
            <a:endParaRPr>
              <a:solidFill>
                <a:schemeClr val="dk1"/>
              </a:solidFill>
            </a:endParaRPr>
          </a:p>
          <a:p>
            <a:pPr marL="0" indent="0">
              <a:buNone/>
            </a:pPr>
            <a:r>
              <a:rPr lang="en">
                <a:solidFill>
                  <a:schemeClr val="dk1"/>
                </a:solidFill>
              </a:rPr>
              <a:t>•</a:t>
            </a:r>
            <a:endParaRPr>
              <a:solidFill>
                <a:schemeClr val="dk1"/>
              </a:solidFill>
            </a:endParaRPr>
          </a:p>
          <a:p>
            <a:pPr marL="0" indent="0">
              <a:buNone/>
            </a:pPr>
            <a:endParaRPr>
              <a:solidFill>
                <a:schemeClr val="dk1"/>
              </a:solidFill>
            </a:endParaRPr>
          </a:p>
          <a:p>
            <a:pPr marL="0" indent="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89e8b6297_0_10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89e8b6297_0_10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89e8b6297_0_1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89e8b6297_0_1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•Cued-recall: cue presented to aid recall</a:t>
            </a:r>
            <a:endParaRPr/>
          </a:p>
          <a:p>
            <a:pPr marL="0" indent="0">
              <a:buClr>
                <a:schemeClr val="dk1"/>
              </a:buClr>
              <a:buNone/>
            </a:pPr>
            <a:r>
              <a:rPr lang="en"/>
              <a:t>–Increased performance over free-recall</a:t>
            </a:r>
            <a:endParaRPr/>
          </a:p>
          <a:p>
            <a:pPr marL="0" indent="0">
              <a:buClr>
                <a:schemeClr val="dk1"/>
              </a:buClr>
              <a:buNone/>
            </a:pPr>
            <a:r>
              <a:rPr lang="en"/>
              <a:t>–Retrieval cues most effective when created by the person who uses them</a:t>
            </a:r>
            <a:endParaRPr/>
          </a:p>
          <a:p>
            <a:pPr marL="0" indent="0">
              <a:buNone/>
            </a:pPr>
            <a:endParaRPr/>
          </a:p>
          <a:p>
            <a:pPr marL="0" indent="0">
              <a:buNone/>
            </a:pPr>
            <a:r>
              <a:rPr lang="en"/>
              <a:t>-use study techniques in combination: retrieval cues most effective when self-generated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89e8b6297_0_7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89e8b6297_0_7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•We learn information together with its context</a:t>
            </a:r>
            <a:endParaRPr/>
          </a:p>
          <a:p>
            <a:pPr marL="0" indent="0">
              <a:buClr>
                <a:schemeClr val="dk1"/>
              </a:buClr>
              <a:buNone/>
            </a:pPr>
            <a:r>
              <a:rPr lang="en"/>
              <a:t>•Baddeley’s (1975) “diving experiment”</a:t>
            </a:r>
            <a:endParaRPr/>
          </a:p>
          <a:p>
            <a:pPr marL="0" indent="0">
              <a:buClr>
                <a:schemeClr val="dk1"/>
              </a:buClr>
              <a:buNone/>
            </a:pPr>
            <a:r>
              <a:rPr lang="en"/>
              <a:t>–Best recall occurred when encoding and retrieval occurred in the same location</a:t>
            </a:r>
            <a:endParaRPr/>
          </a:p>
          <a:p>
            <a:pPr marL="0" indent="0">
              <a:buNone/>
            </a:pPr>
            <a:endParaRPr/>
          </a:p>
          <a:p>
            <a:pPr marL="0" indent="0">
              <a:buClr>
                <a:schemeClr val="dk1"/>
              </a:buClr>
              <a:buNone/>
            </a:pPr>
            <a:r>
              <a:rPr lang="en">
                <a:solidFill>
                  <a:schemeClr val="dk1"/>
                </a:solidFill>
              </a:rPr>
              <a:t>•Already in our educational system: take tests in the same room</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89e8b6297_0_8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89e8b6297_0_8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89e8b6297_0_9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89e8b6297_0_9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•Transfer-appropriate processing: phenomenon whereby the results of a memory task will be better if the type of processing used during encoding is the same as the type during retrieval</a:t>
            </a:r>
            <a:endParaRPr/>
          </a:p>
          <a:p>
            <a:pPr marL="0" indent="0">
              <a:buClr>
                <a:schemeClr val="dk1"/>
              </a:buClr>
              <a:buNone/>
            </a:pPr>
            <a:r>
              <a:rPr lang="en"/>
              <a:t>•Morris et al. (1977)</a:t>
            </a:r>
            <a:endParaRPr/>
          </a:p>
          <a:p>
            <a:pPr marL="0" indent="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89e8b6297_0_16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89e8b6297_0_16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89e8b6297_0_1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89e8b6297_0_1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•Elaborate - associate what you are learning to what you already know</a:t>
            </a:r>
            <a:endParaRPr/>
          </a:p>
          <a:p>
            <a:pPr marL="0" indent="0">
              <a:buClr>
                <a:schemeClr val="dk1"/>
              </a:buClr>
              <a:buNone/>
            </a:pPr>
            <a:r>
              <a:rPr lang="en"/>
              <a:t>•Generate and test – The generation effect</a:t>
            </a:r>
            <a:endParaRPr/>
          </a:p>
          <a:p>
            <a:pPr marL="0" indent="0">
              <a:buClr>
                <a:schemeClr val="dk1"/>
              </a:buClr>
              <a:buNone/>
            </a:pPr>
            <a:r>
              <a:rPr lang="en"/>
              <a:t>•Take breaks</a:t>
            </a:r>
            <a:endParaRPr/>
          </a:p>
          <a:p>
            <a:pPr marL="0" indent="0">
              <a:buClr>
                <a:schemeClr val="dk1"/>
              </a:buClr>
              <a:buNone/>
            </a:pPr>
            <a:r>
              <a:rPr lang="en"/>
              <a:t>–Memory is better for multiple short study sessions (the spacing effect)</a:t>
            </a:r>
            <a:endParaRPr/>
          </a:p>
          <a:p>
            <a:pPr marL="0" indent="0">
              <a:buClr>
                <a:schemeClr val="dk1"/>
              </a:buClr>
              <a:buNone/>
            </a:pPr>
            <a:r>
              <a:rPr lang="en"/>
              <a:t>–Consolidation is enhanced if you sleep after studying (in other words, no all nighters!)</a:t>
            </a:r>
            <a:endParaRPr/>
          </a:p>
          <a:p>
            <a:pPr marL="0" indent="0">
              <a:buClr>
                <a:schemeClr val="dk1"/>
              </a:buClr>
              <a:buNone/>
            </a:pPr>
            <a:r>
              <a:rPr lang="en"/>
              <a:t>•Avoid the “illusion of learning”</a:t>
            </a:r>
            <a:endParaRPr/>
          </a:p>
          <a:p>
            <a:pPr marL="0" indent="0">
              <a:buClr>
                <a:schemeClr val="dk1"/>
              </a:buClr>
              <a:buNone/>
            </a:pPr>
            <a:r>
              <a:rPr lang="en"/>
              <a:t>–Familiarity does not mean comprehension</a:t>
            </a:r>
            <a:endParaRPr/>
          </a:p>
          <a:p>
            <a:pPr marL="0" indent="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589e8b6297_0_10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589e8b6297_0_10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89e8b6297_0_1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89e8b6297_0_1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89e8b6297_0_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89e8b6297_0_2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589e8b6297_0_1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89e8b6297_0_1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•Hebb (1948)</a:t>
            </a:r>
            <a:endParaRPr/>
          </a:p>
          <a:p>
            <a:pPr marL="0" indent="0">
              <a:buNone/>
            </a:pPr>
            <a:r>
              <a:rPr lang="en"/>
              <a:t>–Learning and memory represented in the brain by physiological changes at the synapse</a:t>
            </a:r>
            <a:endParaRPr/>
          </a:p>
          <a:p>
            <a:pPr marL="0" indent="0">
              <a:buNone/>
            </a:pPr>
            <a:r>
              <a:rPr lang="en"/>
              <a:t>–Neural record of experience</a:t>
            </a:r>
            <a:endParaRPr/>
          </a:p>
          <a:p>
            <a:pPr marL="0" indent="0">
              <a:buNone/>
            </a:pPr>
            <a:endParaRPr/>
          </a:p>
          <a:p>
            <a:pPr marL="0" indent="0">
              <a:buClr>
                <a:schemeClr val="dk1"/>
              </a:buClr>
              <a:buNone/>
            </a:pPr>
            <a:r>
              <a:rPr lang="en"/>
              <a:t>Image credit:</a:t>
            </a:r>
            <a:endParaRPr/>
          </a:p>
          <a:p>
            <a:pPr marL="0" indent="0">
              <a:buClr>
                <a:schemeClr val="dk1"/>
              </a:buClr>
              <a:buNone/>
            </a:pPr>
            <a:r>
              <a:rPr lang="en"/>
              <a:t>https://bmcneurosci.biomedcentral.com/articles/10.1186/1471-2202-13-124, Kim et al., 2012</a:t>
            </a:r>
            <a:endParaRPr/>
          </a:p>
          <a:p>
            <a:pPr marL="0" indent="0">
              <a:buClr>
                <a:schemeClr val="dk1"/>
              </a:buClr>
              <a:buNone/>
            </a:pPr>
            <a:r>
              <a:rPr lang="en"/>
              <a:t>Link between repetition suppression and LTP = Grill-Spector et al., 2006</a:t>
            </a:r>
            <a:endParaRPr/>
          </a:p>
          <a:p>
            <a:pPr marL="0" indent="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89e8b6297_0_1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89e8b6297_0_12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589e8b6297_0_16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589e8b6297_0_16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89e8b6297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589e8b6297_0_17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89e8b6297_0_36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589e8b6297_0_36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89e8b6297_0_2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89e8b6297_0_2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https://www.youtube.com/watch?v=AhK0EX4G018</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89e8b6297_0_1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89e8b6297_0_1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589e8b6297_0_3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589e8b6297_0_3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89e8b6297_0_3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89e8b6297_0_3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89e8b6297_0_3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89e8b6297_0_3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89e8b6297_0_2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89e8b6297_0_2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589e8b6297_0_18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589e8b6297_0_18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89e8b6297_0_38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89e8b6297_0_38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589e8b6297_0_18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589e8b6297_0_18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589e8b6297_0_3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589e8b6297_0_37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589e8b6297_0_37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89e8b6297_0_37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589e8b6297_0_39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589e8b6297_0_39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589e8b6297_0_39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589e8b6297_0_39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589e8b6297_0_40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589e8b6297_0_40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89e8b6297_0_1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89e8b6297_0_1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89c961ee7_0_2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89c961ee7_0_26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–Primacy effect gave more time to rehearse info, more likely to enter LTM</a:t>
            </a:r>
            <a:endParaRPr/>
          </a:p>
          <a:p>
            <a:pPr marL="0" indent="0">
              <a:buClr>
                <a:schemeClr val="dk1"/>
              </a:buClr>
              <a:buNone/>
            </a:pPr>
            <a:r>
              <a:rPr lang="en"/>
              <a:t>–Recency effect</a:t>
            </a:r>
            <a:endParaRPr/>
          </a:p>
          <a:p>
            <a:pPr marL="0" indent="0">
              <a:buNone/>
            </a:pPr>
            <a:r>
              <a:rPr lang="en"/>
              <a:t>–Stimuli still in STM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justsaysinmic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3" Type="http://schemas.openxmlformats.org/officeDocument/2006/relationships/hyperlink" Target="http://www.youtube.com/watch?v=AhK0EX4G018" TargetMode="External"/><Relationship Id="rId2" Type="http://schemas.openxmlformats.org/officeDocument/2006/relationships/notesSlide" Target="../notesSlides/notesSlide65.xml"/><Relationship Id="rId1" Type="http://schemas.openxmlformats.org/officeDocument/2006/relationships/slideLayout" Target="../slideLayouts/slideLayout4.xml"/><Relationship Id="rId4" Type="http://schemas.openxmlformats.org/officeDocument/2006/relationships/image" Target="../media/image24.jp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69.xml"/><Relationship Id="rId1" Type="http://schemas.openxmlformats.org/officeDocument/2006/relationships/slideLayout" Target="../slideLayouts/slideLayout4.xml"/><Relationship Id="rId4" Type="http://schemas.openxmlformats.org/officeDocument/2006/relationships/hyperlink" Target="https://tinyurl.com/PSY102MinutePaperMay31"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12 (05/31/19): LTM Processes &amp; Mechanisms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Serial Position Curve</a:t>
            </a:r>
            <a:endParaRPr/>
          </a:p>
        </p:txBody>
      </p:sp>
      <p:sp>
        <p:nvSpPr>
          <p:cNvPr id="148" name="Google Shape;148;p22"/>
          <p:cNvSpPr txBox="1">
            <a:spLocks noGrp="1"/>
          </p:cNvSpPr>
          <p:nvPr>
            <p:ph type="body" idx="1"/>
          </p:nvPr>
        </p:nvSpPr>
        <p:spPr>
          <a:xfrm>
            <a:off x="893700" y="1145000"/>
            <a:ext cx="3329100" cy="1284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Primacy Effect</a:t>
            </a:r>
            <a:endParaRPr sz="2400"/>
          </a:p>
          <a:p>
            <a:pPr marL="457200" lvl="0" indent="-381000" algn="l" rtl="0">
              <a:spcBef>
                <a:spcPts val="0"/>
              </a:spcBef>
              <a:spcAft>
                <a:spcPts val="0"/>
              </a:spcAft>
              <a:buSzPts val="2400"/>
              <a:buChar char="▷"/>
            </a:pPr>
            <a:r>
              <a:rPr lang="en" sz="2400"/>
              <a:t>Recency Effect</a:t>
            </a:r>
            <a:endParaRPr sz="2400"/>
          </a:p>
          <a:p>
            <a:pPr marL="457200" lvl="0" indent="-381000" algn="l" rtl="0">
              <a:spcBef>
                <a:spcPts val="0"/>
              </a:spcBef>
              <a:spcAft>
                <a:spcPts val="0"/>
              </a:spcAft>
              <a:buSzPts val="2400"/>
              <a:buChar char="▷"/>
            </a:pPr>
            <a:r>
              <a:rPr lang="en" sz="2400"/>
              <a:t>What happens w/ delay? Slow presentation?</a:t>
            </a:r>
            <a:endParaRPr sz="2400"/>
          </a:p>
          <a:p>
            <a:pPr marL="457200" lvl="0" indent="-381000" algn="l" rtl="0">
              <a:spcBef>
                <a:spcPts val="0"/>
              </a:spcBef>
              <a:spcAft>
                <a:spcPts val="0"/>
              </a:spcAft>
              <a:buSzPts val="2400"/>
              <a:buChar char="▷"/>
            </a:pPr>
            <a:r>
              <a:rPr lang="en" sz="2400"/>
              <a:t>MTL amnesic patients?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1600"/>
              <a:t>MTL includes hippocampus, amygdala, etc.</a:t>
            </a:r>
            <a:endParaRPr sz="1600"/>
          </a:p>
        </p:txBody>
      </p:sp>
      <p:pic>
        <p:nvPicPr>
          <p:cNvPr id="149" name="Google Shape;149;p22"/>
          <p:cNvPicPr preferRelativeResize="0"/>
          <p:nvPr/>
        </p:nvPicPr>
        <p:blipFill>
          <a:blip r:embed="rId3">
            <a:alphaModFix/>
          </a:blip>
          <a:stretch>
            <a:fillRect/>
          </a:stretch>
        </p:blipFill>
        <p:spPr>
          <a:xfrm>
            <a:off x="4391925" y="1190688"/>
            <a:ext cx="4112114" cy="37753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Nondeclarative/Implicit</a:t>
            </a:r>
            <a:endParaRPr/>
          </a:p>
        </p:txBody>
      </p:sp>
      <p:sp>
        <p:nvSpPr>
          <p:cNvPr id="155" name="Google Shape;155;p23"/>
          <p:cNvSpPr txBox="1">
            <a:spLocks noGrp="1"/>
          </p:cNvSpPr>
          <p:nvPr>
            <p:ph type="body" idx="1"/>
          </p:nvPr>
        </p:nvSpPr>
        <p:spPr>
          <a:xfrm>
            <a:off x="893700" y="1221200"/>
            <a:ext cx="78858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Memories that we “aren’t aware of”</a:t>
            </a:r>
            <a:endParaRPr sz="1800"/>
          </a:p>
          <a:p>
            <a:pPr marL="914400" lvl="1" indent="-342900" algn="l" rtl="0">
              <a:spcBef>
                <a:spcPts val="0"/>
              </a:spcBef>
              <a:spcAft>
                <a:spcPts val="0"/>
              </a:spcAft>
              <a:buSzPts val="1800"/>
              <a:buChar char="○"/>
            </a:pPr>
            <a:r>
              <a:rPr lang="en" sz="1800"/>
              <a:t>Unconsciously influence our behavior or cognition</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Procedural learning</a:t>
            </a:r>
            <a:endParaRPr sz="1800"/>
          </a:p>
          <a:p>
            <a:pPr marL="914400" lvl="1" indent="-342900" algn="l" rtl="0">
              <a:spcBef>
                <a:spcPts val="0"/>
              </a:spcBef>
              <a:spcAft>
                <a:spcPts val="0"/>
              </a:spcAft>
              <a:buSzPts val="1800"/>
              <a:buChar char="○"/>
            </a:pPr>
            <a:r>
              <a:rPr lang="en" sz="1800"/>
              <a:t>Memory for skills</a:t>
            </a:r>
            <a:endParaRPr sz="1800"/>
          </a:p>
          <a:p>
            <a:pPr marL="457200" lvl="0" indent="-342900" algn="l" rtl="0">
              <a:spcBef>
                <a:spcPts val="0"/>
              </a:spcBef>
              <a:spcAft>
                <a:spcPts val="0"/>
              </a:spcAft>
              <a:buSzPts val="1800"/>
              <a:buChar char="▷"/>
            </a:pPr>
            <a:r>
              <a:rPr lang="en" sz="1800"/>
              <a:t>Priming</a:t>
            </a:r>
            <a:endParaRPr sz="1800"/>
          </a:p>
          <a:p>
            <a:pPr marL="914400" lvl="1" indent="-342900" algn="l" rtl="0">
              <a:spcBef>
                <a:spcPts val="0"/>
              </a:spcBef>
              <a:spcAft>
                <a:spcPts val="0"/>
              </a:spcAft>
              <a:buSzPts val="1800"/>
              <a:buChar char="○"/>
            </a:pPr>
            <a:r>
              <a:rPr lang="en" sz="1800"/>
              <a:t>A change in processing of a stimulus due to previous encounter with the same or a related stimulus, in the absence of conscious awareness of the original encounter</a:t>
            </a:r>
            <a:endParaRPr sz="1800"/>
          </a:p>
          <a:p>
            <a:pPr marL="457200" lvl="0" indent="-342900" algn="l" rtl="0">
              <a:spcBef>
                <a:spcPts val="0"/>
              </a:spcBef>
              <a:spcAft>
                <a:spcPts val="0"/>
              </a:spcAft>
              <a:buSzPts val="1800"/>
              <a:buChar char="▷"/>
            </a:pPr>
            <a:r>
              <a:rPr lang="en" sz="1800"/>
              <a:t>Classical conditioning</a:t>
            </a:r>
            <a:endParaRPr sz="1800"/>
          </a:p>
          <a:p>
            <a:pPr marL="914400" lvl="1" indent="-342900" algn="l" rtl="0">
              <a:spcBef>
                <a:spcPts val="0"/>
              </a:spcBef>
              <a:spcAft>
                <a:spcPts val="0"/>
              </a:spcAft>
              <a:buSzPts val="1800"/>
              <a:buChar char="○"/>
            </a:pPr>
            <a:r>
              <a:rPr lang="en" sz="1800"/>
              <a:t>Pairing one stimulus with another so that the conditioned stimulus evokes the same response as the unconditioned stimulus</a:t>
            </a:r>
            <a:endParaRPr sz="1800"/>
          </a:p>
          <a:p>
            <a:pPr marL="0" lvl="0" indent="0" algn="l" rtl="0">
              <a:spcBef>
                <a:spcPts val="60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Nondeclarative/Implicit</a:t>
            </a:r>
            <a:endParaRPr/>
          </a:p>
        </p:txBody>
      </p:sp>
      <p:sp>
        <p:nvSpPr>
          <p:cNvPr id="161" name="Google Shape;161;p24"/>
          <p:cNvSpPr txBox="1">
            <a:spLocks noGrp="1"/>
          </p:cNvSpPr>
          <p:nvPr>
            <p:ph type="body" idx="1"/>
          </p:nvPr>
        </p:nvSpPr>
        <p:spPr>
          <a:xfrm>
            <a:off x="893700" y="1221200"/>
            <a:ext cx="7475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Procedural learning</a:t>
            </a:r>
            <a:endParaRPr sz="1800"/>
          </a:p>
          <a:p>
            <a:pPr marL="914400" lvl="1" indent="-342900" algn="l" rtl="0">
              <a:spcBef>
                <a:spcPts val="0"/>
              </a:spcBef>
              <a:spcAft>
                <a:spcPts val="0"/>
              </a:spcAft>
              <a:buSzPts val="1800"/>
              <a:buChar char="○"/>
            </a:pPr>
            <a:r>
              <a:rPr lang="en" sz="1800"/>
              <a:t>Ex: Mirror drawing, typing, riding a bike, doing a somersault, playing an instrument</a:t>
            </a:r>
            <a:endParaRPr sz="1800"/>
          </a:p>
          <a:p>
            <a:pPr marL="914400" lvl="1" indent="-342900" algn="l" rtl="0">
              <a:spcBef>
                <a:spcPts val="0"/>
              </a:spcBef>
              <a:spcAft>
                <a:spcPts val="0"/>
              </a:spcAft>
              <a:buSzPts val="1800"/>
              <a:buChar char="○"/>
            </a:pPr>
            <a:r>
              <a:rPr lang="en" sz="1800"/>
              <a:t>You might have a hard time explaining it, but you just do it</a:t>
            </a:r>
            <a:endParaRPr sz="1800"/>
          </a:p>
          <a:p>
            <a:pPr marL="457200" lvl="0" indent="-342900" algn="l" rtl="0">
              <a:spcBef>
                <a:spcPts val="0"/>
              </a:spcBef>
              <a:spcAft>
                <a:spcPts val="0"/>
              </a:spcAft>
              <a:buSzPts val="1800"/>
              <a:buChar char="▷"/>
            </a:pPr>
            <a:r>
              <a:rPr lang="en" sz="1800"/>
              <a:t>Priming</a:t>
            </a:r>
            <a:endParaRPr sz="1800"/>
          </a:p>
          <a:p>
            <a:pPr marL="914400" lvl="1" indent="-342900" algn="l" rtl="0">
              <a:spcBef>
                <a:spcPts val="0"/>
              </a:spcBef>
              <a:spcAft>
                <a:spcPts val="0"/>
              </a:spcAft>
              <a:buSzPts val="1800"/>
              <a:buChar char="○"/>
            </a:pPr>
            <a:r>
              <a:rPr lang="en" sz="1800"/>
              <a:t>Seeing bird - responding faster to bird later on</a:t>
            </a:r>
            <a:endParaRPr sz="1800"/>
          </a:p>
          <a:p>
            <a:pPr marL="914400" lvl="1" indent="-342900" algn="l" rtl="0">
              <a:spcBef>
                <a:spcPts val="0"/>
              </a:spcBef>
              <a:spcAft>
                <a:spcPts val="0"/>
              </a:spcAft>
              <a:buSzPts val="1800"/>
              <a:buChar char="○"/>
            </a:pPr>
            <a:r>
              <a:rPr lang="en" sz="1800"/>
              <a:t>Word-fragment/stem completion: _  S S _ S S _ _, ele______</a:t>
            </a:r>
            <a:endParaRPr sz="1800"/>
          </a:p>
          <a:p>
            <a:pPr marL="914400" lvl="1" indent="-342900" algn="l" rtl="0">
              <a:spcBef>
                <a:spcPts val="0"/>
              </a:spcBef>
              <a:spcAft>
                <a:spcPts val="0"/>
              </a:spcAft>
              <a:buSzPts val="1800"/>
              <a:buChar char="○"/>
            </a:pPr>
            <a:r>
              <a:rPr lang="en" sz="1800"/>
              <a:t>Other types:</a:t>
            </a:r>
            <a:endParaRPr sz="1800"/>
          </a:p>
          <a:p>
            <a:pPr marL="1371600" lvl="2" indent="-342900" algn="l" rtl="0">
              <a:spcBef>
                <a:spcPts val="0"/>
              </a:spcBef>
              <a:spcAft>
                <a:spcPts val="0"/>
              </a:spcAft>
              <a:buSzPts val="1800"/>
              <a:buChar char="■"/>
            </a:pPr>
            <a:r>
              <a:rPr lang="en" sz="1800"/>
              <a:t>Your prime is Envelope, Target: Envelope, Cue: Stationary</a:t>
            </a:r>
            <a:endParaRPr sz="1800"/>
          </a:p>
          <a:p>
            <a:pPr marL="1371600" lvl="2" indent="-342900" algn="l" rtl="0">
              <a:spcBef>
                <a:spcPts val="0"/>
              </a:spcBef>
              <a:spcAft>
                <a:spcPts val="0"/>
              </a:spcAft>
              <a:buSzPts val="1800"/>
              <a:buChar char="■"/>
            </a:pPr>
            <a:r>
              <a:rPr lang="en" sz="1800"/>
              <a:t>Envelope, target is Letter (semantic priming)</a:t>
            </a:r>
            <a:endParaRPr sz="1800"/>
          </a:p>
          <a:p>
            <a:pPr marL="457200" lvl="0" indent="-342900" algn="l" rtl="0">
              <a:spcBef>
                <a:spcPts val="0"/>
              </a:spcBef>
              <a:spcAft>
                <a:spcPts val="0"/>
              </a:spcAft>
              <a:buSzPts val="1800"/>
              <a:buChar char="▷"/>
            </a:pPr>
            <a:r>
              <a:rPr lang="en" sz="1800"/>
              <a:t>Classical conditioning</a:t>
            </a:r>
            <a:endParaRPr sz="1800"/>
          </a:p>
          <a:p>
            <a:pPr marL="914400" lvl="1" indent="-342900" algn="l" rtl="0">
              <a:spcBef>
                <a:spcPts val="0"/>
              </a:spcBef>
              <a:spcAft>
                <a:spcPts val="0"/>
              </a:spcAft>
              <a:buSzPts val="1800"/>
              <a:buChar char="○"/>
            </a:pPr>
            <a:r>
              <a:rPr lang="en" sz="1800"/>
              <a:t>Ex: blinking after tone; reaction to bugs</a:t>
            </a:r>
            <a:endParaRPr sz="1800"/>
          </a:p>
          <a:p>
            <a:pPr marL="0" lvl="0" indent="0" algn="l" rtl="0">
              <a:spcBef>
                <a:spcPts val="60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Episodic vs. (Perceptual) Priming</a:t>
            </a:r>
            <a:endParaRPr sz="3000"/>
          </a:p>
        </p:txBody>
      </p:sp>
      <p:pic>
        <p:nvPicPr>
          <p:cNvPr id="167" name="Google Shape;167;p25"/>
          <p:cNvPicPr preferRelativeResize="0"/>
          <p:nvPr/>
        </p:nvPicPr>
        <p:blipFill>
          <a:blip r:embed="rId3">
            <a:alphaModFix/>
          </a:blip>
          <a:stretch>
            <a:fillRect/>
          </a:stretch>
        </p:blipFill>
        <p:spPr>
          <a:xfrm>
            <a:off x="3640425" y="1142713"/>
            <a:ext cx="3280490" cy="3775313"/>
          </a:xfrm>
          <a:prstGeom prst="rect">
            <a:avLst/>
          </a:prstGeom>
          <a:noFill/>
          <a:ln>
            <a:noFill/>
          </a:ln>
        </p:spPr>
      </p:pic>
      <p:pic>
        <p:nvPicPr>
          <p:cNvPr id="168" name="Google Shape;168;p25"/>
          <p:cNvPicPr preferRelativeResize="0"/>
          <p:nvPr/>
        </p:nvPicPr>
        <p:blipFill>
          <a:blip r:embed="rId4">
            <a:alphaModFix/>
          </a:blip>
          <a:stretch>
            <a:fillRect/>
          </a:stretch>
        </p:blipFill>
        <p:spPr>
          <a:xfrm>
            <a:off x="7018490" y="3088638"/>
            <a:ext cx="1857375" cy="1676400"/>
          </a:xfrm>
          <a:prstGeom prst="rect">
            <a:avLst/>
          </a:prstGeom>
          <a:noFill/>
          <a:ln>
            <a:noFill/>
          </a:ln>
        </p:spPr>
      </p:pic>
      <p:sp>
        <p:nvSpPr>
          <p:cNvPr id="169" name="Google Shape;169;p25"/>
          <p:cNvSpPr txBox="1">
            <a:spLocks noGrp="1"/>
          </p:cNvSpPr>
          <p:nvPr>
            <p:ph type="body" idx="1"/>
          </p:nvPr>
        </p:nvSpPr>
        <p:spPr>
          <a:xfrm>
            <a:off x="893700" y="1373600"/>
            <a:ext cx="2687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Developmental dissociations</a:t>
            </a:r>
            <a:endParaRPr sz="1800"/>
          </a:p>
          <a:p>
            <a:pPr marL="457200" lvl="0" indent="-342900" algn="l" rtl="0">
              <a:spcBef>
                <a:spcPts val="0"/>
              </a:spcBef>
              <a:spcAft>
                <a:spcPts val="0"/>
              </a:spcAft>
              <a:buSzPts val="1800"/>
              <a:buChar char="▷"/>
            </a:pPr>
            <a:r>
              <a:rPr lang="en" sz="1800"/>
              <a:t>Brain damage</a:t>
            </a:r>
            <a:endParaRPr sz="1800"/>
          </a:p>
          <a:p>
            <a:pPr marL="914400" lvl="1" indent="-342900" algn="l" rtl="0">
              <a:spcBef>
                <a:spcPts val="0"/>
              </a:spcBef>
              <a:spcAft>
                <a:spcPts val="0"/>
              </a:spcAft>
              <a:buSzPts val="1800"/>
              <a:buChar char="○"/>
            </a:pPr>
            <a:r>
              <a:rPr lang="en" sz="1800"/>
              <a:t>MS had right occipital lobe lesion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vs. LTM</a:t>
            </a:r>
            <a:endParaRPr/>
          </a:p>
        </p:txBody>
      </p:sp>
      <p:sp>
        <p:nvSpPr>
          <p:cNvPr id="175" name="Google Shape;175;p26"/>
          <p:cNvSpPr txBox="1">
            <a:spLocks noGrp="1"/>
          </p:cNvSpPr>
          <p:nvPr>
            <p:ph type="body" idx="1"/>
          </p:nvPr>
        </p:nvSpPr>
        <p:spPr>
          <a:xfrm>
            <a:off x="893700" y="1297400"/>
            <a:ext cx="7126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H.M. &amp; Clive Wearing both OK on STM, but impaired in LTM</a:t>
            </a:r>
            <a:endParaRPr sz="2400"/>
          </a:p>
          <a:p>
            <a:pPr marL="457200" lvl="0" indent="-381000" algn="l" rtl="0">
              <a:spcBef>
                <a:spcPts val="0"/>
              </a:spcBef>
              <a:spcAft>
                <a:spcPts val="0"/>
              </a:spcAft>
              <a:buSzPts val="2400"/>
              <a:buChar char="▷"/>
            </a:pPr>
            <a:r>
              <a:rPr lang="en" sz="2400"/>
              <a:t>K.F. impaired in STM, but OK in LTM</a:t>
            </a:r>
            <a:endParaRPr sz="2400"/>
          </a:p>
          <a:p>
            <a:pPr marL="914400" lvl="1" indent="-342900" algn="l" rtl="0">
              <a:spcBef>
                <a:spcPts val="0"/>
              </a:spcBef>
              <a:spcAft>
                <a:spcPts val="0"/>
              </a:spcAft>
              <a:buSzPts val="1800"/>
              <a:buChar char="○"/>
            </a:pPr>
            <a:r>
              <a:rPr lang="en" sz="1800"/>
              <a:t>Lesion close to language processing area</a:t>
            </a:r>
            <a:endParaRPr sz="1800"/>
          </a:p>
          <a:p>
            <a:pPr marL="914400" lvl="1" indent="-342900" algn="l" rtl="0">
              <a:spcBef>
                <a:spcPts val="0"/>
              </a:spcBef>
              <a:spcAft>
                <a:spcPts val="0"/>
              </a:spcAft>
              <a:buSzPts val="1800"/>
              <a:buChar char="○"/>
            </a:pPr>
            <a:r>
              <a:rPr lang="en" sz="1800"/>
              <a:t>Digit span only 3 digits</a:t>
            </a:r>
            <a:endParaRPr sz="1800"/>
          </a:p>
          <a:p>
            <a:pPr marL="457200" lvl="0" indent="-381000" algn="l" rtl="0">
              <a:spcBef>
                <a:spcPts val="0"/>
              </a:spcBef>
              <a:spcAft>
                <a:spcPts val="0"/>
              </a:spcAft>
              <a:buSzPts val="2400"/>
              <a:buChar char="▷"/>
            </a:pPr>
            <a:r>
              <a:rPr lang="en" sz="2400"/>
              <a:t>Recency vs. primacy effect; MTL amnesics on serial position curve</a:t>
            </a:r>
            <a:endParaRPr sz="2400"/>
          </a:p>
          <a:p>
            <a:pPr marL="457200" lvl="0" indent="-381000" algn="l" rtl="0">
              <a:spcBef>
                <a:spcPts val="0"/>
              </a:spcBef>
              <a:spcAft>
                <a:spcPts val="0"/>
              </a:spcAft>
              <a:buSzPts val="2400"/>
              <a:buChar char="▷"/>
            </a:pPr>
            <a:r>
              <a:rPr lang="en" sz="2400"/>
              <a:t>Recent research suggests maybe more complicated</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If you can’t find a neuropsych patient...</a:t>
            </a:r>
            <a:endParaRPr sz="3000"/>
          </a:p>
        </p:txBody>
      </p:sp>
      <p:sp>
        <p:nvSpPr>
          <p:cNvPr id="181" name="Google Shape;181;p27"/>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See what part of the brain activates in healthy participants</a:t>
            </a:r>
            <a:endParaRPr/>
          </a:p>
          <a:p>
            <a:pPr marL="914400" lvl="1" indent="-381000" algn="l" rtl="0">
              <a:spcBef>
                <a:spcPts val="0"/>
              </a:spcBef>
              <a:spcAft>
                <a:spcPts val="0"/>
              </a:spcAft>
              <a:buSzPts val="2400"/>
              <a:buChar char="○"/>
            </a:pPr>
            <a:r>
              <a:rPr lang="en"/>
              <a:t>E.g., semantic &amp; episodic activate different regions of the brain</a:t>
            </a:r>
            <a:endParaRPr/>
          </a:p>
          <a:p>
            <a:pPr marL="457200" lvl="0" indent="-419100" algn="l" rtl="0">
              <a:spcBef>
                <a:spcPts val="0"/>
              </a:spcBef>
              <a:spcAft>
                <a:spcPts val="0"/>
              </a:spcAft>
              <a:buSzPts val="3000"/>
              <a:buChar char="▷"/>
            </a:pPr>
            <a:r>
              <a:rPr lang="en"/>
              <a:t>Temporarily turn off parts of healthy participants’ brains</a:t>
            </a:r>
            <a:endParaRPr/>
          </a:p>
          <a:p>
            <a:pPr marL="914400" lvl="1" indent="-381000" algn="l" rtl="0">
              <a:spcBef>
                <a:spcPts val="0"/>
              </a:spcBef>
              <a:spcAft>
                <a:spcPts val="0"/>
              </a:spcAft>
              <a:buSzPts val="2400"/>
              <a:buChar char="○"/>
            </a:pPr>
            <a:r>
              <a:rPr lang="en"/>
              <a:t>What methods are these pts?</a:t>
            </a:r>
            <a:endParaRPr/>
          </a:p>
          <a:p>
            <a:pPr marL="457200" lvl="0" indent="-419100" algn="l" rtl="0">
              <a:spcBef>
                <a:spcPts val="0"/>
              </a:spcBef>
              <a:spcAft>
                <a:spcPts val="0"/>
              </a:spcAft>
              <a:buSzPts val="3000"/>
              <a:buChar char="▷"/>
            </a:pPr>
            <a:r>
              <a:rPr lang="en"/>
              <a:t>Complementary w/ lesions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Try to fill out evidence for each branch in a group</a:t>
            </a:r>
            <a:endParaRPr sz="3000"/>
          </a:p>
        </p:txBody>
      </p:sp>
      <p:pic>
        <p:nvPicPr>
          <p:cNvPr id="187" name="Google Shape;187;p28"/>
          <p:cNvPicPr preferRelativeResize="0"/>
          <p:nvPr/>
        </p:nvPicPr>
        <p:blipFill>
          <a:blip r:embed="rId3">
            <a:alphaModFix/>
          </a:blip>
          <a:stretch>
            <a:fillRect/>
          </a:stretch>
        </p:blipFill>
        <p:spPr>
          <a:xfrm>
            <a:off x="1126525" y="1230988"/>
            <a:ext cx="6890940" cy="37753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193" name="Google Shape;193;p29"/>
          <p:cNvPicPr preferRelativeResize="0"/>
          <p:nvPr/>
        </p:nvPicPr>
        <p:blipFill>
          <a:blip r:embed="rId3">
            <a:alphaModFix/>
          </a:blip>
          <a:stretch>
            <a:fillRect/>
          </a:stretch>
        </p:blipFill>
        <p:spPr>
          <a:xfrm>
            <a:off x="135925" y="1230988"/>
            <a:ext cx="6890940" cy="3775313"/>
          </a:xfrm>
          <a:prstGeom prst="rect">
            <a:avLst/>
          </a:prstGeom>
          <a:noFill/>
          <a:ln>
            <a:noFill/>
          </a:ln>
        </p:spPr>
      </p:pic>
      <p:sp>
        <p:nvSpPr>
          <p:cNvPr id="194" name="Google Shape;194;p29"/>
          <p:cNvSpPr txBox="1"/>
          <p:nvPr/>
        </p:nvSpPr>
        <p:spPr>
          <a:xfrm>
            <a:off x="4043500" y="1115175"/>
            <a:ext cx="4891500" cy="15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Declarative/Explicit vs. Nondeclarative/Implicit: H.M./Clive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Semantic: K.C. vs. Italian Woman</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Procedural: H.M./Clive vs. Parkinson’s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Priming: Developmental &amp; MS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Conditioning: exists, not discussing</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STM vs. LTM: HM/Clive vs. K.F.; recency vs. primacy</a:t>
            </a:r>
            <a:endParaRPr>
              <a:latin typeface="Lato"/>
              <a:ea typeface="Lato"/>
              <a:cs typeface="Lato"/>
              <a:sym typeface="Lato"/>
            </a:endParaRPr>
          </a:p>
        </p:txBody>
      </p:sp>
      <p:sp>
        <p:nvSpPr>
          <p:cNvPr id="195" name="Google Shape;195;p29"/>
          <p:cNvSpPr txBox="1"/>
          <p:nvPr/>
        </p:nvSpPr>
        <p:spPr>
          <a:xfrm>
            <a:off x="246675" y="4373175"/>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diencephalon</a:t>
            </a:r>
            <a:endParaRPr sz="1300">
              <a:latin typeface="Lato"/>
              <a:ea typeface="Lato"/>
              <a:cs typeface="Lato"/>
              <a:sym typeface="Lato"/>
            </a:endParaRPr>
          </a:p>
        </p:txBody>
      </p:sp>
      <p:sp>
        <p:nvSpPr>
          <p:cNvPr id="196" name="Google Shape;196;p29"/>
          <p:cNvSpPr txBox="1"/>
          <p:nvPr/>
        </p:nvSpPr>
        <p:spPr>
          <a:xfrm>
            <a:off x="16507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Left Temporal Cortex</a:t>
            </a:r>
            <a:endParaRPr sz="1300">
              <a:latin typeface="Lato"/>
              <a:ea typeface="Lato"/>
              <a:cs typeface="Lato"/>
              <a:sym typeface="Lato"/>
            </a:endParaRPr>
          </a:p>
        </p:txBody>
      </p:sp>
      <p:sp>
        <p:nvSpPr>
          <p:cNvPr id="197" name="Google Shape;197;p29"/>
          <p:cNvSpPr txBox="1"/>
          <p:nvPr/>
        </p:nvSpPr>
        <p:spPr>
          <a:xfrm>
            <a:off x="30985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striatum</a:t>
            </a:r>
            <a:endParaRPr sz="1300">
              <a:latin typeface="Lato"/>
              <a:ea typeface="Lato"/>
              <a:cs typeface="Lato"/>
              <a:sym typeface="Lato"/>
            </a:endParaRPr>
          </a:p>
        </p:txBody>
      </p:sp>
      <p:sp>
        <p:nvSpPr>
          <p:cNvPr id="198" name="Google Shape;198;p29"/>
          <p:cNvSpPr txBox="1"/>
          <p:nvPr/>
        </p:nvSpPr>
        <p:spPr>
          <a:xfrm>
            <a:off x="42415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neocortex</a:t>
            </a:r>
            <a:endParaRPr sz="1300">
              <a:latin typeface="Lato"/>
              <a:ea typeface="Lato"/>
              <a:cs typeface="Lato"/>
              <a:sym typeface="Lato"/>
            </a:endParaRPr>
          </a:p>
        </p:txBody>
      </p:sp>
      <p:sp>
        <p:nvSpPr>
          <p:cNvPr id="199" name="Google Shape;199;p29"/>
          <p:cNvSpPr txBox="1"/>
          <p:nvPr/>
        </p:nvSpPr>
        <p:spPr>
          <a:xfrm>
            <a:off x="6832300" y="3681350"/>
            <a:ext cx="21027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Emotion: amygdala</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Motor: cerebellum</a:t>
            </a:r>
            <a:endParaRPr sz="1300">
              <a:latin typeface="Lato"/>
              <a:ea typeface="Lato"/>
              <a:cs typeface="Lato"/>
              <a:sym typeface="Lato"/>
            </a:endParaRPr>
          </a:p>
        </p:txBody>
      </p:sp>
      <p:sp>
        <p:nvSpPr>
          <p:cNvPr id="200" name="Google Shape;200;p29"/>
          <p:cNvSpPr txBox="1"/>
          <p:nvPr/>
        </p:nvSpPr>
        <p:spPr>
          <a:xfrm>
            <a:off x="554035" y="4007500"/>
            <a:ext cx="1031615"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Past exp</a:t>
            </a:r>
            <a:endParaRPr dirty="0">
              <a:latin typeface="Lato"/>
              <a:ea typeface="Lato"/>
              <a:cs typeface="Lato"/>
              <a:sym typeface="Lato"/>
            </a:endParaRPr>
          </a:p>
        </p:txBody>
      </p:sp>
      <p:sp>
        <p:nvSpPr>
          <p:cNvPr id="201" name="Google Shape;201;p29"/>
          <p:cNvSpPr txBox="1"/>
          <p:nvPr/>
        </p:nvSpPr>
        <p:spPr>
          <a:xfrm>
            <a:off x="2018300" y="4027975"/>
            <a:ext cx="914700" cy="1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facts</a:t>
            </a:r>
            <a:endParaRPr>
              <a:latin typeface="Lato"/>
              <a:ea typeface="Lato"/>
              <a:cs typeface="Lato"/>
              <a:sym typeface="Lato"/>
            </a:endParaRPr>
          </a:p>
        </p:txBody>
      </p:sp>
      <p:sp>
        <p:nvSpPr>
          <p:cNvPr id="202" name="Google Shape;202;p29"/>
          <p:cNvSpPr txBox="1"/>
          <p:nvPr/>
        </p:nvSpPr>
        <p:spPr>
          <a:xfrm>
            <a:off x="3365650" y="4027975"/>
            <a:ext cx="849600" cy="1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skills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Instructions</a:t>
            </a:r>
            <a:endParaRPr/>
          </a:p>
        </p:txBody>
      </p:sp>
      <p:sp>
        <p:nvSpPr>
          <p:cNvPr id="208" name="Google Shape;208;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You will be presented with three 12-word lists and you must ‘encode’ them for 1 minute before I ask you to recall the words that were presented to you…</a:t>
            </a:r>
            <a:br>
              <a:rPr lang="en"/>
            </a:br>
            <a:endParaRPr/>
          </a:p>
          <a:p>
            <a:pPr marL="0" lvl="0" indent="0" algn="l" rtl="0">
              <a:spcBef>
                <a:spcPts val="600"/>
              </a:spcBef>
              <a:spcAft>
                <a:spcPts val="0"/>
              </a:spcAft>
              <a:buNone/>
            </a:pPr>
            <a:r>
              <a:rPr lang="en"/>
              <a:t>Any questions? Ready?</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1</a:t>
            </a:r>
            <a:endParaRPr/>
          </a:p>
        </p:txBody>
      </p:sp>
      <p:sp>
        <p:nvSpPr>
          <p:cNvPr id="214" name="Google Shape;214;p31"/>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CYB</a:t>
            </a:r>
            <a:endParaRPr/>
          </a:p>
          <a:p>
            <a:pPr marL="0" lvl="0" indent="0" algn="l" rtl="0">
              <a:spcBef>
                <a:spcPts val="600"/>
              </a:spcBef>
              <a:spcAft>
                <a:spcPts val="0"/>
              </a:spcAft>
              <a:buClr>
                <a:schemeClr val="accent1"/>
              </a:buClr>
              <a:buSzPts val="2220"/>
              <a:buFont typeface="Noto Sans Symbols"/>
              <a:buNone/>
            </a:pPr>
            <a:r>
              <a:rPr lang="en"/>
              <a:t>WSP</a:t>
            </a:r>
            <a:endParaRPr/>
          </a:p>
          <a:p>
            <a:pPr marL="0" lvl="0" indent="0" algn="l" rtl="0">
              <a:spcBef>
                <a:spcPts val="600"/>
              </a:spcBef>
              <a:spcAft>
                <a:spcPts val="0"/>
              </a:spcAft>
              <a:buClr>
                <a:schemeClr val="accent1"/>
              </a:buClr>
              <a:buSzPts val="2220"/>
              <a:buFont typeface="Noto Sans Symbols"/>
              <a:buNone/>
            </a:pPr>
            <a:r>
              <a:rPr lang="en"/>
              <a:t>LXK</a:t>
            </a:r>
            <a:endParaRPr/>
          </a:p>
          <a:p>
            <a:pPr marL="0" lvl="0" indent="0" algn="l" rtl="0">
              <a:spcBef>
                <a:spcPts val="600"/>
              </a:spcBef>
              <a:spcAft>
                <a:spcPts val="0"/>
              </a:spcAft>
              <a:buClr>
                <a:schemeClr val="accent1"/>
              </a:buClr>
              <a:buSzPts val="2220"/>
              <a:buFont typeface="Noto Sans Symbols"/>
              <a:buNone/>
            </a:pPr>
            <a:r>
              <a:rPr lang="en"/>
              <a:t>TPR</a:t>
            </a:r>
            <a:endParaRPr/>
          </a:p>
          <a:p>
            <a:pPr marL="0" lvl="0" indent="0" algn="l" rtl="0">
              <a:spcBef>
                <a:spcPts val="600"/>
              </a:spcBef>
              <a:spcAft>
                <a:spcPts val="0"/>
              </a:spcAft>
              <a:buClr>
                <a:schemeClr val="accent1"/>
              </a:buClr>
              <a:buSzPts val="2220"/>
              <a:buFont typeface="Noto Sans Symbols"/>
              <a:buNone/>
            </a:pPr>
            <a:r>
              <a:rPr lang="en"/>
              <a:t>SSS</a:t>
            </a:r>
            <a:endParaRPr/>
          </a:p>
          <a:p>
            <a:pPr marL="0" lvl="0" indent="0" algn="l" rtl="0">
              <a:spcBef>
                <a:spcPts val="600"/>
              </a:spcBef>
              <a:spcAft>
                <a:spcPts val="0"/>
              </a:spcAft>
              <a:buClr>
                <a:schemeClr val="accent1"/>
              </a:buClr>
              <a:buSzPts val="2220"/>
              <a:buFont typeface="Noto Sans Symbols"/>
              <a:buNone/>
            </a:pPr>
            <a:r>
              <a:rPr lang="en"/>
              <a:t>DRW</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215" name="Google Shape;215;p31"/>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JPL</a:t>
            </a:r>
            <a:endParaRPr/>
          </a:p>
          <a:p>
            <a:pPr marL="0" lvl="0" indent="0" algn="l" rtl="0">
              <a:spcBef>
                <a:spcPts val="600"/>
              </a:spcBef>
              <a:spcAft>
                <a:spcPts val="0"/>
              </a:spcAft>
              <a:buClr>
                <a:schemeClr val="accent1"/>
              </a:buClr>
              <a:buSzPts val="2220"/>
              <a:buFont typeface="Noto Sans Symbols"/>
              <a:buNone/>
            </a:pPr>
            <a:r>
              <a:rPr lang="en"/>
              <a:t>CLT</a:t>
            </a:r>
            <a:endParaRPr/>
          </a:p>
          <a:p>
            <a:pPr marL="0" lvl="0" indent="0" algn="l" rtl="0">
              <a:spcBef>
                <a:spcPts val="600"/>
              </a:spcBef>
              <a:spcAft>
                <a:spcPts val="0"/>
              </a:spcAft>
              <a:buClr>
                <a:schemeClr val="accent1"/>
              </a:buClr>
              <a:buSzPts val="2220"/>
              <a:buFont typeface="Noto Sans Symbols"/>
              <a:buNone/>
            </a:pPr>
            <a:r>
              <a:rPr lang="en"/>
              <a:t>MSY</a:t>
            </a:r>
            <a:endParaRPr/>
          </a:p>
          <a:p>
            <a:pPr marL="0" lvl="0" indent="0" algn="l" rtl="0">
              <a:spcBef>
                <a:spcPts val="600"/>
              </a:spcBef>
              <a:spcAft>
                <a:spcPts val="0"/>
              </a:spcAft>
              <a:buClr>
                <a:schemeClr val="accent1"/>
              </a:buClr>
              <a:buSzPts val="2220"/>
              <a:buFont typeface="Noto Sans Symbols"/>
              <a:buNone/>
            </a:pPr>
            <a:r>
              <a:rPr lang="en"/>
              <a:t>CLA</a:t>
            </a:r>
            <a:endParaRPr/>
          </a:p>
          <a:p>
            <a:pPr marL="0" lvl="0" indent="0" algn="l" rtl="0">
              <a:spcBef>
                <a:spcPts val="600"/>
              </a:spcBef>
              <a:spcAft>
                <a:spcPts val="0"/>
              </a:spcAft>
              <a:buClr>
                <a:schemeClr val="accent1"/>
              </a:buClr>
              <a:buSzPts val="2220"/>
              <a:buFont typeface="Noto Sans Symbols"/>
              <a:buNone/>
            </a:pPr>
            <a:r>
              <a:rPr lang="en"/>
              <a:t>BLR</a:t>
            </a:r>
            <a:endParaRPr/>
          </a:p>
          <a:p>
            <a:pPr marL="0" lvl="0" indent="0" algn="l" rtl="0">
              <a:spcBef>
                <a:spcPts val="600"/>
              </a:spcBef>
              <a:spcAft>
                <a:spcPts val="0"/>
              </a:spcAft>
              <a:buNone/>
            </a:pPr>
            <a:r>
              <a:rPr lang="en"/>
              <a:t>QRZ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539600" cy="3552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AutoNum type="arabicPeriod"/>
            </a:pPr>
            <a:r>
              <a:rPr lang="en" sz="1600" b="1"/>
              <a:t>LO1: Continue to build a supportive classroom culture &amp; discuss science communication</a:t>
            </a:r>
            <a:endParaRPr sz="1600" b="1"/>
          </a:p>
          <a:p>
            <a:pPr marL="914400" lvl="1" indent="-330200" algn="l" rtl="0">
              <a:spcBef>
                <a:spcPts val="0"/>
              </a:spcBef>
              <a:spcAft>
                <a:spcPts val="0"/>
              </a:spcAft>
              <a:buSzPts val="1600"/>
              <a:buChar char="○"/>
            </a:pPr>
            <a:r>
              <a:rPr lang="en" sz="1600"/>
              <a:t>Discuss Wikipedia profile</a:t>
            </a:r>
            <a:endParaRPr sz="1600"/>
          </a:p>
          <a:p>
            <a:pPr marL="914400" lvl="1" indent="-330200" algn="l" rtl="0">
              <a:spcBef>
                <a:spcPts val="0"/>
              </a:spcBef>
              <a:spcAft>
                <a:spcPts val="0"/>
              </a:spcAft>
              <a:buSzPts val="1600"/>
              <a:buChar char="○"/>
            </a:pPr>
            <a:r>
              <a:rPr lang="en" sz="1600"/>
              <a:t>Discuss a rubric for science summary pieces based off of the ripples article + previous Journal club article</a:t>
            </a:r>
            <a:endParaRPr sz="1600"/>
          </a:p>
          <a:p>
            <a:pPr marL="457200" lvl="0" indent="-330200" algn="l" rtl="0">
              <a:spcBef>
                <a:spcPts val="0"/>
              </a:spcBef>
              <a:spcAft>
                <a:spcPts val="0"/>
              </a:spcAft>
              <a:buSzPts val="1600"/>
              <a:buAutoNum type="arabicPeriod"/>
            </a:pPr>
            <a:r>
              <a:rPr lang="en" sz="1600" b="1"/>
              <a:t>LO2: Describe the basic mechanisms of memory processes</a:t>
            </a:r>
            <a:endParaRPr sz="1600" b="1"/>
          </a:p>
          <a:p>
            <a:pPr marL="914400" lvl="1" indent="-330200" algn="l" rtl="0">
              <a:spcBef>
                <a:spcPts val="0"/>
              </a:spcBef>
              <a:spcAft>
                <a:spcPts val="0"/>
              </a:spcAft>
              <a:buSzPts val="1600"/>
              <a:buChar char="○"/>
            </a:pPr>
            <a:r>
              <a:rPr lang="en" sz="1600"/>
              <a:t>Review LTM: structure material</a:t>
            </a:r>
            <a:endParaRPr sz="1600"/>
          </a:p>
          <a:p>
            <a:pPr marL="914400" lvl="1" indent="-330200" algn="l" rtl="0">
              <a:spcBef>
                <a:spcPts val="0"/>
              </a:spcBef>
              <a:spcAft>
                <a:spcPts val="0"/>
              </a:spcAft>
              <a:buSzPts val="1600"/>
              <a:buChar char="○"/>
            </a:pPr>
            <a:r>
              <a:rPr lang="en" sz="1600"/>
              <a:t>Discuss Goldstein chapter 7 about memory processes</a:t>
            </a:r>
            <a:endParaRPr sz="1600"/>
          </a:p>
          <a:p>
            <a:pPr marL="457200" lvl="0" indent="-330200" algn="l" rtl="0">
              <a:spcBef>
                <a:spcPts val="0"/>
              </a:spcBef>
              <a:spcAft>
                <a:spcPts val="0"/>
              </a:spcAft>
              <a:buSzPts val="1600"/>
              <a:buAutoNum type="arabicPeriod"/>
            </a:pPr>
            <a:r>
              <a:rPr lang="en" sz="1600" b="1"/>
              <a:t>LO3: Summarize and critically analyze academic journal articles</a:t>
            </a:r>
            <a:endParaRPr sz="1600" b="1"/>
          </a:p>
          <a:p>
            <a:pPr marL="914400" lvl="1" indent="-330200" algn="l" rtl="0">
              <a:spcBef>
                <a:spcPts val="0"/>
              </a:spcBef>
              <a:spcAft>
                <a:spcPts val="0"/>
              </a:spcAft>
              <a:buSzPts val="1600"/>
              <a:buChar char="○"/>
            </a:pPr>
            <a:r>
              <a:rPr lang="en" sz="1600"/>
              <a:t>Now that the research has been contextualized on what are considered basic memory processes, how does our previous discussion on WEIRD samples apply here? Are these basic memory principles?</a:t>
            </a:r>
            <a:endParaRPr sz="1600"/>
          </a:p>
          <a:p>
            <a:pPr marL="914400" lvl="1" indent="-330200" algn="l" rtl="0">
              <a:spcBef>
                <a:spcPts val="0"/>
              </a:spcBef>
              <a:spcAft>
                <a:spcPts val="0"/>
              </a:spcAft>
              <a:buSzPts val="1600"/>
              <a:buChar char="○"/>
            </a:pPr>
            <a:r>
              <a:rPr lang="en" sz="1600"/>
              <a:t>What are real-world implications? What are ongoing questions in the memory field?</a:t>
            </a:r>
            <a:endParaRPr sz="1600"/>
          </a:p>
          <a:p>
            <a:pPr marL="0" lvl="0" indent="0" algn="l" rtl="0">
              <a:spcBef>
                <a:spcPts val="600"/>
              </a:spcBef>
              <a:spcAft>
                <a:spcPts val="0"/>
              </a:spcAft>
              <a:buNone/>
            </a:pP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Recall</a:t>
            </a:r>
            <a:endParaRPr/>
          </a:p>
        </p:txBody>
      </p:sp>
      <p:sp>
        <p:nvSpPr>
          <p:cNvPr id="221" name="Google Shape;221;p3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Noto Sans Symbols"/>
              <a:buNone/>
            </a:pPr>
            <a:r>
              <a:rPr lang="en"/>
              <a:t>For the next minute, try to write down as many trigrams you can remember…</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a:t>
            </a:r>
            <a:endParaRPr/>
          </a:p>
        </p:txBody>
      </p:sp>
      <p:sp>
        <p:nvSpPr>
          <p:cNvPr id="227" name="Google Shape;227;p33"/>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FLL</a:t>
            </a:r>
            <a:endParaRPr/>
          </a:p>
          <a:p>
            <a:pPr marL="0" lvl="0" indent="0" algn="l" rtl="0">
              <a:spcBef>
                <a:spcPts val="600"/>
              </a:spcBef>
              <a:spcAft>
                <a:spcPts val="0"/>
              </a:spcAft>
              <a:buClr>
                <a:schemeClr val="accent1"/>
              </a:buClr>
              <a:buSzPts val="2220"/>
              <a:buFont typeface="Noto Sans Symbols"/>
              <a:buNone/>
            </a:pPr>
            <a:r>
              <a:rPr lang="en"/>
              <a:t>PHX</a:t>
            </a:r>
            <a:endParaRPr/>
          </a:p>
          <a:p>
            <a:pPr marL="0" lvl="0" indent="0" algn="l" rtl="0">
              <a:spcBef>
                <a:spcPts val="600"/>
              </a:spcBef>
              <a:spcAft>
                <a:spcPts val="0"/>
              </a:spcAft>
              <a:buClr>
                <a:schemeClr val="accent1"/>
              </a:buClr>
              <a:buSzPts val="2220"/>
              <a:buFont typeface="Noto Sans Symbols"/>
              <a:buNone/>
            </a:pPr>
            <a:r>
              <a:rPr lang="en"/>
              <a:t>LAS</a:t>
            </a:r>
            <a:endParaRPr/>
          </a:p>
          <a:p>
            <a:pPr marL="0" lvl="0" indent="0" algn="l" rtl="0">
              <a:spcBef>
                <a:spcPts val="600"/>
              </a:spcBef>
              <a:spcAft>
                <a:spcPts val="0"/>
              </a:spcAft>
              <a:buClr>
                <a:schemeClr val="accent1"/>
              </a:buClr>
              <a:buSzPts val="2220"/>
              <a:buFont typeface="Noto Sans Symbols"/>
              <a:buNone/>
            </a:pPr>
            <a:r>
              <a:rPr lang="en"/>
              <a:t>CLT</a:t>
            </a:r>
            <a:endParaRPr/>
          </a:p>
          <a:p>
            <a:pPr marL="0" lvl="0" indent="0" algn="l" rtl="0">
              <a:spcBef>
                <a:spcPts val="600"/>
              </a:spcBef>
              <a:spcAft>
                <a:spcPts val="0"/>
              </a:spcAft>
              <a:buClr>
                <a:schemeClr val="accent1"/>
              </a:buClr>
              <a:buSzPts val="2220"/>
              <a:buFont typeface="Noto Sans Symbols"/>
              <a:buNone/>
            </a:pPr>
            <a:r>
              <a:rPr lang="en"/>
              <a:t>SFO</a:t>
            </a:r>
            <a:endParaRPr/>
          </a:p>
          <a:p>
            <a:pPr marL="0" lvl="0" indent="0" algn="l" rtl="0">
              <a:spcBef>
                <a:spcPts val="600"/>
              </a:spcBef>
              <a:spcAft>
                <a:spcPts val="0"/>
              </a:spcAft>
              <a:buClr>
                <a:schemeClr val="accent1"/>
              </a:buClr>
              <a:buSzPts val="2220"/>
              <a:buFont typeface="Noto Sans Symbols"/>
              <a:buNone/>
            </a:pPr>
            <a:r>
              <a:rPr lang="en"/>
              <a:t>DEN</a:t>
            </a:r>
            <a:endParaRPr/>
          </a:p>
          <a:p>
            <a:pPr marL="0" lvl="0" indent="0" algn="l" rtl="0">
              <a:spcBef>
                <a:spcPts val="600"/>
              </a:spcBef>
              <a:spcAft>
                <a:spcPts val="0"/>
              </a:spcAft>
              <a:buClr>
                <a:schemeClr val="accent1"/>
              </a:buClr>
              <a:buSzPts val="2220"/>
              <a:buFont typeface="Noto Sans Symbols"/>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228" name="Google Shape;228;p33"/>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DFW</a:t>
            </a:r>
            <a:endParaRPr/>
          </a:p>
          <a:p>
            <a:pPr marL="0" lvl="0" indent="0" algn="l" rtl="0">
              <a:spcBef>
                <a:spcPts val="600"/>
              </a:spcBef>
              <a:spcAft>
                <a:spcPts val="0"/>
              </a:spcAft>
              <a:buClr>
                <a:schemeClr val="accent1"/>
              </a:buClr>
              <a:buSzPts val="2220"/>
              <a:buFont typeface="Noto Sans Symbols"/>
              <a:buNone/>
            </a:pPr>
            <a:r>
              <a:rPr lang="en"/>
              <a:t>LAX</a:t>
            </a:r>
            <a:endParaRPr/>
          </a:p>
          <a:p>
            <a:pPr marL="0" lvl="0" indent="0" algn="l" rtl="0">
              <a:spcBef>
                <a:spcPts val="600"/>
              </a:spcBef>
              <a:spcAft>
                <a:spcPts val="0"/>
              </a:spcAft>
              <a:buClr>
                <a:schemeClr val="accent1"/>
              </a:buClr>
              <a:buSzPts val="2220"/>
              <a:buFont typeface="Noto Sans Symbols"/>
              <a:buNone/>
            </a:pPr>
            <a:r>
              <a:rPr lang="en"/>
              <a:t>ORD</a:t>
            </a:r>
            <a:endParaRPr/>
          </a:p>
          <a:p>
            <a:pPr marL="0" lvl="0" indent="0" algn="l" rtl="0">
              <a:spcBef>
                <a:spcPts val="600"/>
              </a:spcBef>
              <a:spcAft>
                <a:spcPts val="0"/>
              </a:spcAft>
              <a:buClr>
                <a:schemeClr val="accent1"/>
              </a:buClr>
              <a:buSzPts val="2220"/>
              <a:buFont typeface="Noto Sans Symbols"/>
              <a:buNone/>
            </a:pPr>
            <a:r>
              <a:rPr lang="en"/>
              <a:t>IAD</a:t>
            </a:r>
            <a:endParaRPr/>
          </a:p>
          <a:p>
            <a:pPr marL="0" lvl="0" indent="0" algn="l" rtl="0">
              <a:spcBef>
                <a:spcPts val="600"/>
              </a:spcBef>
              <a:spcAft>
                <a:spcPts val="0"/>
              </a:spcAft>
              <a:buClr>
                <a:schemeClr val="accent1"/>
              </a:buClr>
              <a:buSzPts val="2220"/>
              <a:buFont typeface="Noto Sans Symbols"/>
              <a:buNone/>
            </a:pPr>
            <a:r>
              <a:rPr lang="en"/>
              <a:t>DTW</a:t>
            </a:r>
            <a:endParaRPr/>
          </a:p>
          <a:p>
            <a:pPr marL="0" lvl="0" indent="0" algn="l" rtl="0">
              <a:spcBef>
                <a:spcPts val="600"/>
              </a:spcBef>
              <a:spcAft>
                <a:spcPts val="0"/>
              </a:spcAft>
              <a:buClr>
                <a:schemeClr val="accent1"/>
              </a:buClr>
              <a:buSzPts val="2220"/>
              <a:buFont typeface="Noto Sans Symbols"/>
              <a:buNone/>
            </a:pPr>
            <a:r>
              <a:rPr lang="en"/>
              <a:t>PHL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Recall</a:t>
            </a:r>
            <a:endParaRPr/>
          </a:p>
        </p:txBody>
      </p:sp>
      <p:sp>
        <p:nvSpPr>
          <p:cNvPr id="234" name="Google Shape;234;p3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For the next minute, try to write down as many trigrams you can remember…</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3</a:t>
            </a:r>
            <a:endParaRPr/>
          </a:p>
        </p:txBody>
      </p:sp>
      <p:sp>
        <p:nvSpPr>
          <p:cNvPr id="240" name="Google Shape;240;p35"/>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YOU</a:t>
            </a:r>
            <a:endParaRPr/>
          </a:p>
          <a:p>
            <a:pPr marL="0" lvl="0" indent="0" algn="l" rtl="0">
              <a:spcBef>
                <a:spcPts val="600"/>
              </a:spcBef>
              <a:spcAft>
                <a:spcPts val="0"/>
              </a:spcAft>
              <a:buClr>
                <a:schemeClr val="accent1"/>
              </a:buClr>
              <a:buSzPts val="2220"/>
              <a:buFont typeface="Noto Sans Symbols"/>
              <a:buNone/>
            </a:pPr>
            <a:r>
              <a:rPr lang="en"/>
              <a:t>HIM</a:t>
            </a:r>
            <a:endParaRPr/>
          </a:p>
          <a:p>
            <a:pPr marL="0" lvl="0" indent="0" algn="l" rtl="0">
              <a:spcBef>
                <a:spcPts val="600"/>
              </a:spcBef>
              <a:spcAft>
                <a:spcPts val="0"/>
              </a:spcAft>
              <a:buClr>
                <a:schemeClr val="accent1"/>
              </a:buClr>
              <a:buSzPts val="2220"/>
              <a:buFont typeface="Noto Sans Symbols"/>
              <a:buNone/>
            </a:pPr>
            <a:r>
              <a:rPr lang="en"/>
              <a:t>HIS</a:t>
            </a:r>
            <a:endParaRPr/>
          </a:p>
          <a:p>
            <a:pPr marL="0" lvl="0" indent="0" algn="l" rtl="0">
              <a:spcBef>
                <a:spcPts val="600"/>
              </a:spcBef>
              <a:spcAft>
                <a:spcPts val="0"/>
              </a:spcAft>
              <a:buClr>
                <a:schemeClr val="accent1"/>
              </a:buClr>
              <a:buSzPts val="2220"/>
              <a:buFont typeface="Noto Sans Symbols"/>
              <a:buNone/>
            </a:pPr>
            <a:r>
              <a:rPr lang="en"/>
              <a:t>MAN</a:t>
            </a:r>
            <a:endParaRPr/>
          </a:p>
          <a:p>
            <a:pPr marL="0" lvl="0" indent="0" algn="l" rtl="0">
              <a:spcBef>
                <a:spcPts val="600"/>
              </a:spcBef>
              <a:spcAft>
                <a:spcPts val="0"/>
              </a:spcAft>
              <a:buClr>
                <a:schemeClr val="accent1"/>
              </a:buClr>
              <a:buSzPts val="2220"/>
              <a:buFont typeface="Noto Sans Symbols"/>
              <a:buNone/>
            </a:pPr>
            <a:r>
              <a:rPr lang="en"/>
              <a:t>HER</a:t>
            </a:r>
            <a:endParaRPr/>
          </a:p>
          <a:p>
            <a:pPr marL="0" lvl="0" indent="0" algn="l" rtl="0">
              <a:spcBef>
                <a:spcPts val="600"/>
              </a:spcBef>
              <a:spcAft>
                <a:spcPts val="0"/>
              </a:spcAft>
              <a:buClr>
                <a:schemeClr val="accent1"/>
              </a:buClr>
              <a:buSzPts val="2220"/>
              <a:buFont typeface="Noto Sans Symbols"/>
              <a:buNone/>
            </a:pPr>
            <a:r>
              <a:rPr lang="en"/>
              <a:t>BOY</a:t>
            </a:r>
            <a:endParaRPr/>
          </a:p>
          <a:p>
            <a:pPr marL="0" lvl="0" indent="0" algn="l" rtl="0">
              <a:spcBef>
                <a:spcPts val="600"/>
              </a:spcBef>
              <a:spcAft>
                <a:spcPts val="0"/>
              </a:spcAft>
              <a:buNone/>
            </a:pPr>
            <a:endParaRPr/>
          </a:p>
        </p:txBody>
      </p:sp>
      <p:sp>
        <p:nvSpPr>
          <p:cNvPr id="241" name="Google Shape;241;p35"/>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DAD</a:t>
            </a:r>
            <a:endParaRPr/>
          </a:p>
          <a:p>
            <a:pPr marL="0" lvl="0" indent="0" algn="l" rtl="0">
              <a:spcBef>
                <a:spcPts val="600"/>
              </a:spcBef>
              <a:spcAft>
                <a:spcPts val="0"/>
              </a:spcAft>
              <a:buClr>
                <a:schemeClr val="accent1"/>
              </a:buClr>
              <a:buSzPts val="2220"/>
              <a:buFont typeface="Noto Sans Symbols"/>
              <a:buNone/>
            </a:pPr>
            <a:r>
              <a:rPr lang="en"/>
              <a:t>MOM</a:t>
            </a:r>
            <a:endParaRPr/>
          </a:p>
          <a:p>
            <a:pPr marL="0" lvl="0" indent="0" algn="l" rtl="0">
              <a:spcBef>
                <a:spcPts val="600"/>
              </a:spcBef>
              <a:spcAft>
                <a:spcPts val="0"/>
              </a:spcAft>
              <a:buClr>
                <a:schemeClr val="accent1"/>
              </a:buClr>
              <a:buSzPts val="2220"/>
              <a:buFont typeface="Noto Sans Symbols"/>
              <a:buNone/>
            </a:pPr>
            <a:r>
              <a:rPr lang="en"/>
              <a:t>ALL</a:t>
            </a:r>
            <a:endParaRPr/>
          </a:p>
          <a:p>
            <a:pPr marL="0" lvl="0" indent="0" algn="l" rtl="0">
              <a:spcBef>
                <a:spcPts val="600"/>
              </a:spcBef>
              <a:spcAft>
                <a:spcPts val="0"/>
              </a:spcAft>
              <a:buClr>
                <a:schemeClr val="accent1"/>
              </a:buClr>
              <a:buSzPts val="2220"/>
              <a:buFont typeface="Noto Sans Symbols"/>
              <a:buNone/>
            </a:pPr>
            <a:r>
              <a:rPr lang="en"/>
              <a:t>WHO</a:t>
            </a:r>
            <a:endParaRPr/>
          </a:p>
          <a:p>
            <a:pPr marL="0" lvl="0" indent="0" algn="l" rtl="0">
              <a:spcBef>
                <a:spcPts val="600"/>
              </a:spcBef>
              <a:spcAft>
                <a:spcPts val="0"/>
              </a:spcAft>
              <a:buClr>
                <a:schemeClr val="accent1"/>
              </a:buClr>
              <a:buSzPts val="2220"/>
              <a:buFont typeface="Noto Sans Symbols"/>
              <a:buNone/>
            </a:pPr>
            <a:r>
              <a:rPr lang="en"/>
              <a:t>OLD</a:t>
            </a:r>
            <a:endParaRPr/>
          </a:p>
          <a:p>
            <a:pPr marL="0" lvl="0" indent="0" algn="l" rtl="0">
              <a:spcBef>
                <a:spcPts val="600"/>
              </a:spcBef>
              <a:spcAft>
                <a:spcPts val="0"/>
              </a:spcAft>
              <a:buClr>
                <a:schemeClr val="accent1"/>
              </a:buClr>
              <a:buSzPts val="2220"/>
              <a:buFont typeface="Noto Sans Symbols"/>
              <a:buNone/>
            </a:pPr>
            <a:r>
              <a:rPr lang="en"/>
              <a:t>OUR</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Recall</a:t>
            </a:r>
            <a:endParaRPr/>
          </a:p>
        </p:txBody>
      </p:sp>
      <p:sp>
        <p:nvSpPr>
          <p:cNvPr id="247" name="Google Shape;247;p3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For the next minute, try to write down as many trigrams you can remember…</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Check Your Answers</a:t>
            </a:r>
            <a:endParaRPr/>
          </a:p>
        </p:txBody>
      </p:sp>
      <p:sp>
        <p:nvSpPr>
          <p:cNvPr id="253" name="Google Shape;253;p37"/>
          <p:cNvSpPr txBox="1">
            <a:spLocks noGrp="1"/>
          </p:cNvSpPr>
          <p:nvPr>
            <p:ph type="body" idx="1"/>
          </p:nvPr>
        </p:nvSpPr>
        <p:spPr>
          <a:xfrm>
            <a:off x="893700" y="819150"/>
            <a:ext cx="2371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1920"/>
              <a:buFont typeface="Noto Sans Symbols"/>
              <a:buNone/>
            </a:pPr>
            <a:r>
              <a:rPr lang="en"/>
              <a:t>LIST 1</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Clr>
                <a:schemeClr val="accent1"/>
              </a:buClr>
              <a:buSzPts val="1920"/>
              <a:buFont typeface="Noto Sans Symbols"/>
              <a:buNone/>
            </a:pPr>
            <a:r>
              <a:rPr lang="en"/>
              <a:t>CYB</a:t>
            </a:r>
            <a:endParaRPr/>
          </a:p>
          <a:p>
            <a:pPr marL="0" lvl="0" indent="0" algn="l" rtl="0">
              <a:spcBef>
                <a:spcPts val="600"/>
              </a:spcBef>
              <a:spcAft>
                <a:spcPts val="0"/>
              </a:spcAft>
              <a:buClr>
                <a:schemeClr val="accent1"/>
              </a:buClr>
              <a:buSzPts val="1920"/>
              <a:buFont typeface="Noto Sans Symbols"/>
              <a:buNone/>
            </a:pPr>
            <a:r>
              <a:rPr lang="en"/>
              <a:t>WSP</a:t>
            </a:r>
            <a:endParaRPr/>
          </a:p>
          <a:p>
            <a:pPr marL="0" lvl="0" indent="0" algn="l" rtl="0">
              <a:spcBef>
                <a:spcPts val="600"/>
              </a:spcBef>
              <a:spcAft>
                <a:spcPts val="0"/>
              </a:spcAft>
              <a:buClr>
                <a:schemeClr val="accent1"/>
              </a:buClr>
              <a:buSzPts val="1920"/>
              <a:buFont typeface="Noto Sans Symbols"/>
              <a:buNone/>
            </a:pPr>
            <a:r>
              <a:rPr lang="en"/>
              <a:t>LXK</a:t>
            </a:r>
            <a:endParaRPr/>
          </a:p>
          <a:p>
            <a:pPr marL="0" lvl="0" indent="0" algn="l" rtl="0">
              <a:spcBef>
                <a:spcPts val="600"/>
              </a:spcBef>
              <a:spcAft>
                <a:spcPts val="0"/>
              </a:spcAft>
              <a:buClr>
                <a:schemeClr val="accent1"/>
              </a:buClr>
              <a:buSzPts val="1920"/>
              <a:buFont typeface="Noto Sans Symbols"/>
              <a:buNone/>
            </a:pPr>
            <a:r>
              <a:rPr lang="en"/>
              <a:t>TPR</a:t>
            </a:r>
            <a:endParaRPr/>
          </a:p>
          <a:p>
            <a:pPr marL="0" lvl="0" indent="0" algn="l" rtl="0">
              <a:spcBef>
                <a:spcPts val="600"/>
              </a:spcBef>
              <a:spcAft>
                <a:spcPts val="0"/>
              </a:spcAft>
              <a:buClr>
                <a:schemeClr val="accent1"/>
              </a:buClr>
              <a:buSzPts val="1920"/>
              <a:buFont typeface="Noto Sans Symbols"/>
              <a:buNone/>
            </a:pPr>
            <a:r>
              <a:rPr lang="en"/>
              <a:t>SSS</a:t>
            </a:r>
            <a:endParaRPr/>
          </a:p>
          <a:p>
            <a:pPr marL="0" lvl="0" indent="0" algn="l" rtl="0">
              <a:spcBef>
                <a:spcPts val="600"/>
              </a:spcBef>
              <a:spcAft>
                <a:spcPts val="0"/>
              </a:spcAft>
              <a:buClr>
                <a:schemeClr val="accent1"/>
              </a:buClr>
              <a:buSzPts val="1920"/>
              <a:buFont typeface="Noto Sans Symbols"/>
              <a:buNone/>
            </a:pPr>
            <a:r>
              <a:rPr lang="en"/>
              <a:t>DRW</a:t>
            </a:r>
            <a:endParaRPr/>
          </a:p>
          <a:p>
            <a:pPr marL="0" lvl="0" indent="0" algn="l" rtl="0">
              <a:spcBef>
                <a:spcPts val="600"/>
              </a:spcBef>
              <a:spcAft>
                <a:spcPts val="0"/>
              </a:spcAft>
              <a:buClr>
                <a:schemeClr val="accent1"/>
              </a:buClr>
              <a:buSzPts val="1920"/>
              <a:buFont typeface="Noto Sans Symbols"/>
              <a:buNone/>
            </a:pPr>
            <a:r>
              <a:rPr lang="en"/>
              <a:t>JPL</a:t>
            </a:r>
            <a:endParaRPr/>
          </a:p>
          <a:p>
            <a:pPr marL="0" lvl="0" indent="0" algn="l" rtl="0">
              <a:spcBef>
                <a:spcPts val="600"/>
              </a:spcBef>
              <a:spcAft>
                <a:spcPts val="0"/>
              </a:spcAft>
              <a:buClr>
                <a:schemeClr val="accent1"/>
              </a:buClr>
              <a:buSzPts val="1920"/>
              <a:buFont typeface="Noto Sans Symbols"/>
              <a:buNone/>
            </a:pPr>
            <a:r>
              <a:rPr lang="en"/>
              <a:t>CLT</a:t>
            </a:r>
            <a:endParaRPr/>
          </a:p>
          <a:p>
            <a:pPr marL="0" lvl="0" indent="0" algn="l" rtl="0">
              <a:spcBef>
                <a:spcPts val="600"/>
              </a:spcBef>
              <a:spcAft>
                <a:spcPts val="0"/>
              </a:spcAft>
              <a:buClr>
                <a:schemeClr val="accent1"/>
              </a:buClr>
              <a:buSzPts val="1920"/>
              <a:buFont typeface="Noto Sans Symbols"/>
              <a:buNone/>
            </a:pPr>
            <a:r>
              <a:rPr lang="en"/>
              <a:t>MSY</a:t>
            </a:r>
            <a:endParaRPr/>
          </a:p>
          <a:p>
            <a:pPr marL="0" lvl="0" indent="0" algn="l" rtl="0">
              <a:spcBef>
                <a:spcPts val="600"/>
              </a:spcBef>
              <a:spcAft>
                <a:spcPts val="0"/>
              </a:spcAft>
              <a:buClr>
                <a:schemeClr val="accent1"/>
              </a:buClr>
              <a:buSzPts val="1920"/>
              <a:buFont typeface="Noto Sans Symbols"/>
              <a:buNone/>
            </a:pPr>
            <a:r>
              <a:rPr lang="en"/>
              <a:t>CLA</a:t>
            </a:r>
            <a:endParaRPr/>
          </a:p>
          <a:p>
            <a:pPr marL="0" lvl="0" indent="0" algn="l" rtl="0">
              <a:spcBef>
                <a:spcPts val="600"/>
              </a:spcBef>
              <a:spcAft>
                <a:spcPts val="0"/>
              </a:spcAft>
              <a:buClr>
                <a:schemeClr val="accent1"/>
              </a:buClr>
              <a:buSzPts val="1920"/>
              <a:buFont typeface="Noto Sans Symbols"/>
              <a:buNone/>
            </a:pPr>
            <a:r>
              <a:rPr lang="en"/>
              <a:t>BLR</a:t>
            </a:r>
            <a:endParaRPr/>
          </a:p>
          <a:p>
            <a:pPr marL="0" lvl="0" indent="0" algn="l" rtl="0">
              <a:spcBef>
                <a:spcPts val="600"/>
              </a:spcBef>
              <a:spcAft>
                <a:spcPts val="0"/>
              </a:spcAft>
              <a:buClr>
                <a:schemeClr val="accent1"/>
              </a:buClr>
              <a:buSzPts val="1920"/>
              <a:buFont typeface="Noto Sans Symbols"/>
              <a:buNone/>
            </a:pPr>
            <a:r>
              <a:rPr lang="en"/>
              <a:t>QRZ</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None/>
            </a:pPr>
            <a:endParaRPr/>
          </a:p>
        </p:txBody>
      </p:sp>
      <p:sp>
        <p:nvSpPr>
          <p:cNvPr id="254" name="Google Shape;254;p37"/>
          <p:cNvSpPr txBox="1">
            <a:spLocks noGrp="1"/>
          </p:cNvSpPr>
          <p:nvPr>
            <p:ph type="body" idx="2"/>
          </p:nvPr>
        </p:nvSpPr>
        <p:spPr>
          <a:xfrm>
            <a:off x="3386404" y="819150"/>
            <a:ext cx="2371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1920"/>
              <a:buFont typeface="Noto Sans Symbols"/>
              <a:buNone/>
            </a:pPr>
            <a:r>
              <a:rPr lang="en"/>
              <a:t>LIST 2</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Clr>
                <a:schemeClr val="accent1"/>
              </a:buClr>
              <a:buSzPts val="1920"/>
              <a:buFont typeface="Noto Sans Symbols"/>
              <a:buNone/>
            </a:pPr>
            <a:r>
              <a:rPr lang="en"/>
              <a:t>FLL</a:t>
            </a:r>
            <a:endParaRPr/>
          </a:p>
          <a:p>
            <a:pPr marL="0" lvl="0" indent="0" algn="l" rtl="0">
              <a:spcBef>
                <a:spcPts val="600"/>
              </a:spcBef>
              <a:spcAft>
                <a:spcPts val="0"/>
              </a:spcAft>
              <a:buClr>
                <a:schemeClr val="accent1"/>
              </a:buClr>
              <a:buSzPts val="1920"/>
              <a:buFont typeface="Noto Sans Symbols"/>
              <a:buNone/>
            </a:pPr>
            <a:r>
              <a:rPr lang="en"/>
              <a:t>PHX</a:t>
            </a:r>
            <a:endParaRPr/>
          </a:p>
          <a:p>
            <a:pPr marL="0" lvl="0" indent="0" algn="l" rtl="0">
              <a:spcBef>
                <a:spcPts val="600"/>
              </a:spcBef>
              <a:spcAft>
                <a:spcPts val="0"/>
              </a:spcAft>
              <a:buClr>
                <a:schemeClr val="accent1"/>
              </a:buClr>
              <a:buSzPts val="1920"/>
              <a:buFont typeface="Noto Sans Symbols"/>
              <a:buNone/>
            </a:pPr>
            <a:r>
              <a:rPr lang="en"/>
              <a:t>LAS</a:t>
            </a:r>
            <a:endParaRPr/>
          </a:p>
          <a:p>
            <a:pPr marL="0" lvl="0" indent="0" algn="l" rtl="0">
              <a:spcBef>
                <a:spcPts val="600"/>
              </a:spcBef>
              <a:spcAft>
                <a:spcPts val="0"/>
              </a:spcAft>
              <a:buClr>
                <a:schemeClr val="accent1"/>
              </a:buClr>
              <a:buSzPts val="1920"/>
              <a:buFont typeface="Noto Sans Symbols"/>
              <a:buNone/>
            </a:pPr>
            <a:r>
              <a:rPr lang="en"/>
              <a:t>CLT</a:t>
            </a:r>
            <a:endParaRPr/>
          </a:p>
          <a:p>
            <a:pPr marL="0" lvl="0" indent="0" algn="l" rtl="0">
              <a:spcBef>
                <a:spcPts val="600"/>
              </a:spcBef>
              <a:spcAft>
                <a:spcPts val="0"/>
              </a:spcAft>
              <a:buClr>
                <a:schemeClr val="accent1"/>
              </a:buClr>
              <a:buSzPts val="1920"/>
              <a:buFont typeface="Noto Sans Symbols"/>
              <a:buNone/>
            </a:pPr>
            <a:r>
              <a:rPr lang="en"/>
              <a:t>SFO</a:t>
            </a:r>
            <a:endParaRPr/>
          </a:p>
          <a:p>
            <a:pPr marL="0" lvl="0" indent="0" algn="l" rtl="0">
              <a:spcBef>
                <a:spcPts val="600"/>
              </a:spcBef>
              <a:spcAft>
                <a:spcPts val="0"/>
              </a:spcAft>
              <a:buClr>
                <a:schemeClr val="accent1"/>
              </a:buClr>
              <a:buSzPts val="1920"/>
              <a:buFont typeface="Noto Sans Symbols"/>
              <a:buNone/>
            </a:pPr>
            <a:r>
              <a:rPr lang="en"/>
              <a:t>DEN</a:t>
            </a:r>
            <a:endParaRPr/>
          </a:p>
          <a:p>
            <a:pPr marL="0" lvl="0" indent="0" algn="l" rtl="0">
              <a:spcBef>
                <a:spcPts val="600"/>
              </a:spcBef>
              <a:spcAft>
                <a:spcPts val="0"/>
              </a:spcAft>
              <a:buClr>
                <a:schemeClr val="accent1"/>
              </a:buClr>
              <a:buSzPts val="1920"/>
              <a:buFont typeface="Noto Sans Symbols"/>
              <a:buNone/>
            </a:pPr>
            <a:r>
              <a:rPr lang="en"/>
              <a:t>DFW</a:t>
            </a:r>
            <a:endParaRPr/>
          </a:p>
          <a:p>
            <a:pPr marL="0" lvl="0" indent="0" algn="l" rtl="0">
              <a:spcBef>
                <a:spcPts val="600"/>
              </a:spcBef>
              <a:spcAft>
                <a:spcPts val="0"/>
              </a:spcAft>
              <a:buClr>
                <a:schemeClr val="accent1"/>
              </a:buClr>
              <a:buSzPts val="1920"/>
              <a:buFont typeface="Noto Sans Symbols"/>
              <a:buNone/>
            </a:pPr>
            <a:r>
              <a:rPr lang="en"/>
              <a:t>LAX</a:t>
            </a:r>
            <a:endParaRPr/>
          </a:p>
          <a:p>
            <a:pPr marL="0" lvl="0" indent="0" algn="l" rtl="0">
              <a:spcBef>
                <a:spcPts val="600"/>
              </a:spcBef>
              <a:spcAft>
                <a:spcPts val="0"/>
              </a:spcAft>
              <a:buClr>
                <a:schemeClr val="accent1"/>
              </a:buClr>
              <a:buSzPts val="1920"/>
              <a:buFont typeface="Noto Sans Symbols"/>
              <a:buNone/>
            </a:pPr>
            <a:r>
              <a:rPr lang="en"/>
              <a:t>ORD</a:t>
            </a:r>
            <a:endParaRPr/>
          </a:p>
          <a:p>
            <a:pPr marL="0" lvl="0" indent="0" algn="l" rtl="0">
              <a:spcBef>
                <a:spcPts val="600"/>
              </a:spcBef>
              <a:spcAft>
                <a:spcPts val="0"/>
              </a:spcAft>
              <a:buClr>
                <a:schemeClr val="accent1"/>
              </a:buClr>
              <a:buSzPts val="1920"/>
              <a:buFont typeface="Noto Sans Symbols"/>
              <a:buNone/>
            </a:pPr>
            <a:r>
              <a:rPr lang="en"/>
              <a:t>IAD</a:t>
            </a:r>
            <a:endParaRPr/>
          </a:p>
          <a:p>
            <a:pPr marL="0" lvl="0" indent="0" algn="l" rtl="0">
              <a:spcBef>
                <a:spcPts val="600"/>
              </a:spcBef>
              <a:spcAft>
                <a:spcPts val="0"/>
              </a:spcAft>
              <a:buClr>
                <a:schemeClr val="accent1"/>
              </a:buClr>
              <a:buSzPts val="1920"/>
              <a:buFont typeface="Noto Sans Symbols"/>
              <a:buNone/>
            </a:pPr>
            <a:r>
              <a:rPr lang="en"/>
              <a:t>DTW</a:t>
            </a:r>
            <a:endParaRPr/>
          </a:p>
          <a:p>
            <a:pPr marL="0" lvl="0" indent="0" algn="l" rtl="0">
              <a:spcBef>
                <a:spcPts val="600"/>
              </a:spcBef>
              <a:spcAft>
                <a:spcPts val="0"/>
              </a:spcAft>
              <a:buClr>
                <a:schemeClr val="accent1"/>
              </a:buClr>
              <a:buSzPts val="1920"/>
              <a:buFont typeface="Noto Sans Symbols"/>
              <a:buNone/>
            </a:pPr>
            <a:r>
              <a:rPr lang="en"/>
              <a:t>PHL</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255" name="Google Shape;255;p37"/>
          <p:cNvSpPr txBox="1">
            <a:spLocks noGrp="1"/>
          </p:cNvSpPr>
          <p:nvPr>
            <p:ph type="body" idx="3"/>
          </p:nvPr>
        </p:nvSpPr>
        <p:spPr>
          <a:xfrm>
            <a:off x="5879107" y="819150"/>
            <a:ext cx="2371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1920"/>
              <a:buFont typeface="Noto Sans Symbols"/>
              <a:buNone/>
            </a:pPr>
            <a:r>
              <a:rPr lang="en"/>
              <a:t>LIST 3</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Clr>
                <a:schemeClr val="accent1"/>
              </a:buClr>
              <a:buSzPts val="1920"/>
              <a:buFont typeface="Noto Sans Symbols"/>
              <a:buNone/>
            </a:pPr>
            <a:r>
              <a:rPr lang="en"/>
              <a:t>YOU</a:t>
            </a:r>
            <a:endParaRPr/>
          </a:p>
          <a:p>
            <a:pPr marL="0" lvl="0" indent="0" algn="l" rtl="0">
              <a:spcBef>
                <a:spcPts val="600"/>
              </a:spcBef>
              <a:spcAft>
                <a:spcPts val="0"/>
              </a:spcAft>
              <a:buClr>
                <a:schemeClr val="accent1"/>
              </a:buClr>
              <a:buSzPts val="1920"/>
              <a:buFont typeface="Noto Sans Symbols"/>
              <a:buNone/>
            </a:pPr>
            <a:r>
              <a:rPr lang="en"/>
              <a:t>HIM</a:t>
            </a:r>
            <a:endParaRPr/>
          </a:p>
          <a:p>
            <a:pPr marL="0" lvl="0" indent="0" algn="l" rtl="0">
              <a:spcBef>
                <a:spcPts val="600"/>
              </a:spcBef>
              <a:spcAft>
                <a:spcPts val="0"/>
              </a:spcAft>
              <a:buClr>
                <a:schemeClr val="accent1"/>
              </a:buClr>
              <a:buSzPts val="1920"/>
              <a:buFont typeface="Noto Sans Symbols"/>
              <a:buNone/>
            </a:pPr>
            <a:r>
              <a:rPr lang="en"/>
              <a:t>HIS</a:t>
            </a:r>
            <a:endParaRPr/>
          </a:p>
          <a:p>
            <a:pPr marL="0" lvl="0" indent="0" algn="l" rtl="0">
              <a:spcBef>
                <a:spcPts val="600"/>
              </a:spcBef>
              <a:spcAft>
                <a:spcPts val="0"/>
              </a:spcAft>
              <a:buClr>
                <a:schemeClr val="accent1"/>
              </a:buClr>
              <a:buSzPts val="1920"/>
              <a:buFont typeface="Noto Sans Symbols"/>
              <a:buNone/>
            </a:pPr>
            <a:r>
              <a:rPr lang="en"/>
              <a:t>MAN</a:t>
            </a:r>
            <a:endParaRPr/>
          </a:p>
          <a:p>
            <a:pPr marL="0" lvl="0" indent="0" algn="l" rtl="0">
              <a:spcBef>
                <a:spcPts val="600"/>
              </a:spcBef>
              <a:spcAft>
                <a:spcPts val="0"/>
              </a:spcAft>
              <a:buClr>
                <a:schemeClr val="accent1"/>
              </a:buClr>
              <a:buSzPts val="1920"/>
              <a:buFont typeface="Noto Sans Symbols"/>
              <a:buNone/>
            </a:pPr>
            <a:r>
              <a:rPr lang="en"/>
              <a:t>HER</a:t>
            </a:r>
            <a:endParaRPr/>
          </a:p>
          <a:p>
            <a:pPr marL="0" lvl="0" indent="0" algn="l" rtl="0">
              <a:spcBef>
                <a:spcPts val="600"/>
              </a:spcBef>
              <a:spcAft>
                <a:spcPts val="0"/>
              </a:spcAft>
              <a:buClr>
                <a:schemeClr val="accent1"/>
              </a:buClr>
              <a:buSzPts val="1920"/>
              <a:buFont typeface="Noto Sans Symbols"/>
              <a:buNone/>
            </a:pPr>
            <a:r>
              <a:rPr lang="en"/>
              <a:t>BOY</a:t>
            </a:r>
            <a:endParaRPr/>
          </a:p>
          <a:p>
            <a:pPr marL="0" lvl="0" indent="0" algn="l" rtl="0">
              <a:spcBef>
                <a:spcPts val="600"/>
              </a:spcBef>
              <a:spcAft>
                <a:spcPts val="0"/>
              </a:spcAft>
              <a:buClr>
                <a:schemeClr val="accent1"/>
              </a:buClr>
              <a:buSzPts val="1920"/>
              <a:buFont typeface="Noto Sans Symbols"/>
              <a:buNone/>
            </a:pPr>
            <a:r>
              <a:rPr lang="en"/>
              <a:t>DAD</a:t>
            </a:r>
            <a:endParaRPr/>
          </a:p>
          <a:p>
            <a:pPr marL="0" lvl="0" indent="0" algn="l" rtl="0">
              <a:spcBef>
                <a:spcPts val="600"/>
              </a:spcBef>
              <a:spcAft>
                <a:spcPts val="0"/>
              </a:spcAft>
              <a:buClr>
                <a:schemeClr val="accent1"/>
              </a:buClr>
              <a:buSzPts val="1920"/>
              <a:buFont typeface="Noto Sans Symbols"/>
              <a:buNone/>
            </a:pPr>
            <a:r>
              <a:rPr lang="en"/>
              <a:t>MOM</a:t>
            </a:r>
            <a:endParaRPr/>
          </a:p>
          <a:p>
            <a:pPr marL="0" lvl="0" indent="0" algn="l" rtl="0">
              <a:spcBef>
                <a:spcPts val="600"/>
              </a:spcBef>
              <a:spcAft>
                <a:spcPts val="0"/>
              </a:spcAft>
              <a:buClr>
                <a:schemeClr val="accent1"/>
              </a:buClr>
              <a:buSzPts val="1920"/>
              <a:buFont typeface="Noto Sans Symbols"/>
              <a:buNone/>
            </a:pPr>
            <a:r>
              <a:rPr lang="en"/>
              <a:t>ALL</a:t>
            </a:r>
            <a:endParaRPr/>
          </a:p>
          <a:p>
            <a:pPr marL="0" lvl="0" indent="0" algn="l" rtl="0">
              <a:spcBef>
                <a:spcPts val="600"/>
              </a:spcBef>
              <a:spcAft>
                <a:spcPts val="0"/>
              </a:spcAft>
              <a:buClr>
                <a:schemeClr val="accent1"/>
              </a:buClr>
              <a:buSzPts val="1920"/>
              <a:buFont typeface="Noto Sans Symbols"/>
              <a:buNone/>
            </a:pPr>
            <a:r>
              <a:rPr lang="en"/>
              <a:t>WHO</a:t>
            </a:r>
            <a:endParaRPr/>
          </a:p>
          <a:p>
            <a:pPr marL="0" lvl="0" indent="0" algn="l" rtl="0">
              <a:spcBef>
                <a:spcPts val="600"/>
              </a:spcBef>
              <a:spcAft>
                <a:spcPts val="0"/>
              </a:spcAft>
              <a:buClr>
                <a:schemeClr val="accent1"/>
              </a:buClr>
              <a:buSzPts val="1920"/>
              <a:buFont typeface="Noto Sans Symbols"/>
              <a:buNone/>
            </a:pPr>
            <a:r>
              <a:rPr lang="en"/>
              <a:t>OLD</a:t>
            </a:r>
            <a:endParaRPr/>
          </a:p>
          <a:p>
            <a:pPr marL="0" lvl="0" indent="0" algn="l" rtl="0">
              <a:spcBef>
                <a:spcPts val="600"/>
              </a:spcBef>
              <a:spcAft>
                <a:spcPts val="0"/>
              </a:spcAft>
              <a:buClr>
                <a:schemeClr val="accent1"/>
              </a:buClr>
              <a:buSzPts val="1920"/>
              <a:buFont typeface="Noto Sans Symbols"/>
              <a:buNone/>
            </a:pPr>
            <a:r>
              <a:rPr lang="en"/>
              <a:t>OUR</a:t>
            </a:r>
            <a:endParaRPr/>
          </a:p>
          <a:p>
            <a:pPr marL="0" lvl="0" indent="0" algn="l" rtl="0">
              <a:spcBef>
                <a:spcPts val="6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Thoughts on the Demo?</a:t>
            </a:r>
            <a:endParaRPr/>
          </a:p>
        </p:txBody>
      </p:sp>
      <p:sp>
        <p:nvSpPr>
          <p:cNvPr id="261" name="Google Shape;261;p3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Which list did you remember the best? (Include both # of correct &amp; incorrect responses)</a:t>
            </a:r>
            <a:endParaRPr sz="2400"/>
          </a:p>
          <a:p>
            <a:pPr marL="0" lvl="0" indent="0" algn="l" rtl="0">
              <a:spcBef>
                <a:spcPts val="600"/>
              </a:spcBef>
              <a:spcAft>
                <a:spcPts val="0"/>
              </a:spcAft>
              <a:buClr>
                <a:schemeClr val="dk1"/>
              </a:buClr>
              <a:buSzPts val="1100"/>
              <a:buFont typeface="Arial"/>
              <a:buNone/>
            </a:pPr>
            <a:endParaRPr sz="2400"/>
          </a:p>
          <a:p>
            <a:pPr marL="0" lvl="0" indent="0" algn="l" rtl="0">
              <a:spcBef>
                <a:spcPts val="600"/>
              </a:spcBef>
              <a:spcAft>
                <a:spcPts val="0"/>
              </a:spcAft>
              <a:buClr>
                <a:schemeClr val="dk1"/>
              </a:buClr>
              <a:buSzPts val="1100"/>
              <a:buFont typeface="Arial"/>
              <a:buNone/>
            </a:pPr>
            <a:r>
              <a:rPr lang="en" sz="2400"/>
              <a:t>Why do you think that might be?</a:t>
            </a:r>
            <a:endParaRPr sz="2400"/>
          </a:p>
          <a:p>
            <a:pPr marL="0" lvl="0" indent="0" algn="l" rtl="0">
              <a:spcBef>
                <a:spcPts val="600"/>
              </a:spcBef>
              <a:spcAft>
                <a:spcPts val="0"/>
              </a:spcAft>
              <a:buClr>
                <a:schemeClr val="dk1"/>
              </a:buClr>
              <a:buSzPts val="1100"/>
              <a:buFont typeface="Arial"/>
              <a:buNone/>
            </a:pPr>
            <a:endParaRPr sz="2400"/>
          </a:p>
          <a:p>
            <a:pPr marL="0" lvl="0" indent="0" algn="l" rtl="0">
              <a:spcBef>
                <a:spcPts val="600"/>
              </a:spcBef>
              <a:spcAft>
                <a:spcPts val="0"/>
              </a:spcAft>
              <a:buClr>
                <a:schemeClr val="dk1"/>
              </a:buClr>
              <a:buSzPts val="1100"/>
              <a:buFont typeface="Arial"/>
              <a:buNone/>
            </a:pPr>
            <a:r>
              <a:rPr lang="en" sz="2400"/>
              <a:t>How does that relate to the LTM structure you learned?</a:t>
            </a:r>
            <a:endParaRPr sz="2400"/>
          </a:p>
          <a:p>
            <a:pPr marL="0" lvl="0" indent="0" algn="l" rtl="0">
              <a:spcBef>
                <a:spcPts val="600"/>
              </a:spcBef>
              <a:spcAft>
                <a:spcPts val="0"/>
              </a:spcAft>
              <a:buNone/>
            </a:pP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Everyday Implications</a:t>
            </a:r>
            <a:endParaRPr/>
          </a:p>
        </p:txBody>
      </p:sp>
      <p:sp>
        <p:nvSpPr>
          <p:cNvPr id="267" name="Google Shape;267;p39"/>
          <p:cNvSpPr txBox="1">
            <a:spLocks noGrp="1"/>
          </p:cNvSpPr>
          <p:nvPr>
            <p:ph type="body" idx="1"/>
          </p:nvPr>
        </p:nvSpPr>
        <p:spPr>
          <a:xfrm>
            <a:off x="893700" y="12211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Perfect and Askew (1994)</a:t>
            </a:r>
            <a:endParaRPr/>
          </a:p>
          <a:p>
            <a:pPr marL="914400" lvl="1" indent="-381000" algn="l" rtl="0">
              <a:spcBef>
                <a:spcPts val="0"/>
              </a:spcBef>
              <a:spcAft>
                <a:spcPts val="0"/>
              </a:spcAft>
              <a:buSzPts val="2400"/>
              <a:buChar char="○"/>
            </a:pPr>
            <a:r>
              <a:rPr lang="en"/>
              <a:t>Propaganda effect: more likely to rate statements read or heard before as being true</a:t>
            </a:r>
            <a:endParaRPr/>
          </a:p>
          <a:p>
            <a:pPr marL="914400" lvl="1" indent="-381000" algn="l" rtl="0">
              <a:spcBef>
                <a:spcPts val="0"/>
              </a:spcBef>
              <a:spcAft>
                <a:spcPts val="0"/>
              </a:spcAft>
              <a:buSzPts val="2400"/>
              <a:buChar char="○"/>
            </a:pPr>
            <a:r>
              <a:rPr lang="en"/>
              <a:t>“Buying Attention”</a:t>
            </a:r>
            <a:endParaRPr/>
          </a:p>
          <a:p>
            <a:pPr marL="457200" lvl="0" indent="-419100" algn="l" rtl="0">
              <a:spcBef>
                <a:spcPts val="0"/>
              </a:spcBef>
              <a:spcAft>
                <a:spcPts val="0"/>
              </a:spcAft>
              <a:buSzPts val="3000"/>
              <a:buChar char="▷"/>
            </a:pPr>
            <a:r>
              <a:rPr lang="en"/>
              <a:t>Pop culture</a:t>
            </a:r>
            <a:endParaRPr/>
          </a:p>
          <a:p>
            <a:pPr marL="914400" lvl="1" indent="-381000" algn="l" rtl="0">
              <a:spcBef>
                <a:spcPts val="0"/>
              </a:spcBef>
              <a:spcAft>
                <a:spcPts val="0"/>
              </a:spcAft>
              <a:buSzPts val="2400"/>
              <a:buChar char="○"/>
            </a:pPr>
            <a:r>
              <a:rPr lang="en"/>
              <a:t>Memory loss is everywhere… Dory, The Bourne movies, Memento, Eternal Sunshine of the Spotless Mind...</a:t>
            </a:r>
            <a:endParaRPr/>
          </a:p>
          <a:p>
            <a:pPr marL="0" lvl="0" indent="0" algn="l" rtl="0">
              <a:spcBef>
                <a:spcPts val="6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893700" y="-988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Ben-Yakov &amp; Henson (2018)</a:t>
            </a:r>
            <a:endParaRPr/>
          </a:p>
        </p:txBody>
      </p:sp>
      <p:pic>
        <p:nvPicPr>
          <p:cNvPr id="273" name="Google Shape;273;p40"/>
          <p:cNvPicPr preferRelativeResize="0"/>
          <p:nvPr/>
        </p:nvPicPr>
        <p:blipFill>
          <a:blip r:embed="rId3">
            <a:alphaModFix/>
          </a:blip>
          <a:stretch>
            <a:fillRect/>
          </a:stretch>
        </p:blipFill>
        <p:spPr>
          <a:xfrm>
            <a:off x="1178263" y="664125"/>
            <a:ext cx="6532457" cy="2358175"/>
          </a:xfrm>
          <a:prstGeom prst="rect">
            <a:avLst/>
          </a:prstGeom>
          <a:noFill/>
          <a:ln>
            <a:noFill/>
          </a:ln>
        </p:spPr>
      </p:pic>
      <p:pic>
        <p:nvPicPr>
          <p:cNvPr id="274" name="Google Shape;274;p40"/>
          <p:cNvPicPr preferRelativeResize="0"/>
          <p:nvPr/>
        </p:nvPicPr>
        <p:blipFill>
          <a:blip r:embed="rId4">
            <a:alphaModFix/>
          </a:blip>
          <a:stretch>
            <a:fillRect/>
          </a:stretch>
        </p:blipFill>
        <p:spPr>
          <a:xfrm>
            <a:off x="2032512" y="2940925"/>
            <a:ext cx="4823976" cy="2106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893700" y="-988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Uitvlugt and Healey (2018)</a:t>
            </a:r>
            <a:endParaRPr/>
          </a:p>
        </p:txBody>
      </p:sp>
      <p:pic>
        <p:nvPicPr>
          <p:cNvPr id="280" name="Google Shape;280;p41"/>
          <p:cNvPicPr preferRelativeResize="0"/>
          <p:nvPr/>
        </p:nvPicPr>
        <p:blipFill>
          <a:blip r:embed="rId3">
            <a:alphaModFix/>
          </a:blip>
          <a:stretch>
            <a:fillRect/>
          </a:stretch>
        </p:blipFill>
        <p:spPr>
          <a:xfrm>
            <a:off x="1422763" y="2881918"/>
            <a:ext cx="6298501" cy="2182707"/>
          </a:xfrm>
          <a:prstGeom prst="rect">
            <a:avLst/>
          </a:prstGeom>
          <a:noFill/>
          <a:ln>
            <a:noFill/>
          </a:ln>
        </p:spPr>
      </p:pic>
      <p:pic>
        <p:nvPicPr>
          <p:cNvPr id="281" name="Google Shape;281;p41"/>
          <p:cNvPicPr preferRelativeResize="0"/>
          <p:nvPr/>
        </p:nvPicPr>
        <p:blipFill>
          <a:blip r:embed="rId4">
            <a:alphaModFix/>
          </a:blip>
          <a:stretch>
            <a:fillRect/>
          </a:stretch>
        </p:blipFill>
        <p:spPr>
          <a:xfrm>
            <a:off x="1415875" y="667225"/>
            <a:ext cx="6298501" cy="23102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6000"/>
            <a:ext cx="6690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u="sng">
                <a:solidFill>
                  <a:schemeClr val="hlink"/>
                </a:solidFill>
                <a:hlinkClick r:id="rId3"/>
              </a:rPr>
              <a:t>https://twitter.com/justsaysinmice</a:t>
            </a:r>
            <a:endParaRPr sz="2400"/>
          </a:p>
          <a:p>
            <a:pPr marL="0" lvl="0" indent="0" algn="l" rtl="0">
              <a:spcBef>
                <a:spcPts val="0"/>
              </a:spcBef>
              <a:spcAft>
                <a:spcPts val="0"/>
              </a:spcAft>
              <a:buNone/>
            </a:pPr>
            <a:r>
              <a:rPr lang="en" sz="2400"/>
              <a:t>The importance of accurate science reporting</a:t>
            </a:r>
            <a:endParaRPr sz="2400"/>
          </a:p>
        </p:txBody>
      </p:sp>
      <p:pic>
        <p:nvPicPr>
          <p:cNvPr id="104" name="Google Shape;104;p15"/>
          <p:cNvPicPr preferRelativeResize="0"/>
          <p:nvPr/>
        </p:nvPicPr>
        <p:blipFill>
          <a:blip r:embed="rId4">
            <a:alphaModFix/>
          </a:blip>
          <a:stretch>
            <a:fillRect/>
          </a:stretch>
        </p:blipFill>
        <p:spPr>
          <a:xfrm>
            <a:off x="152400" y="1139600"/>
            <a:ext cx="4014750" cy="2835975"/>
          </a:xfrm>
          <a:prstGeom prst="rect">
            <a:avLst/>
          </a:prstGeom>
          <a:noFill/>
          <a:ln>
            <a:noFill/>
          </a:ln>
        </p:spPr>
      </p:pic>
      <p:pic>
        <p:nvPicPr>
          <p:cNvPr id="105" name="Google Shape;105;p15"/>
          <p:cNvPicPr preferRelativeResize="0"/>
          <p:nvPr/>
        </p:nvPicPr>
        <p:blipFill>
          <a:blip r:embed="rId5">
            <a:alphaModFix/>
          </a:blip>
          <a:stretch>
            <a:fillRect/>
          </a:stretch>
        </p:blipFill>
        <p:spPr>
          <a:xfrm>
            <a:off x="4316923" y="1139598"/>
            <a:ext cx="4731000" cy="1604125"/>
          </a:xfrm>
          <a:prstGeom prst="rect">
            <a:avLst/>
          </a:prstGeom>
          <a:noFill/>
          <a:ln>
            <a:noFill/>
          </a:ln>
        </p:spPr>
      </p:pic>
      <p:pic>
        <p:nvPicPr>
          <p:cNvPr id="106" name="Google Shape;106;p15"/>
          <p:cNvPicPr preferRelativeResize="0"/>
          <p:nvPr/>
        </p:nvPicPr>
        <p:blipFill>
          <a:blip r:embed="rId6">
            <a:alphaModFix/>
          </a:blip>
          <a:stretch>
            <a:fillRect/>
          </a:stretch>
        </p:blipFill>
        <p:spPr>
          <a:xfrm>
            <a:off x="5222062" y="2819923"/>
            <a:ext cx="2920734" cy="20949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LTM: Processes &amp; Mechanisms</a:t>
            </a:r>
            <a:endParaRPr/>
          </a:p>
        </p:txBody>
      </p:sp>
      <p:sp>
        <p:nvSpPr>
          <p:cNvPr id="287" name="Google Shape;287;p4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basic mechanisms of memory processes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the Processes Relate</a:t>
            </a:r>
            <a:endParaRPr/>
          </a:p>
        </p:txBody>
      </p:sp>
      <p:pic>
        <p:nvPicPr>
          <p:cNvPr id="293" name="Google Shape;293;p43"/>
          <p:cNvPicPr preferRelativeResize="0"/>
          <p:nvPr/>
        </p:nvPicPr>
        <p:blipFill>
          <a:blip r:embed="rId3">
            <a:alphaModFix/>
          </a:blip>
          <a:stretch>
            <a:fillRect/>
          </a:stretch>
        </p:blipFill>
        <p:spPr>
          <a:xfrm>
            <a:off x="804863" y="2157513"/>
            <a:ext cx="7534275" cy="1657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Rehearsal</a:t>
            </a:r>
            <a:endParaRPr/>
          </a:p>
        </p:txBody>
      </p:sp>
      <p:sp>
        <p:nvSpPr>
          <p:cNvPr id="299" name="Google Shape;299;p44"/>
          <p:cNvSpPr txBox="1">
            <a:spLocks noGrp="1"/>
          </p:cNvSpPr>
          <p:nvPr>
            <p:ph type="body" idx="1"/>
          </p:nvPr>
        </p:nvSpPr>
        <p:spPr>
          <a:xfrm>
            <a:off x="893700" y="1373600"/>
            <a:ext cx="7126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Maintenance rehearsal</a:t>
            </a:r>
            <a:endParaRPr sz="2400"/>
          </a:p>
          <a:p>
            <a:pPr marL="914400" lvl="1" indent="-381000" algn="l" rtl="0">
              <a:spcBef>
                <a:spcPts val="0"/>
              </a:spcBef>
              <a:spcAft>
                <a:spcPts val="0"/>
              </a:spcAft>
              <a:buSzPts val="2400"/>
              <a:buChar char="○"/>
            </a:pPr>
            <a:r>
              <a:rPr lang="en" sz="2400"/>
              <a:t>“P. Sherman, 42 Wallaby Way, Sydney” x 1000</a:t>
            </a:r>
            <a:endParaRPr sz="2400"/>
          </a:p>
          <a:p>
            <a:pPr marL="0" lvl="0" indent="0" algn="l" rtl="0">
              <a:spcBef>
                <a:spcPts val="600"/>
              </a:spcBef>
              <a:spcAft>
                <a:spcPts val="0"/>
              </a:spcAft>
              <a:buClr>
                <a:schemeClr val="dk1"/>
              </a:buClr>
              <a:buSzPts val="1100"/>
              <a:buFont typeface="Arial"/>
              <a:buNone/>
            </a:pPr>
            <a:endParaRPr sz="2400"/>
          </a:p>
          <a:p>
            <a:pPr marL="457200" lvl="0" indent="-381000" algn="l" rtl="0">
              <a:spcBef>
                <a:spcPts val="600"/>
              </a:spcBef>
              <a:spcAft>
                <a:spcPts val="0"/>
              </a:spcAft>
              <a:buSzPts val="2400"/>
              <a:buChar char="▷"/>
            </a:pPr>
            <a:r>
              <a:rPr lang="en" sz="2400"/>
              <a:t>Elaborative rehearsal</a:t>
            </a:r>
            <a:endParaRPr sz="2400"/>
          </a:p>
          <a:p>
            <a:pPr marL="914400" lvl="1" indent="-381000" algn="l" rtl="0">
              <a:spcBef>
                <a:spcPts val="0"/>
              </a:spcBef>
              <a:spcAft>
                <a:spcPts val="0"/>
              </a:spcAft>
              <a:buSzPts val="2400"/>
              <a:buChar char="○"/>
            </a:pPr>
            <a:r>
              <a:rPr lang="en"/>
              <a:t>Favorite books, movies, etc.</a:t>
            </a:r>
            <a:endParaRPr/>
          </a:p>
          <a:p>
            <a:pPr marL="914400" lvl="1" indent="-381000" algn="l" rtl="0">
              <a:spcBef>
                <a:spcPts val="0"/>
              </a:spcBef>
              <a:spcAft>
                <a:spcPts val="0"/>
              </a:spcAft>
              <a:buSzPts val="2400"/>
              <a:buChar char="○"/>
            </a:pPr>
            <a:r>
              <a:rPr lang="en" sz="2400"/>
              <a:t>My friend lives in Sydney</a:t>
            </a:r>
            <a:endParaRPr sz="2400"/>
          </a:p>
          <a:p>
            <a:pPr marL="0" lvl="0" indent="0" algn="l" rtl="0">
              <a:spcBef>
                <a:spcPts val="600"/>
              </a:spcBef>
              <a:spcAft>
                <a:spcPts val="0"/>
              </a:spcAft>
              <a:buNone/>
            </a:pP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305" name="Google Shape;305;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 will present a list of words</a:t>
            </a: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None/>
            </a:pPr>
            <a:r>
              <a:rPr lang="en"/>
              <a:t>Your job is to count the of consonants in the list</a:t>
            </a: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None/>
            </a:pPr>
            <a:r>
              <a:rPr lang="en"/>
              <a:t>You will have 30 seconds </a:t>
            </a: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1</a:t>
            </a:r>
            <a:endParaRPr/>
          </a:p>
        </p:txBody>
      </p:sp>
      <p:sp>
        <p:nvSpPr>
          <p:cNvPr id="311" name="Google Shape;311;p4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Teacher</a:t>
            </a:r>
            <a:endParaRPr/>
          </a:p>
          <a:p>
            <a:pPr marL="0" lvl="0" indent="0" algn="l" rtl="0">
              <a:spcBef>
                <a:spcPts val="600"/>
              </a:spcBef>
              <a:spcAft>
                <a:spcPts val="0"/>
              </a:spcAft>
              <a:buClr>
                <a:schemeClr val="accent1"/>
              </a:buClr>
              <a:buSzPts val="2400"/>
              <a:buFont typeface="Arial"/>
              <a:buNone/>
            </a:pPr>
            <a:r>
              <a:rPr lang="en"/>
              <a:t>Campus</a:t>
            </a:r>
            <a:endParaRPr/>
          </a:p>
          <a:p>
            <a:pPr marL="0" lvl="0" indent="0" algn="l" rtl="0">
              <a:spcBef>
                <a:spcPts val="600"/>
              </a:spcBef>
              <a:spcAft>
                <a:spcPts val="0"/>
              </a:spcAft>
              <a:buClr>
                <a:schemeClr val="accent1"/>
              </a:buClr>
              <a:buSzPts val="2400"/>
              <a:buFont typeface="Arial"/>
              <a:buNone/>
            </a:pPr>
            <a:r>
              <a:rPr lang="en"/>
              <a:t>Yoga</a:t>
            </a:r>
            <a:endParaRPr/>
          </a:p>
          <a:p>
            <a:pPr marL="0" lvl="0" indent="0" algn="l" rtl="0">
              <a:spcBef>
                <a:spcPts val="600"/>
              </a:spcBef>
              <a:spcAft>
                <a:spcPts val="0"/>
              </a:spcAft>
              <a:buClr>
                <a:schemeClr val="accent1"/>
              </a:buClr>
              <a:buSzPts val="2400"/>
              <a:buFont typeface="Arial"/>
              <a:buNone/>
            </a:pPr>
            <a:r>
              <a:rPr lang="en"/>
              <a:t>Winter</a:t>
            </a:r>
            <a:endParaRPr/>
          </a:p>
          <a:p>
            <a:pPr marL="0" lvl="0" indent="0" algn="l" rtl="0">
              <a:spcBef>
                <a:spcPts val="600"/>
              </a:spcBef>
              <a:spcAft>
                <a:spcPts val="0"/>
              </a:spcAft>
              <a:buClr>
                <a:schemeClr val="accent1"/>
              </a:buClr>
              <a:buSzPts val="2400"/>
              <a:buFont typeface="Arial"/>
              <a:buNone/>
            </a:pPr>
            <a:r>
              <a:rPr lang="en"/>
              <a:t>Firefighter</a:t>
            </a:r>
            <a:endParaRPr/>
          </a:p>
          <a:p>
            <a:pPr marL="0" lvl="0" indent="0" algn="l" rtl="0">
              <a:spcBef>
                <a:spcPts val="600"/>
              </a:spcBef>
              <a:spcAft>
                <a:spcPts val="0"/>
              </a:spcAft>
              <a:buClr>
                <a:schemeClr val="accent1"/>
              </a:buClr>
              <a:buSzPts val="2400"/>
              <a:buFont typeface="Arial"/>
              <a:buNone/>
            </a:pPr>
            <a:r>
              <a:rPr lang="en"/>
              <a:t>Worm</a:t>
            </a:r>
            <a:endParaRPr/>
          </a:p>
          <a:p>
            <a:pPr marL="0" lvl="0" indent="0" algn="l" rtl="0">
              <a:spcBef>
                <a:spcPts val="600"/>
              </a:spcBef>
              <a:spcAft>
                <a:spcPts val="0"/>
              </a:spcAft>
              <a:buClr>
                <a:schemeClr val="accent1"/>
              </a:buClr>
              <a:buSzPts val="2400"/>
              <a:buFont typeface="Arial"/>
              <a:buNone/>
            </a:pPr>
            <a:r>
              <a:rPr lang="en"/>
              <a:t>Home</a:t>
            </a:r>
            <a:endParaRPr/>
          </a:p>
          <a:p>
            <a:pPr marL="0" lvl="0" indent="0" algn="l" rtl="0">
              <a:spcBef>
                <a:spcPts val="600"/>
              </a:spcBef>
              <a:spcAft>
                <a:spcPts val="0"/>
              </a:spcAft>
              <a:buClr>
                <a:schemeClr val="accent1"/>
              </a:buClr>
              <a:buSzPts val="2400"/>
              <a:buFont typeface="Arial"/>
              <a:buNone/>
            </a:pPr>
            <a:r>
              <a:rPr lang="en"/>
              <a:t>Rose</a:t>
            </a:r>
            <a:endParaRPr/>
          </a:p>
          <a:p>
            <a:pPr marL="0" lvl="0" indent="0" algn="l" rtl="0">
              <a:spcBef>
                <a:spcPts val="600"/>
              </a:spcBef>
              <a:spcAft>
                <a:spcPts val="0"/>
              </a:spcAft>
              <a:buClr>
                <a:schemeClr val="accent1"/>
              </a:buClr>
              <a:buSzPts val="2400"/>
              <a:buFont typeface="Arial"/>
              <a:buNone/>
            </a:pPr>
            <a:r>
              <a:rPr lang="en"/>
              <a:t>Woman</a:t>
            </a:r>
            <a:endParaRPr/>
          </a:p>
          <a:p>
            <a:pPr marL="0" lvl="0" indent="0" algn="l" rtl="0">
              <a:spcBef>
                <a:spcPts val="600"/>
              </a:spcBef>
              <a:spcAft>
                <a:spcPts val="0"/>
              </a:spcAft>
              <a:buClr>
                <a:schemeClr val="accent1"/>
              </a:buClr>
              <a:buSzPts val="2400"/>
              <a:buFont typeface="Arial"/>
              <a:buNone/>
            </a:pPr>
            <a:r>
              <a:rPr lang="en"/>
              <a:t>Restaurant</a:t>
            </a:r>
            <a:endParaRPr/>
          </a:p>
          <a:p>
            <a:pPr marL="0" lvl="0" indent="0" algn="l" rtl="0">
              <a:spcBef>
                <a:spcPts val="600"/>
              </a:spcBef>
              <a:spcAft>
                <a:spcPts val="0"/>
              </a:spcAft>
              <a:buClr>
                <a:schemeClr val="accent1"/>
              </a:buClr>
              <a:buSzPts val="2400"/>
              <a:buFont typeface="Arial"/>
              <a:buNone/>
            </a:pPr>
            <a:endParaRPr/>
          </a:p>
          <a:p>
            <a:pPr marL="0" lvl="0" indent="0" algn="l" rtl="0">
              <a:spcBef>
                <a:spcPts val="600"/>
              </a:spcBef>
              <a:spcAft>
                <a:spcPts val="0"/>
              </a:spcAft>
              <a:buNone/>
            </a:pPr>
            <a:endParaRPr/>
          </a:p>
        </p:txBody>
      </p:sp>
      <p:sp>
        <p:nvSpPr>
          <p:cNvPr id="312" name="Google Shape;312;p4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Shoe</a:t>
            </a:r>
            <a:endParaRPr/>
          </a:p>
          <a:p>
            <a:pPr marL="0" lvl="0" indent="0" algn="l" rtl="0">
              <a:spcBef>
                <a:spcPts val="600"/>
              </a:spcBef>
              <a:spcAft>
                <a:spcPts val="0"/>
              </a:spcAft>
              <a:buClr>
                <a:schemeClr val="accent1"/>
              </a:buClr>
              <a:buSzPts val="2400"/>
              <a:buFont typeface="Arial"/>
              <a:buNone/>
            </a:pPr>
            <a:r>
              <a:rPr lang="en"/>
              <a:t>Rabbit</a:t>
            </a:r>
            <a:endParaRPr/>
          </a:p>
          <a:p>
            <a:pPr marL="0" lvl="0" indent="0" algn="l" rtl="0">
              <a:spcBef>
                <a:spcPts val="600"/>
              </a:spcBef>
              <a:spcAft>
                <a:spcPts val="0"/>
              </a:spcAft>
              <a:buClr>
                <a:schemeClr val="accent1"/>
              </a:buClr>
              <a:buSzPts val="2400"/>
              <a:buFont typeface="Arial"/>
              <a:buNone/>
            </a:pPr>
            <a:r>
              <a:rPr lang="en"/>
              <a:t>Brother</a:t>
            </a:r>
            <a:endParaRPr/>
          </a:p>
          <a:p>
            <a:pPr marL="0" lvl="0" indent="0" algn="l" rtl="0">
              <a:spcBef>
                <a:spcPts val="600"/>
              </a:spcBef>
              <a:spcAft>
                <a:spcPts val="0"/>
              </a:spcAft>
              <a:buClr>
                <a:schemeClr val="accent1"/>
              </a:buClr>
              <a:buSzPts val="2400"/>
              <a:buFont typeface="Arial"/>
              <a:buNone/>
            </a:pPr>
            <a:r>
              <a:rPr lang="en"/>
              <a:t>Pretzel</a:t>
            </a:r>
            <a:endParaRPr/>
          </a:p>
          <a:p>
            <a:pPr marL="0" lvl="0" indent="0" algn="l" rtl="0">
              <a:spcBef>
                <a:spcPts val="600"/>
              </a:spcBef>
              <a:spcAft>
                <a:spcPts val="0"/>
              </a:spcAft>
              <a:buClr>
                <a:schemeClr val="accent1"/>
              </a:buClr>
              <a:buSzPts val="2400"/>
              <a:buFont typeface="Arial"/>
              <a:buNone/>
            </a:pPr>
            <a:r>
              <a:rPr lang="en"/>
              <a:t>Car</a:t>
            </a:r>
            <a:endParaRPr/>
          </a:p>
          <a:p>
            <a:pPr marL="0" lvl="0" indent="0" algn="l" rtl="0">
              <a:spcBef>
                <a:spcPts val="600"/>
              </a:spcBef>
              <a:spcAft>
                <a:spcPts val="0"/>
              </a:spcAft>
              <a:buClr>
                <a:schemeClr val="accent1"/>
              </a:buClr>
              <a:buSzPts val="2400"/>
              <a:buFont typeface="Arial"/>
              <a:buNone/>
            </a:pPr>
            <a:r>
              <a:rPr lang="en"/>
              <a:t>Pillow</a:t>
            </a:r>
            <a:endParaRPr/>
          </a:p>
          <a:p>
            <a:pPr marL="0" lvl="0" indent="0" algn="l" rtl="0">
              <a:spcBef>
                <a:spcPts val="600"/>
              </a:spcBef>
              <a:spcAft>
                <a:spcPts val="0"/>
              </a:spcAft>
              <a:buClr>
                <a:schemeClr val="accent1"/>
              </a:buClr>
              <a:buSzPts val="2400"/>
              <a:buFont typeface="Arial"/>
              <a:buNone/>
            </a:pPr>
            <a:r>
              <a:rPr lang="en"/>
              <a:t>Waitress</a:t>
            </a:r>
            <a:endParaRPr/>
          </a:p>
          <a:p>
            <a:pPr marL="0" lvl="0" indent="0" algn="l" rtl="0">
              <a:spcBef>
                <a:spcPts val="600"/>
              </a:spcBef>
              <a:spcAft>
                <a:spcPts val="0"/>
              </a:spcAft>
              <a:buClr>
                <a:schemeClr val="accent1"/>
              </a:buClr>
              <a:buSzPts val="2400"/>
              <a:buFont typeface="Arial"/>
              <a:buNone/>
            </a:pPr>
            <a:r>
              <a:rPr lang="en"/>
              <a:t>Bank</a:t>
            </a:r>
            <a:endParaRPr/>
          </a:p>
          <a:p>
            <a:pPr marL="0" lvl="0" indent="0" algn="l" rtl="0">
              <a:spcBef>
                <a:spcPts val="600"/>
              </a:spcBef>
              <a:spcAft>
                <a:spcPts val="0"/>
              </a:spcAft>
              <a:buClr>
                <a:schemeClr val="accent1"/>
              </a:buClr>
              <a:buSzPts val="2400"/>
              <a:buFont typeface="Arial"/>
              <a:buNone/>
            </a:pPr>
            <a:r>
              <a:rPr lang="en"/>
              <a:t>Coin</a:t>
            </a:r>
            <a:endParaRPr/>
          </a:p>
          <a:p>
            <a:pPr marL="0" lvl="0" indent="0" algn="l" rtl="0">
              <a:spcBef>
                <a:spcPts val="600"/>
              </a:spcBef>
              <a:spcAft>
                <a:spcPts val="0"/>
              </a:spcAft>
              <a:buClr>
                <a:schemeClr val="accent1"/>
              </a:buClr>
              <a:buSzPts val="2400"/>
              <a:buFont typeface="Arial"/>
              <a:buNone/>
            </a:pPr>
            <a:r>
              <a:rPr lang="en"/>
              <a:t>Yarn</a:t>
            </a:r>
            <a:endParaRPr/>
          </a:p>
          <a:p>
            <a:pPr marL="0" lvl="0" indent="0" algn="l" rtl="0">
              <a:spcBef>
                <a:spcPts val="6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1 Recall</a:t>
            </a:r>
            <a:endParaRPr/>
          </a:p>
        </p:txBody>
      </p:sp>
      <p:sp>
        <p:nvSpPr>
          <p:cNvPr id="318" name="Google Shape;318;p4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Recall as many words as you can</a:t>
            </a:r>
            <a:endParaRPr/>
          </a:p>
          <a:p>
            <a:pPr marL="0" lvl="0" indent="0" algn="l" rtl="0">
              <a:spcBef>
                <a:spcPts val="6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 Recall</a:t>
            </a:r>
            <a:endParaRPr/>
          </a:p>
        </p:txBody>
      </p:sp>
      <p:sp>
        <p:nvSpPr>
          <p:cNvPr id="324" name="Google Shape;324;p4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 will present a list of words</a:t>
            </a: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None/>
            </a:pPr>
            <a:r>
              <a:rPr lang="en"/>
              <a:t>Your job is to think of an antonym for each word</a:t>
            </a: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None/>
            </a:pPr>
            <a:r>
              <a:rPr lang="en"/>
              <a:t>You will have 30 seconds </a:t>
            </a: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a:t>
            </a:r>
            <a:endParaRPr/>
          </a:p>
        </p:txBody>
      </p:sp>
      <p:sp>
        <p:nvSpPr>
          <p:cNvPr id="330" name="Google Shape;330;p49"/>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Dentist</a:t>
            </a:r>
            <a:endParaRPr/>
          </a:p>
          <a:p>
            <a:pPr marL="0" lvl="0" indent="0" algn="l" rtl="0">
              <a:spcBef>
                <a:spcPts val="600"/>
              </a:spcBef>
              <a:spcAft>
                <a:spcPts val="0"/>
              </a:spcAft>
              <a:buClr>
                <a:schemeClr val="accent1"/>
              </a:buClr>
              <a:buSzPts val="2400"/>
              <a:buFont typeface="Arial"/>
              <a:buNone/>
            </a:pPr>
            <a:r>
              <a:rPr lang="en"/>
              <a:t>Office</a:t>
            </a:r>
            <a:endParaRPr/>
          </a:p>
          <a:p>
            <a:pPr marL="0" lvl="0" indent="0" algn="l" rtl="0">
              <a:spcBef>
                <a:spcPts val="600"/>
              </a:spcBef>
              <a:spcAft>
                <a:spcPts val="0"/>
              </a:spcAft>
              <a:buClr>
                <a:schemeClr val="accent1"/>
              </a:buClr>
              <a:buSzPts val="2400"/>
              <a:buFont typeface="Arial"/>
              <a:buNone/>
            </a:pPr>
            <a:r>
              <a:rPr lang="en"/>
              <a:t>Lunchbox</a:t>
            </a:r>
            <a:endParaRPr/>
          </a:p>
          <a:p>
            <a:pPr marL="0" lvl="0" indent="0" algn="l" rtl="0">
              <a:spcBef>
                <a:spcPts val="600"/>
              </a:spcBef>
              <a:spcAft>
                <a:spcPts val="0"/>
              </a:spcAft>
              <a:buClr>
                <a:schemeClr val="accent1"/>
              </a:buClr>
              <a:buSzPts val="2400"/>
              <a:buFont typeface="Arial"/>
              <a:buNone/>
            </a:pPr>
            <a:r>
              <a:rPr lang="en"/>
              <a:t>Friend</a:t>
            </a:r>
            <a:endParaRPr/>
          </a:p>
          <a:p>
            <a:pPr marL="0" lvl="0" indent="0" algn="l" rtl="0">
              <a:spcBef>
                <a:spcPts val="600"/>
              </a:spcBef>
              <a:spcAft>
                <a:spcPts val="0"/>
              </a:spcAft>
              <a:buClr>
                <a:schemeClr val="accent1"/>
              </a:buClr>
              <a:buSzPts val="2400"/>
              <a:buFont typeface="Arial"/>
              <a:buNone/>
            </a:pPr>
            <a:r>
              <a:rPr lang="en"/>
              <a:t>Cucumber</a:t>
            </a:r>
            <a:endParaRPr/>
          </a:p>
          <a:p>
            <a:pPr marL="0" lvl="0" indent="0" algn="l" rtl="0">
              <a:spcBef>
                <a:spcPts val="600"/>
              </a:spcBef>
              <a:spcAft>
                <a:spcPts val="0"/>
              </a:spcAft>
              <a:buClr>
                <a:schemeClr val="accent1"/>
              </a:buClr>
              <a:buSzPts val="2400"/>
              <a:buFont typeface="Arial"/>
              <a:buNone/>
            </a:pPr>
            <a:r>
              <a:rPr lang="en"/>
              <a:t>Lake</a:t>
            </a:r>
            <a:endParaRPr/>
          </a:p>
          <a:p>
            <a:pPr marL="0" lvl="0" indent="0" algn="l" rtl="0">
              <a:spcBef>
                <a:spcPts val="600"/>
              </a:spcBef>
              <a:spcAft>
                <a:spcPts val="0"/>
              </a:spcAft>
              <a:buClr>
                <a:schemeClr val="accent1"/>
              </a:buClr>
              <a:buSzPts val="2400"/>
              <a:buFont typeface="Arial"/>
              <a:buNone/>
            </a:pPr>
            <a:r>
              <a:rPr lang="en"/>
              <a:t>Paper</a:t>
            </a:r>
            <a:endParaRPr/>
          </a:p>
          <a:p>
            <a:pPr marL="0" lvl="0" indent="0" algn="l" rtl="0">
              <a:spcBef>
                <a:spcPts val="600"/>
              </a:spcBef>
              <a:spcAft>
                <a:spcPts val="0"/>
              </a:spcAft>
              <a:buClr>
                <a:schemeClr val="accent1"/>
              </a:buClr>
              <a:buSzPts val="2400"/>
              <a:buFont typeface="Arial"/>
              <a:buNone/>
            </a:pPr>
            <a:r>
              <a:rPr lang="en"/>
              <a:t>Drink</a:t>
            </a:r>
            <a:endParaRPr/>
          </a:p>
          <a:p>
            <a:pPr marL="0" lvl="0" indent="0" algn="l" rtl="0">
              <a:spcBef>
                <a:spcPts val="600"/>
              </a:spcBef>
              <a:spcAft>
                <a:spcPts val="0"/>
              </a:spcAft>
              <a:buClr>
                <a:schemeClr val="accent1"/>
              </a:buClr>
              <a:buSzPts val="2400"/>
              <a:buFont typeface="Arial"/>
              <a:buNone/>
            </a:pPr>
            <a:r>
              <a:rPr lang="en"/>
              <a:t>Beard</a:t>
            </a:r>
            <a:endParaRPr/>
          </a:p>
          <a:p>
            <a:pPr marL="0" lvl="0" indent="0" algn="l" rtl="0">
              <a:spcBef>
                <a:spcPts val="600"/>
              </a:spcBef>
              <a:spcAft>
                <a:spcPts val="0"/>
              </a:spcAft>
              <a:buClr>
                <a:schemeClr val="dk1"/>
              </a:buClr>
              <a:buSzPts val="1100"/>
              <a:buFont typeface="Arial"/>
              <a:buNone/>
            </a:pPr>
            <a:r>
              <a:rPr lang="en"/>
              <a:t>Boat</a:t>
            </a:r>
            <a:endParaRPr/>
          </a:p>
          <a:p>
            <a:pPr marL="0" lvl="0" indent="0" algn="l" rtl="0">
              <a:spcBef>
                <a:spcPts val="600"/>
              </a:spcBef>
              <a:spcAft>
                <a:spcPts val="0"/>
              </a:spcAft>
              <a:buNone/>
            </a:pPr>
            <a:endParaRPr/>
          </a:p>
        </p:txBody>
      </p:sp>
      <p:sp>
        <p:nvSpPr>
          <p:cNvPr id="331" name="Google Shape;331;p49"/>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Pencil</a:t>
            </a:r>
            <a:endParaRPr/>
          </a:p>
          <a:p>
            <a:pPr marL="0" lvl="0" indent="0" algn="l" rtl="0">
              <a:spcBef>
                <a:spcPts val="600"/>
              </a:spcBef>
              <a:spcAft>
                <a:spcPts val="0"/>
              </a:spcAft>
              <a:buClr>
                <a:schemeClr val="accent1"/>
              </a:buClr>
              <a:buSzPts val="2400"/>
              <a:buFont typeface="Arial"/>
              <a:buNone/>
            </a:pPr>
            <a:r>
              <a:rPr lang="en"/>
              <a:t>Black</a:t>
            </a:r>
            <a:endParaRPr/>
          </a:p>
          <a:p>
            <a:pPr marL="0" lvl="0" indent="0" algn="l" rtl="0">
              <a:spcBef>
                <a:spcPts val="600"/>
              </a:spcBef>
              <a:spcAft>
                <a:spcPts val="0"/>
              </a:spcAft>
              <a:buClr>
                <a:schemeClr val="accent1"/>
              </a:buClr>
              <a:buSzPts val="2400"/>
              <a:buFont typeface="Arial"/>
              <a:buNone/>
            </a:pPr>
            <a:r>
              <a:rPr lang="en"/>
              <a:t>Sun</a:t>
            </a:r>
            <a:endParaRPr/>
          </a:p>
          <a:p>
            <a:pPr marL="0" lvl="0" indent="0" algn="l" rtl="0">
              <a:spcBef>
                <a:spcPts val="600"/>
              </a:spcBef>
              <a:spcAft>
                <a:spcPts val="0"/>
              </a:spcAft>
              <a:buClr>
                <a:schemeClr val="accent1"/>
              </a:buClr>
              <a:buSzPts val="2400"/>
              <a:buFont typeface="Arial"/>
              <a:buNone/>
            </a:pPr>
            <a:r>
              <a:rPr lang="en"/>
              <a:t>Toothbrush</a:t>
            </a:r>
            <a:endParaRPr/>
          </a:p>
          <a:p>
            <a:pPr marL="0" lvl="0" indent="0" algn="l" rtl="0">
              <a:spcBef>
                <a:spcPts val="600"/>
              </a:spcBef>
              <a:spcAft>
                <a:spcPts val="0"/>
              </a:spcAft>
              <a:buClr>
                <a:schemeClr val="accent1"/>
              </a:buClr>
              <a:buSzPts val="2400"/>
              <a:buFont typeface="Arial"/>
              <a:buNone/>
            </a:pPr>
            <a:r>
              <a:rPr lang="en"/>
              <a:t>President</a:t>
            </a:r>
            <a:endParaRPr/>
          </a:p>
          <a:p>
            <a:pPr marL="0" lvl="0" indent="0" algn="l" rtl="0">
              <a:spcBef>
                <a:spcPts val="600"/>
              </a:spcBef>
              <a:spcAft>
                <a:spcPts val="0"/>
              </a:spcAft>
              <a:buClr>
                <a:schemeClr val="accent1"/>
              </a:buClr>
              <a:buSzPts val="2400"/>
              <a:buFont typeface="Arial"/>
              <a:buNone/>
            </a:pPr>
            <a:r>
              <a:rPr lang="en"/>
              <a:t>Mustard</a:t>
            </a:r>
            <a:endParaRPr/>
          </a:p>
          <a:p>
            <a:pPr marL="0" lvl="0" indent="0" algn="l" rtl="0">
              <a:spcBef>
                <a:spcPts val="600"/>
              </a:spcBef>
              <a:spcAft>
                <a:spcPts val="0"/>
              </a:spcAft>
              <a:buClr>
                <a:schemeClr val="accent1"/>
              </a:buClr>
              <a:buSzPts val="2400"/>
              <a:buFont typeface="Arial"/>
              <a:buNone/>
            </a:pPr>
            <a:r>
              <a:rPr lang="en"/>
              <a:t>Football</a:t>
            </a:r>
            <a:endParaRPr/>
          </a:p>
          <a:p>
            <a:pPr marL="0" lvl="0" indent="0" algn="l" rtl="0">
              <a:spcBef>
                <a:spcPts val="600"/>
              </a:spcBef>
              <a:spcAft>
                <a:spcPts val="0"/>
              </a:spcAft>
              <a:buClr>
                <a:schemeClr val="accent1"/>
              </a:buClr>
              <a:buSzPts val="2400"/>
              <a:buFont typeface="Arial"/>
              <a:buNone/>
            </a:pPr>
            <a:r>
              <a:rPr lang="en"/>
              <a:t>Evening</a:t>
            </a:r>
            <a:endParaRPr/>
          </a:p>
          <a:p>
            <a:pPr marL="0" lvl="0" indent="0" algn="l" rtl="0">
              <a:spcBef>
                <a:spcPts val="600"/>
              </a:spcBef>
              <a:spcAft>
                <a:spcPts val="0"/>
              </a:spcAft>
              <a:buClr>
                <a:schemeClr val="accent1"/>
              </a:buClr>
              <a:buSzPts val="2400"/>
              <a:buFont typeface="Arial"/>
              <a:buNone/>
            </a:pPr>
            <a:r>
              <a:rPr lang="en"/>
              <a:t>Mail</a:t>
            </a:r>
            <a:endParaRPr/>
          </a:p>
          <a:p>
            <a:pPr marL="0" lvl="0" indent="0" algn="l" rtl="0">
              <a:spcBef>
                <a:spcPts val="600"/>
              </a:spcBef>
              <a:spcAft>
                <a:spcPts val="0"/>
              </a:spcAft>
              <a:buClr>
                <a:schemeClr val="dk1"/>
              </a:buClr>
              <a:buSzPts val="1100"/>
              <a:buFont typeface="Arial"/>
              <a:buNone/>
            </a:pPr>
            <a:r>
              <a:rPr lang="en"/>
              <a:t>Wallet</a:t>
            </a:r>
            <a:endParaRPr/>
          </a:p>
          <a:p>
            <a:pPr marL="0" lvl="0" indent="0" algn="l" rtl="0">
              <a:spcBef>
                <a:spcPts val="6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a:t>
            </a:r>
            <a:endParaRPr/>
          </a:p>
        </p:txBody>
      </p:sp>
      <p:sp>
        <p:nvSpPr>
          <p:cNvPr id="337" name="Google Shape;337;p5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Recall as many words as you can</a:t>
            </a:r>
            <a:endParaRPr/>
          </a:p>
          <a:p>
            <a:pPr marL="0" lvl="0" indent="0" algn="l" rtl="0">
              <a:spcBef>
                <a:spcPts val="6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343" name="Google Shape;343;p5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dirty="0"/>
              <a:t>Which list was easier to recall?</a:t>
            </a:r>
            <a:endParaRPr dirty="0"/>
          </a:p>
          <a:p>
            <a:pPr marL="914400" lvl="1" indent="-381000" algn="l" rtl="0">
              <a:spcBef>
                <a:spcPts val="0"/>
              </a:spcBef>
              <a:spcAft>
                <a:spcPts val="0"/>
              </a:spcAft>
              <a:buSzPts val="2400"/>
              <a:buChar char="○"/>
            </a:pPr>
            <a:r>
              <a:rPr lang="en" dirty="0"/>
              <a:t>Why?</a:t>
            </a:r>
            <a:endParaRPr dirty="0"/>
          </a:p>
          <a:p>
            <a:pPr marL="0" lvl="0" indent="0" algn="l" rtl="0">
              <a:spcBef>
                <a:spcPts val="600"/>
              </a:spcBef>
              <a:spcAft>
                <a:spcPts val="0"/>
              </a:spcAft>
              <a:buClr>
                <a:schemeClr val="dk1"/>
              </a:buClr>
              <a:buSzPts val="1100"/>
              <a:buFont typeface="Arial"/>
              <a:buNone/>
            </a:pPr>
            <a:endParaRPr dirty="0"/>
          </a:p>
          <a:p>
            <a:pPr marL="457200" lvl="0" indent="-419100" algn="l" rtl="0">
              <a:spcBef>
                <a:spcPts val="600"/>
              </a:spcBef>
              <a:spcAft>
                <a:spcPts val="0"/>
              </a:spcAft>
              <a:buSzPts val="3000"/>
              <a:buChar char="▷"/>
            </a:pPr>
            <a:r>
              <a:rPr lang="en" dirty="0"/>
              <a:t>How can this idea be applied when studying for a test?</a:t>
            </a:r>
            <a:endParaRPr dirty="0"/>
          </a:p>
          <a:p>
            <a:pPr marL="0" lvl="0" indent="0" algn="l" rtl="0">
              <a:spcBef>
                <a:spcPts val="6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Minute Paper</a:t>
            </a:r>
            <a:endParaRPr/>
          </a:p>
        </p:txBody>
      </p:sp>
      <p:sp>
        <p:nvSpPr>
          <p:cNvPr id="112" name="Google Shape;112;p1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Quiz, readings, + science summary next Monday-- push opening paragraph to Tuesday?</a:t>
            </a:r>
            <a:endParaRPr sz="2000"/>
          </a:p>
          <a:p>
            <a:pPr marL="457200" lvl="0" indent="-355600" algn="l" rtl="0">
              <a:spcBef>
                <a:spcPts val="0"/>
              </a:spcBef>
              <a:spcAft>
                <a:spcPts val="0"/>
              </a:spcAft>
              <a:buSzPts val="2000"/>
              <a:buChar char="▷"/>
            </a:pPr>
            <a:r>
              <a:rPr lang="en" sz="2000"/>
              <a:t>Priming</a:t>
            </a:r>
            <a:endParaRPr sz="2000"/>
          </a:p>
          <a:p>
            <a:pPr marL="457200" lvl="0" indent="-355600" algn="l" rtl="0">
              <a:spcBef>
                <a:spcPts val="0"/>
              </a:spcBef>
              <a:spcAft>
                <a:spcPts val="0"/>
              </a:spcAft>
              <a:buSzPts val="2000"/>
              <a:buChar char="▷"/>
            </a:pPr>
            <a:r>
              <a:rPr lang="en" sz="2000"/>
              <a:t>Some of the implicit/non-declarative distinctions</a:t>
            </a:r>
            <a:endParaRPr sz="2000"/>
          </a:p>
          <a:p>
            <a:pPr marL="457200" lvl="0" indent="-355600" algn="l" rtl="0">
              <a:spcBef>
                <a:spcPts val="0"/>
              </a:spcBef>
              <a:spcAft>
                <a:spcPts val="0"/>
              </a:spcAft>
              <a:buSzPts val="2000"/>
              <a:buChar char="▷"/>
            </a:pPr>
            <a:r>
              <a:rPr lang="en" sz="2000"/>
              <a:t>Hippocampus &amp; primacy effect</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Retrieval Success Related to How You Encode</a:t>
            </a:r>
            <a:endParaRPr sz="3000"/>
          </a:p>
        </p:txBody>
      </p:sp>
      <p:sp>
        <p:nvSpPr>
          <p:cNvPr id="349" name="Google Shape;349;p5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Levels of processing</a:t>
            </a:r>
            <a:endParaRPr sz="2400"/>
          </a:p>
          <a:p>
            <a:pPr marL="914400" lvl="1" indent="-381000" algn="l" rtl="0">
              <a:spcBef>
                <a:spcPts val="0"/>
              </a:spcBef>
              <a:spcAft>
                <a:spcPts val="0"/>
              </a:spcAft>
              <a:buSzPts val="2400"/>
              <a:buChar char="○"/>
            </a:pPr>
            <a:r>
              <a:rPr lang="en" sz="2400"/>
              <a:t>Shallow processing</a:t>
            </a:r>
            <a:endParaRPr/>
          </a:p>
          <a:p>
            <a:pPr marL="1371600" lvl="2" indent="-381000" algn="l" rtl="0">
              <a:spcBef>
                <a:spcPts val="0"/>
              </a:spcBef>
              <a:spcAft>
                <a:spcPts val="0"/>
              </a:spcAft>
              <a:buSzPts val="2400"/>
              <a:buChar char="■"/>
            </a:pPr>
            <a:r>
              <a:rPr lang="en" sz="2400"/>
              <a:t>little attention to meaning</a:t>
            </a:r>
            <a:endParaRPr/>
          </a:p>
          <a:p>
            <a:pPr marL="1371600" lvl="2" indent="-381000" algn="l" rtl="0">
              <a:spcBef>
                <a:spcPts val="0"/>
              </a:spcBef>
              <a:spcAft>
                <a:spcPts val="0"/>
              </a:spcAft>
              <a:buSzPts val="2400"/>
              <a:buChar char="■"/>
            </a:pPr>
            <a:r>
              <a:rPr lang="en" sz="2400"/>
              <a:t>focus on physical features</a:t>
            </a:r>
            <a:endParaRPr/>
          </a:p>
          <a:p>
            <a:pPr marL="1371600" lvl="2" indent="-381000" algn="l" rtl="0">
              <a:spcBef>
                <a:spcPts val="0"/>
              </a:spcBef>
              <a:spcAft>
                <a:spcPts val="0"/>
              </a:spcAft>
              <a:buSzPts val="2400"/>
              <a:buChar char="■"/>
            </a:pPr>
            <a:r>
              <a:rPr lang="en" sz="2400"/>
              <a:t>poor memory</a:t>
            </a:r>
            <a:endParaRPr sz="2400"/>
          </a:p>
          <a:p>
            <a:pPr marL="914400" lvl="1" indent="-381000" algn="l" rtl="0">
              <a:spcBef>
                <a:spcPts val="0"/>
              </a:spcBef>
              <a:spcAft>
                <a:spcPts val="0"/>
              </a:spcAft>
              <a:buSzPts val="2400"/>
              <a:buChar char="○"/>
            </a:pPr>
            <a:r>
              <a:rPr lang="en" sz="2400"/>
              <a:t>Deep processing</a:t>
            </a:r>
            <a:endParaRPr/>
          </a:p>
          <a:p>
            <a:pPr marL="1371600" lvl="2" indent="-381000" algn="l" rtl="0">
              <a:spcBef>
                <a:spcPts val="0"/>
              </a:spcBef>
              <a:spcAft>
                <a:spcPts val="0"/>
              </a:spcAft>
              <a:buSzPts val="2400"/>
              <a:buChar char="■"/>
            </a:pPr>
            <a:r>
              <a:rPr lang="en" sz="2400"/>
              <a:t>close attention to meaning</a:t>
            </a:r>
            <a:endParaRPr/>
          </a:p>
          <a:p>
            <a:pPr marL="1371600" lvl="2" indent="-381000" algn="l" rtl="0">
              <a:spcBef>
                <a:spcPts val="0"/>
              </a:spcBef>
              <a:spcAft>
                <a:spcPts val="0"/>
              </a:spcAft>
              <a:buSzPts val="2400"/>
              <a:buChar char="■"/>
            </a:pPr>
            <a:r>
              <a:rPr lang="en" sz="2400"/>
              <a:t>better memory</a:t>
            </a:r>
            <a:endParaRPr sz="2400"/>
          </a:p>
          <a:p>
            <a:pPr marL="0" lvl="0" indent="0" algn="l" rtl="0">
              <a:spcBef>
                <a:spcPts val="600"/>
              </a:spcBef>
              <a:spcAft>
                <a:spcPts val="0"/>
              </a:spcAft>
              <a:buNone/>
            </a:pP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Levels of Processing</a:t>
            </a:r>
            <a:endParaRPr sz="3000"/>
          </a:p>
        </p:txBody>
      </p:sp>
      <p:pic>
        <p:nvPicPr>
          <p:cNvPr id="355" name="Google Shape;355;p53"/>
          <p:cNvPicPr preferRelativeResize="0"/>
          <p:nvPr/>
        </p:nvPicPr>
        <p:blipFill>
          <a:blip r:embed="rId3">
            <a:alphaModFix/>
          </a:blip>
          <a:stretch>
            <a:fillRect/>
          </a:stretch>
        </p:blipFill>
        <p:spPr>
          <a:xfrm>
            <a:off x="1138450" y="1185413"/>
            <a:ext cx="6867096" cy="37753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Problems with LOP theory</a:t>
            </a:r>
            <a:endParaRPr/>
          </a:p>
        </p:txBody>
      </p:sp>
      <p:sp>
        <p:nvSpPr>
          <p:cNvPr id="361" name="Google Shape;361;p5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Circularity</a:t>
            </a:r>
            <a:endParaRPr/>
          </a:p>
          <a:p>
            <a:pPr marL="914400" lvl="1" indent="-381000" algn="l" rtl="0">
              <a:spcBef>
                <a:spcPts val="0"/>
              </a:spcBef>
              <a:spcAft>
                <a:spcPts val="0"/>
              </a:spcAft>
              <a:buSzPts val="2400"/>
              <a:buChar char="○"/>
            </a:pPr>
            <a:r>
              <a:rPr lang="en"/>
              <a:t>Why?</a:t>
            </a:r>
            <a:endParaRPr/>
          </a:p>
          <a:p>
            <a:pPr marL="457200" lvl="0" indent="-419100" algn="l" rtl="0">
              <a:spcBef>
                <a:spcPts val="0"/>
              </a:spcBef>
              <a:spcAft>
                <a:spcPts val="0"/>
              </a:spcAft>
              <a:buSzPts val="3000"/>
              <a:buChar char="▷"/>
            </a:pPr>
            <a:r>
              <a:rPr lang="en"/>
              <a:t>Deeper processing at encoding → facilitated retrieval</a:t>
            </a:r>
            <a:endParaRPr/>
          </a:p>
          <a:p>
            <a:pPr marL="914400" lvl="1" indent="-381000" algn="l" rtl="0">
              <a:spcBef>
                <a:spcPts val="0"/>
              </a:spcBef>
              <a:spcAft>
                <a:spcPts val="0"/>
              </a:spcAft>
              <a:buSzPts val="2400"/>
              <a:buChar char="○"/>
            </a:pPr>
            <a:r>
              <a:rPr lang="en"/>
              <a:t>Except?</a:t>
            </a:r>
            <a:endParaRPr/>
          </a:p>
          <a:p>
            <a:pPr marL="0" lvl="0" indent="0" algn="l" rtl="0">
              <a:spcBef>
                <a:spcPts val="60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Self-reference</a:t>
            </a:r>
            <a:endParaRPr/>
          </a:p>
        </p:txBody>
      </p:sp>
      <p:sp>
        <p:nvSpPr>
          <p:cNvPr id="367" name="Google Shape;367;p55"/>
          <p:cNvSpPr txBox="1">
            <a:spLocks noGrp="1"/>
          </p:cNvSpPr>
          <p:nvPr>
            <p:ph type="body" idx="1"/>
          </p:nvPr>
        </p:nvSpPr>
        <p:spPr>
          <a:xfrm>
            <a:off x="893700" y="1284700"/>
            <a:ext cx="7642800" cy="20040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“[W]hen we relate things we want to remember to ourselves, this can lead to stronger memories…” (Rogers et al., 1977)</a:t>
            </a:r>
            <a:endParaRPr sz="2000"/>
          </a:p>
          <a:p>
            <a:pPr marL="457200" lvl="0" indent="-355600" algn="l" rtl="0">
              <a:spcBef>
                <a:spcPts val="0"/>
              </a:spcBef>
              <a:spcAft>
                <a:spcPts val="0"/>
              </a:spcAft>
              <a:buSzPts val="2000"/>
              <a:buChar char="▷"/>
            </a:pPr>
            <a:r>
              <a:rPr lang="en" sz="2000"/>
              <a:t>Yin et al. (2019), re: working memory &amp; self-reference</a:t>
            </a:r>
            <a:endParaRPr sz="2000"/>
          </a:p>
          <a:p>
            <a:pPr marL="0" lvl="0" indent="0" algn="l" rtl="0">
              <a:spcBef>
                <a:spcPts val="600"/>
              </a:spcBef>
              <a:spcAft>
                <a:spcPts val="0"/>
              </a:spcAft>
              <a:buNone/>
            </a:pPr>
            <a:endParaRPr sz="2000"/>
          </a:p>
        </p:txBody>
      </p:sp>
      <p:pic>
        <p:nvPicPr>
          <p:cNvPr id="368" name="Google Shape;368;p55"/>
          <p:cNvPicPr preferRelativeResize="0"/>
          <p:nvPr/>
        </p:nvPicPr>
        <p:blipFill>
          <a:blip r:embed="rId3">
            <a:alphaModFix/>
          </a:blip>
          <a:stretch>
            <a:fillRect/>
          </a:stretch>
        </p:blipFill>
        <p:spPr>
          <a:xfrm>
            <a:off x="1078886" y="2999975"/>
            <a:ext cx="6986225" cy="191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74" name="Google Shape;374;p5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Left side of class, close your eyes</a:t>
            </a:r>
            <a:endParaRPr/>
          </a:p>
          <a:p>
            <a:pPr marL="0" lvl="0" indent="0" algn="l" rtl="0">
              <a:spcBef>
                <a:spcPts val="600"/>
              </a:spcBef>
              <a:spcAft>
                <a:spcPts val="0"/>
              </a:spcAft>
              <a:buNone/>
            </a:pPr>
            <a:r>
              <a:rPr lang="en"/>
              <a:t>Right side of class, pay attention to the following passage.</a:t>
            </a:r>
            <a:endParaRPr/>
          </a:p>
          <a:p>
            <a:pPr marL="0" lvl="0" indent="0" algn="l" rtl="0">
              <a:spcBef>
                <a:spcPts val="600"/>
              </a:spcBef>
              <a:spcAft>
                <a:spcPts val="0"/>
              </a:spcAft>
              <a:buNone/>
            </a:pPr>
            <a:endParaRPr/>
          </a:p>
          <a:p>
            <a:pPr marL="0" lvl="0" indent="0" algn="l" rtl="0">
              <a:spcBef>
                <a:spcPts val="600"/>
              </a:spcBef>
              <a:spcAft>
                <a:spcPts val="0"/>
              </a:spcAft>
              <a:buNone/>
            </a:pPr>
            <a:r>
              <a:rPr lang="en"/>
              <a:t>Try to remember it.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80" name="Google Shape;380;p57"/>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the balloons popped, the sound wouldn’t be able to carry since everything would be too far away from the correct floor. A closed window would also prevent the sound from carrying, since most buildings tend to be well insulated. Since the whole operation depends on the steady flow of electricity, a break in the middle of the wire would also cause problems. Of course, the fellow could shout, but the human voice is not loud enough to carry that far. An additional problem is that the string could break on the instrument. Then there would be no accompaniment to the message. It is clear that the best situation would involve less distance. Then there would be fewer potential problems. With face-to-face contact, the least number of things could go wrong.</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86" name="Google Shape;386;p5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Right side of class, close your eyes</a:t>
            </a:r>
            <a:endParaRPr/>
          </a:p>
          <a:p>
            <a:pPr marL="0" lvl="0" indent="0" algn="l" rtl="0">
              <a:spcBef>
                <a:spcPts val="600"/>
              </a:spcBef>
              <a:spcAft>
                <a:spcPts val="0"/>
              </a:spcAft>
              <a:buNone/>
            </a:pPr>
            <a:r>
              <a:rPr lang="en"/>
              <a:t>Left side of class, pay attention to the following passage.</a:t>
            </a:r>
            <a:endParaRPr/>
          </a:p>
          <a:p>
            <a:pPr marL="0" lvl="0" indent="0" algn="l" rtl="0">
              <a:spcBef>
                <a:spcPts val="600"/>
              </a:spcBef>
              <a:spcAft>
                <a:spcPts val="0"/>
              </a:spcAft>
              <a:buNone/>
            </a:pPr>
            <a:endParaRPr/>
          </a:p>
          <a:p>
            <a:pPr marL="0" lvl="0" indent="0" algn="l" rtl="0">
              <a:spcBef>
                <a:spcPts val="600"/>
              </a:spcBef>
              <a:spcAft>
                <a:spcPts val="0"/>
              </a:spcAft>
              <a:buNone/>
            </a:pPr>
            <a:r>
              <a:rPr lang="en"/>
              <a:t>Try to remember it.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9"/>
          <p:cNvSpPr txBox="1">
            <a:spLocks noGrp="1"/>
          </p:cNvSpPr>
          <p:nvPr>
            <p:ph type="title"/>
          </p:nvPr>
        </p:nvSpPr>
        <p:spPr>
          <a:xfrm>
            <a:off x="436500" y="358400"/>
            <a:ext cx="2905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pic>
        <p:nvPicPr>
          <p:cNvPr id="392" name="Google Shape;392;p59"/>
          <p:cNvPicPr preferRelativeResize="0"/>
          <p:nvPr/>
        </p:nvPicPr>
        <p:blipFill rotWithShape="1">
          <a:blip r:embed="rId3">
            <a:alphaModFix/>
          </a:blip>
          <a:srcRect l="25448" r="25809" b="28987"/>
          <a:stretch/>
        </p:blipFill>
        <p:spPr>
          <a:xfrm>
            <a:off x="3599850" y="0"/>
            <a:ext cx="3056225" cy="4988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98" name="Google Shape;398;p60"/>
          <p:cNvSpPr txBox="1">
            <a:spLocks noGrp="1"/>
          </p:cNvSpPr>
          <p:nvPr>
            <p:ph type="body" idx="1"/>
          </p:nvPr>
        </p:nvSpPr>
        <p:spPr>
          <a:xfrm>
            <a:off x="1340700" y="977413"/>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the balloons popped, the sound wouldn’t be able to carry since everything would be too far away from the correct floor. A closed window would also prevent the sound from carrying, since most buildings tend to be well insulated. Since the whole operation depends on the steady flow of electricity, a break in the middle of the wire would also cause problems. Of course, the fellow could shout, but the human voice is not loud enough to carry that far. An additional problem is that the string could break on the instrument. Then there would be no accompaniment to the message. It is clear that the best situation would involve less distance. Then there would be fewer potential problems. With face-to-face contact, the least number of things could go wrong.</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404" name="Google Shape;404;p6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Left side: what do you remember?</a:t>
            </a:r>
            <a:endParaRPr/>
          </a:p>
          <a:p>
            <a:pPr marL="0" lvl="0" indent="0" algn="l" rtl="0">
              <a:spcBef>
                <a:spcPts val="600"/>
              </a:spcBef>
              <a:spcAft>
                <a:spcPts val="0"/>
              </a:spcAft>
              <a:buNone/>
            </a:pPr>
            <a:r>
              <a:rPr lang="en"/>
              <a:t>Right side: what do you remember?</a:t>
            </a:r>
            <a:endParaRPr/>
          </a:p>
          <a:p>
            <a:pPr marL="0" lvl="0" indent="0" algn="l" rtl="0">
              <a:spcBef>
                <a:spcPts val="600"/>
              </a:spcBef>
              <a:spcAft>
                <a:spcPts val="0"/>
              </a:spcAft>
              <a:buNone/>
            </a:pPr>
            <a:endParaRPr/>
          </a:p>
          <a:p>
            <a:pPr marL="0" lvl="0" indent="0" algn="l" rtl="0">
              <a:spcBef>
                <a:spcPts val="600"/>
              </a:spcBef>
              <a:spcAft>
                <a:spcPts val="0"/>
              </a:spcAft>
              <a:buNone/>
            </a:pPr>
            <a:r>
              <a:rPr lang="en"/>
              <a:t>Takeaway?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Wikipedia + Science Summary Piece</a:t>
            </a:r>
            <a:endParaRPr/>
          </a:p>
        </p:txBody>
      </p:sp>
      <p:sp>
        <p:nvSpPr>
          <p:cNvPr id="118" name="Google Shape;118;p17"/>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410" name="Google Shape;410;p6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Left side: what do you remember?</a:t>
            </a:r>
            <a:endParaRPr/>
          </a:p>
          <a:p>
            <a:pPr marL="0" lvl="0" indent="0" algn="l" rtl="0">
              <a:spcBef>
                <a:spcPts val="600"/>
              </a:spcBef>
              <a:spcAft>
                <a:spcPts val="0"/>
              </a:spcAft>
              <a:buNone/>
            </a:pPr>
            <a:r>
              <a:rPr lang="en"/>
              <a:t>Right side: what do you remember?</a:t>
            </a:r>
            <a:endParaRPr/>
          </a:p>
          <a:p>
            <a:pPr marL="0" lvl="0" indent="0" algn="l" rtl="0">
              <a:spcBef>
                <a:spcPts val="600"/>
              </a:spcBef>
              <a:spcAft>
                <a:spcPts val="0"/>
              </a:spcAft>
              <a:buNone/>
            </a:pPr>
            <a:endParaRPr/>
          </a:p>
          <a:p>
            <a:pPr marL="0" lvl="0" indent="0" algn="l" rtl="0">
              <a:spcBef>
                <a:spcPts val="600"/>
              </a:spcBef>
              <a:spcAft>
                <a:spcPts val="0"/>
              </a:spcAft>
              <a:buNone/>
            </a:pPr>
            <a:r>
              <a:rPr lang="en"/>
              <a:t>Takeaway?</a:t>
            </a:r>
            <a:endParaRPr/>
          </a:p>
          <a:p>
            <a:pPr marL="0" lvl="0" indent="0" algn="l" rtl="0">
              <a:spcBef>
                <a:spcPts val="600"/>
              </a:spcBef>
              <a:spcAft>
                <a:spcPts val="0"/>
              </a:spcAft>
              <a:buClr>
                <a:schemeClr val="dk1"/>
              </a:buClr>
              <a:buSzPts val="1100"/>
              <a:buFont typeface="Arial"/>
              <a:buNone/>
            </a:pPr>
            <a:r>
              <a:rPr lang="en" sz="2400" i="1"/>
              <a:t>Having a mental framework of comprehension aids memory encoding and retrieval</a:t>
            </a:r>
            <a:endParaRPr sz="2400" i="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Testing Effect / Retrieval Practice</a:t>
            </a:r>
            <a:endParaRPr sz="3000"/>
          </a:p>
        </p:txBody>
      </p:sp>
      <p:sp>
        <p:nvSpPr>
          <p:cNvPr id="416" name="Google Shape;416;p6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Roediger &amp; Karpicke 2006</a:t>
            </a:r>
            <a:endParaRPr/>
          </a:p>
          <a:p>
            <a:pPr marL="914400" lvl="1" indent="-381000" algn="l" rtl="0">
              <a:spcBef>
                <a:spcPts val="0"/>
              </a:spcBef>
              <a:spcAft>
                <a:spcPts val="0"/>
              </a:spcAft>
              <a:buSzPts val="2400"/>
              <a:buChar char="○"/>
            </a:pPr>
            <a:r>
              <a:rPr lang="en"/>
              <a:t>Group 1: Re-read a passage</a:t>
            </a:r>
            <a:endParaRPr/>
          </a:p>
          <a:p>
            <a:pPr marL="914400" lvl="1" indent="-381000" algn="l" rtl="0">
              <a:spcBef>
                <a:spcPts val="0"/>
              </a:spcBef>
              <a:spcAft>
                <a:spcPts val="0"/>
              </a:spcAft>
              <a:buSzPts val="2400"/>
              <a:buChar char="○"/>
            </a:pPr>
            <a:r>
              <a:rPr lang="en"/>
              <a:t>Group 2: Tested on material in passage</a:t>
            </a:r>
            <a:endParaRPr/>
          </a:p>
          <a:p>
            <a:pPr marL="914400" lvl="1" indent="-381000" algn="l" rtl="0">
              <a:spcBef>
                <a:spcPts val="0"/>
              </a:spcBef>
              <a:spcAft>
                <a:spcPts val="0"/>
              </a:spcAft>
              <a:buSzPts val="2400"/>
              <a:buChar char="○"/>
            </a:pPr>
            <a:r>
              <a:rPr lang="en"/>
              <a:t>At delay, Group 2 &gt; Group 1</a:t>
            </a:r>
            <a:endParaRPr/>
          </a:p>
          <a:p>
            <a:pPr marL="0" lvl="0" indent="0" algn="l" rtl="0">
              <a:spcBef>
                <a:spcPts val="60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Retrieval</a:t>
            </a:r>
            <a:endParaRPr/>
          </a:p>
        </p:txBody>
      </p:sp>
      <p:sp>
        <p:nvSpPr>
          <p:cNvPr id="422" name="Google Shape;422;p64"/>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Retrieval: process of transferring information from LTM back into working memory (consciousness)</a:t>
            </a:r>
            <a:endParaRPr/>
          </a:p>
          <a:p>
            <a:pPr marL="914400" lvl="1" indent="-381000" algn="l" rtl="0">
              <a:spcBef>
                <a:spcPts val="0"/>
              </a:spcBef>
              <a:spcAft>
                <a:spcPts val="0"/>
              </a:spcAft>
              <a:buSzPts val="2400"/>
              <a:buChar char="○"/>
            </a:pPr>
            <a:r>
              <a:rPr lang="en"/>
              <a:t>Most of our failures of memory are failures to retrieve</a:t>
            </a:r>
            <a:endParaRPr/>
          </a:p>
          <a:p>
            <a:pPr marL="914400" lvl="1" indent="-381000" algn="l" rtl="0">
              <a:spcBef>
                <a:spcPts val="0"/>
              </a:spcBef>
              <a:spcAft>
                <a:spcPts val="0"/>
              </a:spcAft>
              <a:buSzPts val="2400"/>
              <a:buChar char="○"/>
            </a:pPr>
            <a:r>
              <a:rPr lang="en"/>
              <a:t>Paradigms:</a:t>
            </a:r>
            <a:endParaRPr/>
          </a:p>
          <a:p>
            <a:pPr marL="1371600" lvl="2" indent="-381000" algn="l" rtl="0">
              <a:spcBef>
                <a:spcPts val="0"/>
              </a:spcBef>
              <a:spcAft>
                <a:spcPts val="0"/>
              </a:spcAft>
              <a:buSzPts val="2400"/>
              <a:buChar char="■"/>
            </a:pPr>
            <a:r>
              <a:rPr lang="en"/>
              <a:t>Cued Recall</a:t>
            </a:r>
            <a:endParaRPr/>
          </a:p>
          <a:p>
            <a:pPr marL="1371600" lvl="2" indent="-381000" algn="l" rtl="0">
              <a:spcBef>
                <a:spcPts val="0"/>
              </a:spcBef>
              <a:spcAft>
                <a:spcPts val="0"/>
              </a:spcAft>
              <a:buSzPts val="2400"/>
              <a:buChar char="■"/>
            </a:pPr>
            <a:r>
              <a:rPr lang="en"/>
              <a:t>Free Recall</a:t>
            </a:r>
            <a:endParaRPr/>
          </a:p>
          <a:p>
            <a:pPr marL="1371600" lvl="2" indent="-381000" algn="l" rtl="0">
              <a:spcBef>
                <a:spcPts val="0"/>
              </a:spcBef>
              <a:spcAft>
                <a:spcPts val="0"/>
              </a:spcAft>
              <a:buSzPts val="2400"/>
              <a:buChar char="■"/>
            </a:pPr>
            <a:r>
              <a:rPr lang="en"/>
              <a:t>Recognition Memory</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Encoding specificity (A)</a:t>
            </a:r>
            <a:endParaRPr/>
          </a:p>
        </p:txBody>
      </p:sp>
      <p:pic>
        <p:nvPicPr>
          <p:cNvPr id="428" name="Google Shape;428;p65"/>
          <p:cNvPicPr preferRelativeResize="0"/>
          <p:nvPr/>
        </p:nvPicPr>
        <p:blipFill>
          <a:blip r:embed="rId3">
            <a:alphaModFix/>
          </a:blip>
          <a:stretch>
            <a:fillRect/>
          </a:stretch>
        </p:blipFill>
        <p:spPr>
          <a:xfrm>
            <a:off x="556363" y="1215788"/>
            <a:ext cx="8031279" cy="377531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State-dependent learning</a:t>
            </a:r>
            <a:endParaRPr/>
          </a:p>
        </p:txBody>
      </p:sp>
      <p:sp>
        <p:nvSpPr>
          <p:cNvPr id="434" name="Google Shape;434;p6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Learning is associated with a particular internal state</a:t>
            </a:r>
            <a:endParaRPr/>
          </a:p>
          <a:p>
            <a:pPr marL="914400" lvl="1" indent="-381000" algn="l" rtl="0">
              <a:spcBef>
                <a:spcPts val="0"/>
              </a:spcBef>
              <a:spcAft>
                <a:spcPts val="0"/>
              </a:spcAft>
              <a:buSzPts val="2400"/>
              <a:buChar char="○"/>
            </a:pPr>
            <a:r>
              <a:rPr lang="en"/>
              <a:t>Better memory if person’s mood at encoding matches mood during retrieval</a:t>
            </a:r>
            <a:endParaRPr/>
          </a:p>
          <a:p>
            <a:pPr marL="0" lvl="0" indent="0" algn="l" rtl="0">
              <a:spcBef>
                <a:spcPts val="60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Transfer-appropriate processing</a:t>
            </a:r>
            <a:endParaRPr sz="3000"/>
          </a:p>
        </p:txBody>
      </p:sp>
      <p:sp>
        <p:nvSpPr>
          <p:cNvPr id="440" name="Google Shape;440;p6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Encoding task</a:t>
            </a:r>
            <a:endParaRPr/>
          </a:p>
          <a:p>
            <a:pPr marL="914400" lvl="1" indent="-381000" algn="l" rtl="0">
              <a:spcBef>
                <a:spcPts val="0"/>
              </a:spcBef>
              <a:spcAft>
                <a:spcPts val="0"/>
              </a:spcAft>
              <a:buSzPts val="2400"/>
              <a:buChar char="○"/>
            </a:pPr>
            <a:r>
              <a:rPr lang="en"/>
              <a:t>Group 1: Meaning task</a:t>
            </a:r>
            <a:endParaRPr/>
          </a:p>
          <a:p>
            <a:pPr marL="914400" lvl="1" indent="-381000" algn="l" rtl="0">
              <a:spcBef>
                <a:spcPts val="0"/>
              </a:spcBef>
              <a:spcAft>
                <a:spcPts val="0"/>
              </a:spcAft>
              <a:buSzPts val="2400"/>
              <a:buChar char="○"/>
            </a:pPr>
            <a:r>
              <a:rPr lang="en"/>
              <a:t>Group 2: Rhyming task</a:t>
            </a:r>
            <a:endParaRPr/>
          </a:p>
          <a:p>
            <a:pPr marL="0" lvl="0" indent="0" algn="l" rtl="0">
              <a:spcBef>
                <a:spcPts val="600"/>
              </a:spcBef>
              <a:spcAft>
                <a:spcPts val="0"/>
              </a:spcAft>
              <a:buClr>
                <a:schemeClr val="dk1"/>
              </a:buClr>
              <a:buSzPts val="1100"/>
              <a:buFont typeface="Arial"/>
              <a:buNone/>
            </a:pPr>
            <a:endParaRPr/>
          </a:p>
          <a:p>
            <a:pPr marL="457200" lvl="0" indent="-419100" algn="l" rtl="0">
              <a:spcBef>
                <a:spcPts val="600"/>
              </a:spcBef>
              <a:spcAft>
                <a:spcPts val="0"/>
              </a:spcAft>
              <a:buSzPts val="3000"/>
              <a:buChar char="▷"/>
            </a:pPr>
            <a:r>
              <a:rPr lang="en"/>
              <a:t>Retrieval task: “Was there a word that rhymed with ___?”</a:t>
            </a:r>
            <a:endParaRPr/>
          </a:p>
          <a:p>
            <a:pPr marL="914400" lvl="1" indent="-381000" algn="l" rtl="0">
              <a:spcBef>
                <a:spcPts val="0"/>
              </a:spcBef>
              <a:spcAft>
                <a:spcPts val="0"/>
              </a:spcAft>
              <a:buSzPts val="2400"/>
              <a:buChar char="○"/>
            </a:pPr>
            <a:r>
              <a:rPr lang="en"/>
              <a:t>Group 2 &gt; Group 1</a:t>
            </a:r>
            <a:endParaRPr/>
          </a:p>
          <a:p>
            <a:pPr marL="0" lvl="0" indent="0" algn="l" rtl="0">
              <a:spcBef>
                <a:spcPts val="60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Spaced Learning</a:t>
            </a:r>
            <a:endParaRPr/>
          </a:p>
        </p:txBody>
      </p:sp>
      <p:sp>
        <p:nvSpPr>
          <p:cNvPr id="446" name="Google Shape;446;p68"/>
          <p:cNvSpPr txBox="1">
            <a:spLocks noGrp="1"/>
          </p:cNvSpPr>
          <p:nvPr>
            <p:ph type="body" idx="1"/>
          </p:nvPr>
        </p:nvSpPr>
        <p:spPr>
          <a:xfrm>
            <a:off x="893700" y="1373600"/>
            <a:ext cx="72477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Distributed versus massed practice</a:t>
            </a:r>
            <a:endParaRPr/>
          </a:p>
          <a:p>
            <a:pPr marL="914400" lvl="1" indent="-381000" algn="l" rtl="0">
              <a:spcBef>
                <a:spcPts val="0"/>
              </a:spcBef>
              <a:spcAft>
                <a:spcPts val="0"/>
              </a:spcAft>
              <a:buSzPts val="2400"/>
              <a:buChar char="○"/>
            </a:pPr>
            <a:r>
              <a:rPr lang="en"/>
              <a:t>Difficult to maintain close attention throughout a long study session</a:t>
            </a:r>
            <a:endParaRPr/>
          </a:p>
          <a:p>
            <a:pPr marL="914400" lvl="1" indent="-381000" algn="l" rtl="0">
              <a:spcBef>
                <a:spcPts val="0"/>
              </a:spcBef>
              <a:spcAft>
                <a:spcPts val="0"/>
              </a:spcAft>
              <a:buSzPts val="2400"/>
              <a:buChar char="○"/>
            </a:pPr>
            <a:r>
              <a:rPr lang="en"/>
              <a:t>Studying after a break gives feedback about what you already know</a:t>
            </a:r>
            <a:endParaRPr/>
          </a:p>
          <a:p>
            <a:pPr marL="914400" lvl="0" indent="0" algn="l" rtl="0">
              <a:spcBef>
                <a:spcPts val="600"/>
              </a:spcBef>
              <a:spcAft>
                <a:spcPts val="0"/>
              </a:spcAft>
              <a:buNone/>
            </a:pPr>
            <a:endParaRPr sz="2400"/>
          </a:p>
          <a:p>
            <a:pPr marL="457200" lvl="0" indent="-419100" algn="l" rtl="0">
              <a:spcBef>
                <a:spcPts val="600"/>
              </a:spcBef>
              <a:spcAft>
                <a:spcPts val="0"/>
              </a:spcAft>
              <a:buSzPts val="3000"/>
              <a:buChar char="▷"/>
            </a:pPr>
            <a:r>
              <a:rPr lang="en"/>
              <a:t>In part why summer session is not actually good, via cog psych...</a:t>
            </a:r>
            <a:endParaRPr/>
          </a:p>
          <a:p>
            <a:pPr marL="0" lvl="0" indent="0" algn="l" rtl="0">
              <a:spcBef>
                <a:spcPts val="60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Other Factors that Aid Encoding</a:t>
            </a:r>
            <a:endParaRPr sz="3000"/>
          </a:p>
        </p:txBody>
      </p:sp>
      <p:sp>
        <p:nvSpPr>
          <p:cNvPr id="452" name="Google Shape;452;p69"/>
          <p:cNvSpPr txBox="1">
            <a:spLocks noGrp="1"/>
          </p:cNvSpPr>
          <p:nvPr>
            <p:ph type="body" idx="1"/>
          </p:nvPr>
        </p:nvSpPr>
        <p:spPr>
          <a:xfrm>
            <a:off x="893700" y="1373600"/>
            <a:ext cx="71415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Visual imagery (paired associates; boat-tree)</a:t>
            </a:r>
            <a:endParaRPr sz="2400"/>
          </a:p>
          <a:p>
            <a:pPr marL="457200" lvl="0" indent="-381000" algn="l" rtl="0">
              <a:spcBef>
                <a:spcPts val="0"/>
              </a:spcBef>
              <a:spcAft>
                <a:spcPts val="0"/>
              </a:spcAft>
              <a:buSzPts val="2400"/>
              <a:buChar char="▷"/>
            </a:pPr>
            <a:r>
              <a:rPr lang="en" sz="2400"/>
              <a:t>Generation effect (demos, worksheets)</a:t>
            </a:r>
            <a:endParaRPr sz="2400"/>
          </a:p>
          <a:p>
            <a:pPr marL="457200" lvl="0" indent="-381000" algn="l" rtl="0">
              <a:spcBef>
                <a:spcPts val="0"/>
              </a:spcBef>
              <a:spcAft>
                <a:spcPts val="0"/>
              </a:spcAft>
              <a:buSzPts val="2400"/>
              <a:buChar char="▷"/>
            </a:pPr>
            <a:r>
              <a:rPr lang="en" sz="2400"/>
              <a:t>Relating words to survival value</a:t>
            </a:r>
            <a:endParaRPr sz="2400"/>
          </a:p>
          <a:p>
            <a:pPr marL="0" lvl="0" indent="0" algn="l" rtl="0">
              <a:spcBef>
                <a:spcPts val="600"/>
              </a:spcBef>
              <a:spcAft>
                <a:spcPts val="0"/>
              </a:spcAft>
              <a:buNone/>
            </a:pPr>
            <a:endParaRPr sz="1000"/>
          </a:p>
          <a:p>
            <a:pPr marL="0" lvl="0" indent="0" algn="l" rtl="0">
              <a:spcBef>
                <a:spcPts val="600"/>
              </a:spcBef>
              <a:spcAft>
                <a:spcPts val="0"/>
              </a:spcAft>
              <a:buNone/>
            </a:pPr>
            <a:r>
              <a:rPr lang="en"/>
              <a:t>Study tips:</a:t>
            </a:r>
            <a:endParaRPr/>
          </a:p>
          <a:p>
            <a:pPr marL="457200" lvl="0" indent="-381000" algn="l" rtl="0">
              <a:spcBef>
                <a:spcPts val="600"/>
              </a:spcBef>
              <a:spcAft>
                <a:spcPts val="0"/>
              </a:spcAft>
              <a:buSzPts val="2400"/>
              <a:buChar char="▷"/>
            </a:pPr>
            <a:r>
              <a:rPr lang="en" sz="2400"/>
              <a:t>Elaborate</a:t>
            </a:r>
            <a:endParaRPr sz="2400"/>
          </a:p>
          <a:p>
            <a:pPr marL="457200" lvl="0" indent="-381000" algn="l" rtl="0">
              <a:spcBef>
                <a:spcPts val="0"/>
              </a:spcBef>
              <a:spcAft>
                <a:spcPts val="0"/>
              </a:spcAft>
              <a:buSzPts val="2400"/>
              <a:buChar char="▷"/>
            </a:pPr>
            <a:r>
              <a:rPr lang="en" sz="2400"/>
              <a:t>Generate &amp; test</a:t>
            </a:r>
            <a:endParaRPr sz="2400"/>
          </a:p>
          <a:p>
            <a:pPr marL="457200" lvl="0" indent="-381000" algn="l" rtl="0">
              <a:spcBef>
                <a:spcPts val="0"/>
              </a:spcBef>
              <a:spcAft>
                <a:spcPts val="0"/>
              </a:spcAft>
              <a:buSzPts val="2400"/>
              <a:buChar char="▷"/>
            </a:pPr>
            <a:r>
              <a:rPr lang="en" sz="2400"/>
              <a:t>Avoid “illusion of learning”</a:t>
            </a:r>
            <a:endParaRPr sz="2400"/>
          </a:p>
          <a:p>
            <a:pPr marL="457200" lvl="0" indent="-381000" algn="l" rtl="0">
              <a:spcBef>
                <a:spcPts val="0"/>
              </a:spcBef>
              <a:spcAft>
                <a:spcPts val="0"/>
              </a:spcAft>
              <a:buSzPts val="2400"/>
              <a:buChar char="▷"/>
            </a:pPr>
            <a:r>
              <a:rPr lang="en" sz="2400"/>
              <a:t>Sleep</a:t>
            </a:r>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sp>
        <p:nvSpPr>
          <p:cNvPr id="458" name="Google Shape;458;p70"/>
          <p:cNvSpPr txBox="1">
            <a:spLocks noGrp="1"/>
          </p:cNvSpPr>
          <p:nvPr>
            <p:ph type="body" idx="1"/>
          </p:nvPr>
        </p:nvSpPr>
        <p:spPr>
          <a:xfrm>
            <a:off x="893700" y="1373600"/>
            <a:ext cx="69135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Transforms new memories from fragile state to more permanent state</a:t>
            </a:r>
            <a:endParaRPr/>
          </a:p>
          <a:p>
            <a:pPr marL="914400" lvl="1" indent="-381000" algn="l" rtl="0">
              <a:spcBef>
                <a:spcPts val="0"/>
              </a:spcBef>
              <a:spcAft>
                <a:spcPts val="0"/>
              </a:spcAft>
              <a:buSzPts val="2400"/>
              <a:buChar char="○"/>
            </a:pPr>
            <a:r>
              <a:rPr lang="en"/>
              <a:t>Synaptic consolidation occurs at synapses, happens rapidly</a:t>
            </a:r>
            <a:endParaRPr/>
          </a:p>
          <a:p>
            <a:pPr marL="914400" lvl="1" indent="-381000" algn="l" rtl="0">
              <a:spcBef>
                <a:spcPts val="0"/>
              </a:spcBef>
              <a:spcAft>
                <a:spcPts val="0"/>
              </a:spcAft>
              <a:buSzPts val="2400"/>
              <a:buChar char="○"/>
            </a:pPr>
            <a:r>
              <a:rPr lang="en"/>
              <a:t>Systems consolidation involves gradual reorganization of circuits in brain</a:t>
            </a:r>
            <a:endParaRPr/>
          </a:p>
          <a:p>
            <a:pPr marL="0" lvl="0" indent="0" algn="l" rtl="0">
              <a:spcBef>
                <a:spcPts val="60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pic>
        <p:nvPicPr>
          <p:cNvPr id="464" name="Google Shape;464;p71"/>
          <p:cNvPicPr preferRelativeResize="0"/>
          <p:nvPr/>
        </p:nvPicPr>
        <p:blipFill rotWithShape="1">
          <a:blip r:embed="rId3">
            <a:alphaModFix/>
          </a:blip>
          <a:srcRect t="48935"/>
          <a:stretch/>
        </p:blipFill>
        <p:spPr>
          <a:xfrm>
            <a:off x="4961625" y="1427475"/>
            <a:ext cx="3195050" cy="3380526"/>
          </a:xfrm>
          <a:prstGeom prst="rect">
            <a:avLst/>
          </a:prstGeom>
          <a:noFill/>
          <a:ln>
            <a:noFill/>
          </a:ln>
        </p:spPr>
      </p:pic>
      <p:pic>
        <p:nvPicPr>
          <p:cNvPr id="465" name="Google Shape;465;p71"/>
          <p:cNvPicPr preferRelativeResize="0"/>
          <p:nvPr/>
        </p:nvPicPr>
        <p:blipFill rotWithShape="1">
          <a:blip r:embed="rId3">
            <a:alphaModFix/>
          </a:blip>
          <a:srcRect b="48935"/>
          <a:stretch/>
        </p:blipFill>
        <p:spPr>
          <a:xfrm>
            <a:off x="1057550" y="1185955"/>
            <a:ext cx="3423325" cy="3622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Gelinas, Science Summary</a:t>
            </a:r>
            <a:endParaRPr/>
          </a:p>
        </p:txBody>
      </p:sp>
      <p:sp>
        <p:nvSpPr>
          <p:cNvPr id="124" name="Google Shape;124;p18"/>
          <p:cNvSpPr txBox="1">
            <a:spLocks noGrp="1"/>
          </p:cNvSpPr>
          <p:nvPr>
            <p:ph type="body" idx="1"/>
          </p:nvPr>
        </p:nvSpPr>
        <p:spPr>
          <a:xfrm>
            <a:off x="893700" y="1373600"/>
            <a:ext cx="67422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Take a couple of minutes to refresh your memory of the Gelinas (2019) coverage of the Vaz article in </a:t>
            </a:r>
            <a:r>
              <a:rPr lang="en" sz="1800" i="1"/>
              <a:t>Science</a:t>
            </a:r>
            <a:endParaRPr sz="1800" i="1"/>
          </a:p>
          <a:p>
            <a:pPr marL="914400" lvl="1" indent="-342900" algn="l" rtl="0">
              <a:spcBef>
                <a:spcPts val="0"/>
              </a:spcBef>
              <a:spcAft>
                <a:spcPts val="0"/>
              </a:spcAft>
              <a:buSzPts val="1800"/>
              <a:buChar char="○"/>
            </a:pPr>
            <a:r>
              <a:rPr lang="en" sz="1800"/>
              <a:t>How did this piece differ in terms of audience, structure, etc. from yesterday’s science summary piece?</a:t>
            </a:r>
            <a:endParaRPr sz="1800"/>
          </a:p>
          <a:p>
            <a:pPr marL="914400" lvl="1" indent="-342900" algn="l" rtl="0">
              <a:spcBef>
                <a:spcPts val="0"/>
              </a:spcBef>
              <a:spcAft>
                <a:spcPts val="0"/>
              </a:spcAft>
              <a:buSzPts val="1800"/>
              <a:buChar char="○"/>
            </a:pPr>
            <a:r>
              <a:rPr lang="en" sz="1800"/>
              <a:t>Is there anything you want to modify in the science summary assignment guideline?</a:t>
            </a:r>
            <a:endParaRPr sz="1800"/>
          </a:p>
          <a:p>
            <a:pPr marL="457200" lvl="0" indent="-342900" algn="l" rtl="0">
              <a:spcBef>
                <a:spcPts val="0"/>
              </a:spcBef>
              <a:spcAft>
                <a:spcPts val="0"/>
              </a:spcAft>
              <a:buSzPts val="1800"/>
              <a:buChar char="▷"/>
            </a:pPr>
            <a:r>
              <a:rPr lang="en" sz="1800"/>
              <a:t>After a couple of minutes, discuss with the person next to you. We will come together afterwards to discuss as a class.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sp>
        <p:nvSpPr>
          <p:cNvPr id="471" name="Google Shape;471;p72"/>
          <p:cNvSpPr txBox="1">
            <a:spLocks noGrp="1"/>
          </p:cNvSpPr>
          <p:nvPr>
            <p:ph type="body" idx="1"/>
          </p:nvPr>
        </p:nvSpPr>
        <p:spPr>
          <a:xfrm>
            <a:off x="893700" y="1068800"/>
            <a:ext cx="7733700" cy="2188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Long-term potentiation (LTP)</a:t>
            </a:r>
            <a:endParaRPr/>
          </a:p>
          <a:p>
            <a:pPr marL="914400" lvl="1" indent="-342900" algn="l" rtl="0">
              <a:spcBef>
                <a:spcPts val="0"/>
              </a:spcBef>
              <a:spcAft>
                <a:spcPts val="0"/>
              </a:spcAft>
              <a:buSzPts val="1800"/>
              <a:buChar char="○"/>
            </a:pPr>
            <a:r>
              <a:rPr lang="en" sz="1800"/>
              <a:t>Enhanced firing of neurons after repeated stimulation</a:t>
            </a:r>
            <a:endParaRPr sz="1800"/>
          </a:p>
          <a:p>
            <a:pPr marL="914400" lvl="1" indent="-342900" algn="l" rtl="0">
              <a:spcBef>
                <a:spcPts val="0"/>
              </a:spcBef>
              <a:spcAft>
                <a:spcPts val="0"/>
              </a:spcAft>
              <a:buSzPts val="1800"/>
              <a:buChar char="○"/>
            </a:pPr>
            <a:r>
              <a:rPr lang="en" sz="1800"/>
              <a:t>Structural changes &amp; enhanced responding in the postsynaptic neuron</a:t>
            </a:r>
            <a:endParaRPr sz="1800"/>
          </a:p>
          <a:p>
            <a:pPr marL="914400" lvl="0" indent="0" algn="l" rtl="0">
              <a:spcBef>
                <a:spcPts val="600"/>
              </a:spcBef>
              <a:spcAft>
                <a:spcPts val="0"/>
              </a:spcAft>
              <a:buNone/>
            </a:pPr>
            <a:endParaRPr sz="1000"/>
          </a:p>
          <a:p>
            <a:pPr marL="914400" lvl="1" indent="-342900" algn="l" rtl="0">
              <a:spcBef>
                <a:spcPts val="480"/>
              </a:spcBef>
              <a:spcAft>
                <a:spcPts val="0"/>
              </a:spcAft>
              <a:buSzPts val="1800"/>
              <a:buChar char="○"/>
            </a:pPr>
            <a:r>
              <a:rPr lang="en" sz="1800"/>
              <a:t>Repetition suppression</a:t>
            </a:r>
            <a:endParaRPr sz="1800"/>
          </a:p>
          <a:p>
            <a:pPr marL="0" lvl="0" indent="0" algn="l" rtl="0">
              <a:spcBef>
                <a:spcPts val="600"/>
              </a:spcBef>
              <a:spcAft>
                <a:spcPts val="0"/>
              </a:spcAft>
              <a:buNone/>
            </a:pPr>
            <a:endParaRPr sz="1800"/>
          </a:p>
        </p:txBody>
      </p:sp>
      <p:pic>
        <p:nvPicPr>
          <p:cNvPr id="472" name="Google Shape;472;p72"/>
          <p:cNvPicPr preferRelativeResize="0"/>
          <p:nvPr/>
        </p:nvPicPr>
        <p:blipFill>
          <a:blip r:embed="rId3">
            <a:alphaModFix/>
          </a:blip>
          <a:stretch>
            <a:fillRect/>
          </a:stretch>
        </p:blipFill>
        <p:spPr>
          <a:xfrm>
            <a:off x="1795450" y="3181350"/>
            <a:ext cx="5553075" cy="1885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pic>
        <p:nvPicPr>
          <p:cNvPr id="478" name="Google Shape;478;p73"/>
          <p:cNvPicPr preferRelativeResize="0"/>
          <p:nvPr/>
        </p:nvPicPr>
        <p:blipFill>
          <a:blip r:embed="rId3">
            <a:alphaModFix/>
          </a:blip>
          <a:stretch>
            <a:fillRect/>
          </a:stretch>
        </p:blipFill>
        <p:spPr>
          <a:xfrm>
            <a:off x="1580863" y="1170213"/>
            <a:ext cx="5982274" cy="3775313"/>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Standard Model of Consolidation</a:t>
            </a:r>
            <a:endParaRPr sz="3000"/>
          </a:p>
        </p:txBody>
      </p:sp>
      <p:sp>
        <p:nvSpPr>
          <p:cNvPr id="484" name="Google Shape;484;p74"/>
          <p:cNvSpPr txBox="1">
            <a:spLocks noGrp="1"/>
          </p:cNvSpPr>
          <p:nvPr>
            <p:ph type="body" idx="1"/>
          </p:nvPr>
        </p:nvSpPr>
        <p:spPr>
          <a:xfrm>
            <a:off x="516450" y="1373600"/>
            <a:ext cx="4617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Retrieval depends on hippocampus during consolidation; after consolidation hippocampus is no longer needed</a:t>
            </a:r>
            <a:endParaRPr sz="2400"/>
          </a:p>
          <a:p>
            <a:pPr marL="457200" lvl="0" indent="-381000" algn="l" rtl="0">
              <a:spcBef>
                <a:spcPts val="0"/>
              </a:spcBef>
              <a:spcAft>
                <a:spcPts val="0"/>
              </a:spcAft>
              <a:buSzPts val="2400"/>
              <a:buChar char="▷"/>
            </a:pPr>
            <a:r>
              <a:rPr lang="en" sz="2400"/>
              <a:t>Reactivation: hippocampus replays neural activity associated with memory</a:t>
            </a:r>
            <a:endParaRPr sz="2400"/>
          </a:p>
          <a:p>
            <a:pPr marL="0" lvl="0" indent="0" algn="l" rtl="0">
              <a:spcBef>
                <a:spcPts val="600"/>
              </a:spcBef>
              <a:spcAft>
                <a:spcPts val="0"/>
              </a:spcAft>
              <a:buNone/>
            </a:pPr>
            <a:endParaRPr sz="2400"/>
          </a:p>
        </p:txBody>
      </p:sp>
      <p:pic>
        <p:nvPicPr>
          <p:cNvPr id="485" name="Google Shape;485;p74"/>
          <p:cNvPicPr preferRelativeResize="0"/>
          <p:nvPr/>
        </p:nvPicPr>
        <p:blipFill>
          <a:blip r:embed="rId3">
            <a:alphaModFix/>
          </a:blip>
          <a:stretch>
            <a:fillRect/>
          </a:stretch>
        </p:blipFill>
        <p:spPr>
          <a:xfrm>
            <a:off x="5221228" y="1215800"/>
            <a:ext cx="3770371" cy="35523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Consolidation: Not Everything Has Been Solved</a:t>
            </a:r>
            <a:endParaRPr sz="3000"/>
          </a:p>
        </p:txBody>
      </p:sp>
      <p:sp>
        <p:nvSpPr>
          <p:cNvPr id="491" name="Google Shape;491;p75"/>
          <p:cNvSpPr txBox="1">
            <a:spLocks noGrp="1"/>
          </p:cNvSpPr>
          <p:nvPr>
            <p:ph type="body" idx="1"/>
          </p:nvPr>
        </p:nvSpPr>
        <p:spPr>
          <a:xfrm>
            <a:off x="893700" y="1221200"/>
            <a:ext cx="73998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Multiple trace hypothesis</a:t>
            </a:r>
            <a:endParaRPr/>
          </a:p>
          <a:p>
            <a:pPr marL="914400" lvl="1" indent="-381000" algn="l" rtl="0">
              <a:spcBef>
                <a:spcPts val="0"/>
              </a:spcBef>
              <a:spcAft>
                <a:spcPts val="0"/>
              </a:spcAft>
              <a:buSzPts val="2400"/>
              <a:buChar char="○"/>
            </a:pPr>
            <a:r>
              <a:rPr lang="en"/>
              <a:t>Questions the assumption that the hippocampus is important only at the beginning of consolidation</a:t>
            </a:r>
            <a:endParaRPr/>
          </a:p>
          <a:p>
            <a:pPr marL="914400" lvl="1" indent="-381000" algn="l" rtl="0">
              <a:spcBef>
                <a:spcPts val="0"/>
              </a:spcBef>
              <a:spcAft>
                <a:spcPts val="0"/>
              </a:spcAft>
              <a:buSzPts val="2400"/>
              <a:buChar char="○"/>
            </a:pPr>
            <a:r>
              <a:rPr lang="en"/>
              <a:t>Hippocampus: activated during retrieval of recent &amp; remote memories</a:t>
            </a:r>
            <a:endParaRPr/>
          </a:p>
          <a:p>
            <a:pPr marL="914400" lvl="1" indent="-381000" algn="l" rtl="0">
              <a:spcBef>
                <a:spcPts val="0"/>
              </a:spcBef>
              <a:spcAft>
                <a:spcPts val="0"/>
              </a:spcAft>
              <a:buSzPts val="2400"/>
              <a:buChar char="○"/>
            </a:pPr>
            <a:r>
              <a:rPr lang="en"/>
              <a:t>Hippocampus response can change over time</a:t>
            </a:r>
            <a:endParaRPr/>
          </a:p>
          <a:p>
            <a:pPr marL="914400" lvl="1" indent="-381000" algn="l" rtl="0">
              <a:spcBef>
                <a:spcPts val="0"/>
              </a:spcBef>
              <a:spcAft>
                <a:spcPts val="0"/>
              </a:spcAft>
              <a:buSzPts val="2400"/>
              <a:buChar char="○"/>
            </a:pPr>
            <a:r>
              <a:rPr lang="en"/>
              <a:t>Ripples...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Vaz et al. (2019)</a:t>
            </a:r>
            <a:endParaRPr/>
          </a:p>
        </p:txBody>
      </p:sp>
      <p:pic>
        <p:nvPicPr>
          <p:cNvPr id="497" name="Google Shape;497;p76"/>
          <p:cNvPicPr preferRelativeResize="0"/>
          <p:nvPr/>
        </p:nvPicPr>
        <p:blipFill>
          <a:blip r:embed="rId3">
            <a:alphaModFix/>
          </a:blip>
          <a:stretch>
            <a:fillRect/>
          </a:stretch>
        </p:blipFill>
        <p:spPr>
          <a:xfrm>
            <a:off x="3883175" y="1161263"/>
            <a:ext cx="4931715" cy="3775313"/>
          </a:xfrm>
          <a:prstGeom prst="rect">
            <a:avLst/>
          </a:prstGeom>
          <a:noFill/>
          <a:ln>
            <a:noFill/>
          </a:ln>
        </p:spPr>
      </p:pic>
      <p:pic>
        <p:nvPicPr>
          <p:cNvPr id="498" name="Google Shape;498;p76"/>
          <p:cNvPicPr preferRelativeResize="0"/>
          <p:nvPr/>
        </p:nvPicPr>
        <p:blipFill>
          <a:blip r:embed="rId4">
            <a:alphaModFix/>
          </a:blip>
          <a:stretch>
            <a:fillRect/>
          </a:stretch>
        </p:blipFill>
        <p:spPr>
          <a:xfrm>
            <a:off x="457200" y="1215788"/>
            <a:ext cx="3169058" cy="377531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Can You Modify Memories?</a:t>
            </a:r>
            <a:endParaRPr/>
          </a:p>
        </p:txBody>
      </p:sp>
      <p:sp>
        <p:nvSpPr>
          <p:cNvPr id="504" name="Google Shape;504;p77"/>
          <p:cNvSpPr txBox="1">
            <a:spLocks noGrp="1"/>
          </p:cNvSpPr>
          <p:nvPr>
            <p:ph type="body" idx="1"/>
          </p:nvPr>
        </p:nvSpPr>
        <p:spPr>
          <a:xfrm>
            <a:off x="801725" y="1365225"/>
            <a:ext cx="4241400" cy="70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Propranolol</a:t>
            </a:r>
            <a:endParaRPr sz="2400"/>
          </a:p>
          <a:p>
            <a:pPr marL="457200" lvl="0" indent="-381000" algn="l" rtl="0">
              <a:spcBef>
                <a:spcPts val="0"/>
              </a:spcBef>
              <a:spcAft>
                <a:spcPts val="0"/>
              </a:spcAft>
              <a:buSzPts val="2400"/>
              <a:buChar char="▷"/>
            </a:pPr>
            <a:r>
              <a:rPr lang="en" sz="2400"/>
              <a:t>Reconsolidation</a:t>
            </a:r>
            <a:endParaRPr sz="2400"/>
          </a:p>
          <a:p>
            <a:pPr marL="457200" lvl="0" indent="-381000" algn="l" rtl="0">
              <a:spcBef>
                <a:spcPts val="0"/>
              </a:spcBef>
              <a:spcAft>
                <a:spcPts val="0"/>
              </a:spcAft>
              <a:buSzPts val="2400"/>
              <a:buChar char="▷"/>
            </a:pPr>
            <a:r>
              <a:rPr lang="en" sz="2400"/>
              <a:t>Memory is constructive, possibly never </a:t>
            </a:r>
            <a:r>
              <a:rPr lang="en" sz="2400" i="1"/>
              <a:t>permanent</a:t>
            </a:r>
            <a:r>
              <a:rPr lang="en" sz="2400"/>
              <a:t> b/c needs to be updated (cc: Shute, 2014)</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Real-world clinical impact?</a:t>
            </a:r>
            <a:endParaRPr sz="2400"/>
          </a:p>
        </p:txBody>
      </p:sp>
      <p:pic>
        <p:nvPicPr>
          <p:cNvPr id="505" name="Google Shape;505;p77" descr="This is a video about an experimental medication that reduces the strength of traumatic memories." title="Memory Pill Part I">
            <a:hlinkClick r:id="rId3"/>
          </p:cNvPr>
          <p:cNvPicPr preferRelativeResize="0"/>
          <p:nvPr/>
        </p:nvPicPr>
        <p:blipFill>
          <a:blip r:embed="rId4">
            <a:alphaModFix/>
          </a:blip>
          <a:stretch>
            <a:fillRect/>
          </a:stretch>
        </p:blipFill>
        <p:spPr>
          <a:xfrm>
            <a:off x="5003175" y="1331600"/>
            <a:ext cx="3697300" cy="27729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511" name="Google Shape;511;p78"/>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Retrieval of information is affected by how you encoded that information</a:t>
            </a:r>
            <a:endParaRPr sz="1800"/>
          </a:p>
          <a:p>
            <a:pPr marL="914400" lvl="1" indent="-342900" algn="l" rtl="0">
              <a:spcBef>
                <a:spcPts val="0"/>
              </a:spcBef>
              <a:spcAft>
                <a:spcPts val="0"/>
              </a:spcAft>
              <a:buSzPts val="1800"/>
              <a:buChar char="○"/>
            </a:pPr>
            <a:r>
              <a:rPr lang="en" sz="1800"/>
              <a:t>Levels of processing theory → deeper processing at encoding = more likely to retrieve later</a:t>
            </a:r>
            <a:endParaRPr sz="1800"/>
          </a:p>
          <a:p>
            <a:pPr marL="1371600" lvl="2" indent="-342900" algn="l" rtl="0">
              <a:spcBef>
                <a:spcPts val="0"/>
              </a:spcBef>
              <a:spcAft>
                <a:spcPts val="0"/>
              </a:spcAft>
              <a:buSzPts val="1800"/>
              <a:buChar char="■"/>
            </a:pPr>
            <a:r>
              <a:rPr lang="en" sz="1800"/>
              <a:t>Elaborative vs. maintenance rehearsal</a:t>
            </a:r>
            <a:endParaRPr sz="1800"/>
          </a:p>
          <a:p>
            <a:pPr marL="1371600" lvl="2" indent="-342900" algn="l" rtl="0">
              <a:spcBef>
                <a:spcPts val="0"/>
              </a:spcBef>
              <a:spcAft>
                <a:spcPts val="0"/>
              </a:spcAft>
              <a:buSzPts val="1800"/>
              <a:buChar char="■"/>
            </a:pPr>
            <a:r>
              <a:rPr lang="en" sz="1800"/>
              <a:t>Organization facilitates retrieval</a:t>
            </a:r>
            <a:endParaRPr sz="1800"/>
          </a:p>
          <a:p>
            <a:pPr marL="1371600" lvl="2" indent="-342900" algn="l" rtl="0">
              <a:spcBef>
                <a:spcPts val="0"/>
              </a:spcBef>
              <a:spcAft>
                <a:spcPts val="0"/>
              </a:spcAft>
              <a:buSzPts val="1800"/>
              <a:buChar char="■"/>
            </a:pPr>
            <a:r>
              <a:rPr lang="en" sz="1800"/>
              <a:t>Self-reference facilitates retrieval</a:t>
            </a:r>
            <a:endParaRPr sz="1800"/>
          </a:p>
          <a:p>
            <a:pPr marL="914400" lvl="1" indent="-342900" algn="l" rtl="0">
              <a:spcBef>
                <a:spcPts val="0"/>
              </a:spcBef>
              <a:spcAft>
                <a:spcPts val="0"/>
              </a:spcAft>
              <a:buSzPts val="1800"/>
              <a:buChar char="○"/>
            </a:pPr>
            <a:r>
              <a:rPr lang="en" sz="1800"/>
              <a:t>But LOP theory has a big problem…</a:t>
            </a:r>
            <a:endParaRPr sz="1800"/>
          </a:p>
          <a:p>
            <a:pPr marL="457200" lvl="0" indent="-342900" algn="l" rtl="0">
              <a:spcBef>
                <a:spcPts val="0"/>
              </a:spcBef>
              <a:spcAft>
                <a:spcPts val="0"/>
              </a:spcAft>
              <a:buSzPts val="1800"/>
              <a:buChar char="▷"/>
            </a:pPr>
            <a:r>
              <a:rPr lang="en" sz="1800"/>
              <a:t>The encoding context (encoding specificity), state during encoding (state-dependent learning), and task during encoding (transfer-appropriate processing) matter </a:t>
            </a:r>
            <a:endParaRPr sz="1800"/>
          </a:p>
          <a:p>
            <a:pPr marL="457200" lvl="0" indent="-342900" algn="l" rtl="0">
              <a:spcBef>
                <a:spcPts val="0"/>
              </a:spcBef>
              <a:spcAft>
                <a:spcPts val="0"/>
              </a:spcAft>
              <a:buSzPts val="1800"/>
              <a:buChar char="▷"/>
            </a:pPr>
            <a:r>
              <a:rPr lang="en" sz="1800"/>
              <a:t>Memory is a constructive process</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517" name="Google Shape;517;p79"/>
          <p:cNvSpPr txBox="1">
            <a:spLocks noGrp="1"/>
          </p:cNvSpPr>
          <p:nvPr>
            <p:ph type="body" idx="1"/>
          </p:nvPr>
        </p:nvSpPr>
        <p:spPr>
          <a:xfrm>
            <a:off x="893700" y="1373600"/>
            <a:ext cx="7539600" cy="3552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AutoNum type="arabicPeriod"/>
            </a:pPr>
            <a:r>
              <a:rPr lang="en" sz="1600" b="1"/>
              <a:t>LO1: Continue to build a supportive classroom culture &amp; discuss science communication</a:t>
            </a:r>
            <a:endParaRPr sz="1600" b="1"/>
          </a:p>
          <a:p>
            <a:pPr marL="914400" lvl="1" indent="-330200" algn="l" rtl="0">
              <a:spcBef>
                <a:spcPts val="0"/>
              </a:spcBef>
              <a:spcAft>
                <a:spcPts val="0"/>
              </a:spcAft>
              <a:buSzPts val="1600"/>
              <a:buChar char="○"/>
            </a:pPr>
            <a:r>
              <a:rPr lang="en" sz="1600"/>
              <a:t>Discuss Wikipedia profile</a:t>
            </a:r>
            <a:endParaRPr sz="1600"/>
          </a:p>
          <a:p>
            <a:pPr marL="914400" lvl="1" indent="-330200" algn="l" rtl="0">
              <a:spcBef>
                <a:spcPts val="0"/>
              </a:spcBef>
              <a:spcAft>
                <a:spcPts val="0"/>
              </a:spcAft>
              <a:buSzPts val="1600"/>
              <a:buChar char="○"/>
            </a:pPr>
            <a:r>
              <a:rPr lang="en" sz="1600"/>
              <a:t>Discuss a rubric for science summary pieces based off of the ripples article + previous Journal club article</a:t>
            </a:r>
            <a:endParaRPr sz="1600"/>
          </a:p>
          <a:p>
            <a:pPr marL="457200" lvl="0" indent="-330200" algn="l" rtl="0">
              <a:spcBef>
                <a:spcPts val="0"/>
              </a:spcBef>
              <a:spcAft>
                <a:spcPts val="0"/>
              </a:spcAft>
              <a:buSzPts val="1600"/>
              <a:buAutoNum type="arabicPeriod"/>
            </a:pPr>
            <a:r>
              <a:rPr lang="en" sz="1600" b="1"/>
              <a:t>LO2: Describe the basic mechanisms of memory processes</a:t>
            </a:r>
            <a:endParaRPr sz="1600" b="1"/>
          </a:p>
          <a:p>
            <a:pPr marL="914400" lvl="1" indent="-330200" algn="l" rtl="0">
              <a:spcBef>
                <a:spcPts val="0"/>
              </a:spcBef>
              <a:spcAft>
                <a:spcPts val="0"/>
              </a:spcAft>
              <a:buSzPts val="1600"/>
              <a:buChar char="○"/>
            </a:pPr>
            <a:r>
              <a:rPr lang="en" sz="1600"/>
              <a:t>Review LTM: structure material</a:t>
            </a:r>
            <a:endParaRPr sz="1600"/>
          </a:p>
          <a:p>
            <a:pPr marL="914400" lvl="1" indent="-330200" algn="l" rtl="0">
              <a:spcBef>
                <a:spcPts val="0"/>
              </a:spcBef>
              <a:spcAft>
                <a:spcPts val="0"/>
              </a:spcAft>
              <a:buSzPts val="1600"/>
              <a:buChar char="○"/>
            </a:pPr>
            <a:r>
              <a:rPr lang="en" sz="1600"/>
              <a:t>Discuss Goldstein chapter 7 about memory processes</a:t>
            </a:r>
            <a:endParaRPr sz="1600"/>
          </a:p>
          <a:p>
            <a:pPr marL="457200" lvl="0" indent="-330200" algn="l" rtl="0">
              <a:spcBef>
                <a:spcPts val="0"/>
              </a:spcBef>
              <a:spcAft>
                <a:spcPts val="0"/>
              </a:spcAft>
              <a:buSzPts val="1600"/>
              <a:buAutoNum type="arabicPeriod"/>
            </a:pPr>
            <a:r>
              <a:rPr lang="en" sz="1600" b="1"/>
              <a:t>LO3: Summarize and critically analyze academic journal articles</a:t>
            </a:r>
            <a:endParaRPr sz="1600" b="1"/>
          </a:p>
          <a:p>
            <a:pPr marL="914400" lvl="1" indent="-330200" algn="l" rtl="0">
              <a:spcBef>
                <a:spcPts val="0"/>
              </a:spcBef>
              <a:spcAft>
                <a:spcPts val="0"/>
              </a:spcAft>
              <a:buSzPts val="1600"/>
              <a:buChar char="○"/>
            </a:pPr>
            <a:r>
              <a:rPr lang="en" sz="1600"/>
              <a:t>Now that the research has been contextualized on what are considered basic memory processes, how does our previous discussion on WEIRD samples apply here? Are these basic memory principles?</a:t>
            </a:r>
            <a:endParaRPr sz="1600"/>
          </a:p>
          <a:p>
            <a:pPr marL="914400" lvl="1" indent="-330200" algn="l" rtl="0">
              <a:spcBef>
                <a:spcPts val="0"/>
              </a:spcBef>
              <a:spcAft>
                <a:spcPts val="0"/>
              </a:spcAft>
              <a:buSzPts val="1600"/>
              <a:buChar char="○"/>
            </a:pPr>
            <a:r>
              <a:rPr lang="en" sz="1600"/>
              <a:t>What are real-world implications? What are ongoing questions in the memory field?</a:t>
            </a:r>
            <a:endParaRPr sz="1600"/>
          </a:p>
          <a:p>
            <a:pPr marL="0" lvl="0" indent="0" algn="l" rtl="0">
              <a:spcBef>
                <a:spcPts val="600"/>
              </a:spcBef>
              <a:spcAft>
                <a:spcPts val="0"/>
              </a:spcAft>
              <a:buNone/>
            </a:pPr>
            <a:endParaRPr sz="16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Monday’s Work</a:t>
            </a:r>
            <a:endParaRPr/>
          </a:p>
        </p:txBody>
      </p:sp>
      <p:sp>
        <p:nvSpPr>
          <p:cNvPr id="523" name="Google Shape;523;p80"/>
          <p:cNvSpPr txBox="1">
            <a:spLocks noGrp="1"/>
          </p:cNvSpPr>
          <p:nvPr>
            <p:ph type="body" idx="1"/>
          </p:nvPr>
        </p:nvSpPr>
        <p:spPr>
          <a:xfrm>
            <a:off x="893700" y="1145000"/>
            <a:ext cx="7143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Readings</a:t>
            </a:r>
            <a:endParaRPr/>
          </a:p>
          <a:p>
            <a:pPr marL="914400" lvl="1" indent="-381000" algn="l" rtl="0">
              <a:spcBef>
                <a:spcPts val="0"/>
              </a:spcBef>
              <a:spcAft>
                <a:spcPts val="0"/>
              </a:spcAft>
              <a:buSzPts val="2400"/>
              <a:buChar char="○"/>
            </a:pPr>
            <a:r>
              <a:rPr lang="en"/>
              <a:t>Rubin et al. (2019) - duke</a:t>
            </a:r>
            <a:endParaRPr/>
          </a:p>
          <a:p>
            <a:pPr marL="914400" lvl="1" indent="-381000" algn="l" rtl="0">
              <a:spcBef>
                <a:spcPts val="0"/>
              </a:spcBef>
              <a:spcAft>
                <a:spcPts val="0"/>
              </a:spcAft>
              <a:buSzPts val="2400"/>
              <a:buChar char="○"/>
            </a:pPr>
            <a:r>
              <a:rPr lang="en"/>
              <a:t>Stanley et al. (2017) - duke</a:t>
            </a:r>
            <a:endParaRPr/>
          </a:p>
          <a:p>
            <a:pPr marL="914400" lvl="1" indent="-381000" algn="l" rtl="0">
              <a:spcBef>
                <a:spcPts val="0"/>
              </a:spcBef>
              <a:spcAft>
                <a:spcPts val="0"/>
              </a:spcAft>
              <a:buSzPts val="2400"/>
              <a:buChar char="○"/>
            </a:pPr>
            <a:r>
              <a:rPr lang="en"/>
              <a:t>Leung (2019) - cool real-world application</a:t>
            </a:r>
            <a:endParaRPr/>
          </a:p>
          <a:p>
            <a:pPr marL="914400" lvl="1" indent="-381000" algn="l" rtl="0">
              <a:spcBef>
                <a:spcPts val="0"/>
              </a:spcBef>
              <a:spcAft>
                <a:spcPts val="0"/>
              </a:spcAft>
              <a:buSzPts val="2400"/>
              <a:buChar char="○"/>
            </a:pPr>
            <a:r>
              <a:rPr lang="en"/>
              <a:t>Podcast: A Highly Superior Memory | All in the Mind</a:t>
            </a:r>
            <a:endParaRPr/>
          </a:p>
          <a:p>
            <a:pPr marL="457200" lvl="0" indent="-419100" algn="l" rtl="0">
              <a:spcBef>
                <a:spcPts val="0"/>
              </a:spcBef>
              <a:spcAft>
                <a:spcPts val="0"/>
              </a:spcAft>
              <a:buSzPts val="3000"/>
              <a:buChar char="▷"/>
            </a:pPr>
            <a:r>
              <a:rPr lang="en"/>
              <a:t>Quiz</a:t>
            </a:r>
            <a:endParaRPr/>
          </a:p>
          <a:p>
            <a:pPr marL="457200" lvl="0" indent="-419100" algn="l" rtl="0">
              <a:spcBef>
                <a:spcPts val="0"/>
              </a:spcBef>
              <a:spcAft>
                <a:spcPts val="0"/>
              </a:spcAft>
              <a:buSzPts val="3000"/>
              <a:buChar char="▷"/>
            </a:pPr>
            <a:r>
              <a:rPr lang="en"/>
              <a:t>Opening Paragraph Science Summary (Possibly Tuesday if Class Moved)</a:t>
            </a:r>
            <a:endParaRPr/>
          </a:p>
          <a:p>
            <a:pPr marL="0" lvl="0" indent="0" algn="l" rtl="0">
              <a:spcBef>
                <a:spcPts val="60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529" name="Google Shape;529;p81"/>
          <p:cNvSpPr txBox="1">
            <a:spLocks noGrp="1"/>
          </p:cNvSpPr>
          <p:nvPr>
            <p:ph type="body" idx="1"/>
          </p:nvPr>
        </p:nvSpPr>
        <p:spPr>
          <a:xfrm>
            <a:off x="543625" y="1373600"/>
            <a:ext cx="8447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https://tinyurl.com/PSY102MinutePaperMay31</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Wikipedia Piece</a:t>
            </a:r>
            <a:endParaRPr/>
          </a:p>
        </p:txBody>
      </p:sp>
      <p:sp>
        <p:nvSpPr>
          <p:cNvPr id="130" name="Google Shape;130;p19"/>
          <p:cNvSpPr txBox="1">
            <a:spLocks noGrp="1"/>
          </p:cNvSpPr>
          <p:nvPr>
            <p:ph type="body" idx="1"/>
          </p:nvPr>
        </p:nvSpPr>
        <p:spPr>
          <a:xfrm>
            <a:off x="893700" y="1068800"/>
            <a:ext cx="7586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Name, Photograph</a:t>
            </a:r>
            <a:endParaRPr sz="1800" b="1"/>
          </a:p>
          <a:p>
            <a:pPr marL="457200" lvl="0" indent="-342900" algn="l" rtl="0">
              <a:spcBef>
                <a:spcPts val="0"/>
              </a:spcBef>
              <a:spcAft>
                <a:spcPts val="0"/>
              </a:spcAft>
              <a:buSzPts val="1800"/>
              <a:buChar char="▷"/>
            </a:pPr>
            <a:r>
              <a:rPr lang="en" sz="1800" b="1"/>
              <a:t>Identifying information</a:t>
            </a:r>
            <a:endParaRPr sz="1800" b="1"/>
          </a:p>
          <a:p>
            <a:pPr marL="914400" lvl="1" indent="-342900" algn="l" rtl="0">
              <a:spcBef>
                <a:spcPts val="0"/>
              </a:spcBef>
              <a:spcAft>
                <a:spcPts val="0"/>
              </a:spcAft>
              <a:buSzPts val="1800"/>
              <a:buChar char="○"/>
            </a:pPr>
            <a:r>
              <a:rPr lang="en" sz="1800" b="1"/>
              <a:t>Birth date, employment, degrees, education, workplaces, etc.</a:t>
            </a:r>
            <a:endParaRPr sz="1800" b="1"/>
          </a:p>
          <a:p>
            <a:pPr marL="457200" lvl="0" indent="-342900" algn="l" rtl="0">
              <a:spcBef>
                <a:spcPts val="0"/>
              </a:spcBef>
              <a:spcAft>
                <a:spcPts val="0"/>
              </a:spcAft>
              <a:buSzPts val="1800"/>
              <a:buChar char="▷"/>
            </a:pPr>
            <a:r>
              <a:rPr lang="en" sz="1800"/>
              <a:t>Summary of Significant Contributions to Psychology</a:t>
            </a:r>
            <a:endParaRPr sz="1800"/>
          </a:p>
          <a:p>
            <a:pPr marL="914400" lvl="1" indent="-342900" algn="l" rtl="0">
              <a:spcBef>
                <a:spcPts val="0"/>
              </a:spcBef>
              <a:spcAft>
                <a:spcPts val="0"/>
              </a:spcAft>
              <a:buSzPts val="1800"/>
              <a:buChar char="○"/>
            </a:pPr>
            <a:r>
              <a:rPr lang="en" sz="1800"/>
              <a:t>Theories, What They’re Known For (e.g., often most cited papers)</a:t>
            </a:r>
            <a:endParaRPr sz="1800"/>
          </a:p>
          <a:p>
            <a:pPr marL="457200" lvl="0" indent="-342900" algn="l" rtl="0">
              <a:spcBef>
                <a:spcPts val="0"/>
              </a:spcBef>
              <a:spcAft>
                <a:spcPts val="0"/>
              </a:spcAft>
              <a:buSzPts val="1800"/>
              <a:buChar char="▷"/>
            </a:pPr>
            <a:r>
              <a:rPr lang="en" sz="1800" b="1"/>
              <a:t>Relevant Personal History</a:t>
            </a:r>
            <a:endParaRPr sz="1800" b="1"/>
          </a:p>
          <a:p>
            <a:pPr marL="914400" lvl="1" indent="-342900" algn="l" rtl="0">
              <a:spcBef>
                <a:spcPts val="0"/>
              </a:spcBef>
              <a:spcAft>
                <a:spcPts val="0"/>
              </a:spcAft>
              <a:buSzPts val="1800"/>
              <a:buChar char="○"/>
            </a:pPr>
            <a:r>
              <a:rPr lang="en" sz="1800" b="1"/>
              <a:t>Career &amp; Honors / Awards, Lab, Topics of interest, etc. Can help establish ‘notable academic’ criterion </a:t>
            </a:r>
            <a:endParaRPr sz="1800" b="1"/>
          </a:p>
          <a:p>
            <a:pPr marL="457200" lvl="0" indent="-342900" algn="l" rtl="0">
              <a:spcBef>
                <a:spcPts val="0"/>
              </a:spcBef>
              <a:spcAft>
                <a:spcPts val="0"/>
              </a:spcAft>
              <a:buSzPts val="1800"/>
              <a:buChar char="▷"/>
            </a:pPr>
            <a:r>
              <a:rPr lang="en" sz="1800" b="1"/>
              <a:t>More detail:</a:t>
            </a:r>
            <a:endParaRPr sz="1800" b="1"/>
          </a:p>
          <a:p>
            <a:pPr marL="914400" lvl="1" indent="-342900" algn="l" rtl="0">
              <a:spcBef>
                <a:spcPts val="0"/>
              </a:spcBef>
              <a:spcAft>
                <a:spcPts val="0"/>
              </a:spcAft>
              <a:buSzPts val="1800"/>
              <a:buChar char="○"/>
            </a:pPr>
            <a:r>
              <a:rPr lang="en" sz="1800" b="1"/>
              <a:t>Books, articles, professional service</a:t>
            </a:r>
            <a:endParaRPr sz="1800" b="1"/>
          </a:p>
          <a:p>
            <a:pPr marL="457200" lvl="0" indent="-342900" algn="l" rtl="0">
              <a:spcBef>
                <a:spcPts val="0"/>
              </a:spcBef>
              <a:spcAft>
                <a:spcPts val="0"/>
              </a:spcAft>
              <a:buSzPts val="1800"/>
              <a:buChar char="▷"/>
            </a:pPr>
            <a:r>
              <a:rPr lang="en" sz="1800" b="1"/>
              <a:t>References</a:t>
            </a:r>
            <a:r>
              <a:rPr lang="en" sz="1800"/>
              <a:t>:</a:t>
            </a:r>
            <a:endParaRPr sz="1800"/>
          </a:p>
          <a:p>
            <a:pPr marL="914400" lvl="1" indent="-342900" algn="l" rtl="0">
              <a:spcBef>
                <a:spcPts val="0"/>
              </a:spcBef>
              <a:spcAft>
                <a:spcPts val="0"/>
              </a:spcAft>
              <a:buSzPts val="1800"/>
              <a:buChar char="○"/>
            </a:pPr>
            <a:r>
              <a:rPr lang="en" sz="1800"/>
              <a:t>Journals, books, magazines, newspapers</a:t>
            </a:r>
            <a:endParaRPr sz="1800"/>
          </a:p>
          <a:p>
            <a:pPr marL="914400" lvl="1" indent="-342900" algn="l" rtl="0">
              <a:spcBef>
                <a:spcPts val="0"/>
              </a:spcBef>
              <a:spcAft>
                <a:spcPts val="0"/>
              </a:spcAft>
              <a:buSzPts val="1800"/>
              <a:buChar char="○"/>
            </a:pPr>
            <a:r>
              <a:rPr lang="en" sz="1800"/>
              <a:t>Evidence piece </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535" name="Google Shape;535;p8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questions</a:t>
            </a:r>
            <a:endParaRPr/>
          </a:p>
        </p:txBody>
      </p:sp>
      <p:sp>
        <p:nvSpPr>
          <p:cNvPr id="541" name="Google Shape;541;p83"/>
          <p:cNvSpPr txBox="1">
            <a:spLocks noGrp="1"/>
          </p:cNvSpPr>
          <p:nvPr>
            <p:ph type="body" idx="1"/>
          </p:nvPr>
        </p:nvSpPr>
        <p:spPr>
          <a:xfrm>
            <a:off x="893700" y="1145000"/>
            <a:ext cx="7627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What strategies or tips would you give to someone looking to study better, knowing what you know about cognitive psychology research into memory and attention? Self generate examples of each behavioral effect outside the study examples. What does it mean for memory to be constructive? What are the breakdowns of each memory process and the structure of long-term memory, and how does this interact with what we know about short-term/working memory? What are the open questions of the field?</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84"/>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Elaborative rehearsal of a word will LEAST likely be accomplished by</a:t>
            </a:r>
            <a:endParaRPr/>
          </a:p>
          <a:p>
            <a:pPr marL="457200" lvl="0" indent="-419100" algn="l" rtl="0">
              <a:spcBef>
                <a:spcPts val="600"/>
              </a:spcBef>
              <a:spcAft>
                <a:spcPts val="0"/>
              </a:spcAft>
              <a:buSzPts val="3000"/>
              <a:buChar char="▷"/>
            </a:pPr>
            <a:r>
              <a:rPr lang="en"/>
              <a:t>Repeating it over and over</a:t>
            </a:r>
            <a:endParaRPr/>
          </a:p>
          <a:p>
            <a:pPr marL="457200" lvl="0" indent="-419100" algn="l" rtl="0">
              <a:spcBef>
                <a:spcPts val="0"/>
              </a:spcBef>
              <a:spcAft>
                <a:spcPts val="0"/>
              </a:spcAft>
              <a:buSzPts val="3000"/>
              <a:buChar char="▷"/>
            </a:pPr>
            <a:r>
              <a:rPr lang="en"/>
              <a:t>Linking the new word to a previously learned concept</a:t>
            </a:r>
            <a:endParaRPr/>
          </a:p>
          <a:p>
            <a:pPr marL="457200" lvl="0" indent="-419100" algn="l" rtl="0">
              <a:spcBef>
                <a:spcPts val="0"/>
              </a:spcBef>
              <a:spcAft>
                <a:spcPts val="0"/>
              </a:spcAft>
              <a:buSzPts val="3000"/>
              <a:buChar char="▷"/>
            </a:pPr>
            <a:r>
              <a:rPr lang="en"/>
              <a:t>Using it in a sentence</a:t>
            </a:r>
            <a:endParaRPr/>
          </a:p>
          <a:p>
            <a:pPr marL="457200" lvl="0" indent="-419100" algn="l" rtl="0">
              <a:spcBef>
                <a:spcPts val="0"/>
              </a:spcBef>
              <a:spcAft>
                <a:spcPts val="0"/>
              </a:spcAft>
              <a:buSzPts val="3000"/>
              <a:buChar char="▷"/>
            </a:pPr>
            <a:r>
              <a:rPr lang="en"/>
              <a:t>Thinking of its synonyms &amp; antonyms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5"/>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Elementary school students in the U.S. are often taught to use the very familiar word "HOMES" as a cue for remembering the names of the Great Lakes (each letter in "HOMES" provides a first-letter cue for one of the lakes: Huron, Ontario, Michigan, Erie, Superior). This memory procedure usually works better than repeating the names over and over. The use of this familiar word provides an example of</a:t>
            </a:r>
            <a:endParaRPr sz="1800"/>
          </a:p>
          <a:p>
            <a:pPr marL="457200" lvl="0" indent="-342900" algn="l" rtl="0">
              <a:spcBef>
                <a:spcPts val="600"/>
              </a:spcBef>
              <a:spcAft>
                <a:spcPts val="0"/>
              </a:spcAft>
              <a:buSzPts val="1800"/>
              <a:buChar char="▷"/>
            </a:pPr>
            <a:r>
              <a:rPr lang="en" sz="1800"/>
              <a:t>A self-reference effect</a:t>
            </a:r>
            <a:endParaRPr sz="1800"/>
          </a:p>
          <a:p>
            <a:pPr marL="457200" lvl="0" indent="-342900" algn="l" rtl="0">
              <a:spcBef>
                <a:spcPts val="0"/>
              </a:spcBef>
              <a:spcAft>
                <a:spcPts val="0"/>
              </a:spcAft>
              <a:buSzPts val="1800"/>
              <a:buChar char="▷"/>
            </a:pPr>
            <a:r>
              <a:rPr lang="en" sz="1800"/>
              <a:t>Repetition priming</a:t>
            </a:r>
            <a:endParaRPr sz="1800"/>
          </a:p>
          <a:p>
            <a:pPr marL="457200" lvl="0" indent="-342900" algn="l" rtl="0">
              <a:spcBef>
                <a:spcPts val="0"/>
              </a:spcBef>
              <a:spcAft>
                <a:spcPts val="0"/>
              </a:spcAft>
              <a:buSzPts val="1800"/>
              <a:buChar char="▷"/>
            </a:pPr>
            <a:r>
              <a:rPr lang="en" sz="1800"/>
              <a:t>Implicit memory</a:t>
            </a:r>
            <a:endParaRPr sz="1800"/>
          </a:p>
          <a:p>
            <a:pPr marL="457200" lvl="0" indent="-342900" algn="l" rtl="0">
              <a:spcBef>
                <a:spcPts val="0"/>
              </a:spcBef>
              <a:spcAft>
                <a:spcPts val="0"/>
              </a:spcAft>
              <a:buSzPts val="1800"/>
              <a:buChar char="▷"/>
            </a:pPr>
            <a:r>
              <a:rPr lang="en" sz="1800"/>
              <a:t>Elaborative rehearsal</a:t>
            </a:r>
            <a:endParaRPr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6"/>
          <p:cNvSpPr txBox="1">
            <a:spLocks noGrp="1"/>
          </p:cNvSpPr>
          <p:nvPr>
            <p:ph type="body" idx="1"/>
          </p:nvPr>
        </p:nvSpPr>
        <p:spPr>
          <a:xfrm>
            <a:off x="893700" y="230600"/>
            <a:ext cx="8022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of the following learning techniques is LEAST likely to lead to deep processing of the information?</a:t>
            </a:r>
            <a:endParaRPr sz="1800"/>
          </a:p>
          <a:p>
            <a:pPr marL="457200" lvl="0" indent="-342900" algn="l" rtl="0">
              <a:spcBef>
                <a:spcPts val="600"/>
              </a:spcBef>
              <a:spcAft>
                <a:spcPts val="0"/>
              </a:spcAft>
              <a:buSzPts val="1800"/>
              <a:buChar char="▷"/>
            </a:pPr>
            <a:r>
              <a:rPr lang="en" sz="1800"/>
              <a:t>Trevor is trying to understand how to use statistics by drawing associations between a set of data describing how adolescents respond to peer pressure and the theories he learned last semester in developmental psychology.</a:t>
            </a:r>
            <a:endParaRPr sz="1800"/>
          </a:p>
          <a:p>
            <a:pPr marL="457200" lvl="0" indent="-342900" algn="l" rtl="0">
              <a:spcBef>
                <a:spcPts val="0"/>
              </a:spcBef>
              <a:spcAft>
                <a:spcPts val="0"/>
              </a:spcAft>
              <a:buSzPts val="1800"/>
              <a:buChar char="▷"/>
            </a:pPr>
            <a:r>
              <a:rPr lang="en" sz="1800"/>
              <a:t>Maggie is trying to learn new vocabulary words because she is taking the SAT next month. Each day, she selects one word. Throughout the day, she repeats the definition over and over to herself and generates sentences using it in her conversations that day</a:t>
            </a:r>
            <a:endParaRPr sz="1800"/>
          </a:p>
          <a:p>
            <a:pPr marL="457200" lvl="0" indent="-342900" algn="l" rtl="0">
              <a:spcBef>
                <a:spcPts val="0"/>
              </a:spcBef>
              <a:spcAft>
                <a:spcPts val="0"/>
              </a:spcAft>
              <a:buSzPts val="1800"/>
              <a:buChar char="▷"/>
            </a:pPr>
            <a:r>
              <a:rPr lang="en" sz="1800"/>
              <a:t>Bree has just bought a new car and is trying to learn her new license plate sequence. Every morning, for three weeks, she repeats the sequence out loud when she wakes up.</a:t>
            </a:r>
            <a:endParaRPr sz="1800"/>
          </a:p>
          <a:p>
            <a:pPr marL="457200" lvl="0" indent="-342900" algn="l" rtl="0">
              <a:spcBef>
                <a:spcPts val="0"/>
              </a:spcBef>
              <a:spcAft>
                <a:spcPts val="0"/>
              </a:spcAft>
              <a:buSzPts val="1800"/>
              <a:buChar char="▷"/>
            </a:pPr>
            <a:r>
              <a:rPr lang="en" sz="1800"/>
              <a:t>For his history course, Bruce is trying to learn the order of the U.S. presidents by creating a silly sentence where each consecutive word starts with the same letter of the next president to be remembered.</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87"/>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People often report an annoying memory failure when they walk from one end of the house to the other for something and then forget what they went to retrieve when they reach their destination. As soon as they return to the first room, they are reminded of what they wanted in the first place. This common experience best illustrates the principle of</a:t>
            </a:r>
            <a:endParaRPr sz="1800"/>
          </a:p>
          <a:p>
            <a:pPr marL="457200" lvl="0" indent="-342900" algn="l" rtl="0">
              <a:spcBef>
                <a:spcPts val="600"/>
              </a:spcBef>
              <a:spcAft>
                <a:spcPts val="0"/>
              </a:spcAft>
              <a:buSzPts val="1800"/>
              <a:buChar char="▷"/>
            </a:pPr>
            <a:r>
              <a:rPr lang="en" sz="1800"/>
              <a:t>The self-reference effect</a:t>
            </a:r>
            <a:endParaRPr sz="1800"/>
          </a:p>
          <a:p>
            <a:pPr marL="457200" lvl="0" indent="-342900" algn="l" rtl="0">
              <a:spcBef>
                <a:spcPts val="0"/>
              </a:spcBef>
              <a:spcAft>
                <a:spcPts val="0"/>
              </a:spcAft>
              <a:buSzPts val="1800"/>
              <a:buChar char="▷"/>
            </a:pPr>
            <a:r>
              <a:rPr lang="en" sz="1800"/>
              <a:t>Maintenance rehearsal</a:t>
            </a:r>
            <a:endParaRPr sz="1800"/>
          </a:p>
          <a:p>
            <a:pPr marL="457200" lvl="0" indent="-342900" algn="l" rtl="0">
              <a:spcBef>
                <a:spcPts val="0"/>
              </a:spcBef>
              <a:spcAft>
                <a:spcPts val="0"/>
              </a:spcAft>
              <a:buSzPts val="1800"/>
              <a:buChar char="▷"/>
            </a:pPr>
            <a:r>
              <a:rPr lang="en" sz="1800"/>
              <a:t>Levels of processing theory</a:t>
            </a:r>
            <a:endParaRPr sz="1800"/>
          </a:p>
          <a:p>
            <a:pPr marL="457200" lvl="0" indent="-342900" algn="l" rtl="0">
              <a:spcBef>
                <a:spcPts val="0"/>
              </a:spcBef>
              <a:spcAft>
                <a:spcPts val="0"/>
              </a:spcAft>
              <a:buSzPts val="1800"/>
              <a:buChar char="▷"/>
            </a:pPr>
            <a:r>
              <a:rPr lang="en" sz="1800"/>
              <a:t>Encoding specificity</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88"/>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Brief episodes of retrograde amnesia (e.g., the traumatic disruption of newly formed memories when a football player takes a hit to the head and can't recall the last play before the hit) reflect</a:t>
            </a:r>
            <a:endParaRPr sz="2400"/>
          </a:p>
          <a:p>
            <a:pPr marL="457200" lvl="0" indent="-381000" algn="l" rtl="0">
              <a:spcBef>
                <a:spcPts val="600"/>
              </a:spcBef>
              <a:spcAft>
                <a:spcPts val="0"/>
              </a:spcAft>
              <a:buSzPts val="2400"/>
              <a:buChar char="▷"/>
            </a:pPr>
            <a:r>
              <a:rPr lang="en" sz="2400"/>
              <a:t>A failure of memory consolidation</a:t>
            </a:r>
            <a:endParaRPr sz="2400"/>
          </a:p>
          <a:p>
            <a:pPr marL="457200" lvl="0" indent="-381000" algn="l" rtl="0">
              <a:spcBef>
                <a:spcPts val="0"/>
              </a:spcBef>
              <a:spcAft>
                <a:spcPts val="0"/>
              </a:spcAft>
              <a:buSzPts val="2400"/>
              <a:buChar char="▷"/>
            </a:pPr>
            <a:r>
              <a:rPr lang="en" sz="2400"/>
              <a:t>Disrupted long-term potentiation</a:t>
            </a:r>
            <a:endParaRPr sz="2400"/>
          </a:p>
          <a:p>
            <a:pPr marL="457200" lvl="0" indent="-381000" algn="l" rtl="0">
              <a:spcBef>
                <a:spcPts val="0"/>
              </a:spcBef>
              <a:spcAft>
                <a:spcPts val="0"/>
              </a:spcAft>
              <a:buSzPts val="2400"/>
              <a:buChar char="▷"/>
            </a:pPr>
            <a:r>
              <a:rPr lang="en" sz="2400"/>
              <a:t>Temporary post-traumatic stress disorder</a:t>
            </a:r>
            <a:endParaRPr sz="2400"/>
          </a:p>
          <a:p>
            <a:pPr marL="457200" lvl="0" indent="-381000" algn="l" rtl="0">
              <a:spcBef>
                <a:spcPts val="0"/>
              </a:spcBef>
              <a:spcAft>
                <a:spcPts val="0"/>
              </a:spcAft>
              <a:buSzPts val="2400"/>
              <a:buChar char="▷"/>
            </a:pPr>
            <a:r>
              <a:rPr lang="en" sz="2400"/>
              <a:t>Korsakoff’s syndrome</a:t>
            </a:r>
            <a:endParaRPr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Answer Key</a:t>
            </a:r>
            <a:endParaRPr/>
          </a:p>
        </p:txBody>
      </p:sp>
      <p:sp>
        <p:nvSpPr>
          <p:cNvPr id="572" name="Google Shape;572;p8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Repeating</a:t>
            </a:r>
            <a:endParaRPr/>
          </a:p>
          <a:p>
            <a:pPr marL="0" lvl="0" indent="0" algn="l" rtl="0">
              <a:spcBef>
                <a:spcPts val="600"/>
              </a:spcBef>
              <a:spcAft>
                <a:spcPts val="0"/>
              </a:spcAft>
              <a:buNone/>
            </a:pPr>
            <a:r>
              <a:rPr lang="en"/>
              <a:t>Elaborative</a:t>
            </a:r>
            <a:endParaRPr/>
          </a:p>
          <a:p>
            <a:pPr marL="0" lvl="0" indent="0" algn="l" rtl="0">
              <a:spcBef>
                <a:spcPts val="600"/>
              </a:spcBef>
              <a:spcAft>
                <a:spcPts val="0"/>
              </a:spcAft>
              <a:buNone/>
            </a:pPr>
            <a:r>
              <a:rPr lang="en"/>
              <a:t>Bree</a:t>
            </a:r>
            <a:endParaRPr/>
          </a:p>
          <a:p>
            <a:pPr marL="0" lvl="0" indent="0" algn="l" rtl="0">
              <a:spcBef>
                <a:spcPts val="600"/>
              </a:spcBef>
              <a:spcAft>
                <a:spcPts val="0"/>
              </a:spcAft>
              <a:buNone/>
            </a:pPr>
            <a:r>
              <a:rPr lang="en"/>
              <a:t>Encoding specificity</a:t>
            </a:r>
            <a:endParaRPr/>
          </a:p>
          <a:p>
            <a:pPr marL="0" lvl="0" indent="0" algn="l" rtl="0">
              <a:spcBef>
                <a:spcPts val="600"/>
              </a:spcBef>
              <a:spcAft>
                <a:spcPts val="0"/>
              </a:spcAft>
              <a:buNone/>
            </a:pPr>
            <a:r>
              <a:rPr lang="en"/>
              <a:t>Failure of memory consolidation</a:t>
            </a:r>
            <a:endParaRPr/>
          </a:p>
          <a:p>
            <a:pPr marL="0" lvl="0" indent="0" algn="l" rtl="0">
              <a:spcBef>
                <a:spcPts val="6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Review / A Little More on LTM: Structure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Serial Position Curve</a:t>
            </a:r>
            <a:endParaRPr/>
          </a:p>
        </p:txBody>
      </p:sp>
      <p:sp>
        <p:nvSpPr>
          <p:cNvPr id="141" name="Google Shape;141;p21"/>
          <p:cNvSpPr txBox="1">
            <a:spLocks noGrp="1"/>
          </p:cNvSpPr>
          <p:nvPr>
            <p:ph type="body" idx="1"/>
          </p:nvPr>
        </p:nvSpPr>
        <p:spPr>
          <a:xfrm>
            <a:off x="893700" y="1145000"/>
            <a:ext cx="3329100" cy="1284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Primacy Effect</a:t>
            </a:r>
            <a:endParaRPr sz="2400"/>
          </a:p>
          <a:p>
            <a:pPr marL="457200" lvl="0" indent="-381000" algn="l" rtl="0">
              <a:spcBef>
                <a:spcPts val="0"/>
              </a:spcBef>
              <a:spcAft>
                <a:spcPts val="0"/>
              </a:spcAft>
              <a:buSzPts val="2400"/>
              <a:buChar char="▷"/>
            </a:pPr>
            <a:r>
              <a:rPr lang="en" sz="2400"/>
              <a:t>Recency Effect</a:t>
            </a:r>
            <a:endParaRPr sz="2400"/>
          </a:p>
          <a:p>
            <a:pPr marL="457200" lvl="0" indent="-381000" algn="l" rtl="0">
              <a:spcBef>
                <a:spcPts val="0"/>
              </a:spcBef>
              <a:spcAft>
                <a:spcPts val="0"/>
              </a:spcAft>
              <a:buSzPts val="2400"/>
              <a:buChar char="▷"/>
            </a:pPr>
            <a:r>
              <a:rPr lang="en" sz="2400"/>
              <a:t>What happens w/ delay? Slow presentation?</a:t>
            </a:r>
            <a:endParaRPr sz="2400"/>
          </a:p>
          <a:p>
            <a:pPr marL="457200" lvl="0" indent="-381000" algn="l" rtl="0">
              <a:spcBef>
                <a:spcPts val="0"/>
              </a:spcBef>
              <a:spcAft>
                <a:spcPts val="0"/>
              </a:spcAft>
              <a:buSzPts val="2400"/>
              <a:buChar char="▷"/>
            </a:pPr>
            <a:r>
              <a:rPr lang="en" sz="2400"/>
              <a:t>MTL amnesic patients?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1600"/>
              <a:t>MTL includes hippocampus, amygdala, etc.</a:t>
            </a:r>
            <a:endParaRPr sz="1600"/>
          </a:p>
        </p:txBody>
      </p:sp>
      <p:pic>
        <p:nvPicPr>
          <p:cNvPr id="142" name="Google Shape;142;p21"/>
          <p:cNvPicPr preferRelativeResize="0"/>
          <p:nvPr/>
        </p:nvPicPr>
        <p:blipFill>
          <a:blip r:embed="rId3">
            <a:alphaModFix/>
          </a:blip>
          <a:stretch>
            <a:fillRect/>
          </a:stretch>
        </p:blipFill>
        <p:spPr>
          <a:xfrm>
            <a:off x="4572000" y="1451100"/>
            <a:ext cx="4438950" cy="3318350"/>
          </a:xfrm>
          <a:prstGeom prst="rect">
            <a:avLst/>
          </a:prstGeom>
          <a:noFill/>
          <a:ln>
            <a:noFill/>
          </a:ln>
        </p:spPr>
      </p:pic>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3986</Words>
  <Application>Microsoft Office PowerPoint</Application>
  <PresentationFormat>On-screen Show (16:9)</PresentationFormat>
  <Paragraphs>593</Paragraphs>
  <Slides>77</Slides>
  <Notes>77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Lato</vt:lpstr>
      <vt:lpstr>Calibri</vt:lpstr>
      <vt:lpstr>Raleway</vt:lpstr>
      <vt:lpstr>Noto Sans Symbols</vt:lpstr>
      <vt:lpstr>Antonio template</vt:lpstr>
      <vt:lpstr>PSY102: Introduction to Cognitive Psychology Day 12 (05/31/19): LTM Processes &amp; Mechanisms</vt:lpstr>
      <vt:lpstr>Today’s Goals + Agenda</vt:lpstr>
      <vt:lpstr>https://twitter.com/justsaysinmice The importance of accurate science reporting</vt:lpstr>
      <vt:lpstr>Minute Paper</vt:lpstr>
      <vt:lpstr>Wikipedia + Science Summary Piece</vt:lpstr>
      <vt:lpstr>Gelinas, Science Summary</vt:lpstr>
      <vt:lpstr>Wikipedia Piece</vt:lpstr>
      <vt:lpstr>Review / A Little More on LTM: Structure</vt:lpstr>
      <vt:lpstr>Serial Position Curve</vt:lpstr>
      <vt:lpstr>Serial Position Curve</vt:lpstr>
      <vt:lpstr>Nondeclarative/Implicit</vt:lpstr>
      <vt:lpstr>Nondeclarative/Implicit</vt:lpstr>
      <vt:lpstr>Episodic vs. (Perceptual) Priming</vt:lpstr>
      <vt:lpstr>Short-Term Memory vs. LTM</vt:lpstr>
      <vt:lpstr>If you can’t find a neuropsych patient...</vt:lpstr>
      <vt:lpstr>Try to fill out evidence for each branch in a group</vt:lpstr>
      <vt:lpstr>Subdivisions of Memory</vt:lpstr>
      <vt:lpstr>Demo Instructions</vt:lpstr>
      <vt:lpstr>Demo: List 1</vt:lpstr>
      <vt:lpstr>Demo: Recall</vt:lpstr>
      <vt:lpstr>Demo: List 2</vt:lpstr>
      <vt:lpstr>Demo: Recall</vt:lpstr>
      <vt:lpstr>Demo: List 3</vt:lpstr>
      <vt:lpstr>Demo: Recall</vt:lpstr>
      <vt:lpstr>Check Your Answers</vt:lpstr>
      <vt:lpstr>Thoughts on the Demo?</vt:lpstr>
      <vt:lpstr>Everyday Implications</vt:lpstr>
      <vt:lpstr>Ben-Yakov &amp; Henson (2018)</vt:lpstr>
      <vt:lpstr>Uitvlugt and Healey (2018)</vt:lpstr>
      <vt:lpstr>LTM: Processes &amp; Mechanisms</vt:lpstr>
      <vt:lpstr>How the Processes Relate</vt:lpstr>
      <vt:lpstr>Rehearsal</vt:lpstr>
      <vt:lpstr>Demo</vt:lpstr>
      <vt:lpstr>Demo: List 1</vt:lpstr>
      <vt:lpstr>Demo: List 1 Recall</vt:lpstr>
      <vt:lpstr>Demo: List 2 Recall</vt:lpstr>
      <vt:lpstr>Demo: List 2</vt:lpstr>
      <vt:lpstr>Demo: List 2</vt:lpstr>
      <vt:lpstr>Demo Debriefing</vt:lpstr>
      <vt:lpstr>Retrieval Success Related to How You Encode</vt:lpstr>
      <vt:lpstr>Levels of Processing</vt:lpstr>
      <vt:lpstr>Problems with LOP theory</vt:lpstr>
      <vt:lpstr>Self-reference</vt:lpstr>
      <vt:lpstr>Demo: Organization</vt:lpstr>
      <vt:lpstr>Demo: Organization</vt:lpstr>
      <vt:lpstr>Demo: Organization</vt:lpstr>
      <vt:lpstr>Demo: Organization</vt:lpstr>
      <vt:lpstr>Demo: Organization</vt:lpstr>
      <vt:lpstr>Demo Debriefing</vt:lpstr>
      <vt:lpstr>Demo Debriefing</vt:lpstr>
      <vt:lpstr>Testing Effect / Retrieval Practice</vt:lpstr>
      <vt:lpstr>Retrieval</vt:lpstr>
      <vt:lpstr>Encoding specificity (A)</vt:lpstr>
      <vt:lpstr>State-dependent learning</vt:lpstr>
      <vt:lpstr>Transfer-appropriate processing</vt:lpstr>
      <vt:lpstr>Spaced Learning</vt:lpstr>
      <vt:lpstr>Other Factors that Aid Encoding</vt:lpstr>
      <vt:lpstr>Consolidation</vt:lpstr>
      <vt:lpstr>Consolidation</vt:lpstr>
      <vt:lpstr>Information Storage at the Synapse</vt:lpstr>
      <vt:lpstr>Information Storage at the Synapse</vt:lpstr>
      <vt:lpstr>Standard Model of Consolidation</vt:lpstr>
      <vt:lpstr>Consolidation: Not Everything Has Been Solved</vt:lpstr>
      <vt:lpstr>Vaz et al. (2019)</vt:lpstr>
      <vt:lpstr>Can You Modify Memories?</vt:lpstr>
      <vt:lpstr>Takeaways</vt:lpstr>
      <vt:lpstr>Today’s Goals + Agenda</vt:lpstr>
      <vt:lpstr>Monday’s Work</vt:lpstr>
      <vt:lpstr>Participation + Minute Paper</vt:lpstr>
      <vt:lpstr>Additional Practice</vt:lpstr>
      <vt:lpstr>General questions</vt:lpstr>
      <vt:lpstr>PowerPoint Presentation</vt:lpstr>
      <vt:lpstr>PowerPoint Presentation</vt:lpstr>
      <vt:lpstr>PowerPoint Presentation</vt:lpstr>
      <vt:lpstr>PowerPoint Presentation</vt:lpstr>
      <vt:lpstr>PowerPoint Presentation</vt:lpstr>
      <vt:lpstr>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12 (05/31/19): LTM Processes &amp; Mechanisms</dc:title>
  <cp:lastModifiedBy>Christina Bejjani</cp:lastModifiedBy>
  <cp:revision>1</cp:revision>
  <cp:lastPrinted>2019-05-31T14:00:53Z</cp:lastPrinted>
  <dcterms:modified xsi:type="dcterms:W3CDTF">2019-05-31T14:01:19Z</dcterms:modified>
</cp:coreProperties>
</file>