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aleway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10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84bdc315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84bdc315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84bdc3153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84bdc3153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84bdc3153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84bdc3153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components that can be studied independently: Behavior (motor output: e.g., approach or avoidance), physiology (e.g., autonomic nervous system activity), and feelings (subjective, conscious experience associated with the emotional state).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Confused about terminology?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Emotions are typically triggered by a particular event and are short-lived (seconds to minutes). Emotional states that endure for longer periods and often have no clear antecedent are called moods (cf. ‘mood disorders’).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Affect is technically the same as emotion, but it is most commonly used to describe outward expression of emotion (like facial expressions, gestures).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Temperament refers to someone’s stable disposition (a ‘personality trait’) to experience and react to events in certain ways (e.g. ‘he’s choleric’).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Motivation describes an urge to ‘reduce drives’, e.g. one is motivated to eat in order to reduce hunger (a ‘drive’). However, motives can also be more lofty and very long-term, such as the motive to graduate with honors.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(All of these concepts have some overlap, and each of them may interact with each other and influence emotional responses.)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84bdc3153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84bdc3153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84bdc3153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84bdc3153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Emotions are functional: they are neurally based dispositions that facilitate appropriate reactions to events of biological significance, increasing our our evolutionary ‘fitness’. E.g., the emotion of fear when we encounter a predator is associated with a fight-or-flight response (behavior), autonomic mobilization (increased heart rate, blood pressure, etc), and a negative feeling (‘fear’) which may be functionally important for learning to avoid similar situations in the future.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84bdc3153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84bdc3153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84bdc3153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84bdc3153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84bdc3153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84bdc3153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84bdc3153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84bdc3153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4bdc3153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4bdc3153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84bdc315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84bdc315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425d21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8425d21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84bdc3153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84bdc3153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84bdc3153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84bdc3153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84bdc3153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84bdc3153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84bdc3153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84bdc3153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84bdc3153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84bdc3153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1425" y="2838935"/>
            <a:ext cx="521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2185C5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  <a:endParaRPr sz="9600" b="1">
              <a:solidFill>
                <a:srgbClr val="97ABBC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185C5"/>
                </a:solidFill>
              </a:defRPr>
            </a:lvl1pPr>
            <a:lvl2pPr lvl="1">
              <a:buNone/>
              <a:defRPr>
                <a:solidFill>
                  <a:srgbClr val="2185C5"/>
                </a:solidFill>
              </a:defRPr>
            </a:lvl2pPr>
            <a:lvl3pPr lvl="2">
              <a:buNone/>
              <a:defRPr>
                <a:solidFill>
                  <a:srgbClr val="2185C5"/>
                </a:solidFill>
              </a:defRPr>
            </a:lvl3pPr>
            <a:lvl4pPr lvl="3">
              <a:buNone/>
              <a:defRPr>
                <a:solidFill>
                  <a:srgbClr val="2185C5"/>
                </a:solidFill>
              </a:defRPr>
            </a:lvl4pPr>
            <a:lvl5pPr lvl="4">
              <a:buNone/>
              <a:defRPr>
                <a:solidFill>
                  <a:srgbClr val="2185C5"/>
                </a:solidFill>
              </a:defRPr>
            </a:lvl5pPr>
            <a:lvl6pPr lvl="5">
              <a:buNone/>
              <a:defRPr>
                <a:solidFill>
                  <a:srgbClr val="2185C5"/>
                </a:solidFill>
              </a:defRPr>
            </a:lvl6pPr>
            <a:lvl7pPr lvl="6">
              <a:buNone/>
              <a:defRPr>
                <a:solidFill>
                  <a:srgbClr val="2185C5"/>
                </a:solidFill>
              </a:defRPr>
            </a:lvl7pPr>
            <a:lvl8pPr lvl="7">
              <a:buNone/>
              <a:defRPr>
                <a:solidFill>
                  <a:srgbClr val="2185C5"/>
                </a:solidFill>
              </a:defRPr>
            </a:lvl8pPr>
            <a:lvl9pPr lvl="8">
              <a:buNone/>
              <a:defRPr>
                <a:solidFill>
                  <a:srgbClr val="2185C5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PSY102Participatio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inyurl.com/PSY102MinutePaperMay2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721425" y="2838935"/>
            <a:ext cx="521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PSY102: Introduction to Cognitive Psychology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ECEFD"/>
                </a:solidFill>
              </a:rPr>
              <a:t>Day 6 (05/22/19): Emotion 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Exercise</a:t>
            </a: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Think about a memory you have that is especially (pick one):</a:t>
            </a:r>
            <a:endParaRPr sz="140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▷"/>
            </a:pPr>
            <a:r>
              <a:rPr lang="en" sz="1400"/>
              <a:t>Joyful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1400"/>
              <a:t>Serene/content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1400"/>
              <a:t>Angry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1400"/>
              <a:t>Disgusted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1400"/>
              <a:t>Amused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2"/>
          </p:nvPr>
        </p:nvSpPr>
        <p:spPr>
          <a:xfrm>
            <a:off x="4219450" y="1200150"/>
            <a:ext cx="4072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What caused that emotion?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What did your face do?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What did you say/what noises did you make?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What did it feel like in your body?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What did it make you think, or focus on?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What did it make you do?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Do you think there was a job that emotion was supposed to be doing?  Do you think it accomplished that job?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Study Emotion?</a:t>
            </a:r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Emotion directly modulates our cognition in numerous ways: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Negative memories are more likely to be remembered than positive memories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Fear can make you perceive time as slowing down and can make you attend to a gun but ignore everything else in the scene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Disgust can cause you to change the way you make your moral decisions, even when you don’t realize it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emotions?</a:t>
            </a: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893700" y="1373600"/>
            <a:ext cx="44124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States that feel a certain way (qualia)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States that motivate you to do something, particularly something of evolutionary/functional significance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States that have associated physiological patterns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States that signal to conspecifics (facial expressions)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100" y="1208713"/>
            <a:ext cx="3533100" cy="28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emotions?</a:t>
            </a:r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“Emotion refers to a collection of psychological states that include subjective experience, expressive behavior (e.g., facial, bodily, verbal), and peripheral physiological responses (e.g., heart rate, respiration).”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- Gross &amp; Barrett, 2011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Quick onset/duration (“minutes and seconds, not hours and days”)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Have Emotions?</a:t>
            </a:r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893700" y="1373600"/>
            <a:ext cx="69378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It’s useful to motivate certain behavioral patterns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Disgust: “I don’t want to touch that or eat it”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It is important to prepare the organism for adaptive action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Fear: Pupils dilate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Anger: Blood to extremities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▷"/>
            </a:pPr>
            <a:r>
              <a:rPr lang="en" sz="1800"/>
              <a:t>It is important to signal to others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Panic/sadness: “I need help or nurturance”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Anger: “You betrayed me and I’m going to show everyone that there are consequences to betraying me”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Paul Ekman: Facial expressions are universal, and are there primarily to signal stuff to other people (</a:t>
            </a:r>
            <a:r>
              <a:rPr lang="en" sz="1800" i="1"/>
              <a:t>classic view</a:t>
            </a:r>
            <a:r>
              <a:rPr lang="en" sz="1800"/>
              <a:t>)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Worksheet: what makes us have an emotion at a given moment?</a:t>
            </a:r>
            <a:endParaRPr sz="3000"/>
          </a:p>
        </p:txBody>
      </p:sp>
      <p:sp>
        <p:nvSpPr>
          <p:cNvPr id="178" name="Google Shape;178;p27"/>
          <p:cNvSpPr txBox="1">
            <a:spLocks noGrp="1"/>
          </p:cNvSpPr>
          <p:nvPr>
            <p:ph type="body" idx="1"/>
          </p:nvPr>
        </p:nvSpPr>
        <p:spPr>
          <a:xfrm>
            <a:off x="893700" y="1373600"/>
            <a:ext cx="74193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Different group than your attention worksheet group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Fill out the worksheet together in groups of 3-4 (2 groups of 3, 1 group of 4)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 have the answer key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Goals + Agenda</a:t>
            </a:r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893700" y="1373600"/>
            <a:ext cx="68658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/>
              <a:t>LO1: Continue to build a supportive classroom culture &amp; discuss science communication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Paragraph-by-paragraph critique of 2 SciAm articles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Group worksheets today on attention &amp; emotion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/>
              <a:t>LO2: Apply principles of good science communication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In minute paper, reflect on good/bad of podcast SciComm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Also discuss podcast in emotion paper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/>
              <a:t>LO3: Describe the basic fundamental principles of emotion research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Group worksheet on emotion papers and podcast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/>
              <a:t>LO4: Summarize and critically analyze academic journal articles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Group worksheets on attention &amp; emotion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Tomorrow’s Work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893700" y="1061875"/>
            <a:ext cx="70101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 dirty="0"/>
              <a:t>Readings: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d’Arbeloff et al. (2018)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MacCormack &amp; Lindquist (2018)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CNN &amp; NPR articles (Chen &amp; Strickland)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 dirty="0"/>
              <a:t>Opening Paragraph (~100 words or less) of non-Duke article covered: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MacCormack, Middlebrooks, Wechsler, Siegel, or Kang and Wheatley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Choose one that you haven’t already done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Participation &amp; Minute Paper</a:t>
            </a: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1"/>
          </p:nvPr>
        </p:nvSpPr>
        <p:spPr>
          <a:xfrm>
            <a:off x="593800" y="1373600"/>
            <a:ext cx="8277068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https://tinyurl.com/PSY102Participation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https://tinyurl.com/PSY102MinutePaperMay22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Goals + Agenda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893700" y="1373600"/>
            <a:ext cx="68658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/>
              <a:t>LO1: Continue to build a supportive classroom culture &amp; discuss science communication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Paragraph-by-paragraph critique of 2 SciAm articles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Group worksheets today on attention &amp; emotion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/>
              <a:t>LO2: Apply principles of good science communication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In minute paper, reflect on good/bad of podcast SciComm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Also discuss podcast in emotion paper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/>
              <a:t>LO3: Describe the basic fundamental principles of emotion research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Group worksheet on emotion papers and podcast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/>
              <a:t>LO4: Summarize and critically analyze academic journal articles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Group worksheets on attention &amp; emotion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Changes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893700" y="1221200"/>
            <a:ext cx="68889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" sz="2400"/>
              <a:t>Practice Quizzes (optional)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Checks for understanding</a:t>
            </a:r>
            <a:endParaRPr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" sz="2400"/>
              <a:t>Move around some of the material (order wise)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Change Friday to review + some other basic cog psych/neuro material</a:t>
            </a:r>
            <a:endParaRPr sz="2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" sz="2400"/>
              <a:t>Switch out some articles for occasional textbook chapter?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Note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" sz="2400"/>
              <a:t>Ignore sections like power analysis and MRI data &amp; preprocessing: you don’t need to know those details</a:t>
            </a:r>
            <a:endParaRPr sz="2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" sz="2400"/>
              <a:t>DTI: diffusion tensor imaging - testing where water flows in the brain to get a sense of white matter structural tracts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Science Communication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Paragraph-by-paragraph critique of 2 SciAm articles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Paragraph-by-Paragraph critique of SciAm articles:</a:t>
            </a: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893700" y="1373600"/>
            <a:ext cx="74514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Are Our Scientific Heroes Too Heroic?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Revealing the struggles that lie behind ultimate success can motivate students better--from grade school to grad school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How to Turn Failure into Success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Research reveals strategies for staying motivated in the face of challenges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(Review &amp; Discussion)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Summarize and critically analyze academic journal articles &amp; review content on attention research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Handout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893700" y="1373600"/>
            <a:ext cx="76281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▷"/>
            </a:pPr>
            <a:r>
              <a:rPr lang="en"/>
              <a:t>Fill out the worksheet together in groups of 3-4 (2 groups of 3, 2 groups of 4)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 have the answer key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Describe the basic fundamental principles of emotion research</a:t>
            </a:r>
            <a:endParaRPr sz="2100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Summarize and critically analyze academic journal articles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1186</Words>
  <Application>Microsoft Office PowerPoint</Application>
  <PresentationFormat>On-screen Show (16:9)</PresentationFormat>
  <Paragraphs>116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Lato</vt:lpstr>
      <vt:lpstr>Raleway</vt:lpstr>
      <vt:lpstr>Antonio template</vt:lpstr>
      <vt:lpstr>PSY102: Introduction to Cognitive Psychology Day 6 (05/22/19): Emotion I</vt:lpstr>
      <vt:lpstr>Today’s Goals + Agenda</vt:lpstr>
      <vt:lpstr>Course Changes</vt:lpstr>
      <vt:lpstr>Quick Note</vt:lpstr>
      <vt:lpstr>Science Communication</vt:lpstr>
      <vt:lpstr>Paragraph-by-Paragraph critique of SciAm articles:</vt:lpstr>
      <vt:lpstr>Attention (Review &amp; Discussion)</vt:lpstr>
      <vt:lpstr>Attention Handout</vt:lpstr>
      <vt:lpstr>Emotion</vt:lpstr>
      <vt:lpstr>Writing Exercise</vt:lpstr>
      <vt:lpstr>Why Study Emotion?</vt:lpstr>
      <vt:lpstr>What are emotions?</vt:lpstr>
      <vt:lpstr>What are emotions?</vt:lpstr>
      <vt:lpstr>Why Have Emotions?</vt:lpstr>
      <vt:lpstr>Worksheet: what makes us have an emotion at a given moment?</vt:lpstr>
      <vt:lpstr>Today’s Goals + Agenda</vt:lpstr>
      <vt:lpstr>Tomorrow’s Work</vt:lpstr>
      <vt:lpstr>Participation &amp; Minute Paper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PSY102: Introduction to Cognitive Psychology Day 6 (05/22/19): Emotion I</dc:title>
  <dc:creator>chbejjani</dc:creator>
  <cp:lastModifiedBy>chbejjani</cp:lastModifiedBy>
  <cp:revision>1</cp:revision>
  <dcterms:modified xsi:type="dcterms:W3CDTF">2019-05-22T20:03:44Z</dcterms:modified>
</cp:coreProperties>
</file>