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29133800" cy="4165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6pPr>
    <a:lvl7pPr marL="1195813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7pPr>
    <a:lvl8pPr marL="1395116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8pPr>
    <a:lvl9pPr marL="1594418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1">
          <p15:clr>
            <a:srgbClr val="A4A3A4"/>
          </p15:clr>
        </p15:guide>
        <p15:guide id="2" pos="29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122">
          <p15:clr>
            <a:srgbClr val="A4A3A4"/>
          </p15:clr>
        </p15:guide>
        <p15:guide id="2" pos="9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CC"/>
    <a:srgbClr val="FF9900"/>
    <a:srgbClr val="549986"/>
    <a:srgbClr val="FEDA02"/>
    <a:srgbClr val="003399"/>
    <a:srgbClr val="FF0066"/>
    <a:srgbClr val="FF6600"/>
    <a:srgbClr val="003300"/>
    <a:srgbClr val="66FF3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7174" autoAdjust="0"/>
  </p:normalViewPr>
  <p:slideViewPr>
    <p:cSldViewPr>
      <p:cViewPr varScale="1">
        <p:scale>
          <a:sx n="17" d="100"/>
          <a:sy n="17" d="100"/>
        </p:scale>
        <p:origin x="2154" y="66"/>
      </p:cViewPr>
      <p:guideLst>
        <p:guide orient="horz" pos="5141"/>
        <p:guide pos="29045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214" y="-114"/>
      </p:cViewPr>
      <p:guideLst>
        <p:guide orient="horz" pos="13122"/>
        <p:guide pos="9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09156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09156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C9101B96-7944-400D-9925-2564E3E9C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360787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4788" y="3217863"/>
            <a:ext cx="10937875" cy="154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972" y="19641965"/>
            <a:ext cx="21270371" cy="189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om de opmaakprofielen van de modeltekst te bewerken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360787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89B20DE5-507D-4523-8E29-618014E0E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813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116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418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37AB8-20B5-42C3-9000-E83392FBA6D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4788" y="3217863"/>
            <a:ext cx="10937875" cy="154622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3050" indent="-363050" algn="just">
              <a:buFont typeface="Arial" pitchFamily="34" charset="0"/>
              <a:buChar char="•"/>
            </a:pPr>
            <a:endParaRPr lang="de-DE" sz="147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52"/>
            <a:ext cx="25733931" cy="9175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70"/>
            <a:ext cx="21192649" cy="109387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5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301-56F3-4B81-94A3-9C78815B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E4B4-266F-42DD-AFDD-E7F9CA5D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8657" y="1714175"/>
            <a:ext cx="7379585" cy="365219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922" y="1714175"/>
            <a:ext cx="21634164" cy="36521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5AF8-A5F8-4528-AA02-44BDD836C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F5D7-2242-4B36-A70E-4F95C9850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426"/>
            <a:ext cx="25733931" cy="850130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22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02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986046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97906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97209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9651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A7F-B156-4B3B-A70E-A49926CA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913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1375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A72E-C180-4971-AFB0-AB828572C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8"/>
            <a:ext cx="27247692" cy="7133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5" y="9581309"/>
            <a:ext cx="1337680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5" y="13574345"/>
            <a:ext cx="1337680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6" y="9581309"/>
            <a:ext cx="1338206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6" y="13574345"/>
            <a:ext cx="1338206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0633-26B6-4D19-82AC-AD9A1D78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0672-F03E-4626-9B62-CD5594A1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1A4-FADC-4BF1-A779-831E1FFC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5" y="1704223"/>
            <a:ext cx="9960336" cy="725286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75" y="1704268"/>
            <a:ext cx="16924680" cy="36531824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5" y="8957105"/>
            <a:ext cx="9960336" cy="29278963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80DE6-FE49-4B40-ACE7-FAD405A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2637"/>
            <a:ext cx="18165128" cy="3537258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4597"/>
            <a:ext cx="18165128" cy="25682259"/>
          </a:xfrm>
        </p:spPr>
        <p:txBody>
          <a:bodyPr rtlCol="0">
            <a:normAutofit/>
          </a:bodyPr>
          <a:lstStyle>
            <a:lvl1pPr marL="0" indent="0">
              <a:buNone/>
              <a:defRPr sz="14000"/>
            </a:lvl1pPr>
            <a:lvl2pPr marL="1993023" indent="0">
              <a:buNone/>
              <a:defRPr sz="12000"/>
            </a:lvl2pPr>
            <a:lvl3pPr marL="3986046" indent="0">
              <a:buNone/>
              <a:defRPr sz="10400"/>
            </a:lvl3pPr>
            <a:lvl4pPr marL="5979069" indent="0">
              <a:buNone/>
              <a:defRPr sz="8800"/>
            </a:lvl4pPr>
            <a:lvl5pPr marL="7972092" indent="0">
              <a:buNone/>
              <a:defRPr sz="8800"/>
            </a:lvl5pPr>
            <a:lvl6pPr marL="9965114" indent="0">
              <a:buNone/>
              <a:defRPr sz="8800"/>
            </a:lvl6pPr>
            <a:lvl7pPr marL="11958137" indent="0">
              <a:buNone/>
              <a:defRPr sz="8800"/>
            </a:lvl7pPr>
            <a:lvl8pPr marL="13951164" indent="0">
              <a:buNone/>
              <a:defRPr sz="8800"/>
            </a:lvl8pPr>
            <a:lvl9pPr marL="15944187" indent="0">
              <a:buNone/>
              <a:defRPr sz="8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499892"/>
            <a:ext cx="18165128" cy="5023496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3DE6-1EEC-401C-9363-453A23CF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3761" y="1714896"/>
            <a:ext cx="27247692" cy="713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3761" y="9987553"/>
            <a:ext cx="27247692" cy="282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5796"/>
            <a:ext cx="9587150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7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4CEA1D-C22E-434C-BC21-43FD30C9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5pPr>
      <a:lvl6pPr marL="1993023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6pPr>
      <a:lvl7pPr marL="3986046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7pPr>
      <a:lvl8pPr marL="5979069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8pPr>
      <a:lvl9pPr marL="7972092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9pPr>
    </p:titleStyle>
    <p:bodyStyle>
      <a:lvl1pPr marL="1494768" indent="-14947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662" indent="-124563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559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582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8605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1628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4651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7674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0697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023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046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069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092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11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13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16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418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975" y="6784257"/>
            <a:ext cx="12961439" cy="928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Mispronunciation Sensitivity</a:t>
            </a:r>
          </a:p>
          <a:p>
            <a:pPr algn="ctr"/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Infants’ sensitivity to changes in the phonological form of familiar words</a:t>
            </a: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050" name="Rectangle 787"/>
          <p:cNvSpPr>
            <a:spLocks noChangeArrowheads="1"/>
          </p:cNvSpPr>
          <p:nvPr/>
        </p:nvSpPr>
        <p:spPr bwMode="auto">
          <a:xfrm>
            <a:off x="0" y="6"/>
            <a:ext cx="30275213" cy="6496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>
              <a:lnSpc>
                <a:spcPts val="4796"/>
              </a:lnSpc>
              <a:spcAft>
                <a:spcPts val="1745"/>
              </a:spcAft>
            </a:pPr>
            <a:endParaRPr lang="de-DE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1527673"/>
            <a:ext cx="30275213" cy="1355566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de-DE" sz="6400" i="1" dirty="0">
                <a:latin typeface="Times"/>
                <a:cs typeface="Times"/>
              </a:rPr>
              <a:t>Katie Von Holzen</a:t>
            </a:r>
            <a:r>
              <a:rPr lang="de-DE" sz="6400" i="1" baseline="30000" dirty="0">
                <a:latin typeface="Times"/>
                <a:cs typeface="Times"/>
              </a:rPr>
              <a:t>1,2</a:t>
            </a:r>
            <a:r>
              <a:rPr lang="de-DE" sz="6400" i="1" dirty="0">
                <a:latin typeface="Times"/>
                <a:cs typeface="Times"/>
              </a:rPr>
              <a:t> &amp; Christina Bergmann</a:t>
            </a:r>
            <a:r>
              <a:rPr lang="de-DE" sz="6400" i="1" baseline="30000" dirty="0">
                <a:latin typeface="Times"/>
                <a:cs typeface="Times"/>
              </a:rPr>
              <a:t>3,4</a:t>
            </a:r>
            <a:endParaRPr lang="de-DE" sz="6400" i="1" dirty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7789" y="-10310"/>
            <a:ext cx="30290791" cy="1816187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en-US" sz="9400" dirty="0">
                <a:latin typeface="Times"/>
                <a:cs typeface="Times"/>
              </a:rPr>
              <a:t>A meta-analysis of mispronunciation sensitivity in infancy</a:t>
            </a:r>
            <a:endParaRPr lang="de-DE" sz="94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7789" y="3171933"/>
            <a:ext cx="30275213" cy="3324292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 defTabSz="608849"/>
            <a:r>
              <a:rPr lang="en-GB" sz="4800" dirty="0">
                <a:latin typeface="Times"/>
                <a:cs typeface="Times"/>
              </a:rPr>
              <a:t>1. University of Maryland, USA</a:t>
            </a:r>
          </a:p>
          <a:p>
            <a:pPr algn="ctr" defTabSz="608849"/>
            <a:r>
              <a:rPr lang="en-GB" sz="4800" dirty="0">
                <a:latin typeface="+mn-lt"/>
              </a:rPr>
              <a:t>2. </a:t>
            </a:r>
            <a:r>
              <a:rPr lang="en-US" sz="4800" dirty="0" err="1"/>
              <a:t>Université</a:t>
            </a:r>
            <a:r>
              <a:rPr lang="en-US" sz="4800" dirty="0"/>
              <a:t> Paris Rene Descartes, </a:t>
            </a:r>
            <a:r>
              <a:rPr lang="en-US" sz="4800" dirty="0" err="1"/>
              <a:t>Laboratoire</a:t>
            </a:r>
            <a:r>
              <a:rPr lang="en-US" sz="4800" dirty="0"/>
              <a:t> de </a:t>
            </a:r>
            <a:r>
              <a:rPr lang="en-US" sz="4800" dirty="0" err="1"/>
              <a:t>Psychologie</a:t>
            </a:r>
            <a:r>
              <a:rPr lang="en-US" sz="4800" dirty="0"/>
              <a:t> de la Perception CNRS, France</a:t>
            </a:r>
          </a:p>
          <a:p>
            <a:pPr algn="ctr" defTabSz="608849"/>
            <a:r>
              <a:rPr lang="en-US" sz="4800" dirty="0"/>
              <a:t>3. Max Planck Institute for Psycholinguistics, The Netherlands</a:t>
            </a:r>
          </a:p>
          <a:p>
            <a:pPr marL="915154" indent="-915154" algn="ctr"/>
            <a:r>
              <a:rPr lang="en-GB" sz="4800" dirty="0"/>
              <a:t>4.  LSCP, </a:t>
            </a:r>
            <a:r>
              <a:rPr lang="en-US" sz="4800" dirty="0" err="1"/>
              <a:t>Département</a:t>
            </a:r>
            <a:r>
              <a:rPr lang="en-US" sz="4800" dirty="0"/>
              <a:t> </a:t>
            </a:r>
            <a:r>
              <a:rPr lang="en-US" sz="4800" dirty="0" err="1"/>
              <a:t>d'Etudes</a:t>
            </a:r>
            <a:r>
              <a:rPr lang="en-US" sz="4800" dirty="0"/>
              <a:t> </a:t>
            </a:r>
            <a:r>
              <a:rPr lang="en-US" sz="4800" dirty="0" err="1"/>
              <a:t>Cognitives</a:t>
            </a:r>
            <a:r>
              <a:rPr lang="en-US" sz="4800" dirty="0"/>
              <a:t>, ENS, EHESS, CNRS, PSL Research University</a:t>
            </a:r>
            <a:endParaRPr lang="de-DE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4" y="9277039"/>
            <a:ext cx="2736304" cy="2052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9277039"/>
            <a:ext cx="2736304" cy="2052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447975" y="16649353"/>
            <a:ext cx="12961439" cy="197301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How does mispronunciation sensitivity change as infants develop?</a:t>
            </a: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More sensitive with development</a:t>
            </a:r>
            <a:r>
              <a:rPr lang="en-US" sz="4800" b="0" baseline="30000" dirty="0">
                <a:solidFill>
                  <a:schemeClr val="tx1"/>
                </a:solidFill>
                <a:latin typeface="Times"/>
                <a:cs typeface="Times"/>
              </a:rPr>
              <a:t>1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Less sensitive with development</a:t>
            </a:r>
            <a:r>
              <a:rPr lang="en-US" sz="4800" b="0" baseline="30000" dirty="0">
                <a:solidFill>
                  <a:schemeClr val="tx1"/>
                </a:solidFill>
                <a:latin typeface="Times"/>
                <a:cs typeface="Times"/>
              </a:rPr>
              <a:t>2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No change in sensitivity with development</a:t>
            </a: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lvl="0">
              <a:spcAft>
                <a:spcPts val="1200"/>
              </a:spcAft>
            </a:pP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Correct 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= 0.91, SE = 0.12,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&lt; .0001 </a:t>
            </a: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Mispronunciation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= 0.25, SE = 0.06, p &lt; .0001</a:t>
            </a: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Correct vs. Mispronunciation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= .5, SE = .03, </a:t>
            </a:r>
            <a:r>
              <a:rPr lang="en-US" sz="48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2752230" y="13597517"/>
            <a:ext cx="3024336" cy="1152128"/>
          </a:xfrm>
          <a:prstGeom prst="wedgeEllipseCallout">
            <a:avLst>
              <a:gd name="adj1" fmla="val 49852"/>
              <a:gd name="adj2" fmla="val 75531"/>
            </a:avLst>
          </a:prstGeom>
          <a:solidFill>
            <a:srgbClr val="33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Tog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808014" y="12373381"/>
            <a:ext cx="2736304" cy="1152128"/>
          </a:xfrm>
          <a:prstGeom prst="wedgeEllipseCallout">
            <a:avLst>
              <a:gd name="adj1" fmla="val -44830"/>
              <a:gd name="adj2" fmla="val 90495"/>
            </a:avLst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Dog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5230"/>
              </p:ext>
            </p:extLst>
          </p:nvPr>
        </p:nvGraphicFramePr>
        <p:xfrm>
          <a:off x="13769454" y="11176745"/>
          <a:ext cx="15602252" cy="357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5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Participants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Stimuli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Procedure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Results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Age in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features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trials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DV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Sample size (</a:t>
                      </a:r>
                      <a:r>
                        <a:rPr lang="en-US" sz="4000" i="1">
                          <a:effectLst/>
                          <a:latin typeface="Times"/>
                          <a:ea typeface="ＭＳ 明朝"/>
                          <a:cs typeface="Times"/>
                        </a:rPr>
                        <a:t>n</a:t>
                      </a: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Change position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familiarity/overlap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vocabulary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"/>
                          <a:ea typeface="ＭＳ 明朝"/>
                          <a:cs typeface="Times"/>
                        </a:rPr>
                        <a:t>Native Language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Consonant/vowel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"/>
                          <a:ea typeface="ＭＳ 明朝"/>
                          <a:cs typeface="Times"/>
                        </a:rPr>
                        <a:t>misp</a:t>
                      </a:r>
                      <a:r>
                        <a:rPr lang="en-US" sz="40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 sensitivity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55" y="2840177"/>
            <a:ext cx="5375093" cy="1279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8566" y="1887713"/>
            <a:ext cx="1800200" cy="200603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47974" y="38323761"/>
            <a:ext cx="11305256" cy="27363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Times"/>
                <a:cs typeface="Times"/>
              </a:rPr>
              <a:t>What’s in your File Drawer?</a:t>
            </a:r>
          </a:p>
          <a:p>
            <a:pPr algn="ctr"/>
            <a:r>
              <a:rPr lang="en-US" sz="4400" b="0" dirty="0">
                <a:solidFill>
                  <a:schemeClr val="tx1"/>
                </a:solidFill>
                <a:latin typeface="Times"/>
                <a:cs typeface="Times"/>
              </a:rPr>
              <a:t>Do you have a mispronunciation study that is unpublished?</a:t>
            </a:r>
          </a:p>
          <a:p>
            <a:pPr algn="ctr"/>
            <a:r>
              <a:rPr lang="en-US" sz="4400" b="0" dirty="0">
                <a:solidFill>
                  <a:schemeClr val="tx1"/>
                </a:solidFill>
                <a:latin typeface="Times"/>
                <a:cs typeface="Times"/>
              </a:rPr>
              <a:t>Contact us and add it to our meta-analysis!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2" y="36667577"/>
            <a:ext cx="1584176" cy="15841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897246" y="37891713"/>
            <a:ext cx="304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969254" y="38683801"/>
            <a:ext cx="183059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</a:rPr>
              <a:t>Werker</a:t>
            </a:r>
            <a:r>
              <a:rPr lang="en-US" sz="2800" dirty="0">
                <a:solidFill>
                  <a:srgbClr val="000000"/>
                </a:solidFill>
              </a:rPr>
              <a:t> &amp; Curtin (2005). PRIMIR: A Developmental Framework of Infant Speech Processing. </a:t>
            </a:r>
            <a:r>
              <a:rPr lang="en-US" sz="2800" i="1" dirty="0">
                <a:solidFill>
                  <a:srgbClr val="000000"/>
                </a:solidFill>
              </a:rPr>
              <a:t>Lang Learn and </a:t>
            </a:r>
            <a:r>
              <a:rPr lang="en-US" sz="2800" i="1" dirty="0" err="1">
                <a:solidFill>
                  <a:srgbClr val="000000"/>
                </a:solidFill>
              </a:rPr>
              <a:t>Dev</a:t>
            </a:r>
            <a:endParaRPr lang="en-US" sz="2800" i="1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Best (1994). The emergence of native-language phonological influences in infants: A perceptual assimilation model. </a:t>
            </a:r>
            <a:r>
              <a:rPr lang="en-US" sz="2800" i="1" dirty="0">
                <a:solidFill>
                  <a:srgbClr val="000000"/>
                </a:solidFill>
              </a:rPr>
              <a:t>Haskins Laboratories Status Report on Speech Research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White &amp; Morgan (2008). Sub-segmental detail in early lexical representations. </a:t>
            </a:r>
            <a:r>
              <a:rPr lang="en-US" sz="2800" i="1" dirty="0">
                <a:solidFill>
                  <a:srgbClr val="000000"/>
                </a:solidFill>
              </a:rPr>
              <a:t>Journal of Memory and Cognition</a:t>
            </a: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Mani &amp; Plunkett (2011). Does size matter? </a:t>
            </a:r>
            <a:r>
              <a:rPr lang="en-US" sz="2800" dirty="0" err="1">
                <a:solidFill>
                  <a:srgbClr val="000000"/>
                </a:solidFill>
              </a:rPr>
              <a:t>Subsegmental</a:t>
            </a:r>
            <a:r>
              <a:rPr lang="en-US" sz="2800" dirty="0">
                <a:solidFill>
                  <a:srgbClr val="000000"/>
                </a:solidFill>
              </a:rPr>
              <a:t> cues to vowel mispronunciation detection. </a:t>
            </a:r>
            <a:r>
              <a:rPr lang="en-US" sz="2800" i="1" dirty="0">
                <a:solidFill>
                  <a:srgbClr val="000000"/>
                </a:solidFill>
              </a:rPr>
              <a:t>J of Child Lang</a:t>
            </a: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</a:rPr>
              <a:t>Halberda</a:t>
            </a:r>
            <a:r>
              <a:rPr lang="en-US" sz="2800" dirty="0">
                <a:solidFill>
                  <a:srgbClr val="000000"/>
                </a:solidFill>
              </a:rPr>
              <a:t> (2003). The development of a word-learning strategy. </a:t>
            </a:r>
            <a:r>
              <a:rPr lang="en-US" sz="2800" i="1" dirty="0">
                <a:solidFill>
                  <a:srgbClr val="000000"/>
                </a:solidFill>
              </a:rPr>
              <a:t>Cognition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3769454" y="6784257"/>
            <a:ext cx="16201800" cy="38884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Database Information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32 papers (27 journal articles)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249 unique experimental conditions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2252 infants</a:t>
            </a:r>
          </a:p>
          <a:p>
            <a:pPr marL="857250" indent="-857250">
              <a:buFont typeface="Lucida Grande"/>
              <a:buChar char="-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6 to 31 months-of-age</a:t>
            </a:r>
          </a:p>
        </p:txBody>
      </p:sp>
      <p:sp>
        <p:nvSpPr>
          <p:cNvPr id="40" name="Rectangle 787"/>
          <p:cNvSpPr>
            <a:spLocks noChangeArrowheads="1"/>
          </p:cNvSpPr>
          <p:nvPr/>
        </p:nvSpPr>
        <p:spPr bwMode="auto">
          <a:xfrm>
            <a:off x="0" y="41412989"/>
            <a:ext cx="30275213" cy="1447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 algn="r">
              <a:lnSpc>
                <a:spcPts val="4796"/>
              </a:lnSpc>
              <a:spcAft>
                <a:spcPts val="1745"/>
              </a:spcAft>
            </a:pPr>
            <a:r>
              <a:rPr lang="de-DE" sz="4800" dirty="0" err="1"/>
              <a:t>Contact</a:t>
            </a:r>
            <a:r>
              <a:rPr lang="de-DE" sz="4800" dirty="0"/>
              <a:t>: Katie Von Holzen (katie.m.vonholzen@gmail.com) &amp; Christina Bergmann (chbergma@gmail.com)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62" y="1671689"/>
            <a:ext cx="5538820" cy="100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630" y="9232529"/>
            <a:ext cx="6514767" cy="633670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3769454" y="15353209"/>
            <a:ext cx="16201800" cy="69847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Does the number of phonological features changed modulate mispronunciation sensitivity?</a:t>
            </a:r>
          </a:p>
          <a:p>
            <a:pPr algn="ctr"/>
            <a:endParaRPr lang="en-US" sz="4800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769454" y="22842041"/>
            <a:ext cx="16201800" cy="7056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Does familiarity with the distractor image modulate mispronunciation sensitivity?</a:t>
            </a: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endParaRPr lang="en-US" sz="4800" b="0" i="1" u="sng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769454" y="30402881"/>
            <a:ext cx="15913768" cy="76328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"/>
                <a:cs typeface="Times"/>
              </a:rPr>
              <a:t>Conclusions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685800" indent="-685800">
              <a:buFont typeface="Wingdings" charset="2"/>
              <a:buChar char="§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Sensitivity to mispronunciations stays consistent as infants age (Theory 3)</a:t>
            </a:r>
          </a:p>
          <a:p>
            <a:pPr marL="685800" indent="-685800">
              <a:buFont typeface="Wingdings" charset="2"/>
              <a:buChar char="§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Sensitivity to mispronunciations increases as the number of features changed increases; consistent as infants age</a:t>
            </a:r>
          </a:p>
          <a:p>
            <a:pPr marL="2678823" lvl="1" indent="-685800">
              <a:buFont typeface="Wingdings" charset="2"/>
              <a:buChar char="§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Infants are sensitive to size of mispronunciation</a:t>
            </a:r>
            <a:r>
              <a:rPr lang="en-US" sz="4800" b="0" baseline="30000" dirty="0">
                <a:solidFill>
                  <a:schemeClr val="tx1"/>
                </a:solidFill>
                <a:latin typeface="Times"/>
                <a:cs typeface="Times"/>
              </a:rPr>
              <a:t>3,4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685800" indent="-685800">
              <a:buFont typeface="Wingdings" charset="2"/>
              <a:buChar char="§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Mispronunciation sensitivity greater with unfamiliar  distractor; consistent as infants age</a:t>
            </a:r>
          </a:p>
          <a:p>
            <a:pPr marL="2678823" lvl="1" indent="-685800">
              <a:buFont typeface="Wingdings" charset="2"/>
              <a:buChar char="§"/>
            </a:pPr>
            <a:r>
              <a:rPr lang="en-US" sz="4800" b="0" dirty="0">
                <a:solidFill>
                  <a:schemeClr val="tx1"/>
                </a:solidFill>
                <a:latin typeface="Times"/>
                <a:cs typeface="Times"/>
              </a:rPr>
              <a:t>Unfamiliar object is a more viable option for mispronunciation than known familiar object</a:t>
            </a:r>
            <a:r>
              <a:rPr lang="en-US" sz="4800" b="0" baseline="30000" dirty="0">
                <a:solidFill>
                  <a:schemeClr val="tx1"/>
                </a:solidFill>
                <a:latin typeface="Times"/>
                <a:cs typeface="Times"/>
              </a:rPr>
              <a:t>5</a:t>
            </a:r>
            <a:endParaRPr lang="en-US" sz="48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36" y="21977945"/>
            <a:ext cx="13441494" cy="80648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45518" y="17225417"/>
            <a:ext cx="7920880" cy="47525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18326" y="24786257"/>
            <a:ext cx="7920880" cy="4752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38407" y="17441441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Features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Number: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= -0.31, SE = 0.03,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&lt; .0001</a:t>
            </a:r>
          </a:p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  <a:endParaRPr lang="en-US" sz="3600" b="0" i="1" dirty="0">
              <a:solidFill>
                <a:schemeClr val="tx1"/>
              </a:solidFill>
              <a:latin typeface="Times"/>
              <a:cs typeface="Times"/>
            </a:endParaRPr>
          </a:p>
          <a:p>
            <a:pPr marL="571500" indent="-571500">
              <a:buFontTx/>
              <a:buChar char="-"/>
            </a:pPr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*Focus on ages 18 to 30 months where feature is manipulated*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5479" y="25064411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Distractor Familiarity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= 0.19, SE = 0.09, </a:t>
            </a:r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 &lt; .05</a:t>
            </a:r>
          </a:p>
          <a:p>
            <a:pPr algn="ctr"/>
            <a:r>
              <a:rPr lang="en-US" sz="3600" u="sng" dirty="0">
                <a:solidFill>
                  <a:schemeClr val="tx1"/>
                </a:solidFill>
                <a:latin typeface="Times"/>
                <a:cs typeface="Times"/>
              </a:rPr>
              <a:t>Interactions with Age</a:t>
            </a:r>
          </a:p>
          <a:p>
            <a:r>
              <a:rPr lang="en-US" sz="3600" b="0" dirty="0">
                <a:solidFill>
                  <a:schemeClr val="tx1"/>
                </a:solidFill>
                <a:latin typeface="Times"/>
                <a:cs typeface="Times"/>
              </a:rPr>
              <a:t>No significant interactions with age</a:t>
            </a:r>
          </a:p>
          <a:p>
            <a:endParaRPr lang="en-US" sz="36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3600" b="0" i="1" dirty="0">
                <a:solidFill>
                  <a:schemeClr val="tx1"/>
                </a:solidFill>
                <a:latin typeface="Times"/>
                <a:cs typeface="Times"/>
              </a:rPr>
              <a:t>*Focus on ages 18 to 25 months where familiar &amp; unfamiliar distractors used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982" y="35731473"/>
            <a:ext cx="9232950" cy="3247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95120" y="1777795"/>
            <a:ext cx="1951998" cy="2414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516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明朝</vt:lpstr>
      <vt:lpstr>Arial</vt:lpstr>
      <vt:lpstr>Calibri</vt:lpstr>
      <vt:lpstr>Lucida Grande</vt:lpstr>
      <vt:lpstr>Times</vt:lpstr>
      <vt:lpstr>Wingdings</vt:lpstr>
      <vt:lpstr>Office Theme</vt:lpstr>
      <vt:lpstr>PowerPoint Presentation</vt:lpstr>
    </vt:vector>
  </TitlesOfParts>
  <Company>KUN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Suzanne van der Feest</dc:creator>
  <cp:lastModifiedBy>Katie Marie Von Holzen</cp:lastModifiedBy>
  <cp:revision>995</cp:revision>
  <cp:lastPrinted>2008-03-20T18:11:11Z</cp:lastPrinted>
  <dcterms:created xsi:type="dcterms:W3CDTF">2001-04-02T07:47:01Z</dcterms:created>
  <dcterms:modified xsi:type="dcterms:W3CDTF">2018-06-28T14:56:45Z</dcterms:modified>
</cp:coreProperties>
</file>