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29133800" cy="4165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1pPr>
    <a:lvl2pPr marL="1993023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2pPr>
    <a:lvl3pPr marL="3986046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3pPr>
    <a:lvl4pPr marL="5979069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4pPr>
    <a:lvl5pPr marL="7972092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5pPr>
    <a:lvl6pPr marL="9965114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6pPr>
    <a:lvl7pPr marL="11958137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7pPr>
    <a:lvl8pPr marL="13951164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8pPr>
    <a:lvl9pPr marL="15944187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141">
          <p15:clr>
            <a:srgbClr val="A4A3A4"/>
          </p15:clr>
        </p15:guide>
        <p15:guide id="2" pos="29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3122">
          <p15:clr>
            <a:srgbClr val="A4A3A4"/>
          </p15:clr>
        </p15:guide>
        <p15:guide id="2" pos="9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99CC"/>
    <a:srgbClr val="FF9900"/>
    <a:srgbClr val="549986"/>
    <a:srgbClr val="FEDA02"/>
    <a:srgbClr val="003399"/>
    <a:srgbClr val="FF0066"/>
    <a:srgbClr val="FF6600"/>
    <a:srgbClr val="003300"/>
    <a:srgbClr val="66FF33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7174" autoAdjust="0"/>
  </p:normalViewPr>
  <p:slideViewPr>
    <p:cSldViewPr>
      <p:cViewPr>
        <p:scale>
          <a:sx n="25" d="100"/>
          <a:sy n="25" d="100"/>
        </p:scale>
        <p:origin x="-1280" y="-88"/>
      </p:cViewPr>
      <p:guideLst>
        <p:guide orient="horz" pos="5141"/>
        <p:guide pos="29045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214" y="-114"/>
      </p:cViewPr>
      <p:guideLst>
        <p:guide orient="horz" pos="13122"/>
        <p:guide pos="9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09156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09156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C9101B96-7944-400D-9925-2564E3E9C9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360787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4788" y="3217863"/>
            <a:ext cx="10937875" cy="1546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972" y="19641965"/>
            <a:ext cx="21270371" cy="189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Klik om de opmaakprofielen van de modeltekst te bewerken</a:t>
            </a:r>
          </a:p>
          <a:p>
            <a:pPr lvl="1"/>
            <a:r>
              <a:rPr lang="en-GB" noProof="0" smtClean="0"/>
              <a:t>Tweede niveau</a:t>
            </a:r>
          </a:p>
          <a:p>
            <a:pPr lvl="2"/>
            <a:r>
              <a:rPr lang="en-GB" noProof="0" smtClean="0"/>
              <a:t>Derde niveau</a:t>
            </a:r>
          </a:p>
          <a:p>
            <a:pPr lvl="3"/>
            <a:r>
              <a:rPr lang="en-GB" noProof="0" smtClean="0"/>
              <a:t>Vierde niveau</a:t>
            </a:r>
          </a:p>
          <a:p>
            <a:pPr lvl="4"/>
            <a:r>
              <a:rPr lang="en-GB" noProof="0" smtClean="0"/>
              <a:t>Vijfde niveau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360787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89B20DE5-507D-4523-8E29-618014E0E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993023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3986046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5979069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7972092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9965114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958137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951164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944187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37AB8-20B5-42C3-9000-E83392FBA6D5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4788" y="3217863"/>
            <a:ext cx="10937875" cy="154622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63050" indent="-363050" algn="just">
              <a:buFont typeface="Arial" pitchFamily="34" charset="0"/>
              <a:buChar char="•"/>
            </a:pPr>
            <a:endParaRPr lang="de-DE" sz="147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9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52"/>
            <a:ext cx="25733931" cy="9175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70"/>
            <a:ext cx="21192649" cy="109387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5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1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A301-56F3-4B81-94A3-9C78815B1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E4B4-266F-42DD-AFDD-E7F9CA5DB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8657" y="1714175"/>
            <a:ext cx="7379585" cy="365219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922" y="1714175"/>
            <a:ext cx="21634164" cy="365219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65AF8-A5F8-4528-AA02-44BDD836C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BF5D7-2242-4B36-A70E-4F95C9850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05426"/>
            <a:ext cx="25733931" cy="8501303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2067"/>
            <a:ext cx="25733931" cy="9363322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02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986046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97906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972092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96511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95813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95116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94418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CA7F-B156-4B3B-A70E-A49926CA4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913" y="9987587"/>
            <a:ext cx="14506873" cy="28248505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1375" y="9987587"/>
            <a:ext cx="14506873" cy="28248505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A72E-C180-4971-AFB0-AB828572C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8"/>
            <a:ext cx="27247692" cy="7133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5" y="9581309"/>
            <a:ext cx="13376809" cy="3993032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023" indent="0">
              <a:buNone/>
              <a:defRPr sz="8800" b="1"/>
            </a:lvl2pPr>
            <a:lvl3pPr marL="3986046" indent="0">
              <a:buNone/>
              <a:defRPr sz="8000" b="1"/>
            </a:lvl3pPr>
            <a:lvl4pPr marL="5979069" indent="0">
              <a:buNone/>
              <a:defRPr sz="6800" b="1"/>
            </a:lvl4pPr>
            <a:lvl5pPr marL="7972092" indent="0">
              <a:buNone/>
              <a:defRPr sz="6800" b="1"/>
            </a:lvl5pPr>
            <a:lvl6pPr marL="9965114" indent="0">
              <a:buNone/>
              <a:defRPr sz="6800" b="1"/>
            </a:lvl6pPr>
            <a:lvl7pPr marL="11958137" indent="0">
              <a:buNone/>
              <a:defRPr sz="6800" b="1"/>
            </a:lvl7pPr>
            <a:lvl8pPr marL="13951164" indent="0">
              <a:buNone/>
              <a:defRPr sz="6800" b="1"/>
            </a:lvl8pPr>
            <a:lvl9pPr marL="15944187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5" y="13574345"/>
            <a:ext cx="13376809" cy="24661706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6" y="9581309"/>
            <a:ext cx="13382069" cy="3993032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023" indent="0">
              <a:buNone/>
              <a:defRPr sz="8800" b="1"/>
            </a:lvl2pPr>
            <a:lvl3pPr marL="3986046" indent="0">
              <a:buNone/>
              <a:defRPr sz="8000" b="1"/>
            </a:lvl3pPr>
            <a:lvl4pPr marL="5979069" indent="0">
              <a:buNone/>
              <a:defRPr sz="6800" b="1"/>
            </a:lvl4pPr>
            <a:lvl5pPr marL="7972092" indent="0">
              <a:buNone/>
              <a:defRPr sz="6800" b="1"/>
            </a:lvl5pPr>
            <a:lvl6pPr marL="9965114" indent="0">
              <a:buNone/>
              <a:defRPr sz="6800" b="1"/>
            </a:lvl6pPr>
            <a:lvl7pPr marL="11958137" indent="0">
              <a:buNone/>
              <a:defRPr sz="6800" b="1"/>
            </a:lvl7pPr>
            <a:lvl8pPr marL="13951164" indent="0">
              <a:buNone/>
              <a:defRPr sz="6800" b="1"/>
            </a:lvl8pPr>
            <a:lvl9pPr marL="15944187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6" y="13574345"/>
            <a:ext cx="13382069" cy="24661706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0633-26B6-4D19-82AC-AD9A1D781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D0672-F03E-4626-9B62-CD5594A14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61A4-FADC-4BF1-A779-831E1FFC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5" y="1704223"/>
            <a:ext cx="9960336" cy="7252860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75" y="1704268"/>
            <a:ext cx="16924680" cy="36531824"/>
          </a:xfrm>
        </p:spPr>
        <p:txBody>
          <a:bodyPr/>
          <a:lstStyle>
            <a:lvl1pPr>
              <a:defRPr sz="14000"/>
            </a:lvl1pPr>
            <a:lvl2pPr>
              <a:defRPr sz="120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5" y="8957105"/>
            <a:ext cx="9960336" cy="29278963"/>
          </a:xfrm>
        </p:spPr>
        <p:txBody>
          <a:bodyPr/>
          <a:lstStyle>
            <a:lvl1pPr marL="0" indent="0">
              <a:buNone/>
              <a:defRPr sz="6000"/>
            </a:lvl1pPr>
            <a:lvl2pPr marL="1993023" indent="0">
              <a:buNone/>
              <a:defRPr sz="5200"/>
            </a:lvl2pPr>
            <a:lvl3pPr marL="3986046" indent="0">
              <a:buNone/>
              <a:defRPr sz="4400"/>
            </a:lvl3pPr>
            <a:lvl4pPr marL="5979069" indent="0">
              <a:buNone/>
              <a:defRPr sz="4000"/>
            </a:lvl4pPr>
            <a:lvl5pPr marL="7972092" indent="0">
              <a:buNone/>
              <a:defRPr sz="4000"/>
            </a:lvl5pPr>
            <a:lvl6pPr marL="9965114" indent="0">
              <a:buNone/>
              <a:defRPr sz="4000"/>
            </a:lvl6pPr>
            <a:lvl7pPr marL="11958137" indent="0">
              <a:buNone/>
              <a:defRPr sz="4000"/>
            </a:lvl7pPr>
            <a:lvl8pPr marL="13951164" indent="0">
              <a:buNone/>
              <a:defRPr sz="4000"/>
            </a:lvl8pPr>
            <a:lvl9pPr marL="15944187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80DE6-FE49-4B40-ACE7-FAD405A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29962637"/>
            <a:ext cx="18165128" cy="3537258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3824597"/>
            <a:ext cx="18165128" cy="25682259"/>
          </a:xfrm>
        </p:spPr>
        <p:txBody>
          <a:bodyPr rtlCol="0">
            <a:normAutofit/>
          </a:bodyPr>
          <a:lstStyle>
            <a:lvl1pPr marL="0" indent="0">
              <a:buNone/>
              <a:defRPr sz="14000"/>
            </a:lvl1pPr>
            <a:lvl2pPr marL="1993023" indent="0">
              <a:buNone/>
              <a:defRPr sz="12000"/>
            </a:lvl2pPr>
            <a:lvl3pPr marL="3986046" indent="0">
              <a:buNone/>
              <a:defRPr sz="10400"/>
            </a:lvl3pPr>
            <a:lvl4pPr marL="5979069" indent="0">
              <a:buNone/>
              <a:defRPr sz="8800"/>
            </a:lvl4pPr>
            <a:lvl5pPr marL="7972092" indent="0">
              <a:buNone/>
              <a:defRPr sz="8800"/>
            </a:lvl5pPr>
            <a:lvl6pPr marL="9965114" indent="0">
              <a:buNone/>
              <a:defRPr sz="8800"/>
            </a:lvl6pPr>
            <a:lvl7pPr marL="11958137" indent="0">
              <a:buNone/>
              <a:defRPr sz="8800"/>
            </a:lvl7pPr>
            <a:lvl8pPr marL="13951164" indent="0">
              <a:buNone/>
              <a:defRPr sz="8800"/>
            </a:lvl8pPr>
            <a:lvl9pPr marL="15944187" indent="0">
              <a:buNone/>
              <a:defRPr sz="8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33499892"/>
            <a:ext cx="18165128" cy="5023496"/>
          </a:xfrm>
        </p:spPr>
        <p:txBody>
          <a:bodyPr/>
          <a:lstStyle>
            <a:lvl1pPr marL="0" indent="0">
              <a:buNone/>
              <a:defRPr sz="6000"/>
            </a:lvl1pPr>
            <a:lvl2pPr marL="1993023" indent="0">
              <a:buNone/>
              <a:defRPr sz="5200"/>
            </a:lvl2pPr>
            <a:lvl3pPr marL="3986046" indent="0">
              <a:buNone/>
              <a:defRPr sz="4400"/>
            </a:lvl3pPr>
            <a:lvl4pPr marL="5979069" indent="0">
              <a:buNone/>
              <a:defRPr sz="4000"/>
            </a:lvl4pPr>
            <a:lvl5pPr marL="7972092" indent="0">
              <a:buNone/>
              <a:defRPr sz="4000"/>
            </a:lvl5pPr>
            <a:lvl6pPr marL="9965114" indent="0">
              <a:buNone/>
              <a:defRPr sz="4000"/>
            </a:lvl6pPr>
            <a:lvl7pPr marL="11958137" indent="0">
              <a:buNone/>
              <a:defRPr sz="4000"/>
            </a:lvl7pPr>
            <a:lvl8pPr marL="13951164" indent="0">
              <a:buNone/>
              <a:defRPr sz="4000"/>
            </a:lvl8pPr>
            <a:lvl9pPr marL="15944187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3DE6-1EEC-401C-9363-453A23CF4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3761" y="1714896"/>
            <a:ext cx="27247692" cy="713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3761" y="9987553"/>
            <a:ext cx="27247692" cy="2824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2" y="39675796"/>
            <a:ext cx="7064217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39675796"/>
            <a:ext cx="9587150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7" y="39675796"/>
            <a:ext cx="7064217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4CEA1D-C22E-434C-BC21-43FD30C9A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5pPr>
      <a:lvl6pPr marL="1993023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6pPr>
      <a:lvl7pPr marL="3986046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7pPr>
      <a:lvl8pPr marL="5979069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8pPr>
      <a:lvl9pPr marL="7972092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9pPr>
    </p:titleStyle>
    <p:bodyStyle>
      <a:lvl1pPr marL="1494768" indent="-14947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662" indent="-124563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559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582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8605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1628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4651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7674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0697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023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046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069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092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114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137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164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4187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emf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7975" y="7792369"/>
            <a:ext cx="12961439" cy="9289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Mispronunciation </a:t>
            </a:r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Sensitivity</a:t>
            </a:r>
          </a:p>
          <a:p>
            <a:pPr algn="ctr"/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Infants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’ sensitivity to changes in the phonological form of familiar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words</a:t>
            </a: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2050" name="Rectangle 787"/>
          <p:cNvSpPr>
            <a:spLocks noChangeArrowheads="1"/>
          </p:cNvSpPr>
          <p:nvPr/>
        </p:nvSpPr>
        <p:spPr bwMode="auto">
          <a:xfrm>
            <a:off x="0" y="5"/>
            <a:ext cx="30275213" cy="7504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98605" tIns="199304" rIns="398605" bIns="199304" anchor="ctr"/>
          <a:lstStyle/>
          <a:p>
            <a:pPr>
              <a:lnSpc>
                <a:spcPts val="4796"/>
              </a:lnSpc>
              <a:spcAft>
                <a:spcPts val="1745"/>
              </a:spcAft>
            </a:pPr>
            <a:endParaRPr lang="de-DE" dirty="0"/>
          </a:p>
        </p:txBody>
      </p:sp>
      <p:sp>
        <p:nvSpPr>
          <p:cNvPr id="129" name="TextBox 128"/>
          <p:cNvSpPr txBox="1"/>
          <p:nvPr/>
        </p:nvSpPr>
        <p:spPr>
          <a:xfrm>
            <a:off x="0" y="1527673"/>
            <a:ext cx="30275213" cy="1355566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/>
            <a:r>
              <a:rPr lang="de-DE" sz="6400" i="1" dirty="0" smtClean="0">
                <a:latin typeface="Times"/>
                <a:cs typeface="Times"/>
              </a:rPr>
              <a:t>Katie Von </a:t>
            </a:r>
            <a:r>
              <a:rPr lang="de-DE" sz="6400" i="1" dirty="0" smtClean="0">
                <a:latin typeface="Times"/>
                <a:cs typeface="Times"/>
              </a:rPr>
              <a:t>Holzen</a:t>
            </a:r>
            <a:r>
              <a:rPr lang="de-DE" sz="6400" i="1" baseline="30000" dirty="0" smtClean="0">
                <a:latin typeface="Times"/>
                <a:cs typeface="Times"/>
              </a:rPr>
              <a:t>1,2</a:t>
            </a:r>
            <a:r>
              <a:rPr lang="de-DE" sz="6400" i="1" dirty="0" smtClean="0">
                <a:latin typeface="Times"/>
                <a:cs typeface="Times"/>
              </a:rPr>
              <a:t> </a:t>
            </a:r>
            <a:r>
              <a:rPr lang="de-DE" sz="6400" i="1" dirty="0" smtClean="0">
                <a:latin typeface="Times"/>
                <a:cs typeface="Times"/>
              </a:rPr>
              <a:t>&amp; Christina </a:t>
            </a:r>
            <a:r>
              <a:rPr lang="de-DE" sz="6400" i="1" dirty="0" smtClean="0">
                <a:latin typeface="Times"/>
                <a:cs typeface="Times"/>
              </a:rPr>
              <a:t>Bergmann</a:t>
            </a:r>
            <a:r>
              <a:rPr lang="de-DE" sz="6400" i="1" baseline="30000" dirty="0" smtClean="0">
                <a:latin typeface="Times"/>
                <a:cs typeface="Times"/>
              </a:rPr>
              <a:t>3,4</a:t>
            </a:r>
            <a:endParaRPr lang="de-DE" sz="6400" i="1" dirty="0" smtClean="0">
              <a:latin typeface="Times"/>
              <a:cs typeface="Time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-7789" y="-10310"/>
            <a:ext cx="30290791" cy="1816187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/>
            <a:r>
              <a:rPr lang="en-US" sz="9400" dirty="0" smtClean="0">
                <a:latin typeface="Times"/>
                <a:cs typeface="Times"/>
              </a:rPr>
              <a:t>A meta-analysis of mispronunciation sensitivity in infancy</a:t>
            </a:r>
            <a:endParaRPr lang="de-DE" sz="9400" dirty="0"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7789" y="2561029"/>
            <a:ext cx="30275213" cy="3324292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marL="914400" indent="-914400" algn="ctr" defTabSz="608849">
              <a:buAutoNum type="arabicPeriod"/>
            </a:pPr>
            <a:r>
              <a:rPr lang="en-GB" sz="4800" dirty="0" smtClean="0">
                <a:latin typeface="+mn-lt"/>
              </a:rPr>
              <a:t>University of Maryland, USA</a:t>
            </a:r>
          </a:p>
          <a:p>
            <a:pPr algn="ctr" defTabSz="608849"/>
            <a:r>
              <a:rPr lang="en-GB" sz="4800" dirty="0">
                <a:latin typeface="+mn-lt"/>
              </a:rPr>
              <a:t>2</a:t>
            </a:r>
            <a:r>
              <a:rPr lang="en-GB" sz="4800" dirty="0" smtClean="0">
                <a:latin typeface="+mn-lt"/>
              </a:rPr>
              <a:t>. </a:t>
            </a:r>
            <a:r>
              <a:rPr lang="en-US" sz="4800" dirty="0" err="1"/>
              <a:t>Université</a:t>
            </a:r>
            <a:r>
              <a:rPr lang="en-US" sz="4800" dirty="0"/>
              <a:t> Paris Rene </a:t>
            </a:r>
            <a:r>
              <a:rPr lang="en-US" sz="4800" dirty="0" smtClean="0"/>
              <a:t>Descartes, </a:t>
            </a:r>
            <a:r>
              <a:rPr lang="en-US" sz="4800" dirty="0" err="1"/>
              <a:t>Laboratoire</a:t>
            </a:r>
            <a:r>
              <a:rPr lang="en-US" sz="4800" dirty="0"/>
              <a:t> de </a:t>
            </a:r>
            <a:r>
              <a:rPr lang="en-US" sz="4800" dirty="0" err="1"/>
              <a:t>Psychologie</a:t>
            </a:r>
            <a:r>
              <a:rPr lang="en-US" sz="4800" dirty="0"/>
              <a:t> de la Perception CNRS, </a:t>
            </a:r>
            <a:r>
              <a:rPr lang="en-US" sz="4800" dirty="0" smtClean="0"/>
              <a:t>France</a:t>
            </a:r>
          </a:p>
          <a:p>
            <a:pPr algn="ctr" defTabSz="608849"/>
            <a:r>
              <a:rPr lang="en-US" sz="4800" dirty="0" smtClean="0"/>
              <a:t>3. Max Planck Institute for Psycholinguistics, The Netherlands</a:t>
            </a:r>
            <a:endParaRPr lang="en-US" sz="4800" dirty="0"/>
          </a:p>
          <a:p>
            <a:pPr marL="915154" indent="-915154" algn="ctr"/>
            <a:r>
              <a:rPr lang="en-GB" sz="4800" dirty="0"/>
              <a:t>4</a:t>
            </a:r>
            <a:r>
              <a:rPr lang="en-GB" sz="4800" dirty="0" smtClean="0"/>
              <a:t>.  </a:t>
            </a:r>
            <a:r>
              <a:rPr lang="en-GB" sz="4800" dirty="0"/>
              <a:t>LSCP, </a:t>
            </a:r>
            <a:r>
              <a:rPr lang="en-US" sz="4800" dirty="0" err="1"/>
              <a:t>Département</a:t>
            </a:r>
            <a:r>
              <a:rPr lang="en-US" sz="4800" dirty="0"/>
              <a:t> </a:t>
            </a:r>
            <a:r>
              <a:rPr lang="en-US" sz="4800" dirty="0" err="1"/>
              <a:t>d'Etudes</a:t>
            </a:r>
            <a:r>
              <a:rPr lang="en-US" sz="4800" dirty="0"/>
              <a:t> </a:t>
            </a:r>
            <a:r>
              <a:rPr lang="en-US" sz="4800" dirty="0" err="1"/>
              <a:t>Cognitives</a:t>
            </a:r>
            <a:r>
              <a:rPr lang="en-US" sz="4800" dirty="0"/>
              <a:t>, ENS, EHESS, CNRS, PSL Research University</a:t>
            </a:r>
            <a:endParaRPr lang="de-DE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4" y="10285151"/>
            <a:ext cx="2736304" cy="2052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10285151"/>
            <a:ext cx="2736304" cy="2052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1" name="Rounded Rectangle 140"/>
          <p:cNvSpPr/>
          <p:nvPr/>
        </p:nvSpPr>
        <p:spPr>
          <a:xfrm>
            <a:off x="447975" y="17441441"/>
            <a:ext cx="12961439" cy="4392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How </a:t>
            </a:r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does mispronunciation sensitivity change as infants develop?</a:t>
            </a: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More sensitive with development</a:t>
            </a:r>
            <a:r>
              <a:rPr lang="en-US" sz="4800" b="0" baseline="30000" dirty="0" smtClean="0">
                <a:solidFill>
                  <a:schemeClr val="tx1"/>
                </a:solidFill>
                <a:latin typeface="Times"/>
                <a:cs typeface="Times"/>
              </a:rPr>
              <a:t>1</a:t>
            </a:r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Less sensitive with development</a:t>
            </a:r>
            <a:r>
              <a:rPr lang="en-US" sz="4800" b="0" baseline="30000" dirty="0" smtClean="0">
                <a:solidFill>
                  <a:schemeClr val="tx1"/>
                </a:solidFill>
                <a:latin typeface="Times"/>
                <a:cs typeface="Times"/>
              </a:rPr>
              <a:t>2</a:t>
            </a:r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No change in sensitivity with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development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752230" y="14605629"/>
            <a:ext cx="3024336" cy="1152128"/>
          </a:xfrm>
          <a:prstGeom prst="wedgeEllipseCallout">
            <a:avLst>
              <a:gd name="adj1" fmla="val 49852"/>
              <a:gd name="adj2" fmla="val 75531"/>
            </a:avLst>
          </a:prstGeom>
          <a:solidFill>
            <a:srgbClr val="3399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Tog</a:t>
            </a:r>
            <a:endParaRPr lang="en-US" sz="4800" dirty="0"/>
          </a:p>
        </p:txBody>
      </p:sp>
      <p:sp>
        <p:nvSpPr>
          <p:cNvPr id="15" name="Oval Callout 14"/>
          <p:cNvSpPr/>
          <p:nvPr/>
        </p:nvSpPr>
        <p:spPr>
          <a:xfrm>
            <a:off x="808014" y="13381493"/>
            <a:ext cx="2736304" cy="1152128"/>
          </a:xfrm>
          <a:prstGeom prst="wedgeEllipseCallout">
            <a:avLst>
              <a:gd name="adj1" fmla="val -44830"/>
              <a:gd name="adj2" fmla="val 90495"/>
            </a:avLst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Dog</a:t>
            </a:r>
            <a:endParaRPr lang="en-US" sz="4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27485"/>
              </p:ext>
            </p:extLst>
          </p:nvPr>
        </p:nvGraphicFramePr>
        <p:xfrm>
          <a:off x="13769454" y="12040841"/>
          <a:ext cx="16201801" cy="361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618"/>
                <a:gridCol w="4419709"/>
                <a:gridCol w="3791910"/>
                <a:gridCol w="3656564"/>
              </a:tblGrid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Participants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Stimuli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Procedure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Results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Age in days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features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trials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DV </a:t>
                      </a: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Sample size (</a:t>
                      </a:r>
                      <a:r>
                        <a:rPr lang="en-US" sz="4000" i="1">
                          <a:effectLst/>
                          <a:latin typeface="Times"/>
                          <a:ea typeface="ＭＳ 明朝"/>
                          <a:cs typeface="Times"/>
                        </a:rPr>
                        <a:t>n</a:t>
                      </a: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Change position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Distractor </a:t>
                      </a: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familiarity/overlap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vocabulary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Native Language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Consonant/vowel</a:t>
                      </a: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"/>
                          <a:ea typeface="ＭＳ 明朝"/>
                          <a:cs typeface="Times"/>
                        </a:rPr>
                        <a:t>misp</a:t>
                      </a: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 sensitivity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638" y="5848153"/>
            <a:ext cx="6336704" cy="15087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8126" y="5704137"/>
            <a:ext cx="1656184" cy="16561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9534" y="5704137"/>
            <a:ext cx="4064000" cy="1663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83022" y="5200081"/>
            <a:ext cx="1800200" cy="20060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74510" y="5632129"/>
            <a:ext cx="2978572" cy="172846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1114270" y="38395769"/>
            <a:ext cx="8856983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Times"/>
                <a:cs typeface="Times"/>
              </a:rPr>
              <a:t>What’s in your File Drawer?</a:t>
            </a:r>
          </a:p>
          <a:p>
            <a:pPr marL="857250" indent="-857250">
              <a:buFont typeface="Lucida Grande"/>
              <a:buChar char="-"/>
            </a:pP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Do you have a mispronunciation study that is unpublished?</a:t>
            </a:r>
          </a:p>
          <a:p>
            <a:pPr marL="857250" indent="-857250" algn="just">
              <a:buFont typeface="Lucida Grande"/>
              <a:buChar char="-"/>
            </a:pP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A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dd 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it to 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our meta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-analysis!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19688" t="15385" r="68500" b="80415"/>
          <a:stretch/>
        </p:blipFill>
        <p:spPr>
          <a:xfrm>
            <a:off x="13769454" y="38827817"/>
            <a:ext cx="7056784" cy="1411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998" y="38755809"/>
            <a:ext cx="1584176" cy="1584176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447974" y="32347097"/>
            <a:ext cx="12961440" cy="85689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Correct </a:t>
            </a:r>
          </a:p>
          <a:p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4800" b="0" i="1" dirty="0" smtClean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= 0.91, SE = 0.12, </a:t>
            </a:r>
            <a:r>
              <a:rPr lang="en-US" sz="4800" b="0" i="1" dirty="0" smtClean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&lt; .0001 </a:t>
            </a:r>
          </a:p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Mispronunciation</a:t>
            </a:r>
          </a:p>
          <a:p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4800" b="0" i="1" dirty="0" smtClean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= 0.25, SE = 0.06, p &lt; .0001</a:t>
            </a:r>
          </a:p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Correct vs. Mispronunciation</a:t>
            </a:r>
          </a:p>
          <a:p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4800" b="0" i="1" dirty="0" smtClean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= .5, SE = 03, </a:t>
            </a:r>
            <a:r>
              <a:rPr lang="en-US" sz="4800" b="0" i="1" dirty="0" smtClean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</a:p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  <a:endParaRPr lang="en-US" sz="4800" u="sng" dirty="0">
              <a:solidFill>
                <a:schemeClr val="tx1"/>
              </a:solidFill>
              <a:latin typeface="Times"/>
              <a:cs typeface="Times"/>
            </a:endParaRPr>
          </a:p>
          <a:p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</a:p>
          <a:p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 typeface="Lucida Grande"/>
              <a:buChar char="-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Sensitivity to mispronunciations stays consistent as infants age (Theory 3)</a:t>
            </a:r>
            <a:endParaRPr lang="en-US" sz="4800" b="0" dirty="0" smtClean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93283" y="35443441"/>
            <a:ext cx="3044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References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769454" y="36235529"/>
            <a:ext cx="159857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 smtClean="0">
                <a:solidFill>
                  <a:srgbClr val="000000"/>
                </a:solidFill>
              </a:rPr>
              <a:t>Werker</a:t>
            </a:r>
            <a:r>
              <a:rPr lang="en-US" sz="2800" dirty="0">
                <a:solidFill>
                  <a:srgbClr val="000000"/>
                </a:solidFill>
              </a:rPr>
              <a:t>, J. F., &amp; Curtin, S. (2005). PRIMIR: A Developmental Framework of Infant Speech Processing. Language Learning and Development, 1(2), 197–</a:t>
            </a:r>
            <a:r>
              <a:rPr lang="en-US" sz="2800" dirty="0" smtClean="0">
                <a:solidFill>
                  <a:srgbClr val="000000"/>
                </a:solidFill>
              </a:rPr>
              <a:t>234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Best, C. T. (1994). The emergence of native-language phonological influences in infants: A perceptual assimilation model. Haskins Laboratories Status Report on Speech </a:t>
            </a:r>
            <a:r>
              <a:rPr lang="en-US" sz="2800" dirty="0" smtClean="0">
                <a:solidFill>
                  <a:srgbClr val="000000"/>
                </a:solidFill>
              </a:rPr>
              <a:t>Research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3769454" y="7792369"/>
            <a:ext cx="16201800" cy="38884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Database Information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32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papers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(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mostly journal articles)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249 unique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experimental conditions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2252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infants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6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to 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31</a:t>
            </a:r>
            <a:r>
              <a:rPr lang="en-US" sz="4800" b="0" dirty="0" smtClean="0">
                <a:solidFill>
                  <a:schemeClr val="tx1"/>
                </a:solidFill>
                <a:latin typeface="Times"/>
                <a:cs typeface="Times"/>
              </a:rPr>
              <a:t> months</a:t>
            </a:r>
          </a:p>
        </p:txBody>
      </p:sp>
      <p:sp>
        <p:nvSpPr>
          <p:cNvPr id="40" name="Rectangle 787"/>
          <p:cNvSpPr>
            <a:spLocks noChangeArrowheads="1"/>
          </p:cNvSpPr>
          <p:nvPr/>
        </p:nvSpPr>
        <p:spPr bwMode="auto">
          <a:xfrm>
            <a:off x="0" y="41412989"/>
            <a:ext cx="30275213" cy="1447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98605" tIns="199304" rIns="398605" bIns="199304" anchor="ctr"/>
          <a:lstStyle/>
          <a:p>
            <a:pPr algn="r">
              <a:lnSpc>
                <a:spcPts val="4796"/>
              </a:lnSpc>
              <a:spcAft>
                <a:spcPts val="1745"/>
              </a:spcAft>
            </a:pPr>
            <a:r>
              <a:rPr lang="de-DE" sz="4800" dirty="0" err="1" smtClean="0"/>
              <a:t>Contact</a:t>
            </a:r>
            <a:r>
              <a:rPr lang="de-DE" sz="4800" dirty="0" smtClean="0"/>
              <a:t>: Katie Von Holzen (katie.m.vonholzen@gmail.com) &amp; Christina Bergmann (chbergma@gmail.com) </a:t>
            </a:r>
            <a:endParaRPr lang="de-DE" sz="4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022" y="6140049"/>
            <a:ext cx="4330700" cy="7882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2630" y="10240641"/>
            <a:ext cx="6514767" cy="6336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950" y="22554009"/>
            <a:ext cx="13681520" cy="912101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13769454" y="15857265"/>
            <a:ext cx="16201800" cy="1872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Does the number of phonological features changed modulate mispronunciation sensitivity?</a:t>
            </a:r>
            <a:endParaRPr lang="en-US" sz="4800" b="0" i="1" dirty="0" smtClean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1834350" y="18017505"/>
            <a:ext cx="8136904" cy="80648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Times"/>
                <a:cs typeface="Times"/>
              </a:rPr>
              <a:t>Features</a:t>
            </a:r>
          </a:p>
          <a:p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1: </a:t>
            </a:r>
            <a:r>
              <a:rPr lang="en-US" sz="3600" b="0" i="1" dirty="0" smtClean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 = -0.51, SE = 0.04, </a:t>
            </a:r>
            <a:r>
              <a:rPr lang="en-US" sz="3600" b="0" i="1" dirty="0" smtClean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</a:p>
          <a:p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2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: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= -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0.48, 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SE = 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0.07,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&lt; .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0001</a:t>
            </a:r>
          </a:p>
          <a:p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3: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= -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0.69, 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SE = 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0.10,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  <a:endParaRPr lang="en-US" sz="36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  <a:endParaRPr lang="en-US" sz="3600" b="0" i="1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3600" b="0" i="1" dirty="0">
              <a:solidFill>
                <a:schemeClr val="tx1"/>
              </a:solidFill>
              <a:latin typeface="Times"/>
              <a:cs typeface="Times"/>
            </a:endParaRPr>
          </a:p>
          <a:p>
            <a:pPr marL="571500" indent="-571500">
              <a:buFontTx/>
              <a:buChar char="-"/>
            </a:pP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Sensitivity to mispronunciations increases as the number of features changed increases</a:t>
            </a:r>
          </a:p>
          <a:p>
            <a:pPr marL="571500" indent="-571500">
              <a:buFontTx/>
              <a:buChar char="-"/>
            </a:pP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Stays consistent as infants age</a:t>
            </a:r>
          </a:p>
          <a:p>
            <a:pPr marL="571500" indent="-571500">
              <a:buFontTx/>
              <a:buChar char="-"/>
            </a:pPr>
            <a:endParaRPr lang="en-US" sz="36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*Focus on ages where feature manipulated</a:t>
            </a:r>
            <a:r>
              <a:rPr lang="en-US" sz="3600" b="0" i="1" dirty="0" smtClean="0">
                <a:solidFill>
                  <a:schemeClr val="tx1"/>
                </a:solidFill>
                <a:latin typeface="Times"/>
                <a:cs typeface="Times"/>
              </a:rPr>
              <a:t>*</a:t>
            </a:r>
            <a:endParaRPr lang="en-US" sz="3600" b="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769454" y="26442441"/>
            <a:ext cx="16201800" cy="1872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  <a:latin typeface="Times"/>
                <a:cs typeface="Times"/>
              </a:rPr>
              <a:t>Does familiarity with the distractor image modulate mispronunciation sensitivity?</a:t>
            </a:r>
            <a:endParaRPr lang="en-US" sz="4800" b="0" i="1" dirty="0" smtClean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553430" y="28674689"/>
            <a:ext cx="8136904" cy="6768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Times"/>
                <a:cs typeface="Times"/>
              </a:rPr>
              <a:t>Distractor Familiarity</a:t>
            </a:r>
          </a:p>
          <a:p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Sensitivity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: </a:t>
            </a:r>
            <a:r>
              <a:rPr lang="en-US" sz="3600" b="0" i="1" dirty="0" smtClean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 = 0.19, SE = 0.09, </a:t>
            </a:r>
            <a:r>
              <a:rPr lang="en-US" sz="3600" b="0" i="1" dirty="0" smtClean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 &lt; .05</a:t>
            </a:r>
          </a:p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  <a:endParaRPr lang="en-US" sz="36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36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571500" indent="-571500">
              <a:buFontTx/>
              <a:buChar char="-"/>
            </a:pP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Mispronunciation sensitivity greater when the distractor is unfamiliar</a:t>
            </a:r>
          </a:p>
          <a:p>
            <a:pPr marL="571500" indent="-571500">
              <a:buFontTx/>
              <a:buChar char="-"/>
            </a:pPr>
            <a:r>
              <a:rPr lang="en-US" sz="3600" b="0" dirty="0" smtClean="0">
                <a:solidFill>
                  <a:schemeClr val="tx1"/>
                </a:solidFill>
                <a:latin typeface="Times"/>
                <a:cs typeface="Times"/>
              </a:rPr>
              <a:t>Stays consistent as infants age</a:t>
            </a:r>
            <a:endParaRPr lang="en-US" sz="36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36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*Focus on ages </a:t>
            </a:r>
            <a:r>
              <a:rPr lang="en-US" sz="3600" b="0" i="1" dirty="0" smtClean="0">
                <a:solidFill>
                  <a:schemeClr val="tx1"/>
                </a:solidFill>
                <a:latin typeface="Times"/>
                <a:cs typeface="Times"/>
              </a:rPr>
              <a:t>where familiar and unfamiliar distractors used*</a:t>
            </a:r>
            <a:endParaRPr lang="en-US" sz="3600" b="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50374" y="28674689"/>
            <a:ext cx="7704856" cy="7203331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769454" y="18881601"/>
            <a:ext cx="7704856" cy="6491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485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Suzanne van der Feest</dc:creator>
  <cp:lastModifiedBy>Katie Von Holzen</cp:lastModifiedBy>
  <cp:revision>984</cp:revision>
  <cp:lastPrinted>2008-03-20T18:11:11Z</cp:lastPrinted>
  <dcterms:created xsi:type="dcterms:W3CDTF">2001-04-02T07:47:01Z</dcterms:created>
  <dcterms:modified xsi:type="dcterms:W3CDTF">2018-06-21T16:13:27Z</dcterms:modified>
</cp:coreProperties>
</file>