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6858000" cy="9906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3" b="1" kern="1200">
        <a:solidFill>
          <a:schemeClr val="bg1"/>
        </a:solidFill>
        <a:latin typeface="Times" pitchFamily="1" charset="0"/>
        <a:ea typeface="+mn-ea"/>
        <a:cs typeface="+mn-cs"/>
      </a:defRPr>
    </a:lvl1pPr>
    <a:lvl2pPr marL="457000" algn="l" rtl="0" eaLnBrk="0" fontAlgn="base" hangingPunct="0">
      <a:spcBef>
        <a:spcPct val="0"/>
      </a:spcBef>
      <a:spcAft>
        <a:spcPct val="0"/>
      </a:spcAft>
      <a:defRPr sz="4403" b="1" kern="1200">
        <a:solidFill>
          <a:schemeClr val="bg1"/>
        </a:solidFill>
        <a:latin typeface="Times" pitchFamily="1" charset="0"/>
        <a:ea typeface="+mn-ea"/>
        <a:cs typeface="+mn-cs"/>
      </a:defRPr>
    </a:lvl2pPr>
    <a:lvl3pPr marL="914000" algn="l" rtl="0" eaLnBrk="0" fontAlgn="base" hangingPunct="0">
      <a:spcBef>
        <a:spcPct val="0"/>
      </a:spcBef>
      <a:spcAft>
        <a:spcPct val="0"/>
      </a:spcAft>
      <a:defRPr sz="4403" b="1" kern="1200">
        <a:solidFill>
          <a:schemeClr val="bg1"/>
        </a:solidFill>
        <a:latin typeface="Times" pitchFamily="1" charset="0"/>
        <a:ea typeface="+mn-ea"/>
        <a:cs typeface="+mn-cs"/>
      </a:defRPr>
    </a:lvl3pPr>
    <a:lvl4pPr marL="1371001" algn="l" rtl="0" eaLnBrk="0" fontAlgn="base" hangingPunct="0">
      <a:spcBef>
        <a:spcPct val="0"/>
      </a:spcBef>
      <a:spcAft>
        <a:spcPct val="0"/>
      </a:spcAft>
      <a:defRPr sz="4403" b="1" kern="1200">
        <a:solidFill>
          <a:schemeClr val="bg1"/>
        </a:solidFill>
        <a:latin typeface="Times" pitchFamily="1" charset="0"/>
        <a:ea typeface="+mn-ea"/>
        <a:cs typeface="+mn-cs"/>
      </a:defRPr>
    </a:lvl4pPr>
    <a:lvl5pPr marL="1828001" algn="l" rtl="0" eaLnBrk="0" fontAlgn="base" hangingPunct="0">
      <a:spcBef>
        <a:spcPct val="0"/>
      </a:spcBef>
      <a:spcAft>
        <a:spcPct val="0"/>
      </a:spcAft>
      <a:defRPr sz="4403" b="1" kern="1200">
        <a:solidFill>
          <a:schemeClr val="bg1"/>
        </a:solidFill>
        <a:latin typeface="Times" pitchFamily="1" charset="0"/>
        <a:ea typeface="+mn-ea"/>
        <a:cs typeface="+mn-cs"/>
      </a:defRPr>
    </a:lvl5pPr>
    <a:lvl6pPr marL="2285001" algn="l" defTabSz="914000" rtl="0" eaLnBrk="1" latinLnBrk="0" hangingPunct="1">
      <a:defRPr sz="4403" b="1" kern="1200">
        <a:solidFill>
          <a:schemeClr val="bg1"/>
        </a:solidFill>
        <a:latin typeface="Times" pitchFamily="1" charset="0"/>
        <a:ea typeface="+mn-ea"/>
        <a:cs typeface="+mn-cs"/>
      </a:defRPr>
    </a:lvl6pPr>
    <a:lvl7pPr marL="2742001" algn="l" defTabSz="914000" rtl="0" eaLnBrk="1" latinLnBrk="0" hangingPunct="1">
      <a:defRPr sz="4403" b="1" kern="1200">
        <a:solidFill>
          <a:schemeClr val="bg1"/>
        </a:solidFill>
        <a:latin typeface="Times" pitchFamily="1" charset="0"/>
        <a:ea typeface="+mn-ea"/>
        <a:cs typeface="+mn-cs"/>
      </a:defRPr>
    </a:lvl7pPr>
    <a:lvl8pPr marL="3199002" algn="l" defTabSz="914000" rtl="0" eaLnBrk="1" latinLnBrk="0" hangingPunct="1">
      <a:defRPr sz="4403" b="1" kern="1200">
        <a:solidFill>
          <a:schemeClr val="bg1"/>
        </a:solidFill>
        <a:latin typeface="Times" pitchFamily="1" charset="0"/>
        <a:ea typeface="+mn-ea"/>
        <a:cs typeface="+mn-cs"/>
      </a:defRPr>
    </a:lvl8pPr>
    <a:lvl9pPr marL="3656002" algn="l" defTabSz="914000" rtl="0" eaLnBrk="1" latinLnBrk="0" hangingPunct="1">
      <a:defRPr sz="4403" b="1" kern="1200">
        <a:solidFill>
          <a:schemeClr val="bg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0" userDrawn="1">
          <p15:clr>
            <a:srgbClr val="A4A3A4"/>
          </p15:clr>
        </p15:guide>
        <p15:guide id="2" pos="65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49986"/>
    <a:srgbClr val="FEDA02"/>
    <a:srgbClr val="003399"/>
    <a:srgbClr val="FF0066"/>
    <a:srgbClr val="FF6600"/>
    <a:srgbClr val="003300"/>
    <a:srgbClr val="66FF33"/>
    <a:srgbClr val="336600"/>
    <a:srgbClr val="FFEEB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19" autoAdjust="0"/>
    <p:restoredTop sz="97174" autoAdjust="0"/>
  </p:normalViewPr>
  <p:slideViewPr>
    <p:cSldViewPr>
      <p:cViewPr varScale="1">
        <p:scale>
          <a:sx n="72" d="100"/>
          <a:sy n="72" d="100"/>
        </p:scale>
        <p:origin x="2352" y="84"/>
      </p:cViewPr>
      <p:guideLst>
        <p:guide orient="horz" pos="1190"/>
        <p:guide pos="6579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214" y="-11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5" tIns="46577" rIns="93155" bIns="4657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1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5" tIns="46577" rIns="93155" bIns="4657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5" tIns="46577" rIns="93155" bIns="4657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5" tIns="46577" rIns="93155" bIns="465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101B96-7944-400D-9925-2564E3E9C9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7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95" cy="43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5" tIns="46577" rIns="93155" bIns="4657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859" y="0"/>
            <a:ext cx="3070295" cy="43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5" tIns="46577" rIns="93155" bIns="4657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9813" y="717550"/>
            <a:ext cx="2389187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457" y="4383512"/>
            <a:ext cx="5118241" cy="42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5" tIns="46577" rIns="93155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Klik om de opmaakprofielen van de modeltekst te bewerken</a:t>
            </a:r>
          </a:p>
          <a:p>
            <a:pPr lvl="1"/>
            <a:r>
              <a:rPr lang="en-GB" noProof="0" smtClean="0"/>
              <a:t>Tweede niveau</a:t>
            </a:r>
          </a:p>
          <a:p>
            <a:pPr lvl="2"/>
            <a:r>
              <a:rPr lang="en-GB" noProof="0" smtClean="0"/>
              <a:t>Derde niveau</a:t>
            </a:r>
          </a:p>
          <a:p>
            <a:pPr lvl="3"/>
            <a:r>
              <a:rPr lang="en-GB" noProof="0" smtClean="0"/>
              <a:t>Vierde niveau</a:t>
            </a:r>
          </a:p>
          <a:p>
            <a:pPr lvl="4"/>
            <a:r>
              <a:rPr lang="en-GB" noProof="0" smtClean="0"/>
              <a:t>Vijfde niveau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650"/>
            <a:ext cx="3070295" cy="43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5" tIns="46577" rIns="93155" bIns="4657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859" y="8839650"/>
            <a:ext cx="3070295" cy="43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5" tIns="46577" rIns="93155" bIns="465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B20DE5-507D-4523-8E29-618014E0EA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92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000" algn="l" rtl="0" eaLnBrk="0" fontAlgn="base" hangingPunct="0">
      <a:spcBef>
        <a:spcPct val="30000"/>
      </a:spcBef>
      <a:spcAft>
        <a:spcPct val="0"/>
      </a:spcAft>
      <a:defRPr sz="1192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000" algn="l" rtl="0" eaLnBrk="0" fontAlgn="base" hangingPunct="0">
      <a:spcBef>
        <a:spcPct val="30000"/>
      </a:spcBef>
      <a:spcAft>
        <a:spcPct val="0"/>
      </a:spcAft>
      <a:defRPr sz="1192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001" algn="l" rtl="0" eaLnBrk="0" fontAlgn="base" hangingPunct="0">
      <a:spcBef>
        <a:spcPct val="30000"/>
      </a:spcBef>
      <a:spcAft>
        <a:spcPct val="0"/>
      </a:spcAft>
      <a:defRPr sz="1192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001" algn="l" rtl="0" eaLnBrk="0" fontAlgn="base" hangingPunct="0">
      <a:spcBef>
        <a:spcPct val="30000"/>
      </a:spcBef>
      <a:spcAft>
        <a:spcPct val="0"/>
      </a:spcAft>
      <a:defRPr sz="1192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5001" algn="l" defTabSz="914000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6pPr>
    <a:lvl7pPr marL="2742001" algn="l" defTabSz="914000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7pPr>
    <a:lvl8pPr marL="3199002" algn="l" defTabSz="914000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8pPr>
    <a:lvl9pPr marL="3656002" algn="l" defTabSz="914000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37AB8-20B5-42C3-9000-E83392FBA6D5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717550"/>
            <a:ext cx="2389187" cy="345122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83610" indent="-83610" algn="just">
              <a:buFont typeface="Arial" pitchFamily="34" charset="0"/>
              <a:buChar char="•"/>
            </a:pPr>
            <a:endParaRPr lang="de-DE" sz="34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9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90"/>
            <a:ext cx="5829300" cy="2123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1"/>
            <a:ext cx="4800600" cy="25315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7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8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9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7A301-56F3-4B81-94A3-9C78815B1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E4B4-266F-42DD-AFDD-E7F9CA5DB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8" y="396709"/>
            <a:ext cx="1671638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8" y="396709"/>
            <a:ext cx="4900613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65AF8-A5F8-4528-AA02-44BDD836C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BF5D7-2242-4B36-A70E-4F95C9850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33"/>
            <a:ext cx="5829300" cy="1967442"/>
          </a:xfrm>
        </p:spPr>
        <p:txBody>
          <a:bodyPr anchor="t"/>
          <a:lstStyle>
            <a:lvl1pPr algn="l">
              <a:defRPr sz="398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7"/>
          </a:xfrm>
        </p:spPr>
        <p:txBody>
          <a:bodyPr anchor="b"/>
          <a:lstStyle>
            <a:lvl1pPr marL="0" indent="0">
              <a:buNone/>
              <a:defRPr sz="1993">
                <a:solidFill>
                  <a:schemeClr val="tx1">
                    <a:tint val="75000"/>
                  </a:schemeClr>
                </a:solidFill>
              </a:defRPr>
            </a:lvl1pPr>
            <a:lvl2pPr marL="451420" indent="0">
              <a:buNone/>
              <a:defRPr sz="1812">
                <a:solidFill>
                  <a:schemeClr val="tx1">
                    <a:tint val="75000"/>
                  </a:schemeClr>
                </a:solidFill>
              </a:defRPr>
            </a:lvl2pPr>
            <a:lvl3pPr marL="902839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3pPr>
            <a:lvl4pPr marL="1354259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4pPr>
            <a:lvl5pPr marL="1805679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5pPr>
            <a:lvl6pPr marL="2257098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6pPr>
            <a:lvl7pPr marL="2708518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7pPr>
            <a:lvl8pPr marL="3159939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8pPr>
            <a:lvl9pPr marL="3611358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CA7F-B156-4B3B-A70E-A49926CA4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6" y="2311410"/>
            <a:ext cx="3286125" cy="6537502"/>
          </a:xfrm>
        </p:spPr>
        <p:txBody>
          <a:bodyPr/>
          <a:lstStyle>
            <a:lvl1pPr>
              <a:defRPr sz="2718"/>
            </a:lvl1pPr>
            <a:lvl2pPr>
              <a:defRPr sz="2356"/>
            </a:lvl2pPr>
            <a:lvl3pPr>
              <a:defRPr sz="1993"/>
            </a:lvl3pPr>
            <a:lvl4pPr>
              <a:defRPr sz="1812"/>
            </a:lvl4pPr>
            <a:lvl5pPr>
              <a:defRPr sz="1812"/>
            </a:lvl5pPr>
            <a:lvl6pPr>
              <a:defRPr sz="1812"/>
            </a:lvl6pPr>
            <a:lvl7pPr>
              <a:defRPr sz="1812"/>
            </a:lvl7pPr>
            <a:lvl8pPr>
              <a:defRPr sz="1812"/>
            </a:lvl8pPr>
            <a:lvl9pPr>
              <a:defRPr sz="18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2" y="2311410"/>
            <a:ext cx="3286125" cy="6537502"/>
          </a:xfrm>
        </p:spPr>
        <p:txBody>
          <a:bodyPr/>
          <a:lstStyle>
            <a:lvl1pPr>
              <a:defRPr sz="2718"/>
            </a:lvl1pPr>
            <a:lvl2pPr>
              <a:defRPr sz="2356"/>
            </a:lvl2pPr>
            <a:lvl3pPr>
              <a:defRPr sz="1993"/>
            </a:lvl3pPr>
            <a:lvl4pPr>
              <a:defRPr sz="1812"/>
            </a:lvl4pPr>
            <a:lvl5pPr>
              <a:defRPr sz="1812"/>
            </a:lvl5pPr>
            <a:lvl6pPr>
              <a:defRPr sz="1812"/>
            </a:lvl6pPr>
            <a:lvl7pPr>
              <a:defRPr sz="1812"/>
            </a:lvl7pPr>
            <a:lvl8pPr>
              <a:defRPr sz="1812"/>
            </a:lvl8pPr>
            <a:lvl9pPr>
              <a:defRPr sz="18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FA72E-C180-4971-AFB0-AB828572C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6"/>
            <a:ext cx="3030141" cy="924100"/>
          </a:xfrm>
        </p:spPr>
        <p:txBody>
          <a:bodyPr anchor="b"/>
          <a:lstStyle>
            <a:lvl1pPr marL="0" indent="0">
              <a:buNone/>
              <a:defRPr sz="2356" b="1"/>
            </a:lvl1pPr>
            <a:lvl2pPr marL="451420" indent="0">
              <a:buNone/>
              <a:defRPr sz="1993" b="1"/>
            </a:lvl2pPr>
            <a:lvl3pPr marL="902839" indent="0">
              <a:buNone/>
              <a:defRPr sz="1812" b="1"/>
            </a:lvl3pPr>
            <a:lvl4pPr marL="1354259" indent="0">
              <a:buNone/>
              <a:defRPr sz="1540" b="1"/>
            </a:lvl4pPr>
            <a:lvl5pPr marL="1805679" indent="0">
              <a:buNone/>
              <a:defRPr sz="1540" b="1"/>
            </a:lvl5pPr>
            <a:lvl6pPr marL="2257098" indent="0">
              <a:buNone/>
              <a:defRPr sz="1540" b="1"/>
            </a:lvl6pPr>
            <a:lvl7pPr marL="2708518" indent="0">
              <a:buNone/>
              <a:defRPr sz="1540" b="1"/>
            </a:lvl7pPr>
            <a:lvl8pPr marL="3159939" indent="0">
              <a:buNone/>
              <a:defRPr sz="1540" b="1"/>
            </a:lvl8pPr>
            <a:lvl9pPr marL="3611358" indent="0">
              <a:buNone/>
              <a:defRPr sz="15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7"/>
            <a:ext cx="3030141" cy="5707415"/>
          </a:xfrm>
        </p:spPr>
        <p:txBody>
          <a:bodyPr/>
          <a:lstStyle>
            <a:lvl1pPr>
              <a:defRPr sz="2356"/>
            </a:lvl1pPr>
            <a:lvl2pPr>
              <a:defRPr sz="1993"/>
            </a:lvl2pPr>
            <a:lvl3pPr>
              <a:defRPr sz="1812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217386"/>
            <a:ext cx="3031332" cy="924100"/>
          </a:xfrm>
        </p:spPr>
        <p:txBody>
          <a:bodyPr anchor="b"/>
          <a:lstStyle>
            <a:lvl1pPr marL="0" indent="0">
              <a:buNone/>
              <a:defRPr sz="2356" b="1"/>
            </a:lvl1pPr>
            <a:lvl2pPr marL="451420" indent="0">
              <a:buNone/>
              <a:defRPr sz="1993" b="1"/>
            </a:lvl2pPr>
            <a:lvl3pPr marL="902839" indent="0">
              <a:buNone/>
              <a:defRPr sz="1812" b="1"/>
            </a:lvl3pPr>
            <a:lvl4pPr marL="1354259" indent="0">
              <a:buNone/>
              <a:defRPr sz="1540" b="1"/>
            </a:lvl4pPr>
            <a:lvl5pPr marL="1805679" indent="0">
              <a:buNone/>
              <a:defRPr sz="1540" b="1"/>
            </a:lvl5pPr>
            <a:lvl6pPr marL="2257098" indent="0">
              <a:buNone/>
              <a:defRPr sz="1540" b="1"/>
            </a:lvl6pPr>
            <a:lvl7pPr marL="2708518" indent="0">
              <a:buNone/>
              <a:defRPr sz="1540" b="1"/>
            </a:lvl7pPr>
            <a:lvl8pPr marL="3159939" indent="0">
              <a:buNone/>
              <a:defRPr sz="1540" b="1"/>
            </a:lvl8pPr>
            <a:lvl9pPr marL="3611358" indent="0">
              <a:buNone/>
              <a:defRPr sz="15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2" cy="5707415"/>
          </a:xfrm>
        </p:spPr>
        <p:txBody>
          <a:bodyPr/>
          <a:lstStyle>
            <a:lvl1pPr>
              <a:defRPr sz="2356"/>
            </a:lvl1pPr>
            <a:lvl2pPr>
              <a:defRPr sz="1993"/>
            </a:lvl2pPr>
            <a:lvl3pPr>
              <a:defRPr sz="1812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80633-26B6-4D19-82AC-AD9A1D781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D0672-F03E-4626-9B62-CD5594A14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61A4-FADC-4BF1-A779-831E1FFC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16"/>
            <a:ext cx="3833811" cy="8454496"/>
          </a:xfrm>
        </p:spPr>
        <p:txBody>
          <a:bodyPr/>
          <a:lstStyle>
            <a:lvl1pPr>
              <a:defRPr sz="3171"/>
            </a:lvl1pPr>
            <a:lvl2pPr>
              <a:defRPr sz="2718"/>
            </a:lvl2pPr>
            <a:lvl3pPr>
              <a:defRPr sz="2356"/>
            </a:lvl3pPr>
            <a:lvl4pPr>
              <a:defRPr sz="1993"/>
            </a:lvl4pPr>
            <a:lvl5pPr>
              <a:defRPr sz="1993"/>
            </a:lvl5pPr>
            <a:lvl6pPr>
              <a:defRPr sz="1993"/>
            </a:lvl6pPr>
            <a:lvl7pPr>
              <a:defRPr sz="1993"/>
            </a:lvl7pPr>
            <a:lvl8pPr>
              <a:defRPr sz="1993"/>
            </a:lvl8pPr>
            <a:lvl9pPr>
              <a:defRPr sz="19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7"/>
            <a:ext cx="2256235" cy="6775979"/>
          </a:xfrm>
        </p:spPr>
        <p:txBody>
          <a:bodyPr/>
          <a:lstStyle>
            <a:lvl1pPr marL="0" indent="0">
              <a:buNone/>
              <a:defRPr sz="1359"/>
            </a:lvl1pPr>
            <a:lvl2pPr marL="451420" indent="0">
              <a:buNone/>
              <a:defRPr sz="1178"/>
            </a:lvl2pPr>
            <a:lvl3pPr marL="902839" indent="0">
              <a:buNone/>
              <a:defRPr sz="997"/>
            </a:lvl3pPr>
            <a:lvl4pPr marL="1354259" indent="0">
              <a:buNone/>
              <a:defRPr sz="906"/>
            </a:lvl4pPr>
            <a:lvl5pPr marL="1805679" indent="0">
              <a:buNone/>
              <a:defRPr sz="906"/>
            </a:lvl5pPr>
            <a:lvl6pPr marL="2257098" indent="0">
              <a:buNone/>
              <a:defRPr sz="906"/>
            </a:lvl6pPr>
            <a:lvl7pPr marL="2708518" indent="0">
              <a:buNone/>
              <a:defRPr sz="906"/>
            </a:lvl7pPr>
            <a:lvl8pPr marL="3159939" indent="0">
              <a:buNone/>
              <a:defRPr sz="906"/>
            </a:lvl8pPr>
            <a:lvl9pPr marL="3611358" indent="0">
              <a:buNone/>
              <a:defRPr sz="9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80DE6-FE49-4B40-ACE7-FAD405A5D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1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 rtlCol="0">
            <a:normAutofit/>
          </a:bodyPr>
          <a:lstStyle>
            <a:lvl1pPr marL="0" indent="0">
              <a:buNone/>
              <a:defRPr sz="3171"/>
            </a:lvl1pPr>
            <a:lvl2pPr marL="451420" indent="0">
              <a:buNone/>
              <a:defRPr sz="2718"/>
            </a:lvl2pPr>
            <a:lvl3pPr marL="902839" indent="0">
              <a:buNone/>
              <a:defRPr sz="2356"/>
            </a:lvl3pPr>
            <a:lvl4pPr marL="1354259" indent="0">
              <a:buNone/>
              <a:defRPr sz="1993"/>
            </a:lvl4pPr>
            <a:lvl5pPr marL="1805679" indent="0">
              <a:buNone/>
              <a:defRPr sz="1993"/>
            </a:lvl5pPr>
            <a:lvl6pPr marL="2257098" indent="0">
              <a:buNone/>
              <a:defRPr sz="1993"/>
            </a:lvl6pPr>
            <a:lvl7pPr marL="2708518" indent="0">
              <a:buNone/>
              <a:defRPr sz="1993"/>
            </a:lvl7pPr>
            <a:lvl8pPr marL="3159939" indent="0">
              <a:buNone/>
              <a:defRPr sz="1993"/>
            </a:lvl8pPr>
            <a:lvl9pPr marL="3611358" indent="0">
              <a:buNone/>
              <a:defRPr sz="1993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359"/>
            </a:lvl1pPr>
            <a:lvl2pPr marL="451420" indent="0">
              <a:buNone/>
              <a:defRPr sz="1178"/>
            </a:lvl2pPr>
            <a:lvl3pPr marL="902839" indent="0">
              <a:buNone/>
              <a:defRPr sz="997"/>
            </a:lvl3pPr>
            <a:lvl4pPr marL="1354259" indent="0">
              <a:buNone/>
              <a:defRPr sz="906"/>
            </a:lvl4pPr>
            <a:lvl5pPr marL="1805679" indent="0">
              <a:buNone/>
              <a:defRPr sz="906"/>
            </a:lvl5pPr>
            <a:lvl6pPr marL="2257098" indent="0">
              <a:buNone/>
              <a:defRPr sz="906"/>
            </a:lvl6pPr>
            <a:lvl7pPr marL="2708518" indent="0">
              <a:buNone/>
              <a:defRPr sz="906"/>
            </a:lvl7pPr>
            <a:lvl8pPr marL="3159939" indent="0">
              <a:buNone/>
              <a:defRPr sz="906"/>
            </a:lvl8pPr>
            <a:lvl9pPr marL="3611358" indent="0">
              <a:buNone/>
              <a:defRPr sz="9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73DE6-1EEC-401C-9363-453A23CF4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396875"/>
            <a:ext cx="6172200" cy="165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8605" tIns="199304" rIns="398605" bIns="1993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2311402"/>
            <a:ext cx="6172200" cy="653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8605" tIns="199304" rIns="398605" bIns="199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2100"/>
            <a:ext cx="1600200" cy="527050"/>
          </a:xfrm>
          <a:prstGeom prst="rect">
            <a:avLst/>
          </a:prstGeom>
        </p:spPr>
        <p:txBody>
          <a:bodyPr vert="horz" lIns="398605" tIns="199304" rIns="398605" bIns="199304" rtlCol="0" anchor="ctr"/>
          <a:lstStyle>
            <a:lvl1pPr algn="l">
              <a:defRPr sz="11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9182100"/>
            <a:ext cx="2171700" cy="527050"/>
          </a:xfrm>
          <a:prstGeom prst="rect">
            <a:avLst/>
          </a:prstGeom>
        </p:spPr>
        <p:txBody>
          <a:bodyPr vert="horz" lIns="398605" tIns="199304" rIns="398605" bIns="199304" rtlCol="0" anchor="ctr"/>
          <a:lstStyle>
            <a:lvl1pPr algn="ctr">
              <a:defRPr sz="11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2100"/>
            <a:ext cx="1600200" cy="527050"/>
          </a:xfrm>
          <a:prstGeom prst="rect">
            <a:avLst/>
          </a:prstGeom>
        </p:spPr>
        <p:txBody>
          <a:bodyPr vert="horz" lIns="398605" tIns="199304" rIns="398605" bIns="199304" rtlCol="0" anchor="ctr"/>
          <a:lstStyle>
            <a:lvl1pPr algn="r">
              <a:defRPr sz="11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4CEA1D-C22E-434C-BC21-43FD30C9A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4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49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49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49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49">
          <a:solidFill>
            <a:schemeClr val="tx1"/>
          </a:solidFill>
          <a:latin typeface="Calibri" pitchFamily="34" charset="0"/>
        </a:defRPr>
      </a:lvl5pPr>
      <a:lvl6pPr marL="451420" algn="ctr" rtl="0" fontAlgn="base">
        <a:spcBef>
          <a:spcPct val="0"/>
        </a:spcBef>
        <a:spcAft>
          <a:spcPct val="0"/>
        </a:spcAft>
        <a:defRPr sz="4349">
          <a:solidFill>
            <a:schemeClr val="tx1"/>
          </a:solidFill>
          <a:latin typeface="Calibri" pitchFamily="34" charset="0"/>
        </a:defRPr>
      </a:lvl6pPr>
      <a:lvl7pPr marL="902839" algn="ctr" rtl="0" fontAlgn="base">
        <a:spcBef>
          <a:spcPct val="0"/>
        </a:spcBef>
        <a:spcAft>
          <a:spcPct val="0"/>
        </a:spcAft>
        <a:defRPr sz="4349">
          <a:solidFill>
            <a:schemeClr val="tx1"/>
          </a:solidFill>
          <a:latin typeface="Calibri" pitchFamily="34" charset="0"/>
        </a:defRPr>
      </a:lvl7pPr>
      <a:lvl8pPr marL="1354259" algn="ctr" rtl="0" fontAlgn="base">
        <a:spcBef>
          <a:spcPct val="0"/>
        </a:spcBef>
        <a:spcAft>
          <a:spcPct val="0"/>
        </a:spcAft>
        <a:defRPr sz="4349">
          <a:solidFill>
            <a:schemeClr val="tx1"/>
          </a:solidFill>
          <a:latin typeface="Calibri" pitchFamily="34" charset="0"/>
        </a:defRPr>
      </a:lvl8pPr>
      <a:lvl9pPr marL="1805679" algn="ctr" rtl="0" fontAlgn="base">
        <a:spcBef>
          <a:spcPct val="0"/>
        </a:spcBef>
        <a:spcAft>
          <a:spcPct val="0"/>
        </a:spcAft>
        <a:defRPr sz="4349">
          <a:solidFill>
            <a:schemeClr val="tx1"/>
          </a:solidFill>
          <a:latin typeface="Calibri" pitchFamily="34" charset="0"/>
        </a:defRPr>
      </a:lvl9pPr>
    </p:titleStyle>
    <p:bodyStyle>
      <a:lvl1pPr marL="338565" indent="-33856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71" kern="1200">
          <a:solidFill>
            <a:schemeClr val="tx1"/>
          </a:solidFill>
          <a:latin typeface="+mn-lt"/>
          <a:ea typeface="+mn-ea"/>
          <a:cs typeface="+mn-cs"/>
        </a:defRPr>
      </a:lvl1pPr>
      <a:lvl2pPr marL="733557" indent="-28213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718" kern="1200">
          <a:solidFill>
            <a:schemeClr val="tx1"/>
          </a:solidFill>
          <a:latin typeface="+mn-lt"/>
          <a:ea typeface="+mn-ea"/>
          <a:cs typeface="+mn-cs"/>
        </a:defRPr>
      </a:lvl2pPr>
      <a:lvl3pPr marL="1128550" indent="-2257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356" kern="1200">
          <a:solidFill>
            <a:schemeClr val="tx1"/>
          </a:solidFill>
          <a:latin typeface="+mn-lt"/>
          <a:ea typeface="+mn-ea"/>
          <a:cs typeface="+mn-cs"/>
        </a:defRPr>
      </a:lvl3pPr>
      <a:lvl4pPr marL="1579969" indent="-2257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3" kern="1200">
          <a:solidFill>
            <a:schemeClr val="tx1"/>
          </a:solidFill>
          <a:latin typeface="+mn-lt"/>
          <a:ea typeface="+mn-ea"/>
          <a:cs typeface="+mn-cs"/>
        </a:defRPr>
      </a:lvl4pPr>
      <a:lvl5pPr marL="2031389" indent="-2257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3" kern="1200">
          <a:solidFill>
            <a:schemeClr val="tx1"/>
          </a:solidFill>
          <a:latin typeface="+mn-lt"/>
          <a:ea typeface="+mn-ea"/>
          <a:cs typeface="+mn-cs"/>
        </a:defRPr>
      </a:lvl5pPr>
      <a:lvl6pPr marL="2482809" indent="-225710" algn="l" defTabSz="902839" rtl="0" eaLnBrk="1" latinLnBrk="0" hangingPunct="1">
        <a:spcBef>
          <a:spcPct val="20000"/>
        </a:spcBef>
        <a:buFont typeface="Arial" pitchFamily="34" charset="0"/>
        <a:buChar char="•"/>
        <a:defRPr sz="1993" kern="1200">
          <a:solidFill>
            <a:schemeClr val="tx1"/>
          </a:solidFill>
          <a:latin typeface="+mn-lt"/>
          <a:ea typeface="+mn-ea"/>
          <a:cs typeface="+mn-cs"/>
        </a:defRPr>
      </a:lvl6pPr>
      <a:lvl7pPr marL="2934228" indent="-225710" algn="l" defTabSz="902839" rtl="0" eaLnBrk="1" latinLnBrk="0" hangingPunct="1">
        <a:spcBef>
          <a:spcPct val="20000"/>
        </a:spcBef>
        <a:buFont typeface="Arial" pitchFamily="34" charset="0"/>
        <a:buChar char="•"/>
        <a:defRPr sz="1993" kern="1200">
          <a:solidFill>
            <a:schemeClr val="tx1"/>
          </a:solidFill>
          <a:latin typeface="+mn-lt"/>
          <a:ea typeface="+mn-ea"/>
          <a:cs typeface="+mn-cs"/>
        </a:defRPr>
      </a:lvl7pPr>
      <a:lvl8pPr marL="3385648" indent="-225710" algn="l" defTabSz="902839" rtl="0" eaLnBrk="1" latinLnBrk="0" hangingPunct="1">
        <a:spcBef>
          <a:spcPct val="20000"/>
        </a:spcBef>
        <a:buFont typeface="Arial" pitchFamily="34" charset="0"/>
        <a:buChar char="•"/>
        <a:defRPr sz="1993" kern="1200">
          <a:solidFill>
            <a:schemeClr val="tx1"/>
          </a:solidFill>
          <a:latin typeface="+mn-lt"/>
          <a:ea typeface="+mn-ea"/>
          <a:cs typeface="+mn-cs"/>
        </a:defRPr>
      </a:lvl8pPr>
      <a:lvl9pPr marL="3837068" indent="-225710" algn="l" defTabSz="902839" rtl="0" eaLnBrk="1" latinLnBrk="0" hangingPunct="1">
        <a:spcBef>
          <a:spcPct val="20000"/>
        </a:spcBef>
        <a:buFont typeface="Arial" pitchFamily="34" charset="0"/>
        <a:buChar char="•"/>
        <a:defRPr sz="19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283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1pPr>
      <a:lvl2pPr marL="451420" algn="l" defTabSz="90283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2pPr>
      <a:lvl3pPr marL="902839" algn="l" defTabSz="90283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3pPr>
      <a:lvl4pPr marL="1354259" algn="l" defTabSz="90283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4pPr>
      <a:lvl5pPr marL="1805679" algn="l" defTabSz="90283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5pPr>
      <a:lvl6pPr marL="2257098" algn="l" defTabSz="90283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6pPr>
      <a:lvl7pPr marL="2708518" algn="l" defTabSz="90283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7pPr>
      <a:lvl8pPr marL="3159939" algn="l" defTabSz="90283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8pPr>
      <a:lvl9pPr marL="3611358" algn="l" defTabSz="90283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1476" y="1870147"/>
            <a:ext cx="3213344" cy="24140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9" u="sng" dirty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1359" u="sng" dirty="0">
                <a:solidFill>
                  <a:schemeClr val="tx1"/>
                </a:solidFill>
                <a:latin typeface="Times"/>
                <a:cs typeface="Times"/>
              </a:rPr>
              <a:t>Mispronunciation Sensitivity</a:t>
            </a:r>
          </a:p>
          <a:p>
            <a:pPr algn="ctr"/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Infants</a:t>
            </a: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’ sensitivity to changes in the phonological form of familiar </a:t>
            </a: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words</a:t>
            </a:r>
          </a:p>
          <a:p>
            <a:pPr marL="194167" indent="-194167">
              <a:buFontTx/>
              <a:buChar char="-"/>
            </a:pPr>
            <a:endParaRPr lang="en-US" sz="1359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194167" indent="-194167">
              <a:buFontTx/>
              <a:buChar char="-"/>
            </a:pPr>
            <a:endParaRPr lang="en-US" sz="1359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194167" indent="-194167">
              <a:buFontTx/>
              <a:buChar char="-"/>
            </a:pPr>
            <a:endParaRPr lang="en-US" sz="1359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194167" indent="-194167">
              <a:buFontTx/>
              <a:buChar char="-"/>
            </a:pPr>
            <a:endParaRPr lang="en-US" sz="1359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194167" indent="-194167">
              <a:buFontTx/>
              <a:buChar char="-"/>
            </a:pPr>
            <a:endParaRPr lang="en-US" sz="1359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194167" indent="-194167">
              <a:buFontTx/>
              <a:buChar char="-"/>
            </a:pPr>
            <a:endParaRPr lang="en-US" sz="1359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194167" indent="-194167">
              <a:buFontTx/>
              <a:buChar char="-"/>
            </a:pPr>
            <a:endParaRPr lang="en-US" sz="1359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194167" indent="-194167">
              <a:buFontTx/>
              <a:buChar char="-"/>
            </a:pPr>
            <a:endParaRPr lang="en-US" sz="1359" b="0" dirty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1359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2050" name="Rectangle 787"/>
          <p:cNvSpPr>
            <a:spLocks noChangeArrowheads="1"/>
          </p:cNvSpPr>
          <p:nvPr/>
        </p:nvSpPr>
        <p:spPr bwMode="auto">
          <a:xfrm>
            <a:off x="0" y="-13216"/>
            <a:ext cx="6858000" cy="16998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0293" tIns="45147" rIns="90293" bIns="45147" anchor="ctr"/>
          <a:lstStyle/>
          <a:p>
            <a:pPr>
              <a:lnSpc>
                <a:spcPts val="1086"/>
              </a:lnSpc>
              <a:spcAft>
                <a:spcPts val="395"/>
              </a:spcAft>
            </a:pPr>
            <a:endParaRPr lang="de-DE" sz="997" dirty="0"/>
          </a:p>
        </p:txBody>
      </p:sp>
      <p:sp>
        <p:nvSpPr>
          <p:cNvPr id="129" name="TextBox 128"/>
          <p:cNvSpPr txBox="1"/>
          <p:nvPr/>
        </p:nvSpPr>
        <p:spPr>
          <a:xfrm>
            <a:off x="0" y="659062"/>
            <a:ext cx="6858000" cy="306870"/>
          </a:xfrm>
          <a:prstGeom prst="rect">
            <a:avLst/>
          </a:prstGeom>
          <a:noFill/>
        </p:spPr>
        <p:txBody>
          <a:bodyPr wrap="square" lIns="82921" tIns="41461" rIns="82921" bIns="41461" rtlCol="0">
            <a:spAutoFit/>
          </a:bodyPr>
          <a:lstStyle/>
          <a:p>
            <a:pPr algn="ctr"/>
            <a:r>
              <a:rPr lang="de-DE" sz="1450" i="1" dirty="0">
                <a:latin typeface="Times"/>
                <a:cs typeface="Times"/>
              </a:rPr>
              <a:t>Katie Von Holzen</a:t>
            </a:r>
            <a:r>
              <a:rPr lang="de-DE" sz="1450" i="1" baseline="30000" dirty="0">
                <a:latin typeface="Times"/>
                <a:cs typeface="Times"/>
              </a:rPr>
              <a:t>1</a:t>
            </a:r>
            <a:r>
              <a:rPr lang="de-DE" sz="1450" i="1" dirty="0">
                <a:latin typeface="Times"/>
                <a:cs typeface="Times"/>
              </a:rPr>
              <a:t> </a:t>
            </a:r>
            <a:r>
              <a:rPr lang="de-DE" sz="1450" i="1" dirty="0">
                <a:latin typeface="Times"/>
                <a:cs typeface="Times"/>
              </a:rPr>
              <a:t>&amp; Christina Bergmann</a:t>
            </a:r>
            <a:r>
              <a:rPr lang="de-DE" sz="1450" i="1" baseline="30000" dirty="0">
                <a:latin typeface="Times"/>
                <a:cs typeface="Times"/>
              </a:rPr>
              <a:t>2</a:t>
            </a:r>
            <a:endParaRPr lang="de-DE" sz="1450" i="1" dirty="0">
              <a:latin typeface="Times"/>
              <a:cs typeface="Time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-1764" y="-15552"/>
            <a:ext cx="6861529" cy="752889"/>
          </a:xfrm>
          <a:prstGeom prst="rect">
            <a:avLst/>
          </a:prstGeom>
          <a:noFill/>
        </p:spPr>
        <p:txBody>
          <a:bodyPr wrap="square" lIns="82921" tIns="41461" rIns="82921" bIns="41461" rtlCol="0">
            <a:spAutoFit/>
          </a:bodyPr>
          <a:lstStyle/>
          <a:p>
            <a:pPr algn="ctr"/>
            <a:r>
              <a:rPr lang="en-US" sz="2174" dirty="0">
                <a:latin typeface="Times"/>
                <a:cs typeface="Times"/>
              </a:rPr>
              <a:t>Babies </a:t>
            </a:r>
            <a:r>
              <a:rPr lang="en-US" sz="2174" dirty="0">
                <a:latin typeface="Times"/>
                <a:cs typeface="Times"/>
              </a:rPr>
              <a:t>know words, even when they are mispronounced: A meta-analytic view</a:t>
            </a:r>
            <a:endParaRPr lang="de-DE" sz="2174" dirty="0">
              <a:latin typeface="Times"/>
              <a:cs typeface="Time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-1764" y="893141"/>
            <a:ext cx="6858000" cy="418311"/>
          </a:xfrm>
          <a:prstGeom prst="rect">
            <a:avLst/>
          </a:prstGeom>
          <a:noFill/>
        </p:spPr>
        <p:txBody>
          <a:bodyPr wrap="square" lIns="82921" tIns="41461" rIns="82921" bIns="41461" rtlCol="0">
            <a:spAutoFit/>
          </a:bodyPr>
          <a:lstStyle/>
          <a:p>
            <a:pPr algn="ctr" defTabSz="137904"/>
            <a:r>
              <a:rPr lang="en-GB" sz="1087" dirty="0">
                <a:latin typeface="+mn-lt"/>
              </a:rPr>
              <a:t>1. </a:t>
            </a:r>
            <a:r>
              <a:rPr lang="en-US" sz="1087" dirty="0" err="1"/>
              <a:t>Université</a:t>
            </a:r>
            <a:r>
              <a:rPr lang="en-US" sz="1087" dirty="0"/>
              <a:t> Paris Rene </a:t>
            </a:r>
            <a:r>
              <a:rPr lang="en-US" sz="1087" dirty="0"/>
              <a:t>Descartes, </a:t>
            </a:r>
            <a:r>
              <a:rPr lang="en-US" sz="1087" dirty="0" err="1"/>
              <a:t>Laboratoire</a:t>
            </a:r>
            <a:r>
              <a:rPr lang="en-US" sz="1087" dirty="0"/>
              <a:t> de </a:t>
            </a:r>
            <a:r>
              <a:rPr lang="en-US" sz="1087" dirty="0" err="1"/>
              <a:t>Psychologie</a:t>
            </a:r>
            <a:r>
              <a:rPr lang="en-US" sz="1087" dirty="0"/>
              <a:t> de la Perception CNRS, France</a:t>
            </a:r>
          </a:p>
          <a:p>
            <a:pPr marL="207282" indent="-207282" algn="ctr"/>
            <a:r>
              <a:rPr lang="en-GB" sz="1087" dirty="0"/>
              <a:t>2.  LSCP, </a:t>
            </a:r>
            <a:r>
              <a:rPr lang="en-US" sz="1087" dirty="0" err="1"/>
              <a:t>Département</a:t>
            </a:r>
            <a:r>
              <a:rPr lang="en-US" sz="1087" dirty="0"/>
              <a:t> </a:t>
            </a:r>
            <a:r>
              <a:rPr lang="en-US" sz="1087" dirty="0" err="1"/>
              <a:t>d'Etudes</a:t>
            </a:r>
            <a:r>
              <a:rPr lang="en-US" sz="1087" dirty="0"/>
              <a:t> </a:t>
            </a:r>
            <a:r>
              <a:rPr lang="en-US" sz="1087" dirty="0" err="1"/>
              <a:t>Cognitives</a:t>
            </a:r>
            <a:r>
              <a:rPr lang="en-US" sz="1087" dirty="0"/>
              <a:t>, ENS, EHESS, CNRS, PSL Research University</a:t>
            </a:r>
            <a:endParaRPr lang="de-DE" sz="1087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6" y="2685717"/>
            <a:ext cx="761198" cy="570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4" y="2685717"/>
            <a:ext cx="761198" cy="570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1" name="Rounded Rectangle 140"/>
          <p:cNvSpPr/>
          <p:nvPr/>
        </p:nvSpPr>
        <p:spPr>
          <a:xfrm>
            <a:off x="101476" y="4463658"/>
            <a:ext cx="3213344" cy="17126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9" u="sng" dirty="0">
                <a:solidFill>
                  <a:schemeClr val="tx1"/>
                </a:solidFill>
                <a:latin typeface="Times"/>
                <a:cs typeface="Times"/>
              </a:rPr>
              <a:t>Research Question</a:t>
            </a:r>
          </a:p>
          <a:p>
            <a:pPr algn="ctr"/>
            <a:r>
              <a:rPr lang="en-US" sz="1359" b="0" i="1" dirty="0">
                <a:solidFill>
                  <a:schemeClr val="tx1"/>
                </a:solidFill>
                <a:latin typeface="Times"/>
                <a:cs typeface="Times"/>
              </a:rPr>
              <a:t>How does mispronunciation sensitivity change as infants develop?</a:t>
            </a:r>
          </a:p>
          <a:p>
            <a:pPr marL="258890" indent="-258890">
              <a:spcAft>
                <a:spcPts val="272"/>
              </a:spcAft>
              <a:buFont typeface="+mj-lt"/>
              <a:buAutoNum type="arabicParenR"/>
            </a:pP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More sensitive with development</a:t>
            </a:r>
            <a:r>
              <a:rPr lang="en-US" sz="1359" b="0" baseline="30000" dirty="0">
                <a:solidFill>
                  <a:schemeClr val="tx1"/>
                </a:solidFill>
                <a:latin typeface="Times"/>
                <a:cs typeface="Times"/>
              </a:rPr>
              <a:t>1</a:t>
            </a:r>
            <a:endParaRPr lang="en-US" sz="1359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258890" indent="-258890">
              <a:spcAft>
                <a:spcPts val="272"/>
              </a:spcAft>
              <a:buFont typeface="+mj-lt"/>
              <a:buAutoNum type="arabicParenR"/>
            </a:pP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Less sensitive with development</a:t>
            </a:r>
            <a:r>
              <a:rPr lang="en-US" sz="1359" b="0" baseline="30000" dirty="0">
                <a:solidFill>
                  <a:schemeClr val="tx1"/>
                </a:solidFill>
                <a:latin typeface="Times"/>
                <a:cs typeface="Times"/>
              </a:rPr>
              <a:t>2</a:t>
            </a:r>
            <a:endParaRPr lang="en-US" sz="1359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258890" indent="-258890">
              <a:spcAft>
                <a:spcPts val="272"/>
              </a:spcAft>
              <a:buFont typeface="+mj-lt"/>
              <a:buAutoNum type="arabicParenR"/>
            </a:pP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Sensitivity does not change with development</a:t>
            </a:r>
            <a:endParaRPr lang="en-US" sz="1359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851800" y="3664400"/>
            <a:ext cx="685078" cy="260982"/>
          </a:xfrm>
          <a:prstGeom prst="wedgeEllipseCallout">
            <a:avLst>
              <a:gd name="adj1" fmla="val 49852"/>
              <a:gd name="adj2" fmla="val 75531"/>
            </a:avLst>
          </a:prstGeom>
          <a:solidFill>
            <a:srgbClr val="54998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7" dirty="0"/>
              <a:t>Tog</a:t>
            </a:r>
            <a:endParaRPr lang="en-US" sz="1087" dirty="0"/>
          </a:p>
        </p:txBody>
      </p:sp>
      <p:sp>
        <p:nvSpPr>
          <p:cNvPr id="15" name="Oval Callout 14"/>
          <p:cNvSpPr/>
          <p:nvPr/>
        </p:nvSpPr>
        <p:spPr>
          <a:xfrm>
            <a:off x="329835" y="3387106"/>
            <a:ext cx="619833" cy="260982"/>
          </a:xfrm>
          <a:prstGeom prst="wedgeEllipseCallout">
            <a:avLst>
              <a:gd name="adj1" fmla="val -44830"/>
              <a:gd name="adj2" fmla="val 9049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7" dirty="0"/>
              <a:t>Dog</a:t>
            </a:r>
            <a:endParaRPr lang="en-US" sz="1087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14691"/>
              </p:ext>
            </p:extLst>
          </p:nvPr>
        </p:nvGraphicFramePr>
        <p:xfrm>
          <a:off x="117787" y="6372091"/>
          <a:ext cx="3164410" cy="107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58"/>
                <a:gridCol w="897127"/>
                <a:gridCol w="717701"/>
                <a:gridCol w="750324"/>
              </a:tblGrid>
              <a:tr h="2022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Participants</a:t>
                      </a:r>
                    </a:p>
                  </a:txBody>
                  <a:tcPr marL="15535" marR="15535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Stimuli</a:t>
                      </a: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"/>
                          <a:ea typeface="ＭＳ 明朝"/>
                          <a:cs typeface="Times"/>
                        </a:rPr>
                        <a:t>Procedure</a:t>
                      </a:r>
                    </a:p>
                  </a:txBody>
                  <a:tcPr marL="15535" marR="15535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Results</a:t>
                      </a:r>
                    </a:p>
                  </a:txBody>
                  <a:tcPr marL="15535" marR="15535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22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"/>
                          <a:ea typeface="ＭＳ 明朝"/>
                          <a:cs typeface="Times"/>
                        </a:rPr>
                        <a:t>Age in days</a:t>
                      </a: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# </a:t>
                      </a:r>
                      <a:r>
                        <a:rPr lang="en-US" sz="11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features</a:t>
                      </a:r>
                      <a:endParaRPr lang="en-US" sz="11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# </a:t>
                      </a:r>
                      <a:r>
                        <a:rPr lang="en-US" sz="11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trials</a:t>
                      </a:r>
                      <a:endParaRPr lang="en-US" sz="11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DV </a:t>
                      </a:r>
                      <a:r>
                        <a:rPr lang="en-US" sz="11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type</a:t>
                      </a: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314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"/>
                          <a:ea typeface="ＭＳ 明朝"/>
                          <a:cs typeface="Times"/>
                        </a:rPr>
                        <a:t>Sample size (</a:t>
                      </a:r>
                      <a:r>
                        <a:rPr lang="en-US" sz="1100" i="1">
                          <a:effectLst/>
                          <a:latin typeface="Times"/>
                          <a:ea typeface="ＭＳ 明朝"/>
                          <a:cs typeface="Times"/>
                        </a:rPr>
                        <a:t>n</a:t>
                      </a:r>
                      <a:r>
                        <a:rPr lang="en-US" sz="1100">
                          <a:effectLst/>
                          <a:latin typeface="Times"/>
                          <a:ea typeface="ＭＳ 明朝"/>
                          <a:cs typeface="Times"/>
                        </a:rPr>
                        <a:t>)</a:t>
                      </a: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Change position</a:t>
                      </a:r>
                      <a:endParaRPr lang="en-US" sz="11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Distractor familiarity</a:t>
                      </a: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vocabulary</a:t>
                      </a:r>
                      <a:endParaRPr lang="en-US" sz="11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314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"/>
                          <a:ea typeface="ＭＳ 明朝"/>
                          <a:cs typeface="Times"/>
                        </a:rPr>
                        <a:t>Native Language</a:t>
                      </a: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C</a:t>
                      </a:r>
                      <a:r>
                        <a:rPr lang="en-US" sz="11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onsonant </a:t>
                      </a:r>
                      <a:r>
                        <a:rPr lang="en-US" sz="11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vs. vowel</a:t>
                      </a: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Distractor overlap</a:t>
                      </a: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"/>
                          <a:ea typeface="ＭＳ 明朝"/>
                          <a:cs typeface="Times"/>
                        </a:rPr>
                        <a:t>misp</a:t>
                      </a:r>
                      <a:r>
                        <a:rPr lang="en-US" sz="11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 sensitivity</a:t>
                      </a:r>
                    </a:p>
                  </a:txBody>
                  <a:tcPr marL="15535" marR="15535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321" y="1311519"/>
            <a:ext cx="1435403" cy="3417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87" y="1304774"/>
            <a:ext cx="994995" cy="3492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9241" y="1278896"/>
            <a:ext cx="375162" cy="3751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2198" y="1278895"/>
            <a:ext cx="920585" cy="3768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6116" y="1164716"/>
            <a:ext cx="407785" cy="4544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2187" y="1262584"/>
            <a:ext cx="674712" cy="391535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429000" y="7689304"/>
            <a:ext cx="3294901" cy="1109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9" u="sng" dirty="0">
                <a:solidFill>
                  <a:schemeClr val="tx1"/>
                </a:solidFill>
                <a:latin typeface="Times"/>
                <a:cs typeface="Times"/>
              </a:rPr>
              <a:t>What’s in your File Drawer?</a:t>
            </a:r>
          </a:p>
          <a:p>
            <a:pPr marL="194167" indent="-194167">
              <a:buFont typeface="Lucida Grande"/>
              <a:buChar char="-"/>
            </a:pP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Do you have a mispronunciation study that is unpublished?</a:t>
            </a:r>
          </a:p>
          <a:p>
            <a:pPr marL="194167" indent="-194167" algn="just">
              <a:buFont typeface="Lucida Grande"/>
              <a:buChar char="-"/>
            </a:pP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Contact us and add it to the meta-analysis!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/>
          <a:srcRect l="19688" t="15385" r="68500" b="80415"/>
          <a:stretch/>
        </p:blipFill>
        <p:spPr>
          <a:xfrm>
            <a:off x="3722605" y="8933012"/>
            <a:ext cx="2120481" cy="424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46" y="8818832"/>
            <a:ext cx="670672" cy="670672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3429000" y="4155369"/>
            <a:ext cx="3294901" cy="346638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9" u="sng" dirty="0">
                <a:solidFill>
                  <a:schemeClr val="tx1"/>
                </a:solidFill>
                <a:latin typeface="Times"/>
                <a:cs typeface="Times"/>
              </a:rPr>
              <a:t>Correct </a:t>
            </a:r>
          </a:p>
          <a:p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Recognition: </a:t>
            </a:r>
            <a:r>
              <a:rPr lang="en-US" sz="125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= 0.88, SE = 0.12, </a:t>
            </a:r>
            <a:r>
              <a:rPr lang="en-US" sz="125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 &lt; .</a:t>
            </a:r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001 </a:t>
            </a:r>
            <a:endParaRPr lang="en-US" sz="1250" b="0" dirty="0">
              <a:solidFill>
                <a:schemeClr val="tx1"/>
              </a:solidFill>
              <a:latin typeface="Times"/>
              <a:cs typeface="Times"/>
            </a:endParaRPr>
          </a:p>
          <a:p>
            <a:pPr>
              <a:spcAft>
                <a:spcPts val="408"/>
              </a:spcAft>
            </a:pPr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No interaction with age</a:t>
            </a:r>
          </a:p>
          <a:p>
            <a:pPr algn="ctr"/>
            <a:r>
              <a:rPr lang="en-US" sz="1359" u="sng" dirty="0">
                <a:solidFill>
                  <a:schemeClr val="tx1"/>
                </a:solidFill>
                <a:latin typeface="Times"/>
                <a:cs typeface="Times"/>
              </a:rPr>
              <a:t>Mispronunciation</a:t>
            </a:r>
            <a:endParaRPr lang="en-US" sz="1359" u="sng" dirty="0">
              <a:solidFill>
                <a:schemeClr val="tx1"/>
              </a:solidFill>
              <a:latin typeface="Times"/>
              <a:cs typeface="Times"/>
            </a:endParaRPr>
          </a:p>
          <a:p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Recognition: g = 0.34, SE = 0.07,</a:t>
            </a:r>
            <a:r>
              <a:rPr lang="en-US" sz="1250" b="0" i="1" dirty="0">
                <a:solidFill>
                  <a:schemeClr val="tx1"/>
                </a:solidFill>
                <a:latin typeface="Times"/>
                <a:cs typeface="Times"/>
              </a:rPr>
              <a:t> p </a:t>
            </a:r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&lt; .001</a:t>
            </a:r>
          </a:p>
          <a:p>
            <a:pPr>
              <a:spcAft>
                <a:spcPts val="408"/>
              </a:spcAft>
            </a:pPr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Age: g = 0.04, SE = 0.01, </a:t>
            </a:r>
            <a:r>
              <a:rPr lang="en-US" sz="125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 = .001 </a:t>
            </a:r>
          </a:p>
          <a:p>
            <a:pPr algn="ctr"/>
            <a:r>
              <a:rPr lang="en-US" sz="1359" u="sng" dirty="0">
                <a:solidFill>
                  <a:schemeClr val="tx1"/>
                </a:solidFill>
                <a:latin typeface="Times"/>
                <a:cs typeface="Times"/>
              </a:rPr>
              <a:t>Correct vs. Mispronunciation</a:t>
            </a:r>
            <a:endParaRPr lang="en-US" sz="1359" u="sng" dirty="0">
              <a:solidFill>
                <a:schemeClr val="tx1"/>
              </a:solidFill>
              <a:latin typeface="Times"/>
              <a:cs typeface="Times"/>
            </a:endParaRPr>
          </a:p>
          <a:p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Sensitivity: </a:t>
            </a:r>
            <a:r>
              <a:rPr lang="en-US" sz="125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= .47, SE = 04, </a:t>
            </a:r>
            <a:r>
              <a:rPr lang="en-US" sz="125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 &lt; .</a:t>
            </a:r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0001</a:t>
            </a:r>
          </a:p>
          <a:p>
            <a:r>
              <a:rPr lang="en-US" sz="1250" b="0" dirty="0">
                <a:solidFill>
                  <a:schemeClr val="tx1"/>
                </a:solidFill>
                <a:latin typeface="Times"/>
                <a:cs typeface="Times"/>
              </a:rPr>
              <a:t>No interaction with age</a:t>
            </a:r>
          </a:p>
          <a:p>
            <a:endParaRPr lang="en-US" sz="1359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194167" indent="-194167">
              <a:buFont typeface="Lucida Grande"/>
              <a:buChar char="-"/>
            </a:pP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As </a:t>
            </a: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infants </a:t>
            </a: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age, more target looking in </a:t>
            </a: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mispronounced trials (Theory 2)</a:t>
            </a:r>
          </a:p>
          <a:p>
            <a:pPr marL="194167" indent="-194167">
              <a:buFont typeface="Lucida Grande"/>
              <a:buChar char="-"/>
            </a:pP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Sensitivity </a:t>
            </a: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to mispronunciations stays consistent as infants age (Theory 3</a:t>
            </a: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77117" y="1856656"/>
            <a:ext cx="3248013" cy="22469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7787" y="8802489"/>
            <a:ext cx="838691" cy="259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7" dirty="0">
                <a:solidFill>
                  <a:schemeClr val="tx1"/>
                </a:solidFill>
              </a:rPr>
              <a:t>References</a:t>
            </a:r>
            <a:endParaRPr lang="en-US" sz="1087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165" y="8981914"/>
            <a:ext cx="3262279" cy="580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500" indent="-116500">
              <a:buAutoNum type="arabicPeriod"/>
            </a:pPr>
            <a:r>
              <a:rPr lang="en-US" sz="634" dirty="0" err="1">
                <a:solidFill>
                  <a:srgbClr val="000000"/>
                </a:solidFill>
              </a:rPr>
              <a:t>Werker</a:t>
            </a:r>
            <a:r>
              <a:rPr lang="en-US" sz="634" dirty="0">
                <a:solidFill>
                  <a:srgbClr val="000000"/>
                </a:solidFill>
              </a:rPr>
              <a:t>, J. F., &amp; Curtin, S. (2005). PRIMIR: A Developmental Framework of Infant Speech Processing. Language Learning and Development, 1(2), 197–</a:t>
            </a:r>
            <a:r>
              <a:rPr lang="en-US" sz="634" dirty="0">
                <a:solidFill>
                  <a:srgbClr val="000000"/>
                </a:solidFill>
              </a:rPr>
              <a:t>234</a:t>
            </a:r>
          </a:p>
          <a:p>
            <a:pPr marL="116500" indent="-116500">
              <a:buFontTx/>
              <a:buAutoNum type="arabicPeriod"/>
            </a:pPr>
            <a:r>
              <a:rPr lang="en-US" sz="634" dirty="0">
                <a:solidFill>
                  <a:srgbClr val="000000"/>
                </a:solidFill>
              </a:rPr>
              <a:t>Best, C. T. (1994). The emergence of native-language phonological influences in infants: A perceptual assimilation model. Haskins Laboratories Status Report on Speech </a:t>
            </a:r>
            <a:r>
              <a:rPr lang="en-US" sz="634" dirty="0">
                <a:solidFill>
                  <a:srgbClr val="000000"/>
                </a:solidFill>
              </a:rPr>
              <a:t>Research</a:t>
            </a:r>
            <a:endParaRPr lang="en-US" sz="634" dirty="0">
              <a:solidFill>
                <a:srgbClr val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788" y="7660691"/>
            <a:ext cx="3213344" cy="11254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9" u="sng" dirty="0">
                <a:solidFill>
                  <a:schemeClr val="tx1"/>
                </a:solidFill>
                <a:latin typeface="Times"/>
                <a:cs typeface="Times"/>
              </a:rPr>
              <a:t>Database Information</a:t>
            </a:r>
          </a:p>
          <a:p>
            <a:pPr marL="194167" indent="-194167">
              <a:buFont typeface="Lucida Grande"/>
              <a:buChar char="-"/>
            </a:pP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25 </a:t>
            </a: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papers </a:t>
            </a: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(</a:t>
            </a: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mostly journal articles)</a:t>
            </a:r>
          </a:p>
          <a:p>
            <a:pPr marL="194167" indent="-194167">
              <a:buFont typeface="Lucida Grande"/>
              <a:buChar char="-"/>
            </a:pP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190 unique experimental conditions</a:t>
            </a:r>
          </a:p>
          <a:p>
            <a:pPr marL="194167" indent="-194167">
              <a:buFont typeface="Lucida Grande"/>
              <a:buChar char="-"/>
            </a:pP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1001 infants</a:t>
            </a:r>
          </a:p>
          <a:p>
            <a:pPr marL="194167" indent="-194167">
              <a:buFont typeface="Lucida Grande"/>
              <a:buChar char="-"/>
            </a:pP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12 to 28 </a:t>
            </a:r>
            <a:r>
              <a:rPr lang="en-US" sz="1359" b="0" dirty="0">
                <a:solidFill>
                  <a:schemeClr val="tx1"/>
                </a:solidFill>
                <a:latin typeface="Times"/>
                <a:cs typeface="Times"/>
              </a:rPr>
              <a:t>months</a:t>
            </a:r>
            <a:endParaRPr lang="en-US" sz="1359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40" name="Rectangle 787"/>
          <p:cNvSpPr>
            <a:spLocks noChangeArrowheads="1"/>
          </p:cNvSpPr>
          <p:nvPr/>
        </p:nvSpPr>
        <p:spPr bwMode="auto">
          <a:xfrm>
            <a:off x="0" y="9593712"/>
            <a:ext cx="6858000" cy="3278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0293" tIns="45147" rIns="90293" bIns="45147" anchor="ctr"/>
          <a:lstStyle/>
          <a:p>
            <a:pPr algn="r">
              <a:lnSpc>
                <a:spcPts val="1086"/>
              </a:lnSpc>
              <a:spcAft>
                <a:spcPts val="395"/>
              </a:spcAft>
            </a:pPr>
            <a:r>
              <a:rPr lang="de-DE" sz="1087" dirty="0" err="1"/>
              <a:t>Contact</a:t>
            </a:r>
            <a:r>
              <a:rPr lang="de-DE" sz="1087" dirty="0"/>
              <a:t>: Katie Von Holzen (katie.m.vonholzen@gmail.com) &amp; Christina Bergmann (chbergma@gmail.com) </a:t>
            </a:r>
            <a:endParaRPr lang="de-DE" sz="1087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32" y="2577766"/>
            <a:ext cx="1411799" cy="1559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Words>345</Words>
  <Application>Microsoft Office PowerPoint</Application>
  <PresentationFormat>A4 Paper (210x297 mm)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明朝</vt:lpstr>
      <vt:lpstr>Arial</vt:lpstr>
      <vt:lpstr>Calibri</vt:lpstr>
      <vt:lpstr>Lucida Grande</vt:lpstr>
      <vt:lpstr>Times</vt:lpstr>
      <vt:lpstr>Office Theme</vt:lpstr>
      <vt:lpstr>PowerPoint Presentation</vt:lpstr>
    </vt:vector>
  </TitlesOfParts>
  <Company>KUN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Suzanne van der Feest</dc:creator>
  <cp:lastModifiedBy>katie</cp:lastModifiedBy>
  <cp:revision>975</cp:revision>
  <cp:lastPrinted>2017-06-13T12:48:33Z</cp:lastPrinted>
  <dcterms:created xsi:type="dcterms:W3CDTF">2001-04-02T07:47:01Z</dcterms:created>
  <dcterms:modified xsi:type="dcterms:W3CDTF">2017-06-13T12:56:13Z</dcterms:modified>
</cp:coreProperties>
</file>