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29133800" cy="4165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0"/>
      </a:spcBef>
      <a:spcAft>
        <a:spcPct val="0"/>
      </a:spcAft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6pPr>
    <a:lvl7pPr marL="1195813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7pPr>
    <a:lvl8pPr marL="13951164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8pPr>
    <a:lvl9pPr marL="15944187" algn="l" defTabSz="3986046" rtl="0" eaLnBrk="1" latinLnBrk="0" hangingPunct="1">
      <a:defRPr sz="19200" b="1" kern="1200">
        <a:solidFill>
          <a:schemeClr val="bg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1">
          <p15:clr>
            <a:srgbClr val="A4A3A4"/>
          </p15:clr>
        </p15:guide>
        <p15:guide id="2" pos="29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122">
          <p15:clr>
            <a:srgbClr val="A4A3A4"/>
          </p15:clr>
        </p15:guide>
        <p15:guide id="2" pos="9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49986"/>
    <a:srgbClr val="FEDA02"/>
    <a:srgbClr val="003399"/>
    <a:srgbClr val="FF0066"/>
    <a:srgbClr val="FF6600"/>
    <a:srgbClr val="003300"/>
    <a:srgbClr val="66FF33"/>
    <a:srgbClr val="336600"/>
    <a:srgbClr val="FFEEB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7174" autoAdjust="0"/>
  </p:normalViewPr>
  <p:slideViewPr>
    <p:cSldViewPr>
      <p:cViewPr varScale="1">
        <p:scale>
          <a:sx n="17" d="100"/>
          <a:sy n="17" d="100"/>
        </p:scale>
        <p:origin x="2220" y="72"/>
      </p:cViewPr>
      <p:guideLst>
        <p:guide orient="horz" pos="5141"/>
        <p:guide pos="29045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214" y="-114"/>
      </p:cViewPr>
      <p:guideLst>
        <p:guide orient="horz" pos="13122"/>
        <p:guide pos="9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09156" y="2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09156" y="39573201"/>
            <a:ext cx="12624646" cy="208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C9101B96-7944-400D-9925-2564E3E9C9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360787" y="1"/>
            <a:ext cx="12759523" cy="193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4788" y="3217863"/>
            <a:ext cx="10937875" cy="154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24972" y="19641965"/>
            <a:ext cx="21270371" cy="189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Klik om de opmaakprofielen van de modeltekst te bewerken</a:t>
            </a:r>
          </a:p>
          <a:p>
            <a:pPr lvl="1"/>
            <a:r>
              <a:rPr lang="en-GB" noProof="0" smtClean="0"/>
              <a:t>Tweede niveau</a:t>
            </a:r>
          </a:p>
          <a:p>
            <a:pPr lvl="2"/>
            <a:r>
              <a:rPr lang="en-GB" noProof="0" smtClean="0"/>
              <a:t>Derde niveau</a:t>
            </a:r>
          </a:p>
          <a:p>
            <a:pPr lvl="3"/>
            <a:r>
              <a:rPr lang="en-GB" noProof="0" smtClean="0"/>
              <a:t>Vierde niveau</a:t>
            </a:r>
          </a:p>
          <a:p>
            <a:pPr lvl="4"/>
            <a:r>
              <a:rPr lang="en-GB" noProof="0" smtClean="0"/>
              <a:t>Vijfde niveau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>
              <a:defRPr sz="5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360787" y="39609362"/>
            <a:ext cx="12759523" cy="19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4492" tIns="202246" rIns="404492" bIns="202246" numCol="1" anchor="b" anchorCtr="0" compatLnSpc="1">
            <a:prstTxWarp prst="textNoShape">
              <a:avLst/>
            </a:prstTxWarp>
          </a:bodyPr>
          <a:lstStyle>
            <a:lvl1pPr algn="r">
              <a:defRPr sz="5300"/>
            </a:lvl1pPr>
          </a:lstStyle>
          <a:p>
            <a:pPr>
              <a:defRPr/>
            </a:pPr>
            <a:fld id="{89B20DE5-507D-4523-8E29-618014E0E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1993023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3986046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5979069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7972092" algn="l" rtl="0" eaLnBrk="0" fontAlgn="base" hangingPunct="0">
      <a:spcBef>
        <a:spcPct val="30000"/>
      </a:spcBef>
      <a:spcAft>
        <a:spcPct val="0"/>
      </a:spcAft>
      <a:defRPr sz="5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996511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813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1164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4187" algn="l" defTabSz="3986046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37AB8-20B5-42C3-9000-E83392FBA6D5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4788" y="3217863"/>
            <a:ext cx="10937875" cy="154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3050" indent="-363050" algn="just">
              <a:buFont typeface="Arial" pitchFamily="34" charset="0"/>
              <a:buChar char="•"/>
            </a:pPr>
            <a:endParaRPr lang="de-DE" sz="147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9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52"/>
            <a:ext cx="25733931" cy="9175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70"/>
            <a:ext cx="21192649" cy="109387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2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7A301-56F3-4B81-94A3-9C78815B1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E4B4-266F-42DD-AFDD-E7F9CA5DB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8657" y="1714175"/>
            <a:ext cx="7379585" cy="36521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922" y="1714175"/>
            <a:ext cx="21634164" cy="36521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5AF8-A5F8-4528-AA02-44BDD836C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F5D7-2242-4B36-A70E-4F95C9850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426"/>
            <a:ext cx="25733931" cy="8501303"/>
          </a:xfrm>
        </p:spPr>
        <p:txBody>
          <a:bodyPr anchor="t"/>
          <a:lstStyle>
            <a:lvl1pPr algn="l">
              <a:defRPr sz="17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22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02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986046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97906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97209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9651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95813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95116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94418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FCA7F-B156-4B3B-A70E-A49926CA4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913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1375" y="9987587"/>
            <a:ext cx="14506873" cy="28248505"/>
          </a:xfrm>
        </p:spPr>
        <p:txBody>
          <a:bodyPr/>
          <a:lstStyle>
            <a:lvl1pPr>
              <a:defRPr sz="12000"/>
            </a:lvl1pPr>
            <a:lvl2pPr>
              <a:defRPr sz="10400"/>
            </a:lvl2pPr>
            <a:lvl3pPr>
              <a:defRPr sz="88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A72E-C180-4971-AFB0-AB828572C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8"/>
            <a:ext cx="27247692" cy="7133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5" y="9581309"/>
            <a:ext cx="1337680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5" y="13574345"/>
            <a:ext cx="1337680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6" y="9581309"/>
            <a:ext cx="13382069" cy="3993032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023" indent="0">
              <a:buNone/>
              <a:defRPr sz="8800" b="1"/>
            </a:lvl2pPr>
            <a:lvl3pPr marL="3986046" indent="0">
              <a:buNone/>
              <a:defRPr sz="8000" b="1"/>
            </a:lvl3pPr>
            <a:lvl4pPr marL="5979069" indent="0">
              <a:buNone/>
              <a:defRPr sz="6800" b="1"/>
            </a:lvl4pPr>
            <a:lvl5pPr marL="7972092" indent="0">
              <a:buNone/>
              <a:defRPr sz="6800" b="1"/>
            </a:lvl5pPr>
            <a:lvl6pPr marL="9965114" indent="0">
              <a:buNone/>
              <a:defRPr sz="6800" b="1"/>
            </a:lvl6pPr>
            <a:lvl7pPr marL="11958137" indent="0">
              <a:buNone/>
              <a:defRPr sz="6800" b="1"/>
            </a:lvl7pPr>
            <a:lvl8pPr marL="13951164" indent="0">
              <a:buNone/>
              <a:defRPr sz="6800" b="1"/>
            </a:lvl8pPr>
            <a:lvl9pPr marL="15944187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6" y="13574345"/>
            <a:ext cx="13382069" cy="24661706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80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0633-26B6-4D19-82AC-AD9A1D781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D0672-F03E-4626-9B62-CD5594A14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1A4-FADC-4BF1-A779-831E1FFC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5" y="1704223"/>
            <a:ext cx="9960336" cy="7252860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75" y="1704268"/>
            <a:ext cx="16924680" cy="36531824"/>
          </a:xfrm>
        </p:spPr>
        <p:txBody>
          <a:bodyPr/>
          <a:lstStyle>
            <a:lvl1pPr>
              <a:defRPr sz="14000"/>
            </a:lvl1pPr>
            <a:lvl2pPr>
              <a:defRPr sz="120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5" y="8957105"/>
            <a:ext cx="9960336" cy="29278963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80DE6-FE49-4B40-ACE7-FAD405A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2637"/>
            <a:ext cx="18165128" cy="353725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4597"/>
            <a:ext cx="18165128" cy="25682259"/>
          </a:xfrm>
        </p:spPr>
        <p:txBody>
          <a:bodyPr rtlCol="0">
            <a:normAutofit/>
          </a:bodyPr>
          <a:lstStyle>
            <a:lvl1pPr marL="0" indent="0">
              <a:buNone/>
              <a:defRPr sz="14000"/>
            </a:lvl1pPr>
            <a:lvl2pPr marL="1993023" indent="0">
              <a:buNone/>
              <a:defRPr sz="12000"/>
            </a:lvl2pPr>
            <a:lvl3pPr marL="3986046" indent="0">
              <a:buNone/>
              <a:defRPr sz="10400"/>
            </a:lvl3pPr>
            <a:lvl4pPr marL="5979069" indent="0">
              <a:buNone/>
              <a:defRPr sz="8800"/>
            </a:lvl4pPr>
            <a:lvl5pPr marL="7972092" indent="0">
              <a:buNone/>
              <a:defRPr sz="8800"/>
            </a:lvl5pPr>
            <a:lvl6pPr marL="9965114" indent="0">
              <a:buNone/>
              <a:defRPr sz="8800"/>
            </a:lvl6pPr>
            <a:lvl7pPr marL="11958137" indent="0">
              <a:buNone/>
              <a:defRPr sz="8800"/>
            </a:lvl7pPr>
            <a:lvl8pPr marL="13951164" indent="0">
              <a:buNone/>
              <a:defRPr sz="8800"/>
            </a:lvl8pPr>
            <a:lvl9pPr marL="15944187" indent="0">
              <a:buNone/>
              <a:defRPr sz="8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499892"/>
            <a:ext cx="18165128" cy="5023496"/>
          </a:xfrm>
        </p:spPr>
        <p:txBody>
          <a:bodyPr/>
          <a:lstStyle>
            <a:lvl1pPr marL="0" indent="0">
              <a:buNone/>
              <a:defRPr sz="6000"/>
            </a:lvl1pPr>
            <a:lvl2pPr marL="1993023" indent="0">
              <a:buNone/>
              <a:defRPr sz="5200"/>
            </a:lvl2pPr>
            <a:lvl3pPr marL="3986046" indent="0">
              <a:buNone/>
              <a:defRPr sz="4400"/>
            </a:lvl3pPr>
            <a:lvl4pPr marL="5979069" indent="0">
              <a:buNone/>
              <a:defRPr sz="4000"/>
            </a:lvl4pPr>
            <a:lvl5pPr marL="7972092" indent="0">
              <a:buNone/>
              <a:defRPr sz="4000"/>
            </a:lvl5pPr>
            <a:lvl6pPr marL="9965114" indent="0">
              <a:buNone/>
              <a:defRPr sz="4000"/>
            </a:lvl6pPr>
            <a:lvl7pPr marL="11958137" indent="0">
              <a:buNone/>
              <a:defRPr sz="4000"/>
            </a:lvl7pPr>
            <a:lvl8pPr marL="13951164" indent="0">
              <a:buNone/>
              <a:defRPr sz="4000"/>
            </a:lvl8pPr>
            <a:lvl9pPr marL="15944187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3DE6-1EEC-401C-9363-453A23CF4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3761" y="1714896"/>
            <a:ext cx="27247692" cy="713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3761" y="9987553"/>
            <a:ext cx="27247692" cy="2824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8605" tIns="199304" rIns="398605" bIns="199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5796"/>
            <a:ext cx="9587150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7" y="39675796"/>
            <a:ext cx="7064217" cy="2277380"/>
          </a:xfrm>
          <a:prstGeom prst="rect">
            <a:avLst/>
          </a:prstGeom>
        </p:spPr>
        <p:txBody>
          <a:bodyPr vert="horz" lIns="398605" tIns="199304" rIns="398605" bIns="1993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4CEA1D-C22E-434C-BC21-43FD30C9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5pPr>
      <a:lvl6pPr marL="1993023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6pPr>
      <a:lvl7pPr marL="3986046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7pPr>
      <a:lvl8pPr marL="5979069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8pPr>
      <a:lvl9pPr marL="7972092" algn="ctr" rtl="0" fontAlgn="base">
        <a:spcBef>
          <a:spcPct val="0"/>
        </a:spcBef>
        <a:spcAft>
          <a:spcPct val="0"/>
        </a:spcAft>
        <a:defRPr sz="19200">
          <a:solidFill>
            <a:schemeClr val="tx1"/>
          </a:solidFill>
          <a:latin typeface="Calibri" pitchFamily="34" charset="0"/>
        </a:defRPr>
      </a:lvl9pPr>
    </p:titleStyle>
    <p:bodyStyle>
      <a:lvl1pPr marL="1494768" indent="-14947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662" indent="-124563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559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582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8605" indent="-9965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1628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4651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7674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0697" indent="-996513" algn="l" defTabSz="3986046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023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046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069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092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11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13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164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4187" algn="l" defTabSz="398604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975" y="7792369"/>
            <a:ext cx="14185575" cy="1065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u="sng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Mispronunciation Sensitivity</a:t>
            </a:r>
          </a:p>
          <a:p>
            <a:pPr algn="ctr"/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Infants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’ sensitivity to changes in the phonological form of familiar 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words</a:t>
            </a: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Tx/>
              <a:buChar char="-"/>
            </a:pP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2050" name="Rectangle 787"/>
          <p:cNvSpPr>
            <a:spLocks noChangeArrowheads="1"/>
          </p:cNvSpPr>
          <p:nvPr/>
        </p:nvSpPr>
        <p:spPr bwMode="auto">
          <a:xfrm>
            <a:off x="0" y="5"/>
            <a:ext cx="30275213" cy="7504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>
              <a:lnSpc>
                <a:spcPts val="4796"/>
              </a:lnSpc>
              <a:spcAft>
                <a:spcPts val="1745"/>
              </a:spcAft>
            </a:pPr>
            <a:endParaRPr lang="de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0" y="2967833"/>
            <a:ext cx="30275213" cy="1355566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de-DE" sz="6400" i="1" dirty="0" smtClean="0">
                <a:latin typeface="Times"/>
                <a:cs typeface="Times"/>
              </a:rPr>
              <a:t>Katie Von Holzen</a:t>
            </a:r>
            <a:r>
              <a:rPr lang="de-DE" sz="6400" i="1" baseline="30000" dirty="0" smtClean="0">
                <a:latin typeface="Times"/>
                <a:cs typeface="Times"/>
              </a:rPr>
              <a:t>1</a:t>
            </a:r>
            <a:r>
              <a:rPr lang="de-DE" sz="6400" i="1" dirty="0">
                <a:latin typeface="Times"/>
                <a:cs typeface="Times"/>
              </a:rPr>
              <a:t> </a:t>
            </a:r>
            <a:r>
              <a:rPr lang="de-DE" sz="6400" i="1" dirty="0" smtClean="0">
                <a:latin typeface="Times"/>
                <a:cs typeface="Times"/>
              </a:rPr>
              <a:t>&amp; Christina Bergmann</a:t>
            </a:r>
            <a:r>
              <a:rPr lang="de-DE" sz="6400" i="1" baseline="30000" dirty="0" smtClean="0">
                <a:latin typeface="Times"/>
                <a:cs typeface="Times"/>
              </a:rPr>
              <a:t>2</a:t>
            </a:r>
            <a:endParaRPr lang="de-DE" sz="6400" i="1" dirty="0" smtClean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-7789" y="-10310"/>
            <a:ext cx="30290791" cy="3324292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/>
            <a:r>
              <a:rPr lang="en-US" sz="9600" dirty="0" smtClean="0">
                <a:latin typeface="Times"/>
                <a:cs typeface="Times"/>
              </a:rPr>
              <a:t>Babies </a:t>
            </a:r>
            <a:r>
              <a:rPr lang="en-US" sz="9600" dirty="0">
                <a:latin typeface="Times"/>
                <a:cs typeface="Times"/>
              </a:rPr>
              <a:t>know words, even when they are mispronounced: A meta-analytic view</a:t>
            </a:r>
            <a:endParaRPr lang="de-DE" sz="96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7789" y="4001189"/>
            <a:ext cx="30275213" cy="1846964"/>
          </a:xfrm>
          <a:prstGeom prst="rect">
            <a:avLst/>
          </a:prstGeom>
          <a:noFill/>
        </p:spPr>
        <p:txBody>
          <a:bodyPr wrap="square" lIns="366062" tIns="183031" rIns="366062" bIns="183031" rtlCol="0">
            <a:spAutoFit/>
          </a:bodyPr>
          <a:lstStyle/>
          <a:p>
            <a:pPr algn="ctr" defTabSz="608849"/>
            <a:r>
              <a:rPr lang="en-GB" sz="4800" dirty="0" smtClean="0">
                <a:latin typeface="+mn-lt"/>
              </a:rPr>
              <a:t>1. </a:t>
            </a:r>
            <a:r>
              <a:rPr lang="en-US" sz="4800" dirty="0" err="1"/>
              <a:t>Université</a:t>
            </a:r>
            <a:r>
              <a:rPr lang="en-US" sz="4800" dirty="0"/>
              <a:t> Paris Rene </a:t>
            </a:r>
            <a:r>
              <a:rPr lang="en-US" sz="4800" dirty="0" smtClean="0"/>
              <a:t>Descartes, </a:t>
            </a:r>
            <a:r>
              <a:rPr lang="en-US" sz="4800" dirty="0" err="1"/>
              <a:t>Laboratoire</a:t>
            </a:r>
            <a:r>
              <a:rPr lang="en-US" sz="4800" dirty="0"/>
              <a:t> de </a:t>
            </a:r>
            <a:r>
              <a:rPr lang="en-US" sz="4800" dirty="0" err="1"/>
              <a:t>Psychologie</a:t>
            </a:r>
            <a:r>
              <a:rPr lang="en-US" sz="4800" dirty="0"/>
              <a:t> de la Perception CNRS, France</a:t>
            </a:r>
          </a:p>
          <a:p>
            <a:pPr marL="915154" indent="-915154" algn="ctr"/>
            <a:r>
              <a:rPr lang="en-GB" sz="4800" dirty="0"/>
              <a:t>2.  LSCP, </a:t>
            </a:r>
            <a:r>
              <a:rPr lang="en-US" sz="4800" dirty="0" err="1"/>
              <a:t>Département</a:t>
            </a:r>
            <a:r>
              <a:rPr lang="en-US" sz="4800" dirty="0"/>
              <a:t> </a:t>
            </a:r>
            <a:r>
              <a:rPr lang="en-US" sz="4800" dirty="0" err="1"/>
              <a:t>d'Etudes</a:t>
            </a:r>
            <a:r>
              <a:rPr lang="en-US" sz="4800" dirty="0"/>
              <a:t> </a:t>
            </a:r>
            <a:r>
              <a:rPr lang="en-US" sz="4800" dirty="0" err="1"/>
              <a:t>Cognitives</a:t>
            </a:r>
            <a:r>
              <a:rPr lang="en-US" sz="4800" dirty="0"/>
              <a:t>, ENS, EHESS, CNRS, PSL Research University</a:t>
            </a:r>
            <a:endParaRPr lang="de-DE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4" y="11392770"/>
            <a:ext cx="3360372" cy="2520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86" y="11392770"/>
            <a:ext cx="3360372" cy="2520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1" name="Rounded Rectangle 140"/>
          <p:cNvSpPr/>
          <p:nvPr/>
        </p:nvSpPr>
        <p:spPr>
          <a:xfrm>
            <a:off x="447975" y="19241641"/>
            <a:ext cx="14185575" cy="7560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Research Question</a:t>
            </a:r>
          </a:p>
          <a:p>
            <a:pPr algn="ctr"/>
            <a:r>
              <a:rPr lang="en-US" sz="6000" b="0" i="1" dirty="0" smtClean="0">
                <a:solidFill>
                  <a:schemeClr val="tx1"/>
                </a:solidFill>
                <a:latin typeface="Times"/>
                <a:cs typeface="Times"/>
              </a:rPr>
              <a:t>How does mispronunciation sensitivity change as infants develop?</a:t>
            </a: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More sensitive with development</a:t>
            </a:r>
            <a:r>
              <a:rPr lang="en-US" sz="60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1</a:t>
            </a: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Less sensitive with development</a:t>
            </a:r>
            <a:r>
              <a:rPr lang="en-US" sz="6000" b="0" baseline="30000" dirty="0" smtClean="0">
                <a:solidFill>
                  <a:schemeClr val="tx1"/>
                </a:solidFill>
                <a:latin typeface="Times"/>
                <a:cs typeface="Times"/>
              </a:rPr>
              <a:t>2</a:t>
            </a: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1143000" lvl="0" indent="-1143000">
              <a:spcAft>
                <a:spcPts val="1200"/>
              </a:spcAft>
              <a:buFont typeface="+mj-lt"/>
              <a:buAutoNum type="arabicParenR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Sensitivity does not change with development</a:t>
            </a: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760342" y="15713249"/>
            <a:ext cx="3024336" cy="1152128"/>
          </a:xfrm>
          <a:prstGeom prst="wedgeEllipseCallout">
            <a:avLst>
              <a:gd name="adj1" fmla="val 49852"/>
              <a:gd name="adj2" fmla="val 75531"/>
            </a:avLst>
          </a:prstGeom>
          <a:solidFill>
            <a:srgbClr val="54998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Tog</a:t>
            </a:r>
            <a:endParaRPr lang="en-US" sz="4800" dirty="0"/>
          </a:p>
        </p:txBody>
      </p:sp>
      <p:sp>
        <p:nvSpPr>
          <p:cNvPr id="15" name="Oval Callout 14"/>
          <p:cNvSpPr/>
          <p:nvPr/>
        </p:nvSpPr>
        <p:spPr>
          <a:xfrm>
            <a:off x="1456086" y="14489113"/>
            <a:ext cx="2736304" cy="1152128"/>
          </a:xfrm>
          <a:prstGeom prst="wedgeEllipseCallout">
            <a:avLst>
              <a:gd name="adj1" fmla="val -44830"/>
              <a:gd name="adj2" fmla="val 9049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Dog</a:t>
            </a:r>
            <a:endParaRPr lang="en-US" sz="4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4691"/>
              </p:ext>
            </p:extLst>
          </p:nvPr>
        </p:nvGraphicFramePr>
        <p:xfrm>
          <a:off x="519982" y="27666577"/>
          <a:ext cx="13969552" cy="47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1"/>
                <a:gridCol w="3960441"/>
                <a:gridCol w="3168351"/>
                <a:gridCol w="3312369"/>
              </a:tblGrid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Participants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Stimuli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effectLst/>
                          <a:latin typeface="Times"/>
                          <a:ea typeface="ＭＳ 明朝"/>
                          <a:cs typeface="Times"/>
                        </a:rPr>
                        <a:t>Procedure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Results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effectLst/>
                          <a:latin typeface="Times"/>
                          <a:ea typeface="ＭＳ 明朝"/>
                          <a:cs typeface="Times"/>
                        </a:rPr>
                        <a:t>Age in days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features</a:t>
                      </a:r>
                      <a:endParaRPr lang="en-US" sz="48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# </a:t>
                      </a: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trials</a:t>
                      </a:r>
                      <a:endParaRPr lang="en-US" sz="48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DV </a:t>
                      </a: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effectLst/>
                          <a:latin typeface="Times"/>
                          <a:ea typeface="ＭＳ 明朝"/>
                          <a:cs typeface="Times"/>
                        </a:rPr>
                        <a:t>Sample size (</a:t>
                      </a:r>
                      <a:r>
                        <a:rPr lang="en-US" sz="4800" i="1">
                          <a:effectLst/>
                          <a:latin typeface="Times"/>
                          <a:ea typeface="ＭＳ 明朝"/>
                          <a:cs typeface="Times"/>
                        </a:rPr>
                        <a:t>n</a:t>
                      </a:r>
                      <a:r>
                        <a:rPr lang="en-US" sz="4800">
                          <a:effectLst/>
                          <a:latin typeface="Times"/>
                          <a:ea typeface="ＭＳ 明朝"/>
                          <a:cs typeface="Time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Change position</a:t>
                      </a:r>
                      <a:endParaRPr lang="en-US" sz="48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familiarity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vocabulary</a:t>
                      </a:r>
                      <a:endParaRPr lang="en-US" sz="4800" dirty="0">
                        <a:effectLst/>
                        <a:latin typeface="Times"/>
                        <a:ea typeface="ＭＳ 明朝"/>
                        <a:cs typeface="Time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28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effectLst/>
                          <a:latin typeface="Times"/>
                          <a:ea typeface="ＭＳ 明朝"/>
                          <a:cs typeface="Times"/>
                        </a:rPr>
                        <a:t>Native 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C</a:t>
                      </a:r>
                      <a:r>
                        <a:rPr lang="en-US" sz="4800" dirty="0" smtClean="0">
                          <a:effectLst/>
                          <a:latin typeface="Times"/>
                          <a:ea typeface="ＭＳ 明朝"/>
                          <a:cs typeface="Times"/>
                        </a:rPr>
                        <a:t>onsonant </a:t>
                      </a: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vs. vowel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Distractor overlap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err="1">
                          <a:effectLst/>
                          <a:latin typeface="Times"/>
                          <a:ea typeface="ＭＳ 明朝"/>
                          <a:cs typeface="Times"/>
                        </a:rPr>
                        <a:t>misp</a:t>
                      </a:r>
                      <a:r>
                        <a:rPr lang="en-US" sz="4800" dirty="0">
                          <a:effectLst/>
                          <a:latin typeface="Times"/>
                          <a:ea typeface="ＭＳ 明朝"/>
                          <a:cs typeface="Times"/>
                        </a:rPr>
                        <a:t> sensitivity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38" y="5848153"/>
            <a:ext cx="6336704" cy="15087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82" y="5818379"/>
            <a:ext cx="4392488" cy="15419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8126" y="5704137"/>
            <a:ext cx="1656184" cy="16561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9534" y="5704137"/>
            <a:ext cx="4064000" cy="1663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83022" y="5200081"/>
            <a:ext cx="1800200" cy="20060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74510" y="5632129"/>
            <a:ext cx="2978572" cy="172846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5137606" y="32779145"/>
            <a:ext cx="14545615" cy="4896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What’s in your File Drawer?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Do you have a mispronunciation study that is unpublished?</a:t>
            </a:r>
          </a:p>
          <a:p>
            <a:pPr marL="857250" indent="-857250" algn="just">
              <a:buFont typeface="Lucida Grande"/>
              <a:buChar char="-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Contact us and add it to the meta-analysis!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/>
          <a:srcRect l="19688" t="15385" r="68500" b="80415"/>
          <a:stretch/>
        </p:blipFill>
        <p:spPr>
          <a:xfrm>
            <a:off x="16433750" y="38603384"/>
            <a:ext cx="9361040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29" y="38099328"/>
            <a:ext cx="2960737" cy="296073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5137606" y="18521561"/>
            <a:ext cx="14695055" cy="137535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Correct </a:t>
            </a:r>
          </a:p>
          <a:p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60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= 0.88, SE = 0.12, </a:t>
            </a:r>
            <a:r>
              <a:rPr lang="en-US" sz="60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 &lt; .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001 </a:t>
            </a: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  <a:p>
            <a:pPr>
              <a:spcAft>
                <a:spcPts val="1800"/>
              </a:spcAft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No interaction with age</a:t>
            </a:r>
          </a:p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Mispronunciation</a:t>
            </a:r>
            <a:endParaRPr lang="en-US" sz="6000" u="sng" dirty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Recognition: </a:t>
            </a:r>
            <a:r>
              <a:rPr lang="en-US" sz="60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= 0.34, SE = 0.07, p &lt; .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001</a:t>
            </a:r>
          </a:p>
          <a:p>
            <a:pPr>
              <a:spcAft>
                <a:spcPts val="1800"/>
              </a:spcAft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Age: </a:t>
            </a:r>
            <a:r>
              <a:rPr lang="en-US" sz="6000" b="0" i="1" dirty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 = 0.04, SE = 0.01, </a:t>
            </a:r>
            <a:r>
              <a:rPr lang="en-US" sz="60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 = .001 </a:t>
            </a:r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Correct vs. Mispronunciation</a:t>
            </a:r>
            <a:endParaRPr lang="en-US" sz="6000" u="sng" dirty="0">
              <a:solidFill>
                <a:schemeClr val="tx1"/>
              </a:solidFill>
              <a:latin typeface="Times"/>
              <a:cs typeface="Times"/>
            </a:endParaRPr>
          </a:p>
          <a:p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Sensitivity: </a:t>
            </a:r>
            <a:r>
              <a:rPr lang="en-US" sz="6000" b="0" i="1" dirty="0" smtClean="0">
                <a:solidFill>
                  <a:schemeClr val="tx1"/>
                </a:solidFill>
                <a:latin typeface="Times"/>
                <a:cs typeface="Times"/>
              </a:rPr>
              <a:t>g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= .47, SE = 04, </a:t>
            </a:r>
            <a:r>
              <a:rPr lang="en-US" sz="6000" b="0" i="1" dirty="0">
                <a:solidFill>
                  <a:schemeClr val="tx1"/>
                </a:solidFill>
                <a:latin typeface="Times"/>
                <a:cs typeface="Times"/>
              </a:rPr>
              <a:t>p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 &lt; .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0001</a:t>
            </a:r>
          </a:p>
          <a:p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No interaction with age</a:t>
            </a:r>
          </a:p>
          <a:p>
            <a:endParaRPr lang="en-US" sz="6000" b="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857250" indent="-857250">
              <a:buFont typeface="Lucida Grande"/>
              <a:buChar char="-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As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infants 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age, more target looking in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mispronounced trials (Theory 2)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Sensitivity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to mispronunciations stays consistent as infants age (Theory 3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50023" y="8386152"/>
            <a:ext cx="14338622" cy="99193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9982" y="38395769"/>
            <a:ext cx="304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References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966" y="39187857"/>
            <a:ext cx="14401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rgbClr val="000000"/>
                </a:solidFill>
              </a:rPr>
              <a:t>Werker</a:t>
            </a:r>
            <a:r>
              <a:rPr lang="en-US" sz="2800" dirty="0">
                <a:solidFill>
                  <a:srgbClr val="000000"/>
                </a:solidFill>
              </a:rPr>
              <a:t>, J. F., &amp; Curtin, S. (2005). PRIMIR: A Developmental Framework of Infant Speech Processing. Language Learning and Development, 1(2), 197–</a:t>
            </a:r>
            <a:r>
              <a:rPr lang="en-US" sz="2800" dirty="0" smtClean="0">
                <a:solidFill>
                  <a:srgbClr val="000000"/>
                </a:solidFill>
              </a:rPr>
              <a:t>234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Best, C. T. (1994). The emergence of native-language phonological influences in infants: A perceptual assimilation model. Haskins Laboratories Status Report on Speech </a:t>
            </a:r>
            <a:r>
              <a:rPr lang="en-US" sz="2800" dirty="0" smtClean="0">
                <a:solidFill>
                  <a:srgbClr val="000000"/>
                </a:solidFill>
              </a:rPr>
              <a:t>Research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9982" y="33355209"/>
            <a:ext cx="14185575" cy="49685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u="sng" dirty="0" smtClean="0">
                <a:solidFill>
                  <a:schemeClr val="tx1"/>
                </a:solidFill>
                <a:latin typeface="Times"/>
                <a:cs typeface="Times"/>
              </a:rPr>
              <a:t>Database Information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25 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papers 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(</a:t>
            </a: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mostly journal articles)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190 unique experimental conditions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1001 infants</a:t>
            </a:r>
          </a:p>
          <a:p>
            <a:pPr marL="857250" indent="-857250">
              <a:buFont typeface="Lucida Grande"/>
              <a:buChar char="-"/>
            </a:pPr>
            <a:r>
              <a:rPr lang="en-US" sz="6000" b="0" dirty="0">
                <a:solidFill>
                  <a:schemeClr val="tx1"/>
                </a:solidFill>
                <a:latin typeface="Times"/>
                <a:cs typeface="Times"/>
              </a:rPr>
              <a:t>12 to 28 </a:t>
            </a:r>
            <a:r>
              <a:rPr lang="en-US" sz="6000" b="0" dirty="0" smtClean="0">
                <a:solidFill>
                  <a:schemeClr val="tx1"/>
                </a:solidFill>
                <a:latin typeface="Times"/>
                <a:cs typeface="Times"/>
              </a:rPr>
              <a:t>months</a:t>
            </a:r>
            <a:endParaRPr lang="en-US" sz="6000" b="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40" name="Rectangle 787"/>
          <p:cNvSpPr>
            <a:spLocks noChangeArrowheads="1"/>
          </p:cNvSpPr>
          <p:nvPr/>
        </p:nvSpPr>
        <p:spPr bwMode="auto">
          <a:xfrm>
            <a:off x="0" y="41412989"/>
            <a:ext cx="30275213" cy="144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398605" tIns="199304" rIns="398605" bIns="199304" anchor="ctr"/>
          <a:lstStyle/>
          <a:p>
            <a:pPr algn="r">
              <a:lnSpc>
                <a:spcPts val="4796"/>
              </a:lnSpc>
              <a:spcAft>
                <a:spcPts val="1745"/>
              </a:spcAft>
            </a:pPr>
            <a:r>
              <a:rPr lang="de-DE" sz="4800" dirty="0" err="1" smtClean="0"/>
              <a:t>Contact</a:t>
            </a:r>
            <a:r>
              <a:rPr lang="de-DE" sz="4800" dirty="0" smtClean="0"/>
              <a:t>: Katie Von Holzen (katie.m.vonholzen@gmail.com) &amp; Christina Bergmann (chbergma@gmail.com) </a:t>
            </a:r>
            <a:endParaRPr lang="de-DE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24" y="10916213"/>
            <a:ext cx="6232503" cy="6885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345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Arial</vt:lpstr>
      <vt:lpstr>Calibri</vt:lpstr>
      <vt:lpstr>Lucida Grande</vt:lpstr>
      <vt:lpstr>Times</vt:lpstr>
      <vt:lpstr>Office Theme</vt:lpstr>
      <vt:lpstr>PowerPoint Presentation</vt:lpstr>
    </vt:vector>
  </TitlesOfParts>
  <Company>KUN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Suzanne van der Feest</dc:creator>
  <cp:lastModifiedBy>katie</cp:lastModifiedBy>
  <cp:revision>971</cp:revision>
  <cp:lastPrinted>2008-03-20T18:11:11Z</cp:lastPrinted>
  <dcterms:created xsi:type="dcterms:W3CDTF">2001-04-02T07:47:01Z</dcterms:created>
  <dcterms:modified xsi:type="dcterms:W3CDTF">2017-06-12T09:04:33Z</dcterms:modified>
</cp:coreProperties>
</file>