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144000" type="letter"/>
  <p:notesSz cx="29133800" cy="4165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436273" algn="l" rtl="0" eaLnBrk="0" fontAlgn="base" hangingPunct="0">
      <a:spcBef>
        <a:spcPct val="0"/>
      </a:spcBef>
      <a:spcAft>
        <a:spcPct val="0"/>
      </a:spcAft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872545" algn="l" rtl="0" eaLnBrk="0" fontAlgn="base" hangingPunct="0">
      <a:spcBef>
        <a:spcPct val="0"/>
      </a:spcBef>
      <a:spcAft>
        <a:spcPct val="0"/>
      </a:spcAft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1308818" algn="l" rtl="0" eaLnBrk="0" fontAlgn="base" hangingPunct="0">
      <a:spcBef>
        <a:spcPct val="0"/>
      </a:spcBef>
      <a:spcAft>
        <a:spcPct val="0"/>
      </a:spcAft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1745091" algn="l" rtl="0" eaLnBrk="0" fontAlgn="base" hangingPunct="0">
      <a:spcBef>
        <a:spcPct val="0"/>
      </a:spcBef>
      <a:spcAft>
        <a:spcPct val="0"/>
      </a:spcAft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2181363" algn="l" defTabSz="872545" rtl="0" eaLnBrk="1" latinLnBrk="0" hangingPunct="1"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2617636" algn="l" defTabSz="872545" rtl="0" eaLnBrk="1" latinLnBrk="0" hangingPunct="1"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3053910" algn="l" defTabSz="872545" rtl="0" eaLnBrk="1" latinLnBrk="0" hangingPunct="1"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3490183" algn="l" defTabSz="872545" rtl="0" eaLnBrk="1" latinLnBrk="0" hangingPunct="1">
      <a:defRPr sz="4200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41">
          <p15:clr>
            <a:srgbClr val="A4A3A4"/>
          </p15:clr>
        </p15:guide>
        <p15:guide id="2" pos="2904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3122">
          <p15:clr>
            <a:srgbClr val="A4A3A4"/>
          </p15:clr>
        </p15:guide>
        <p15:guide id="2" pos="9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CC"/>
    <a:srgbClr val="FF9900"/>
    <a:srgbClr val="549986"/>
    <a:srgbClr val="FEDA02"/>
    <a:srgbClr val="003399"/>
    <a:srgbClr val="FF0066"/>
    <a:srgbClr val="FF6600"/>
    <a:srgbClr val="003300"/>
    <a:srgbClr val="66FF3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7174" autoAdjust="0"/>
  </p:normalViewPr>
  <p:slideViewPr>
    <p:cSldViewPr>
      <p:cViewPr>
        <p:scale>
          <a:sx n="100" d="100"/>
          <a:sy n="100" d="100"/>
        </p:scale>
        <p:origin x="-1504" y="-88"/>
      </p:cViewPr>
      <p:guideLst>
        <p:guide orient="horz" pos="1098"/>
        <p:guide pos="657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13122"/>
        <p:guide pos="9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09156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09156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360787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6175" y="3217863"/>
            <a:ext cx="11595100" cy="154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972" y="19641965"/>
            <a:ext cx="21270371" cy="189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 om de opmaakprofielen van de modeltekst te bewerken</a:t>
            </a:r>
          </a:p>
          <a:p>
            <a:pPr lvl="1"/>
            <a:r>
              <a:rPr lang="en-GB" noProof="0" smtClean="0"/>
              <a:t>Tweede niveau</a:t>
            </a:r>
          </a:p>
          <a:p>
            <a:pPr lvl="2"/>
            <a:r>
              <a:rPr lang="en-GB" noProof="0" smtClean="0"/>
              <a:t>Derde niveau</a:t>
            </a:r>
          </a:p>
          <a:p>
            <a:pPr lvl="3"/>
            <a:r>
              <a:rPr lang="en-GB" noProof="0" smtClean="0"/>
              <a:t>Vierde niveau</a:t>
            </a:r>
          </a:p>
          <a:p>
            <a:pPr lvl="4"/>
            <a:r>
              <a:rPr lang="en-GB" noProof="0" smtClean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360787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3627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87254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0881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7450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181363" algn="l" defTabSz="8725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7636" algn="l" defTabSz="8725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3910" algn="l" defTabSz="8725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183" algn="l" defTabSz="87254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6175" y="3217863"/>
            <a:ext cx="11595100" cy="154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3050" indent="-363050" algn="just">
              <a:buFont typeface="Arial" pitchFamily="34" charset="0"/>
              <a:buChar char="•"/>
            </a:pPr>
            <a:endParaRPr lang="de-DE" sz="147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6"/>
            <a:ext cx="58293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1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3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8" y="366193"/>
            <a:ext cx="1671638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8" y="366193"/>
            <a:ext cx="4900613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6"/>
            <a:ext cx="5829300" cy="181610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2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2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8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0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6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3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6" y="2133609"/>
            <a:ext cx="3286125" cy="603461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2" y="2133609"/>
            <a:ext cx="3286125" cy="603461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73" indent="0">
              <a:buNone/>
              <a:defRPr sz="1900" b="1"/>
            </a:lvl2pPr>
            <a:lvl3pPr marL="872545" indent="0">
              <a:buNone/>
              <a:defRPr sz="1800" b="1"/>
            </a:lvl3pPr>
            <a:lvl4pPr marL="1308818" indent="0">
              <a:buNone/>
              <a:defRPr sz="1500" b="1"/>
            </a:lvl4pPr>
            <a:lvl5pPr marL="1745091" indent="0">
              <a:buNone/>
              <a:defRPr sz="1500" b="1"/>
            </a:lvl5pPr>
            <a:lvl6pPr marL="2181363" indent="0">
              <a:buNone/>
              <a:defRPr sz="1500" b="1"/>
            </a:lvl6pPr>
            <a:lvl7pPr marL="2617636" indent="0">
              <a:buNone/>
              <a:defRPr sz="1500" b="1"/>
            </a:lvl7pPr>
            <a:lvl8pPr marL="3053910" indent="0">
              <a:buNone/>
              <a:defRPr sz="1500" b="1"/>
            </a:lvl8pPr>
            <a:lvl9pPr marL="349018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4"/>
            <a:ext cx="3030141" cy="52683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2" cy="85301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73" indent="0">
              <a:buNone/>
              <a:defRPr sz="1900" b="1"/>
            </a:lvl2pPr>
            <a:lvl3pPr marL="872545" indent="0">
              <a:buNone/>
              <a:defRPr sz="1800" b="1"/>
            </a:lvl3pPr>
            <a:lvl4pPr marL="1308818" indent="0">
              <a:buNone/>
              <a:defRPr sz="1500" b="1"/>
            </a:lvl4pPr>
            <a:lvl5pPr marL="1745091" indent="0">
              <a:buNone/>
              <a:defRPr sz="1500" b="1"/>
            </a:lvl5pPr>
            <a:lvl6pPr marL="2181363" indent="0">
              <a:buNone/>
              <a:defRPr sz="1500" b="1"/>
            </a:lvl6pPr>
            <a:lvl7pPr marL="2617636" indent="0">
              <a:buNone/>
              <a:defRPr sz="1500" b="1"/>
            </a:lvl7pPr>
            <a:lvl8pPr marL="3053910" indent="0">
              <a:buNone/>
              <a:defRPr sz="1500" b="1"/>
            </a:lvl8pPr>
            <a:lvl9pPr marL="349018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2" cy="52683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6"/>
            <a:ext cx="2256235" cy="15494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6"/>
            <a:ext cx="3833811" cy="780415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71"/>
            <a:ext cx="2256235" cy="6254750"/>
          </a:xfrm>
        </p:spPr>
        <p:txBody>
          <a:bodyPr/>
          <a:lstStyle>
            <a:lvl1pPr marL="0" indent="0">
              <a:buNone/>
              <a:defRPr sz="1300"/>
            </a:lvl1pPr>
            <a:lvl2pPr marL="436273" indent="0">
              <a:buNone/>
              <a:defRPr sz="1100"/>
            </a:lvl2pPr>
            <a:lvl3pPr marL="872545" indent="0">
              <a:buNone/>
              <a:defRPr sz="1000"/>
            </a:lvl3pPr>
            <a:lvl4pPr marL="1308818" indent="0">
              <a:buNone/>
              <a:defRPr sz="900"/>
            </a:lvl4pPr>
            <a:lvl5pPr marL="1745091" indent="0">
              <a:buNone/>
              <a:defRPr sz="900"/>
            </a:lvl5pPr>
            <a:lvl6pPr marL="2181363" indent="0">
              <a:buNone/>
              <a:defRPr sz="900"/>
            </a:lvl6pPr>
            <a:lvl7pPr marL="2617636" indent="0">
              <a:buNone/>
              <a:defRPr sz="900"/>
            </a:lvl7pPr>
            <a:lvl8pPr marL="3053910" indent="0">
              <a:buNone/>
              <a:defRPr sz="900"/>
            </a:lvl8pPr>
            <a:lvl9pPr marL="34901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4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100"/>
            </a:lvl1pPr>
            <a:lvl2pPr marL="436273" indent="0">
              <a:buNone/>
              <a:defRPr sz="2600"/>
            </a:lvl2pPr>
            <a:lvl3pPr marL="872545" indent="0">
              <a:buNone/>
              <a:defRPr sz="2300"/>
            </a:lvl3pPr>
            <a:lvl4pPr marL="1308818" indent="0">
              <a:buNone/>
              <a:defRPr sz="1900"/>
            </a:lvl4pPr>
            <a:lvl5pPr marL="1745091" indent="0">
              <a:buNone/>
              <a:defRPr sz="1900"/>
            </a:lvl5pPr>
            <a:lvl6pPr marL="2181363" indent="0">
              <a:buNone/>
              <a:defRPr sz="1900"/>
            </a:lvl6pPr>
            <a:lvl7pPr marL="2617636" indent="0">
              <a:buNone/>
              <a:defRPr sz="1900"/>
            </a:lvl7pPr>
            <a:lvl8pPr marL="3053910" indent="0">
              <a:buNone/>
              <a:defRPr sz="1900"/>
            </a:lvl8pPr>
            <a:lvl9pPr marL="3490183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0"/>
            <a:ext cx="4114800" cy="1073150"/>
          </a:xfrm>
        </p:spPr>
        <p:txBody>
          <a:bodyPr/>
          <a:lstStyle>
            <a:lvl1pPr marL="0" indent="0">
              <a:buNone/>
              <a:defRPr sz="1300"/>
            </a:lvl1pPr>
            <a:lvl2pPr marL="436273" indent="0">
              <a:buNone/>
              <a:defRPr sz="1100"/>
            </a:lvl2pPr>
            <a:lvl3pPr marL="872545" indent="0">
              <a:buNone/>
              <a:defRPr sz="1000"/>
            </a:lvl3pPr>
            <a:lvl4pPr marL="1308818" indent="0">
              <a:buNone/>
              <a:defRPr sz="900"/>
            </a:lvl4pPr>
            <a:lvl5pPr marL="1745091" indent="0">
              <a:buNone/>
              <a:defRPr sz="900"/>
            </a:lvl5pPr>
            <a:lvl6pPr marL="2181363" indent="0">
              <a:buNone/>
              <a:defRPr sz="900"/>
            </a:lvl6pPr>
            <a:lvl7pPr marL="2617636" indent="0">
              <a:buNone/>
              <a:defRPr sz="900"/>
            </a:lvl7pPr>
            <a:lvl8pPr marL="3053910" indent="0">
              <a:buNone/>
              <a:defRPr sz="900"/>
            </a:lvl8pPr>
            <a:lvl9pPr marL="34901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346"/>
            <a:ext cx="61722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55" tIns="43628" rIns="87255" bIns="436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2"/>
            <a:ext cx="6172200" cy="603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55" tIns="43628" rIns="87255" bIns="436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785"/>
            <a:ext cx="1600200" cy="486508"/>
          </a:xfrm>
          <a:prstGeom prst="rect">
            <a:avLst/>
          </a:prstGeom>
        </p:spPr>
        <p:txBody>
          <a:bodyPr vert="horz" lIns="87255" tIns="43628" rIns="87255" bIns="4362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785"/>
            <a:ext cx="2171700" cy="486508"/>
          </a:xfrm>
          <a:prstGeom prst="rect">
            <a:avLst/>
          </a:prstGeom>
        </p:spPr>
        <p:txBody>
          <a:bodyPr vert="horz" lIns="87255" tIns="43628" rIns="87255" bIns="4362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785"/>
            <a:ext cx="1600200" cy="486508"/>
          </a:xfrm>
          <a:prstGeom prst="rect">
            <a:avLst/>
          </a:prstGeom>
        </p:spPr>
        <p:txBody>
          <a:bodyPr vert="horz" lIns="87255" tIns="43628" rIns="87255" bIns="4362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5pPr>
      <a:lvl6pPr marL="436273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6pPr>
      <a:lvl7pPr marL="872545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7pPr>
      <a:lvl8pPr marL="1308818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8pPr>
      <a:lvl9pPr marL="1745091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9pPr>
    </p:titleStyle>
    <p:bodyStyle>
      <a:lvl1pPr marL="327205" indent="-32720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943" indent="-27267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682" indent="-21813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955" indent="-21813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228" indent="-21813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500" indent="-218137" algn="l" defTabSz="8725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5773" indent="-218137" algn="l" defTabSz="8725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046" indent="-218137" algn="l" defTabSz="8725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319" indent="-218137" algn="l" defTabSz="8725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273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545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818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091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363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636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3910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183" algn="l" defTabSz="8725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476" y="1449294"/>
            <a:ext cx="2936050" cy="19843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endParaRPr lang="en-US" sz="11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Mispronunciation Sensitivity</a:t>
            </a:r>
          </a:p>
          <a:p>
            <a:pPr algn="ctr"/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’ sensitivity to changes in the phonological form of familiar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words</a:t>
            </a:r>
          </a:p>
          <a:p>
            <a:pPr marL="187652" indent="-187652">
              <a:buFontTx/>
              <a:buChar char="-"/>
            </a:pPr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87652" indent="-187652">
              <a:buFontTx/>
              <a:buChar char="-"/>
            </a:pPr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87652" indent="-187652">
              <a:buFontTx/>
              <a:buChar char="-"/>
            </a:pPr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87652" indent="-187652">
              <a:buFontTx/>
              <a:buChar char="-"/>
            </a:pPr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1"/>
            <a:ext cx="6858000" cy="1387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7255" tIns="43628" rIns="87255" bIns="43628" anchor="ctr"/>
          <a:lstStyle/>
          <a:p>
            <a:pPr>
              <a:lnSpc>
                <a:spcPts val="1050"/>
              </a:lnSpc>
              <a:spcAft>
                <a:spcPts val="382"/>
              </a:spcAft>
            </a:pPr>
            <a:endParaRPr lang="de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326351"/>
            <a:ext cx="6858000" cy="296356"/>
          </a:xfrm>
          <a:prstGeom prst="rect">
            <a:avLst/>
          </a:prstGeom>
          <a:noFill/>
        </p:spPr>
        <p:txBody>
          <a:bodyPr wrap="square" lIns="80131" tIns="40065" rIns="80131" bIns="40065" rtlCol="0">
            <a:spAutoFit/>
          </a:bodyPr>
          <a:lstStyle/>
          <a:p>
            <a:pPr algn="ctr"/>
            <a:r>
              <a:rPr lang="de-DE" sz="1400" i="1" dirty="0">
                <a:latin typeface="Times"/>
                <a:cs typeface="Times"/>
              </a:rPr>
              <a:t>Katie Von Holzen</a:t>
            </a:r>
            <a:r>
              <a:rPr lang="de-DE" sz="1400" i="1" baseline="30000" dirty="0">
                <a:latin typeface="Times"/>
                <a:cs typeface="Times"/>
              </a:rPr>
              <a:t>1,2</a:t>
            </a:r>
            <a:r>
              <a:rPr lang="de-DE" sz="1400" i="1" dirty="0">
                <a:latin typeface="Times"/>
                <a:cs typeface="Times"/>
              </a:rPr>
              <a:t> &amp; Christina Bergmann</a:t>
            </a:r>
            <a:r>
              <a:rPr lang="de-DE" sz="1400" i="1" baseline="30000" dirty="0">
                <a:latin typeface="Times"/>
                <a:cs typeface="Times"/>
              </a:rPr>
              <a:t>3,4</a:t>
            </a:r>
            <a:endParaRPr lang="de-DE" sz="1400" i="1" dirty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1764" y="-2202"/>
            <a:ext cx="6861529" cy="404078"/>
          </a:xfrm>
          <a:prstGeom prst="rect">
            <a:avLst/>
          </a:prstGeom>
          <a:noFill/>
        </p:spPr>
        <p:txBody>
          <a:bodyPr wrap="square" lIns="80131" tIns="40065" rIns="80131" bIns="40065" rtlCol="0">
            <a:spAutoFit/>
          </a:bodyPr>
          <a:lstStyle/>
          <a:p>
            <a:pPr algn="ctr"/>
            <a:r>
              <a:rPr lang="en-US" sz="2100" dirty="0">
                <a:latin typeface="Times"/>
                <a:cs typeface="Times"/>
              </a:rPr>
              <a:t>A meta-analysis of mispronunciation sensitivity in infancy</a:t>
            </a:r>
            <a:endParaRPr lang="de-DE" sz="21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1764" y="677608"/>
            <a:ext cx="6858000" cy="758021"/>
          </a:xfrm>
          <a:prstGeom prst="rect">
            <a:avLst/>
          </a:prstGeom>
          <a:noFill/>
        </p:spPr>
        <p:txBody>
          <a:bodyPr wrap="square" lIns="80131" tIns="40065" rIns="80131" bIns="40065" rtlCol="0">
            <a:spAutoFit/>
          </a:bodyPr>
          <a:lstStyle/>
          <a:p>
            <a:pPr algn="ctr" defTabSz="133277"/>
            <a:r>
              <a:rPr lang="en-GB" sz="1100" dirty="0">
                <a:latin typeface="Times"/>
                <a:cs typeface="Times"/>
              </a:rPr>
              <a:t>1. University of Maryland, USA</a:t>
            </a:r>
          </a:p>
          <a:p>
            <a:pPr algn="ctr" defTabSz="133277"/>
            <a:r>
              <a:rPr lang="en-GB" sz="1100" dirty="0">
                <a:latin typeface="+mn-lt"/>
              </a:rPr>
              <a:t>2</a:t>
            </a:r>
            <a:r>
              <a:rPr lang="en-GB" sz="1100" dirty="0">
                <a:latin typeface="+mn-lt"/>
              </a:rPr>
              <a:t>. </a:t>
            </a:r>
            <a:r>
              <a:rPr lang="en-US" sz="1100" dirty="0" err="1"/>
              <a:t>Université</a:t>
            </a:r>
            <a:r>
              <a:rPr lang="en-US" sz="1100" dirty="0"/>
              <a:t> Paris Rene </a:t>
            </a:r>
            <a:r>
              <a:rPr lang="en-US" sz="1100" dirty="0"/>
              <a:t>Descartes, </a:t>
            </a:r>
            <a:r>
              <a:rPr lang="en-US" sz="1100" dirty="0" err="1"/>
              <a:t>Laboratoire</a:t>
            </a:r>
            <a:r>
              <a:rPr lang="en-US" sz="1100" dirty="0"/>
              <a:t> de </a:t>
            </a:r>
            <a:r>
              <a:rPr lang="en-US" sz="1100" dirty="0" err="1"/>
              <a:t>Psychologie</a:t>
            </a:r>
            <a:r>
              <a:rPr lang="en-US" sz="1100" dirty="0"/>
              <a:t> de la Perception CNRS, </a:t>
            </a:r>
            <a:r>
              <a:rPr lang="en-US" sz="1100" dirty="0"/>
              <a:t>France</a:t>
            </a:r>
          </a:p>
          <a:p>
            <a:pPr algn="ctr" defTabSz="133277"/>
            <a:r>
              <a:rPr lang="en-US" sz="1100" dirty="0"/>
              <a:t>3. Max Planck Institute for Psycholinguistics, The Netherlands</a:t>
            </a:r>
            <a:endParaRPr lang="en-US" sz="1100" dirty="0"/>
          </a:p>
          <a:p>
            <a:pPr marL="200327" indent="-200327" algn="ctr"/>
            <a:r>
              <a:rPr lang="en-GB" sz="1100" dirty="0"/>
              <a:t>4</a:t>
            </a:r>
            <a:r>
              <a:rPr lang="en-GB" sz="1100" dirty="0"/>
              <a:t>.  </a:t>
            </a:r>
            <a:r>
              <a:rPr lang="en-GB" sz="1100" dirty="0"/>
              <a:t>LSCP, </a:t>
            </a:r>
            <a:r>
              <a:rPr lang="en-US" sz="1100" dirty="0" err="1"/>
              <a:t>Département</a:t>
            </a:r>
            <a:r>
              <a:rPr lang="en-US" sz="1100" dirty="0"/>
              <a:t> </a:t>
            </a:r>
            <a:r>
              <a:rPr lang="en-US" sz="1100" dirty="0" err="1"/>
              <a:t>d'Etudes</a:t>
            </a:r>
            <a:r>
              <a:rPr lang="en-US" sz="1100" dirty="0"/>
              <a:t> </a:t>
            </a:r>
            <a:r>
              <a:rPr lang="en-US" sz="1100" dirty="0" err="1"/>
              <a:t>Cognitives</a:t>
            </a:r>
            <a:r>
              <a:rPr lang="en-US" sz="1100" dirty="0"/>
              <a:t>, ENS, EHESS, CNRS, PSL Research University</a:t>
            </a:r>
            <a:endParaRPr lang="de-DE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6" y="1981818"/>
            <a:ext cx="619833" cy="43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6" y="1981818"/>
            <a:ext cx="619833" cy="438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101476" y="3491880"/>
            <a:ext cx="2936050" cy="4320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How does mispronunciation sensitivity change as infants develop?</a:t>
            </a:r>
          </a:p>
          <a:p>
            <a:pPr marL="250203" indent="-250203">
              <a:spcAft>
                <a:spcPts val="263"/>
              </a:spcAft>
              <a:buFont typeface="+mj-lt"/>
              <a:buAutoNum type="arabicParenR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1100" b="0" baseline="30000" dirty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250203" indent="-250203">
              <a:spcAft>
                <a:spcPts val="263"/>
              </a:spcAft>
              <a:buFont typeface="+mj-lt"/>
              <a:buAutoNum type="arabicParenR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1100" b="0" baseline="30000" dirty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250203" indent="-250203">
              <a:spcAft>
                <a:spcPts val="263"/>
              </a:spcAft>
              <a:buFont typeface="+mj-lt"/>
              <a:buAutoNum type="arabicParenR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No change in sensitivity with </a:t>
            </a:r>
            <a:r>
              <a:rPr lang="en-US" sz="1100" b="0" dirty="0" smtClean="0">
                <a:solidFill>
                  <a:schemeClr val="tx1"/>
                </a:solidFill>
                <a:latin typeface="Times"/>
                <a:cs typeface="Times"/>
              </a:rPr>
              <a:t>development</a:t>
            </a:r>
          </a:p>
          <a:p>
            <a:pPr marL="250203" indent="-250203">
              <a:spcAft>
                <a:spcPts val="263"/>
              </a:spcAft>
              <a:buFont typeface="+mj-lt"/>
              <a:buAutoNum type="arabicParenR"/>
            </a:pPr>
            <a:endParaRPr lang="en-US" sz="11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250203" indent="-250203">
              <a:spcAft>
                <a:spcPts val="263"/>
              </a:spcAft>
              <a:buFont typeface="+mj-lt"/>
              <a:buAutoNum type="arabicParenR"/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263"/>
              </a:spcAft>
            </a:pP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11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= 0.91, SE = 0.12, </a:t>
            </a:r>
            <a:r>
              <a:rPr lang="en-US" sz="11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&lt; .0001 </a:t>
            </a:r>
          </a:p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</a:p>
          <a:p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11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= 0.25, SE = 0.06, p &lt; .0001</a:t>
            </a:r>
          </a:p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</a:p>
          <a:p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11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= .5, SE = .03, </a:t>
            </a:r>
            <a:r>
              <a:rPr lang="en-US" sz="11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1100" b="0" dirty="0" smtClean="0">
                <a:solidFill>
                  <a:schemeClr val="tx1"/>
                </a:solidFill>
                <a:latin typeface="Times"/>
                <a:cs typeface="Times"/>
              </a:rPr>
              <a:t>      No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significant interactions with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Age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623441" y="2904784"/>
            <a:ext cx="685078" cy="246125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33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dirty="0"/>
              <a:t>Tog</a:t>
            </a:r>
            <a:endParaRPr lang="en-US" sz="1100" dirty="0"/>
          </a:p>
        </p:txBody>
      </p:sp>
      <p:sp>
        <p:nvSpPr>
          <p:cNvPr id="15" name="Oval Callout 14"/>
          <p:cNvSpPr/>
          <p:nvPr/>
        </p:nvSpPr>
        <p:spPr>
          <a:xfrm>
            <a:off x="183033" y="2643277"/>
            <a:ext cx="619833" cy="246125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dirty="0"/>
              <a:t>Dog</a:t>
            </a:r>
            <a:endParaRPr lang="en-US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33611"/>
              </p:ext>
            </p:extLst>
          </p:nvPr>
        </p:nvGraphicFramePr>
        <p:xfrm>
          <a:off x="3119084" y="2387644"/>
          <a:ext cx="3670064" cy="79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60"/>
                <a:gridCol w="1001161"/>
                <a:gridCol w="858951"/>
                <a:gridCol w="828292"/>
              </a:tblGrid>
              <a:tr h="190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15535" marR="15535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15535" marR="15535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15535" marR="15535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features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trials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DV </a:t>
                      </a: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type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07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9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9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</a:t>
                      </a: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familiarity/overlap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9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Consonant/vowel</a:t>
                      </a:r>
                      <a:endParaRPr lang="en-US" sz="9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9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" y="606736"/>
            <a:ext cx="1217576" cy="2733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367" y="403265"/>
            <a:ext cx="407785" cy="4285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1476" y="8186954"/>
            <a:ext cx="2560889" cy="633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algn="ctr"/>
            <a:r>
              <a:rPr lang="en-US" sz="1000" b="0" dirty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algn="ctr"/>
            <a:r>
              <a:rPr lang="en-US" sz="1000" b="0" dirty="0">
                <a:solidFill>
                  <a:schemeClr val="tx1"/>
                </a:solidFill>
                <a:latin typeface="Times"/>
                <a:cs typeface="Times"/>
              </a:rPr>
              <a:t>Contact us and add it to our meta-analysis!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96" y="7833151"/>
            <a:ext cx="358851" cy="3384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94987" y="8094658"/>
            <a:ext cx="695807" cy="189489"/>
          </a:xfrm>
          <a:prstGeom prst="rect">
            <a:avLst/>
          </a:prstGeom>
          <a:noFill/>
        </p:spPr>
        <p:txBody>
          <a:bodyPr wrap="none" lIns="20016" tIns="10008" rIns="20016" bIns="10008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References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11299" y="8263869"/>
            <a:ext cx="4146701" cy="572017"/>
          </a:xfrm>
          <a:prstGeom prst="rect">
            <a:avLst/>
          </a:prstGeom>
        </p:spPr>
        <p:txBody>
          <a:bodyPr wrap="square" lIns="20016" tIns="10008" rIns="20016" bIns="10008">
            <a:spAutoFit/>
          </a:bodyPr>
          <a:lstStyle/>
          <a:p>
            <a:pPr marL="112591" indent="-112591">
              <a:buAutoNum type="arabicPeriod"/>
            </a:pPr>
            <a:r>
              <a:rPr lang="en-US" sz="600" dirty="0" err="1">
                <a:solidFill>
                  <a:srgbClr val="000000"/>
                </a:solidFill>
              </a:rPr>
              <a:t>Werker</a:t>
            </a:r>
            <a:r>
              <a:rPr lang="en-US" sz="600" dirty="0">
                <a:solidFill>
                  <a:srgbClr val="000000"/>
                </a:solidFill>
              </a:rPr>
              <a:t> </a:t>
            </a:r>
            <a:r>
              <a:rPr lang="en-US" sz="600" dirty="0">
                <a:solidFill>
                  <a:srgbClr val="000000"/>
                </a:solidFill>
              </a:rPr>
              <a:t>&amp; </a:t>
            </a:r>
            <a:r>
              <a:rPr lang="en-US" sz="600" dirty="0">
                <a:solidFill>
                  <a:srgbClr val="000000"/>
                </a:solidFill>
              </a:rPr>
              <a:t>Curtin </a:t>
            </a:r>
            <a:r>
              <a:rPr lang="en-US" sz="600" dirty="0">
                <a:solidFill>
                  <a:srgbClr val="000000"/>
                </a:solidFill>
              </a:rPr>
              <a:t>(2005). PRIMIR: A Developmental Framework of Infant Speech Processing. </a:t>
            </a:r>
            <a:r>
              <a:rPr lang="en-US" sz="600" i="1" dirty="0">
                <a:solidFill>
                  <a:srgbClr val="000000"/>
                </a:solidFill>
              </a:rPr>
              <a:t>Lang Learn </a:t>
            </a:r>
            <a:r>
              <a:rPr lang="en-US" sz="600" i="1" dirty="0">
                <a:solidFill>
                  <a:srgbClr val="000000"/>
                </a:solidFill>
              </a:rPr>
              <a:t>and </a:t>
            </a:r>
            <a:r>
              <a:rPr lang="en-US" sz="600" i="1" dirty="0" err="1">
                <a:solidFill>
                  <a:srgbClr val="000000"/>
                </a:solidFill>
              </a:rPr>
              <a:t>Dev</a:t>
            </a:r>
            <a:endParaRPr lang="en-US" sz="600" i="1" dirty="0">
              <a:solidFill>
                <a:srgbClr val="000000"/>
              </a:solidFill>
            </a:endParaRPr>
          </a:p>
          <a:p>
            <a:pPr marL="112591" indent="-112591">
              <a:buAutoNum type="arabicPeriod"/>
            </a:pPr>
            <a:r>
              <a:rPr lang="en-US" sz="600" dirty="0">
                <a:solidFill>
                  <a:srgbClr val="000000"/>
                </a:solidFill>
              </a:rPr>
              <a:t>Best (</a:t>
            </a:r>
            <a:r>
              <a:rPr lang="en-US" sz="600" dirty="0">
                <a:solidFill>
                  <a:srgbClr val="000000"/>
                </a:solidFill>
              </a:rPr>
              <a:t>1994). The emergence of native-language phonological influences in infants: A perceptual assimilation model. </a:t>
            </a:r>
            <a:r>
              <a:rPr lang="en-US" sz="600" i="1" dirty="0">
                <a:solidFill>
                  <a:srgbClr val="000000"/>
                </a:solidFill>
              </a:rPr>
              <a:t>Haskins Laboratories Status Report on Speech </a:t>
            </a:r>
            <a:r>
              <a:rPr lang="en-US" sz="600" i="1" dirty="0">
                <a:solidFill>
                  <a:srgbClr val="000000"/>
                </a:solidFill>
              </a:rPr>
              <a:t>Research</a:t>
            </a:r>
          </a:p>
          <a:p>
            <a:pPr marL="112591" indent="-112591">
              <a:buAutoNum type="arabicPeriod"/>
            </a:pPr>
            <a:r>
              <a:rPr lang="en-US" sz="600" dirty="0">
                <a:solidFill>
                  <a:srgbClr val="000000"/>
                </a:solidFill>
              </a:rPr>
              <a:t>White &amp; Morgan (2008). Sub-segmental detail in early lexical representations. </a:t>
            </a:r>
            <a:r>
              <a:rPr lang="en-US" sz="600" i="1" dirty="0">
                <a:solidFill>
                  <a:srgbClr val="000000"/>
                </a:solidFill>
              </a:rPr>
              <a:t>Journal of Memory and Cognition</a:t>
            </a:r>
            <a:endParaRPr lang="en-US" sz="600" dirty="0">
              <a:solidFill>
                <a:srgbClr val="000000"/>
              </a:solidFill>
            </a:endParaRPr>
          </a:p>
          <a:p>
            <a:pPr marL="112591" indent="-112591">
              <a:buFontTx/>
              <a:buAutoNum type="arabicPeriod"/>
            </a:pPr>
            <a:r>
              <a:rPr lang="en-US" sz="600" dirty="0">
                <a:solidFill>
                  <a:srgbClr val="000000"/>
                </a:solidFill>
              </a:rPr>
              <a:t>Mani &amp; Plunkett (2011). Does size matter? </a:t>
            </a:r>
            <a:r>
              <a:rPr lang="en-US" sz="600" dirty="0" err="1">
                <a:solidFill>
                  <a:srgbClr val="000000"/>
                </a:solidFill>
              </a:rPr>
              <a:t>Subsegmental</a:t>
            </a:r>
            <a:r>
              <a:rPr lang="en-US" sz="600" dirty="0">
                <a:solidFill>
                  <a:srgbClr val="000000"/>
                </a:solidFill>
              </a:rPr>
              <a:t> cues to vowel mispronunciation </a:t>
            </a:r>
            <a:r>
              <a:rPr lang="en-US" sz="600" dirty="0">
                <a:solidFill>
                  <a:srgbClr val="000000"/>
                </a:solidFill>
              </a:rPr>
              <a:t>detection. </a:t>
            </a:r>
            <a:r>
              <a:rPr lang="en-US" sz="600" i="1" dirty="0">
                <a:solidFill>
                  <a:srgbClr val="000000"/>
                </a:solidFill>
              </a:rPr>
              <a:t>J of Child Lang</a:t>
            </a:r>
            <a:endParaRPr lang="en-US" sz="600" dirty="0">
              <a:solidFill>
                <a:srgbClr val="000000"/>
              </a:solidFill>
            </a:endParaRPr>
          </a:p>
          <a:p>
            <a:pPr marL="112591" indent="-112591">
              <a:buAutoNum type="arabicPeriod"/>
            </a:pPr>
            <a:r>
              <a:rPr lang="en-US" sz="600" dirty="0" err="1">
                <a:solidFill>
                  <a:srgbClr val="000000"/>
                </a:solidFill>
              </a:rPr>
              <a:t>Halberda</a:t>
            </a:r>
            <a:r>
              <a:rPr lang="en-US" sz="600" dirty="0">
                <a:solidFill>
                  <a:srgbClr val="000000"/>
                </a:solidFill>
              </a:rPr>
              <a:t> (2003). The development of a word-learning strategy. </a:t>
            </a:r>
            <a:r>
              <a:rPr lang="en-US" sz="600" i="1" dirty="0">
                <a:solidFill>
                  <a:srgbClr val="000000"/>
                </a:solidFill>
              </a:rPr>
              <a:t>Cognition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19084" y="1449294"/>
            <a:ext cx="3670063" cy="890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187652" indent="-187652">
              <a:buFont typeface="Lucida Grande"/>
              <a:buChar char="-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32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papers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(27 journal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articles)</a:t>
            </a:r>
          </a:p>
          <a:p>
            <a:pPr marL="187652" indent="-187652">
              <a:buFont typeface="Lucida Grande"/>
              <a:buChar char="-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249 unique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experimental conditions</a:t>
            </a:r>
          </a:p>
          <a:p>
            <a:pPr marL="187652" indent="-187652">
              <a:buFont typeface="Lucida Grande"/>
              <a:buChar char="-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2252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</a:p>
          <a:p>
            <a:pPr marL="187652" indent="-187652">
              <a:buFont typeface="Lucida Grande"/>
              <a:buChar char="-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6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to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31 months-of-age</a:t>
            </a: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8846894"/>
            <a:ext cx="6858000" cy="3091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7255" tIns="43628" rIns="87255" bIns="43628" anchor="ctr"/>
          <a:lstStyle/>
          <a:p>
            <a:pPr algn="r">
              <a:lnSpc>
                <a:spcPts val="1050"/>
              </a:lnSpc>
              <a:spcAft>
                <a:spcPts val="382"/>
              </a:spcAft>
            </a:pPr>
            <a:r>
              <a:rPr lang="de-DE" sz="1100" dirty="0" err="1"/>
              <a:t>Contact</a:t>
            </a:r>
            <a:r>
              <a:rPr lang="de-DE" sz="1100" dirty="0"/>
              <a:t>: Katie Von Holzen (katie.m.vonholzen@gmail.com) &amp; Christina Bergmann (chbergma@gmail.com) </a:t>
            </a:r>
            <a:endParaRPr lang="de-DE" sz="11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78" y="357116"/>
            <a:ext cx="1254664" cy="215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9010" y="1972309"/>
            <a:ext cx="1475738" cy="135368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119084" y="3279846"/>
            <a:ext cx="3670063" cy="1492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Does the number of phonological features changed modulate mispronunciation sensitivity?</a:t>
            </a:r>
          </a:p>
          <a:p>
            <a:pPr algn="ctr"/>
            <a:endParaRPr lang="en-US" sz="11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19084" y="4879656"/>
            <a:ext cx="3670063" cy="1507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Does familiarity with the distractor image modulate mispronunciation sensitivity?</a:t>
            </a: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1100" b="0" i="1" u="sng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19083" y="6494848"/>
            <a:ext cx="3604818" cy="16775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  <a:latin typeface="Times"/>
                <a:cs typeface="Times"/>
              </a:rPr>
              <a:t>Conclusions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50122" indent="-150122">
              <a:buFont typeface="Wingdings" charset="2"/>
              <a:buChar char="§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Sensitivity to mispronunciations stays consistent as infants age (Theory 3)</a:t>
            </a:r>
          </a:p>
          <a:p>
            <a:pPr marL="150122" indent="-150122">
              <a:buFont typeface="Wingdings" charset="2"/>
              <a:buChar char="§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Sensitivity to mispronunciations increases as the number of features changed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increases; consistent as infants age</a:t>
            </a:r>
          </a:p>
          <a:p>
            <a:pPr marL="586394" lvl="1" indent="-150122">
              <a:buFont typeface="Wingdings" charset="2"/>
              <a:buChar char="§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Infants are sensitive to size of mispronunciation</a:t>
            </a:r>
            <a:r>
              <a:rPr lang="en-US" sz="1100" b="0" baseline="30000" dirty="0">
                <a:solidFill>
                  <a:schemeClr val="tx1"/>
                </a:solidFill>
                <a:latin typeface="Times"/>
                <a:cs typeface="Times"/>
              </a:rPr>
              <a:t>3,4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50122" indent="-150122">
              <a:buFont typeface="Wingdings" charset="2"/>
              <a:buChar char="§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Mispronunciation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sensitivity greater </a:t>
            </a: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with unfamiliar  distractor; consistent as infants age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586394" lvl="1" indent="-150122">
              <a:buFont typeface="Wingdings" charset="2"/>
              <a:buChar char="§"/>
            </a:pPr>
            <a:r>
              <a:rPr lang="en-US" sz="1100" b="0" dirty="0">
                <a:solidFill>
                  <a:schemeClr val="tx1"/>
                </a:solidFill>
                <a:latin typeface="Times"/>
                <a:cs typeface="Times"/>
              </a:rPr>
              <a:t>Unfamiliar object is a more viable option for mispronunciation than known familiar object</a:t>
            </a:r>
            <a:r>
              <a:rPr lang="en-US" sz="1100" b="0" baseline="30000" dirty="0">
                <a:solidFill>
                  <a:schemeClr val="tx1"/>
                </a:solidFill>
                <a:latin typeface="Times"/>
                <a:cs typeface="Times"/>
              </a:rPr>
              <a:t>5</a:t>
            </a:r>
            <a:endParaRPr lang="en-US" sz="11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56" y="4649328"/>
            <a:ext cx="3044793" cy="17228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9575" y="3679798"/>
            <a:ext cx="1794253" cy="10152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7025" y="5294991"/>
            <a:ext cx="1794253" cy="10152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0139" y="3725947"/>
            <a:ext cx="1729008" cy="881986"/>
          </a:xfrm>
          <a:prstGeom prst="rect">
            <a:avLst/>
          </a:prstGeom>
          <a:noFill/>
        </p:spPr>
        <p:txBody>
          <a:bodyPr wrap="square" lIns="20016" tIns="10008" rIns="20016" bIns="10008" rtlCol="0">
            <a:spAutoFit/>
          </a:bodyPr>
          <a:lstStyle/>
          <a:p>
            <a:pPr algn="ctr"/>
            <a:r>
              <a:rPr lang="en-US" sz="800" u="sng" dirty="0">
                <a:solidFill>
                  <a:schemeClr val="tx1"/>
                </a:solidFill>
                <a:latin typeface="Times"/>
                <a:cs typeface="Times"/>
              </a:rPr>
              <a:t>Features</a:t>
            </a:r>
          </a:p>
          <a:p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Number: </a:t>
            </a:r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 = -0.31, SE = 0.03, </a:t>
            </a:r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8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  <a:endParaRPr lang="en-US" sz="800" b="0" i="1" dirty="0">
              <a:solidFill>
                <a:schemeClr val="tx1"/>
              </a:solidFill>
              <a:latin typeface="Times"/>
              <a:cs typeface="Times"/>
            </a:endParaRPr>
          </a:p>
          <a:p>
            <a:pPr marL="125101" indent="-125101">
              <a:buFontTx/>
              <a:buChar char="-"/>
            </a:pPr>
            <a:endParaRPr lang="en-US" sz="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*Focus on ages 18 to 30 months where feature is manipulated</a:t>
            </a:r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*</a:t>
            </a:r>
            <a:endParaRPr lang="en-US" sz="8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018" y="5354412"/>
            <a:ext cx="1745319" cy="881986"/>
          </a:xfrm>
          <a:prstGeom prst="rect">
            <a:avLst/>
          </a:prstGeom>
          <a:noFill/>
        </p:spPr>
        <p:txBody>
          <a:bodyPr wrap="square" lIns="20016" tIns="10008" rIns="20016" bIns="10008" rtlCol="0">
            <a:spAutoFit/>
          </a:bodyPr>
          <a:lstStyle/>
          <a:p>
            <a:pPr algn="ctr"/>
            <a:r>
              <a:rPr lang="en-US" sz="800" u="sng" dirty="0">
                <a:solidFill>
                  <a:schemeClr val="tx1"/>
                </a:solidFill>
                <a:latin typeface="Times"/>
                <a:cs typeface="Times"/>
              </a:rPr>
              <a:t>Distractor Familiarity</a:t>
            </a:r>
          </a:p>
          <a:p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 = 0.19, SE = 0.09, </a:t>
            </a:r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 &lt; .05</a:t>
            </a:r>
          </a:p>
          <a:p>
            <a:pPr algn="ctr"/>
            <a:r>
              <a:rPr lang="en-US" sz="8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8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</a:p>
          <a:p>
            <a:endParaRPr lang="en-US" sz="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800" b="0" i="1" dirty="0">
                <a:solidFill>
                  <a:schemeClr val="tx1"/>
                </a:solidFill>
                <a:latin typeface="Times"/>
                <a:cs typeface="Times"/>
              </a:rPr>
              <a:t>*Focus on ages 18 to 25 months where familiar &amp; unfamiliar distractors used</a:t>
            </a:r>
            <a:endParaRPr 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803" y="7668344"/>
            <a:ext cx="1943061" cy="6445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9683" y="379784"/>
            <a:ext cx="442170" cy="51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528</Words>
  <Application>Microsoft Macintosh PowerPoint</Application>
  <PresentationFormat>Letter Paper (8.5x11 in)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 Von Holzen</cp:lastModifiedBy>
  <cp:revision>995</cp:revision>
  <cp:lastPrinted>2008-03-20T18:11:11Z</cp:lastPrinted>
  <dcterms:created xsi:type="dcterms:W3CDTF">2001-04-02T07:47:01Z</dcterms:created>
  <dcterms:modified xsi:type="dcterms:W3CDTF">2018-06-22T13:34:05Z</dcterms:modified>
</cp:coreProperties>
</file>