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8" r:id="rId1"/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69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283" autoAdjust="0"/>
  </p:normalViewPr>
  <p:slideViewPr>
    <p:cSldViewPr snapToGrid="0">
      <p:cViewPr varScale="1">
        <p:scale>
          <a:sx n="68" d="100"/>
          <a:sy n="68" d="100"/>
        </p:scale>
        <p:origin x="126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18/04/2018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18/04/2018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69905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929DC9E-85B5-456F-9CE2-FF3F7EBB0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69905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F959A3B-4215-4F8F-98AE-E48FF78C6B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69905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89E7B6F-9EA3-415C-ADAA-668A5B5A3D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69905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D8E7B1D-EF82-4731-9168-EF5C2D40C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69905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B1E0EF5-34EB-4382-BF9C-546D187831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69905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EFE5CD4-56E3-4B2B-A522-5DE757460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69905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3.wmf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542D823-F2A5-4912-9F3E-0827988F35F2}"/>
              </a:ext>
            </a:extLst>
          </p:cNvPr>
          <p:cNvSpPr txBox="1"/>
          <p:nvPr userDrawn="1"/>
        </p:nvSpPr>
        <p:spPr>
          <a:xfrm>
            <a:off x="362837" y="6473313"/>
            <a:ext cx="6410325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>
                <a:solidFill>
                  <a:schemeClr val="bg1"/>
                </a:solidFill>
                <a:latin typeface="+mn-lt"/>
              </a:rPr>
              <a:t>Christina Halemba | EIST SS2018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A986021-96BE-4C36-8420-3A7D30BD6D08}"/>
              </a:ext>
            </a:extLst>
          </p:cNvPr>
          <p:cNvSpPr txBox="1"/>
          <p:nvPr userDrawn="1"/>
        </p:nvSpPr>
        <p:spPr>
          <a:xfrm>
            <a:off x="362837" y="6473313"/>
            <a:ext cx="6410325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Christina Halemba | EIST SS2018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1F54B-A865-44FA-B43C-B4314282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EIST – 1st Tutorial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58414-DF3D-4529-AE9D-9BBC0E3C52A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18.04.2018</a:t>
            </a:r>
          </a:p>
        </p:txBody>
      </p:sp>
    </p:spTree>
    <p:extLst>
      <p:ext uri="{BB962C8B-B14F-4D97-AF65-F5344CB8AC3E}">
        <p14:creationId xmlns:p14="http://schemas.microsoft.com/office/powerpoint/2010/main" val="201841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FEDEBA-1E22-4D5F-9412-794B193A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Introduction</a:t>
            </a: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Grade Bonus / </a:t>
            </a: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Homework</a:t>
            </a: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Tool </a:t>
            </a: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Usage</a:t>
            </a: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2000" b="1" dirty="0" err="1"/>
              <a:t>ArTEMiS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b="1" dirty="0"/>
              <a:t>Tutorial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Amati Tutorial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Homework</a:t>
            </a:r>
            <a:r>
              <a:rPr lang="de-DE" sz="1800" dirty="0"/>
              <a:t> 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Sheet 1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Questions</a:t>
            </a:r>
          </a:p>
          <a:p>
            <a:pPr marL="342900" indent="-342900">
              <a:buAutoNum type="arabicPeriod"/>
            </a:pPr>
            <a:endParaRPr lang="de-DE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B2BD0-A850-42A0-B2EA-5EFC5A53E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F85F6C-7D53-4F96-AAB5-2713270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7657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FEDEBA-1E22-4D5F-9412-794B193A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Introduction</a:t>
            </a: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Grade Bonus / </a:t>
            </a: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Homework</a:t>
            </a: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Tool </a:t>
            </a: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Usage</a:t>
            </a: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ArTEMiS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 Tutorial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2000" b="1" dirty="0"/>
              <a:t>Amati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b="1" dirty="0"/>
              <a:t>Tutorial</a:t>
            </a:r>
          </a:p>
          <a:p>
            <a:pPr marL="342900" indent="-342900">
              <a:buAutoNum type="arabicPeriod"/>
            </a:pPr>
            <a:endParaRPr lang="de-DE" sz="2000" b="1" dirty="0"/>
          </a:p>
          <a:p>
            <a:pPr marL="342900" indent="-342900">
              <a:buFontTx/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Homework</a:t>
            </a:r>
            <a:r>
              <a:rPr lang="de-DE" sz="1800" dirty="0"/>
              <a:t> 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Sheet 1</a:t>
            </a:r>
            <a:endParaRPr lang="de-DE" sz="1800" b="1" dirty="0"/>
          </a:p>
          <a:p>
            <a:pPr marL="342900" indent="-342900">
              <a:buAutoNum type="arabicPeriod"/>
            </a:pPr>
            <a:endParaRPr lang="de-DE" sz="2000" b="1" dirty="0"/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Questions</a:t>
            </a:r>
          </a:p>
          <a:p>
            <a:pPr marL="342900" indent="-342900">
              <a:buAutoNum type="arabicPeriod"/>
            </a:pPr>
            <a:endParaRPr lang="de-DE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B2BD0-A850-42A0-B2EA-5EFC5A53E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F85F6C-7D53-4F96-AAB5-2713270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2166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FEDEBA-1E22-4D5F-9412-794B193A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Introduction</a:t>
            </a: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Grade Bonus / </a:t>
            </a: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Homework</a:t>
            </a: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Tool </a:t>
            </a: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Usage</a:t>
            </a: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ArTEMiS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 Tutorial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Amati Tutorial</a:t>
            </a:r>
          </a:p>
          <a:p>
            <a:pPr marL="342900" indent="-342900">
              <a:buAutoNum type="arabicPeriod"/>
            </a:pPr>
            <a:endParaRPr lang="de-DE" sz="2000" b="1" dirty="0"/>
          </a:p>
          <a:p>
            <a:pPr marL="342900" indent="-342900">
              <a:buFontTx/>
              <a:buAutoNum type="arabicPeriod"/>
            </a:pPr>
            <a:r>
              <a:rPr lang="de-DE" sz="2000" b="1" dirty="0" err="1"/>
              <a:t>Homework</a:t>
            </a:r>
            <a:r>
              <a:rPr lang="de-DE" sz="1800" dirty="0"/>
              <a:t> </a:t>
            </a:r>
            <a:r>
              <a:rPr lang="de-DE" sz="2000" b="1" dirty="0"/>
              <a:t>Sheet 1</a:t>
            </a:r>
          </a:p>
          <a:p>
            <a:pPr marL="342900" indent="-342900">
              <a:buAutoNum type="arabicPeriod"/>
            </a:pPr>
            <a:endParaRPr lang="de-DE" sz="2000" b="1" dirty="0"/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Questions</a:t>
            </a:r>
          </a:p>
          <a:p>
            <a:pPr marL="342900" indent="-342900">
              <a:buAutoNum type="arabicPeriod"/>
            </a:pPr>
            <a:endParaRPr lang="de-DE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B2BD0-A850-42A0-B2EA-5EFC5A53E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F85F6C-7D53-4F96-AAB5-2713270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740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FEDEBA-1E22-4D5F-9412-794B193A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Introduction</a:t>
            </a: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Grade Bonus / </a:t>
            </a: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Homework</a:t>
            </a: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Tool </a:t>
            </a: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Usage</a:t>
            </a: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ArTEMiS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 Tutorial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Amati Tutorial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Homework</a:t>
            </a:r>
            <a:r>
              <a:rPr lang="de-DE" sz="1800" dirty="0"/>
              <a:t> 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Sheet 1</a:t>
            </a:r>
          </a:p>
          <a:p>
            <a:pPr marL="342900" indent="-342900">
              <a:buAutoNum type="arabicPeriod"/>
            </a:pPr>
            <a:endParaRPr lang="de-DE" sz="2000" b="1" dirty="0"/>
          </a:p>
          <a:p>
            <a:pPr marL="342900" indent="-342900">
              <a:buAutoNum type="arabicPeriod"/>
            </a:pPr>
            <a:r>
              <a:rPr lang="de-DE" sz="2000" b="1" dirty="0"/>
              <a:t>Questions</a:t>
            </a:r>
          </a:p>
          <a:p>
            <a:pPr marL="342900" indent="-342900">
              <a:buAutoNum type="arabicPeriod"/>
            </a:pPr>
            <a:endParaRPr lang="de-DE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B2BD0-A850-42A0-B2EA-5EFC5A53E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F85F6C-7D53-4F96-AAB5-2713270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45456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FB394A7-D133-41AE-8656-8A814E8ED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274AF9A-CF49-4A2E-9EA5-D6E8B2982A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901A53F-071A-4BD1-B2B8-0C27B5E5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!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E84DFB-745D-4AAA-BE03-8D701F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15" y="203938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7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FEDEBA-1E22-4D5F-9412-794B193A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1800" dirty="0" err="1"/>
              <a:t>Introduction</a:t>
            </a: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/>
              <a:t>Grade Bonus / </a:t>
            </a:r>
            <a:r>
              <a:rPr lang="de-DE" sz="1800" dirty="0" err="1"/>
              <a:t>Homework</a:t>
            </a: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/>
              <a:t>Tool </a:t>
            </a:r>
            <a:r>
              <a:rPr lang="de-DE" sz="1800" dirty="0" err="1"/>
              <a:t>Usage</a:t>
            </a: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 err="1"/>
              <a:t>ArTEMiS</a:t>
            </a:r>
            <a:r>
              <a:rPr lang="de-DE" sz="1800" dirty="0"/>
              <a:t> Tutorial</a:t>
            </a: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/>
              <a:t>Amati Tutorial</a:t>
            </a: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 err="1"/>
              <a:t>Homework</a:t>
            </a:r>
            <a:r>
              <a:rPr lang="de-DE" sz="1800" dirty="0"/>
              <a:t> Sheet 1</a:t>
            </a: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/>
              <a:t>Questions</a:t>
            </a: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B2BD0-A850-42A0-B2EA-5EFC5A53E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F85F6C-7D53-4F96-AAB5-2713270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9640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FEDEBA-1E22-4D5F-9412-794B193A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2000" b="1" dirty="0" err="1"/>
              <a:t>Introduction</a:t>
            </a:r>
            <a:endParaRPr lang="de-DE" sz="2000" b="1" dirty="0"/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Grade Bonus / </a:t>
            </a: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Homework</a:t>
            </a: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Tool </a:t>
            </a: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Usage</a:t>
            </a: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ArTEMiS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 Tutorial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Amati Tutorial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Homework</a:t>
            </a:r>
            <a:r>
              <a:rPr lang="de-DE" sz="1800" dirty="0"/>
              <a:t> 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Sheet 1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Questions</a:t>
            </a:r>
          </a:p>
          <a:p>
            <a:pPr marL="342900" indent="-342900">
              <a:buAutoNum type="arabicPeriod"/>
            </a:pPr>
            <a:endParaRPr lang="de-DE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B2BD0-A850-42A0-B2EA-5EFC5A53E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F85F6C-7D53-4F96-AAB5-2713270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7150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63979FE-D720-48E0-923B-3506B65AB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Fill out </a:t>
            </a:r>
            <a:r>
              <a:rPr lang="de-DE" sz="1800" dirty="0" err="1"/>
              <a:t>sheet</a:t>
            </a:r>
            <a:r>
              <a:rPr lang="de-DE" sz="1800" dirty="0"/>
              <a:t> (will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going</a:t>
            </a:r>
            <a:r>
              <a:rPr lang="de-DE" sz="1800" dirty="0"/>
              <a:t> </a:t>
            </a:r>
            <a:r>
              <a:rPr lang="de-DE" sz="1800" dirty="0" err="1"/>
              <a:t>round</a:t>
            </a:r>
            <a:r>
              <a:rPr lang="de-DE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Were</a:t>
            </a:r>
            <a:r>
              <a:rPr lang="de-DE" sz="1800" dirty="0"/>
              <a:t> </a:t>
            </a:r>
            <a:r>
              <a:rPr lang="de-DE" sz="1800" dirty="0" err="1"/>
              <a:t>you</a:t>
            </a:r>
            <a:r>
              <a:rPr lang="de-DE" sz="1800" dirty="0"/>
              <a:t> </a:t>
            </a:r>
            <a:r>
              <a:rPr lang="de-DE" sz="1800" dirty="0" err="1"/>
              <a:t>matched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this</a:t>
            </a:r>
            <a:r>
              <a:rPr lang="de-DE" sz="1800" dirty="0"/>
              <a:t> </a:t>
            </a:r>
            <a:r>
              <a:rPr lang="de-DE" sz="1800" dirty="0" err="1"/>
              <a:t>group</a:t>
            </a:r>
            <a:r>
              <a:rPr lang="de-DE" sz="1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Do </a:t>
            </a:r>
            <a:r>
              <a:rPr lang="de-DE" sz="1800" dirty="0" err="1"/>
              <a:t>you</a:t>
            </a:r>
            <a:r>
              <a:rPr lang="de-DE" sz="1800" dirty="0"/>
              <a:t> </a:t>
            </a:r>
            <a:r>
              <a:rPr lang="de-DE" sz="1800" dirty="0" err="1"/>
              <a:t>want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stay</a:t>
            </a:r>
            <a:r>
              <a:rPr lang="de-DE" sz="1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Do </a:t>
            </a:r>
            <a:r>
              <a:rPr lang="de-DE" sz="1800" dirty="0" err="1"/>
              <a:t>you</a:t>
            </a:r>
            <a:r>
              <a:rPr lang="de-DE" sz="1800" dirty="0"/>
              <a:t> </a:t>
            </a:r>
            <a:r>
              <a:rPr lang="de-DE" sz="1800" dirty="0" err="1"/>
              <a:t>want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somewhere</a:t>
            </a:r>
            <a:r>
              <a:rPr lang="de-DE" sz="1800" dirty="0"/>
              <a:t> </a:t>
            </a:r>
            <a:r>
              <a:rPr lang="de-DE" sz="1800" dirty="0" err="1"/>
              <a:t>else</a:t>
            </a:r>
            <a:r>
              <a:rPr lang="de-DE" sz="1800" dirty="0"/>
              <a:t>? (IMPORTANT: </a:t>
            </a:r>
            <a:r>
              <a:rPr lang="de-DE" sz="1800" dirty="0" err="1"/>
              <a:t>Have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registered </a:t>
            </a:r>
            <a:r>
              <a:rPr lang="de-DE" sz="1800" dirty="0" err="1"/>
              <a:t>for</a:t>
            </a:r>
            <a:r>
              <a:rPr lang="de-DE" sz="1800" dirty="0"/>
              <a:t> a </a:t>
            </a:r>
            <a:r>
              <a:rPr lang="de-DE" sz="1800" dirty="0" err="1"/>
              <a:t>group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participate</a:t>
            </a:r>
            <a:r>
              <a:rPr lang="de-DE" sz="1800" dirty="0"/>
              <a:t> in </a:t>
            </a:r>
            <a:r>
              <a:rPr lang="de-DE" sz="1800" dirty="0" err="1"/>
              <a:t>Homework</a:t>
            </a:r>
            <a:r>
              <a:rPr lang="de-DE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German </a:t>
            </a:r>
            <a:r>
              <a:rPr lang="de-DE" sz="2000" b="1" dirty="0" err="1"/>
              <a:t>or</a:t>
            </a:r>
            <a:r>
              <a:rPr lang="de-DE" sz="2000" b="1" dirty="0"/>
              <a:t> English?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222433-BF2F-4D2F-8295-7A29C37C88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392255C-B5DF-43BE-8355-43CA710A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Group Registration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B73FEB-479A-42E8-99EC-BDEE32979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57" y="4605995"/>
            <a:ext cx="2651092" cy="18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2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0691EC3-6E1E-443D-8D83-781A787F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dirty="0"/>
              <a:t>Name: </a:t>
            </a:r>
            <a:r>
              <a:rPr lang="de-DE" sz="1800" dirty="0"/>
              <a:t>Christina Halemba</a:t>
            </a:r>
          </a:p>
          <a:p>
            <a:endParaRPr lang="de-DE" sz="1800" dirty="0"/>
          </a:p>
          <a:p>
            <a:r>
              <a:rPr lang="de-DE" sz="1800" b="1" dirty="0"/>
              <a:t>Age: </a:t>
            </a:r>
            <a:r>
              <a:rPr lang="de-DE" sz="1800" dirty="0"/>
              <a:t>20</a:t>
            </a:r>
          </a:p>
          <a:p>
            <a:endParaRPr lang="de-DE" sz="1800" dirty="0"/>
          </a:p>
          <a:p>
            <a:r>
              <a:rPr lang="de-DE" sz="1800" b="1" dirty="0"/>
              <a:t>Study </a:t>
            </a:r>
            <a:r>
              <a:rPr lang="de-DE" sz="1800" b="1" dirty="0" err="1"/>
              <a:t>program</a:t>
            </a:r>
            <a:r>
              <a:rPr lang="de-DE" sz="1800" b="1" dirty="0"/>
              <a:t>: </a:t>
            </a:r>
          </a:p>
          <a:p>
            <a:r>
              <a:rPr lang="de-DE" sz="1800" dirty="0"/>
              <a:t>Management &amp; Technology</a:t>
            </a:r>
            <a:br>
              <a:rPr lang="de-DE" sz="1800" dirty="0"/>
            </a:br>
            <a:r>
              <a:rPr lang="de-DE" sz="1800" dirty="0"/>
              <a:t>(6th </a:t>
            </a:r>
            <a:r>
              <a:rPr lang="de-DE" sz="1800" dirty="0" err="1"/>
              <a:t>semester</a:t>
            </a:r>
            <a:r>
              <a:rPr lang="de-DE" sz="1800" dirty="0"/>
              <a:t> Bachelor)</a:t>
            </a:r>
          </a:p>
          <a:p>
            <a:endParaRPr lang="de-DE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74AA98E-E4A6-4920-8F0D-7013BABF26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4D28284-834D-4493-8FFA-9F2305E4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tutor</a:t>
            </a:r>
            <a:endParaRPr lang="de-DE" dirty="0"/>
          </a:p>
        </p:txBody>
      </p:sp>
      <p:pic>
        <p:nvPicPr>
          <p:cNvPr id="6" name="Grafik 5" descr="Ein Bild, das Schnee, draußen, Person, Baum enthält.&#10;&#10;Mit sehr hoher Zuverlässigkeit generierte Beschreibung">
            <a:extLst>
              <a:ext uri="{FF2B5EF4-FFF2-40B4-BE49-F238E27FC236}">
                <a16:creationId xmlns:a16="http://schemas.microsoft.com/office/drawing/2014/main" id="{DABFBC56-5084-43BB-8118-B01985983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4" b="18685"/>
          <a:stretch/>
        </p:blipFill>
        <p:spPr>
          <a:xfrm>
            <a:off x="3562350" y="1762188"/>
            <a:ext cx="5010149" cy="285275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685DC9A-F273-4BDB-A93E-66F6A8F379A3}"/>
              </a:ext>
            </a:extLst>
          </p:cNvPr>
          <p:cNvSpPr txBox="1"/>
          <p:nvPr/>
        </p:nvSpPr>
        <p:spPr>
          <a:xfrm>
            <a:off x="2888735" y="5267702"/>
            <a:ext cx="3886199" cy="4503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800" b="1" dirty="0">
                <a:latin typeface="+mn-lt"/>
              </a:rPr>
              <a:t>And </a:t>
            </a:r>
            <a:r>
              <a:rPr lang="de-DE" sz="2800" b="1" dirty="0" err="1">
                <a:latin typeface="+mn-lt"/>
              </a:rPr>
              <a:t>who</a:t>
            </a:r>
            <a:r>
              <a:rPr lang="de-DE" sz="2800" b="1" dirty="0">
                <a:latin typeface="+mn-lt"/>
              </a:rPr>
              <a:t> </a:t>
            </a:r>
            <a:r>
              <a:rPr lang="de-DE" sz="2800" b="1" dirty="0" err="1">
                <a:latin typeface="+mn-lt"/>
              </a:rPr>
              <a:t>are</a:t>
            </a:r>
            <a:r>
              <a:rPr lang="de-DE" sz="2800" b="1" dirty="0">
                <a:latin typeface="+mn-lt"/>
              </a:rPr>
              <a:t> </a:t>
            </a:r>
            <a:r>
              <a:rPr lang="de-DE" sz="2800" b="1" dirty="0" err="1">
                <a:latin typeface="+mn-lt"/>
              </a:rPr>
              <a:t>you</a:t>
            </a:r>
            <a:r>
              <a:rPr lang="de-DE" sz="2800" b="1" dirty="0">
                <a:latin typeface="+mn-lt"/>
              </a:rPr>
              <a:t>? </a:t>
            </a:r>
            <a:r>
              <a:rPr lang="de-DE" sz="2800" b="1" dirty="0">
                <a:latin typeface="+mn-lt"/>
                <a:sym typeface="Wingdings" panose="05000000000000000000" pitchFamily="2" charset="2"/>
              </a:rPr>
              <a:t></a:t>
            </a:r>
            <a:endParaRPr lang="de-DE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791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FEDEBA-1E22-4D5F-9412-794B193A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Introduction</a:t>
            </a: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2000" b="1" dirty="0"/>
              <a:t>Grade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b="1" dirty="0"/>
              <a:t>Bonus / </a:t>
            </a:r>
            <a:r>
              <a:rPr lang="de-DE" sz="2000" b="1" dirty="0" err="1"/>
              <a:t>Homework</a:t>
            </a:r>
            <a:endParaRPr lang="de-DE" sz="2000" b="1" dirty="0"/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Tool </a:t>
            </a: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Usage</a:t>
            </a: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ArTEMiS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 Tutorial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Amati Tutorial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Homework</a:t>
            </a:r>
            <a:r>
              <a:rPr lang="de-DE" sz="1800" dirty="0"/>
              <a:t> 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Sheet 1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Questions</a:t>
            </a:r>
          </a:p>
          <a:p>
            <a:pPr marL="342900" indent="-342900">
              <a:buAutoNum type="arabicPeriod"/>
            </a:pPr>
            <a:endParaRPr lang="de-DE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B2BD0-A850-42A0-B2EA-5EFC5A53E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F85F6C-7D53-4F96-AAB5-2713270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8868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60FE9E2-F46D-48FC-9257-76DD72F9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1800" b="1" dirty="0" err="1"/>
              <a:t>Quizzes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lecture</a:t>
            </a:r>
            <a:r>
              <a:rPr lang="de-DE" sz="1800" dirty="0"/>
              <a:t> , </a:t>
            </a:r>
            <a:r>
              <a:rPr lang="de-DE" sz="1800" b="1" dirty="0"/>
              <a:t>Morning </a:t>
            </a:r>
            <a:r>
              <a:rPr lang="de-DE" sz="1800" b="1" dirty="0" err="1"/>
              <a:t>Exercises</a:t>
            </a:r>
            <a:endParaRPr lang="de-DE" sz="1800" b="1" dirty="0"/>
          </a:p>
          <a:p>
            <a:pPr marL="342900" indent="-342900">
              <a:buAutoNum type="arabicPeriod"/>
            </a:pPr>
            <a:endParaRPr lang="de-DE" sz="1800" b="1" dirty="0"/>
          </a:p>
          <a:p>
            <a:pPr marL="342900" indent="-342900">
              <a:buAutoNum type="arabicPeriod"/>
            </a:pPr>
            <a:r>
              <a:rPr lang="de-DE" sz="1800" b="1" dirty="0" err="1"/>
              <a:t>Homework</a:t>
            </a:r>
            <a:r>
              <a:rPr lang="de-DE" sz="1800" dirty="0"/>
              <a:t> </a:t>
            </a:r>
            <a:r>
              <a:rPr lang="de-DE" sz="1800" dirty="0" err="1"/>
              <a:t>participation</a:t>
            </a:r>
            <a:endParaRPr lang="de-DE" sz="1800" dirty="0"/>
          </a:p>
          <a:p>
            <a:r>
              <a:rPr lang="de-DE" sz="1800" dirty="0"/>
              <a:t>        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/>
              <a:t>Upload </a:t>
            </a:r>
            <a:r>
              <a:rPr lang="de-DE" sz="1800" dirty="0" err="1"/>
              <a:t>homework</a:t>
            </a:r>
            <a:r>
              <a:rPr lang="de-DE" sz="1800" dirty="0"/>
              <a:t> on </a:t>
            </a:r>
            <a:r>
              <a:rPr lang="de-DE" sz="1800" dirty="0" err="1"/>
              <a:t>Moodle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PDF </a:t>
            </a:r>
            <a:br>
              <a:rPr lang="de-DE" sz="1800" dirty="0"/>
            </a:br>
            <a:r>
              <a:rPr lang="de-DE" sz="1800" dirty="0"/>
              <a:t>        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 err="1">
                <a:sym typeface="Wingdings" panose="05000000000000000000" pitchFamily="2" charset="2"/>
              </a:rPr>
              <a:t>I</a:t>
            </a:r>
            <a:r>
              <a:rPr lang="de-DE" sz="1800" dirty="0" err="1"/>
              <a:t>f</a:t>
            </a:r>
            <a:r>
              <a:rPr lang="de-DE" sz="1800" dirty="0"/>
              <a:t> Coding </a:t>
            </a:r>
            <a:r>
              <a:rPr lang="de-DE" sz="1800" dirty="0" err="1"/>
              <a:t>exercise</a:t>
            </a:r>
            <a:r>
              <a:rPr lang="de-DE" sz="1800" dirty="0"/>
              <a:t>: via </a:t>
            </a:r>
            <a:r>
              <a:rPr lang="de-DE" sz="1800" dirty="0" err="1"/>
              <a:t>ArTEMiS</a:t>
            </a:r>
            <a:r>
              <a:rPr lang="de-DE" sz="1800" dirty="0"/>
              <a:t> / GIT</a:t>
            </a:r>
            <a:br>
              <a:rPr lang="de-DE" sz="1800" dirty="0"/>
            </a:br>
            <a:r>
              <a:rPr lang="de-DE" sz="1800" dirty="0"/>
              <a:t>         </a:t>
            </a:r>
            <a:r>
              <a:rPr lang="de-DE" sz="1800" dirty="0">
                <a:sym typeface="Wingdings" panose="05000000000000000000" pitchFamily="2" charset="2"/>
              </a:rPr>
              <a:t> Work on </a:t>
            </a:r>
            <a:r>
              <a:rPr lang="de-DE" sz="1800" dirty="0" err="1">
                <a:sym typeface="Wingdings" panose="05000000000000000000" pitchFamily="2" charset="2"/>
              </a:rPr>
              <a:t>your</a:t>
            </a:r>
            <a:r>
              <a:rPr lang="de-DE" sz="1800" dirty="0">
                <a:sym typeface="Wingdings" panose="05000000000000000000" pitchFamily="2" charset="2"/>
              </a:rPr>
              <a:t> own!!</a:t>
            </a:r>
            <a:br>
              <a:rPr lang="de-DE" sz="1800" dirty="0">
                <a:sym typeface="Wingdings" panose="05000000000000000000" pitchFamily="2" charset="2"/>
              </a:rPr>
            </a:br>
            <a:r>
              <a:rPr lang="de-DE" sz="1800" dirty="0">
                <a:sym typeface="Wingdings" panose="05000000000000000000" pitchFamily="2" charset="2"/>
              </a:rPr>
              <a:t>          Late </a:t>
            </a:r>
            <a:r>
              <a:rPr lang="de-DE" sz="1800" dirty="0" err="1">
                <a:sym typeface="Wingdings" panose="05000000000000000000" pitchFamily="2" charset="2"/>
              </a:rPr>
              <a:t>submissions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don‘t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get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graded</a:t>
            </a:r>
            <a:endParaRPr lang="de-DE" sz="1800" dirty="0"/>
          </a:p>
          <a:p>
            <a:endParaRPr lang="de-DE" sz="1800" b="1" dirty="0"/>
          </a:p>
          <a:p>
            <a:pPr marL="342900" indent="-342900">
              <a:buAutoNum type="arabicPeriod" startAt="3"/>
            </a:pPr>
            <a:r>
              <a:rPr lang="de-DE" sz="1800" b="1" dirty="0" err="1"/>
              <a:t>Present</a:t>
            </a:r>
            <a:r>
              <a:rPr lang="de-DE" sz="1800" b="1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correct</a:t>
            </a:r>
            <a:r>
              <a:rPr lang="de-DE" sz="1800" dirty="0"/>
              <a:t> </a:t>
            </a:r>
            <a:r>
              <a:rPr lang="de-DE" sz="1800" dirty="0" err="1"/>
              <a:t>homework</a:t>
            </a:r>
            <a:r>
              <a:rPr lang="de-DE" sz="1800" dirty="0"/>
              <a:t> </a:t>
            </a:r>
            <a:r>
              <a:rPr lang="de-DE" sz="1800" b="1" dirty="0"/>
              <a:t>at least 2 </a:t>
            </a:r>
            <a:r>
              <a:rPr lang="de-DE" sz="1800" b="1" dirty="0" err="1"/>
              <a:t>times</a:t>
            </a:r>
            <a:r>
              <a:rPr lang="de-DE" sz="1800" b="1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exercise</a:t>
            </a:r>
            <a:br>
              <a:rPr lang="de-DE" sz="1800" dirty="0"/>
            </a:br>
            <a:r>
              <a:rPr lang="de-DE" sz="1800" dirty="0"/>
              <a:t>   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 err="1">
                <a:sym typeface="Wingdings" panose="05000000000000000000" pitchFamily="2" charset="2"/>
              </a:rPr>
              <a:t>Present</a:t>
            </a:r>
            <a:r>
              <a:rPr lang="de-DE" sz="1800" dirty="0">
                <a:sym typeface="Wingdings" panose="05000000000000000000" pitchFamily="2" charset="2"/>
              </a:rPr>
              <a:t> in </a:t>
            </a:r>
            <a:r>
              <a:rPr lang="de-DE" sz="1800" dirty="0" err="1">
                <a:sym typeface="Wingdings" panose="05000000000000000000" pitchFamily="2" charset="2"/>
              </a:rPr>
              <a:t>group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you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are</a:t>
            </a:r>
            <a:r>
              <a:rPr lang="de-DE" sz="1800" dirty="0">
                <a:sym typeface="Wingdings" panose="05000000000000000000" pitchFamily="2" charset="2"/>
              </a:rPr>
              <a:t> registered</a:t>
            </a:r>
            <a:br>
              <a:rPr lang="de-DE" sz="1800" dirty="0">
                <a:sym typeface="Wingdings" panose="05000000000000000000" pitchFamily="2" charset="2"/>
              </a:rPr>
            </a:br>
            <a:r>
              <a:rPr lang="de-DE" sz="1800" dirty="0">
                <a:sym typeface="Wingdings" panose="05000000000000000000" pitchFamily="2" charset="2"/>
              </a:rPr>
              <a:t>     Cover all </a:t>
            </a:r>
            <a:r>
              <a:rPr lang="de-DE" sz="1800" dirty="0" err="1">
                <a:sym typeface="Wingdings" panose="05000000000000000000" pitchFamily="2" charset="2"/>
              </a:rPr>
              <a:t>important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points</a:t>
            </a:r>
            <a:br>
              <a:rPr lang="de-DE" sz="1800" dirty="0">
                <a:sym typeface="Wingdings" panose="05000000000000000000" pitchFamily="2" charset="2"/>
              </a:rPr>
            </a:br>
            <a:r>
              <a:rPr lang="de-DE" sz="1800" dirty="0">
                <a:sym typeface="Wingdings" panose="05000000000000000000" pitchFamily="2" charset="2"/>
              </a:rPr>
              <a:t>    </a:t>
            </a:r>
            <a:endParaRPr lang="de-DE" sz="1800" dirty="0"/>
          </a:p>
          <a:p>
            <a:pPr marL="342900" indent="-342900">
              <a:buAutoNum type="arabicPeriod"/>
            </a:pPr>
            <a:endParaRPr lang="de-DE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EDC715-9134-4D8F-8941-65EA912625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8426361-42F7-4AE4-81C1-8A88940A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Grade Bonus / </a:t>
            </a:r>
            <a:r>
              <a:rPr lang="de-DE" dirty="0" err="1"/>
              <a:t>Homework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1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FEDEBA-1E22-4D5F-9412-794B193A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Introduction</a:t>
            </a: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/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Grade Bonus / </a:t>
            </a: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Homework</a:t>
            </a: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2000" b="1" dirty="0"/>
              <a:t>Tool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000" b="1" dirty="0" err="1"/>
              <a:t>Usage</a:t>
            </a:r>
            <a:endParaRPr lang="de-DE" sz="2000" b="1" dirty="0"/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ArTEMiS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 Tutorial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Amati Tutorial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de-DE" sz="1800" dirty="0" err="1">
                <a:solidFill>
                  <a:schemeClr val="bg1">
                    <a:lumMod val="75000"/>
                  </a:schemeClr>
                </a:solidFill>
              </a:rPr>
              <a:t>Homework</a:t>
            </a:r>
            <a:r>
              <a:rPr lang="de-DE" sz="1800" dirty="0"/>
              <a:t> 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Sheet 1</a:t>
            </a:r>
          </a:p>
          <a:p>
            <a:pPr marL="342900" indent="-342900">
              <a:buAutoNum type="arabicPeriod"/>
            </a:pPr>
            <a:endParaRPr lang="de-DE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sz="1800" dirty="0">
                <a:solidFill>
                  <a:schemeClr val="bg1">
                    <a:lumMod val="75000"/>
                  </a:schemeClr>
                </a:solidFill>
              </a:rPr>
              <a:t>Questions</a:t>
            </a:r>
          </a:p>
          <a:p>
            <a:pPr marL="342900" indent="-342900">
              <a:buAutoNum type="arabicPeriod"/>
            </a:pPr>
            <a:endParaRPr lang="de-DE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B2BD0-A850-42A0-B2EA-5EFC5A53E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F85F6C-7D53-4F96-AAB5-2713270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712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EDE0C0B-87FF-46BB-AF36-2F8F810D0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… registered </a:t>
            </a:r>
            <a:r>
              <a:rPr lang="de-DE" sz="1800" dirty="0" err="1"/>
              <a:t>for</a:t>
            </a:r>
            <a:r>
              <a:rPr lang="de-DE" sz="1800" dirty="0"/>
              <a:t> TUM Online? (</a:t>
            </a:r>
            <a:r>
              <a:rPr lang="de-DE" sz="1800" dirty="0" err="1"/>
              <a:t>Lecture</a:t>
            </a:r>
            <a:r>
              <a:rPr lang="de-DE" sz="1800" dirty="0"/>
              <a:t> </a:t>
            </a:r>
            <a:r>
              <a:rPr lang="de-DE" sz="1800" dirty="0" err="1"/>
              <a:t>course</a:t>
            </a:r>
            <a:r>
              <a:rPr lang="de-DE" sz="1800" dirty="0"/>
              <a:t> &amp; </a:t>
            </a:r>
            <a:r>
              <a:rPr lang="de-DE" sz="1800" dirty="0" err="1"/>
              <a:t>tutor</a:t>
            </a:r>
            <a:r>
              <a:rPr lang="de-DE" sz="1800" dirty="0"/>
              <a:t> </a:t>
            </a:r>
            <a:r>
              <a:rPr lang="de-DE" sz="1800" dirty="0" err="1"/>
              <a:t>group</a:t>
            </a:r>
            <a:r>
              <a:rPr lang="de-DE" sz="1800" dirty="0"/>
              <a:t>)</a:t>
            </a:r>
          </a:p>
          <a:p>
            <a:endParaRPr lang="de-DE" sz="1800" dirty="0"/>
          </a:p>
          <a:p>
            <a:r>
              <a:rPr lang="de-DE" sz="1800" dirty="0"/>
              <a:t>… registered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Moodle</a:t>
            </a:r>
            <a:r>
              <a:rPr lang="de-DE" sz="1800" dirty="0"/>
              <a:t>?</a:t>
            </a:r>
          </a:p>
          <a:p>
            <a:endParaRPr lang="de-DE" sz="1800" dirty="0"/>
          </a:p>
          <a:p>
            <a:r>
              <a:rPr lang="de-DE" sz="1800" dirty="0"/>
              <a:t>… </a:t>
            </a:r>
            <a:r>
              <a:rPr lang="de-DE" sz="1800" dirty="0" err="1"/>
              <a:t>access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Confluence</a:t>
            </a:r>
            <a:r>
              <a:rPr lang="de-DE" sz="1800" dirty="0"/>
              <a:t>?</a:t>
            </a:r>
          </a:p>
          <a:p>
            <a:endParaRPr lang="de-DE" sz="1800" dirty="0"/>
          </a:p>
          <a:p>
            <a:r>
              <a:rPr lang="de-DE" sz="1800" dirty="0"/>
              <a:t>… </a:t>
            </a:r>
            <a:r>
              <a:rPr lang="de-DE" sz="1800" dirty="0" err="1"/>
              <a:t>access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Slack</a:t>
            </a:r>
            <a:r>
              <a:rPr lang="de-DE" sz="1800" dirty="0"/>
              <a:t>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005F68-1A5C-4BE6-A048-149838607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F50EEE8-47CF-4D6F-9D60-5BC97BA4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all …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A2E0D4-34AF-4B62-9ADB-150C8AA12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986" y="2477660"/>
            <a:ext cx="5740924" cy="37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3566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276</Words>
  <Application>Microsoft Office PowerPoint</Application>
  <PresentationFormat>Bildschirmpräsentation (4:3)</PresentationFormat>
  <Paragraphs>162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Wingdings</vt:lpstr>
      <vt:lpstr>Titel 2</vt:lpstr>
      <vt:lpstr>Inhalt</vt:lpstr>
      <vt:lpstr>EIST – 1st Tutorial</vt:lpstr>
      <vt:lpstr>Agenda</vt:lpstr>
      <vt:lpstr>Agenda</vt:lpstr>
      <vt:lpstr>Group Registration</vt:lpstr>
      <vt:lpstr>Your tutor</vt:lpstr>
      <vt:lpstr>Agenda</vt:lpstr>
      <vt:lpstr>Grade Bonus / Homework</vt:lpstr>
      <vt:lpstr>Agenda</vt:lpstr>
      <vt:lpstr>Have you all …</vt:lpstr>
      <vt:lpstr>Agenda</vt:lpstr>
      <vt:lpstr>Agenda</vt:lpstr>
      <vt:lpstr>Agenda</vt:lpstr>
      <vt:lpstr>Agenda</vt:lpstr>
      <vt:lpstr>See you next week! 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EIST – 1st Tutorial</dc:title>
  <dc:creator>Christina Halemba</dc:creator>
  <cp:lastModifiedBy>Christina Halemba</cp:lastModifiedBy>
  <cp:revision>18</cp:revision>
  <cp:lastPrinted>2015-07-30T14:04:45Z</cp:lastPrinted>
  <dcterms:created xsi:type="dcterms:W3CDTF">2018-04-16T10:00:06Z</dcterms:created>
  <dcterms:modified xsi:type="dcterms:W3CDTF">2018-04-18T14:04:47Z</dcterms:modified>
</cp:coreProperties>
</file>