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648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79" r:id="rId12"/>
    <p:sldId id="265" r:id="rId13"/>
    <p:sldId id="266" r:id="rId14"/>
    <p:sldId id="268" r:id="rId15"/>
    <p:sldId id="269" r:id="rId16"/>
    <p:sldId id="270" r:id="rId17"/>
    <p:sldId id="280" r:id="rId18"/>
    <p:sldId id="271" r:id="rId19"/>
    <p:sldId id="272" r:id="rId20"/>
    <p:sldId id="277" r:id="rId21"/>
    <p:sldId id="281" r:id="rId22"/>
    <p:sldId id="273" r:id="rId23"/>
    <p:sldId id="274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2" r:id="rId3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283" autoAdjust="0"/>
  </p:normalViewPr>
  <p:slideViewPr>
    <p:cSldViewPr snapToGrid="0">
      <p:cViewPr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24/04/2018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929DC9E-85B5-456F-9CE2-FF3F7EBB0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F959A3B-4215-4F8F-98AE-E48FF78C6B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89E7B6F-9EA3-415C-ADAA-668A5B5A3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D8E7B1D-EF82-4731-9168-EF5C2D40C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B1E0EF5-34EB-4382-BF9C-546D18783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EFE5CD4-56E3-4B2B-A522-5DE757460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42D823-F2A5-4912-9F3E-0827988F35F2}"/>
              </a:ext>
            </a:extLst>
          </p:cNvPr>
          <p:cNvSpPr txBox="1"/>
          <p:nvPr userDrawn="1"/>
        </p:nvSpPr>
        <p:spPr>
          <a:xfrm>
            <a:off x="362837" y="6473313"/>
            <a:ext cx="641032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Christina Halemba | EIST SS2018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986021-96BE-4C36-8420-3A7D30BD6D08}"/>
              </a:ext>
            </a:extLst>
          </p:cNvPr>
          <p:cNvSpPr txBox="1"/>
          <p:nvPr userDrawn="1"/>
        </p:nvSpPr>
        <p:spPr>
          <a:xfrm>
            <a:off x="362837" y="6473313"/>
            <a:ext cx="641032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Christina Halemba | EIST SS2018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1F54B-A865-44FA-B43C-B4314282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EIST – 2nd Tutorial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8414-DF3D-4529-AE9D-9BBC0E3C52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25.04.2018</a:t>
            </a:r>
          </a:p>
        </p:txBody>
      </p:sp>
    </p:spTree>
    <p:extLst>
      <p:ext uri="{BB962C8B-B14F-4D97-AF65-F5344CB8AC3E}">
        <p14:creationId xmlns:p14="http://schemas.microsoft.com/office/powerpoint/2010/main" val="201841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2000" b="1" dirty="0"/>
              <a:t>Task 3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4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5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5076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0B1893-E2A9-4215-A297-9D34BC1E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Why does change happen in software development? Provide examples from your own experience and discuss them in the 3 areas of requirements changes, technology changes and organization change.</a:t>
            </a:r>
            <a:endParaRPr lang="de-DE" sz="2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ADF759-A6A0-4C9D-BCE4-86F51B561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AE5742-331E-41B3-98CD-995E8EF3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349135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6475AB-9D9E-4F9F-850B-E5B5235F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B6A26C-DCD3-41C0-B138-2F4869F63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75CBA9-7D97-452D-9F66-1983DD7A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E9EBED8-DC59-4D5E-8B15-326E0C69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1" y="1120981"/>
            <a:ext cx="8885538" cy="46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082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563029-EAEE-47D9-9043-483F231C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329179"/>
            <a:ext cx="8508999" cy="5132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Requirements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</a:t>
            </a:r>
            <a:r>
              <a:rPr lang="en-US" sz="2000" dirty="0"/>
              <a:t>throughout the project, e.g. the customer changes their mind or requirement turns out to be unfeasible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269F14-6DAF-4A47-8EEA-88C4CB478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9E3C38-FD5F-44DE-9C98-044BF9AB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8845203-EBB9-4475-A700-E009429DE373}"/>
              </a:ext>
            </a:extLst>
          </p:cNvPr>
          <p:cNvSpPr/>
          <p:nvPr/>
        </p:nvSpPr>
        <p:spPr>
          <a:xfrm rot="10800000" flipV="1">
            <a:off x="1046376" y="2601797"/>
            <a:ext cx="6754595" cy="1901313"/>
          </a:xfrm>
          <a:prstGeom prst="wedgeRectCallout">
            <a:avLst>
              <a:gd name="adj1" fmla="val 23606"/>
              <a:gd name="adj2" fmla="val -80789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EIST instructors change their minds about how the player can steer their car (using a mouse is just too boring) and now require you to implement voice commands to steer the player’s car instead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563029-EAEE-47D9-9043-483F231C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329179"/>
            <a:ext cx="8508999" cy="5132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Requirements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</a:t>
            </a:r>
            <a:r>
              <a:rPr lang="en-US" sz="2000" dirty="0"/>
              <a:t>throughout the project, e.g. the customer changes their mind or requirement turns out to be unfeasible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Technologies</a:t>
            </a:r>
            <a:r>
              <a:rPr lang="de-DE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 err="1"/>
              <a:t>change</a:t>
            </a:r>
            <a:r>
              <a:rPr lang="de-DE" sz="2000" dirty="0"/>
              <a:t>, e.g.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releases</a:t>
            </a:r>
            <a:r>
              <a:rPr lang="de-DE" sz="2000" dirty="0"/>
              <a:t>, </a:t>
            </a:r>
            <a:r>
              <a:rPr lang="de-DE" sz="2000" dirty="0" err="1"/>
              <a:t>updates</a:t>
            </a:r>
            <a:endParaRPr lang="de-DE" sz="2000" dirty="0"/>
          </a:p>
          <a:p>
            <a:endParaRPr lang="de-DE" sz="1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269F14-6DAF-4A47-8EEA-88C4CB478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9E3C38-FD5F-44DE-9C98-044BF9AB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8845203-EBB9-4475-A700-E009429DE373}"/>
              </a:ext>
            </a:extLst>
          </p:cNvPr>
          <p:cNvSpPr/>
          <p:nvPr/>
        </p:nvSpPr>
        <p:spPr>
          <a:xfrm rot="10800000" flipV="1">
            <a:off x="1194701" y="4072378"/>
            <a:ext cx="6754595" cy="1611985"/>
          </a:xfrm>
          <a:prstGeom prst="wedgeRectCallout">
            <a:avLst>
              <a:gd name="adj1" fmla="val 23606"/>
              <a:gd name="adj2" fmla="val -84298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since updating Bumpers to JDK 10,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AudioPlayer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outdated and has to be refactored. For instance,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AudioPlayer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 only play .au and .wav files, but should also support .mp3 files</a:t>
            </a:r>
          </a:p>
        </p:txBody>
      </p:sp>
    </p:spTree>
    <p:extLst>
      <p:ext uri="{BB962C8B-B14F-4D97-AF65-F5344CB8AC3E}">
        <p14:creationId xmlns:p14="http://schemas.microsoft.com/office/powerpoint/2010/main" val="14005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563029-EAEE-47D9-9043-483F231C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329179"/>
            <a:ext cx="8508999" cy="5132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Requirements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</a:t>
            </a:r>
            <a:r>
              <a:rPr lang="en-US" sz="2000" dirty="0"/>
              <a:t>throughout the project, e.g. the customer changes their mind or requirement turns out to be unfeasible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Technologies</a:t>
            </a:r>
            <a:r>
              <a:rPr lang="de-DE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 err="1"/>
              <a:t>change</a:t>
            </a:r>
            <a:r>
              <a:rPr lang="de-DE" sz="2000" dirty="0"/>
              <a:t>, e.g.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releases</a:t>
            </a:r>
            <a:r>
              <a:rPr lang="de-DE" sz="2000" dirty="0"/>
              <a:t>, </a:t>
            </a:r>
            <a:r>
              <a:rPr lang="de-DE" sz="2000" dirty="0" err="1"/>
              <a:t>updates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Organizational changes</a:t>
            </a:r>
            <a:r>
              <a:rPr lang="en-US" sz="2000" dirty="0"/>
              <a:t>, e.g. laws, 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1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269F14-6DAF-4A47-8EEA-88C4CB478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B9E3C38-FD5F-44DE-9C98-044BF9AB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8845203-EBB9-4475-A700-E009429DE373}"/>
              </a:ext>
            </a:extLst>
          </p:cNvPr>
          <p:cNvSpPr/>
          <p:nvPr/>
        </p:nvSpPr>
        <p:spPr>
          <a:xfrm rot="10800000" flipV="1">
            <a:off x="1373807" y="5194168"/>
            <a:ext cx="7298851" cy="1187779"/>
          </a:xfrm>
          <a:prstGeom prst="wedgeRectCallout">
            <a:avLst>
              <a:gd name="adj1" fmla="val 23606"/>
              <a:gd name="adj2" fmla="val -8033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EIST instructors decide to add 10 more tutor groups and now all the students have to be re-distributed among the tutor groups</a:t>
            </a:r>
          </a:p>
        </p:txBody>
      </p:sp>
    </p:spTree>
    <p:extLst>
      <p:ext uri="{BB962C8B-B14F-4D97-AF65-F5344CB8AC3E}">
        <p14:creationId xmlns:p14="http://schemas.microsoft.com/office/powerpoint/2010/main" val="9127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3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2000" b="1" dirty="0"/>
              <a:t>Task 4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5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9199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6D832-01F7-4401-93E1-70C8A6E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Explain the differences between programming and modeling (source code vs. model)</a:t>
            </a:r>
            <a:endParaRPr lang="de-DE" sz="2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874170-593D-4FF6-98AB-FAF6ECBC2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BA053E4-C09B-40E7-8D07-12F8A92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2857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4F5170A-09A9-400A-B59E-E808779B8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573D805-D268-4D0E-A653-D184DBFCEA2D}"/>
              </a:ext>
            </a:extLst>
          </p:cNvPr>
          <p:cNvSpPr/>
          <p:nvPr/>
        </p:nvSpPr>
        <p:spPr>
          <a:xfrm>
            <a:off x="3285241" y="318385"/>
            <a:ext cx="2573518" cy="7541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41D9C6B-341B-4534-ACAB-82DA599F317F}"/>
              </a:ext>
            </a:extLst>
          </p:cNvPr>
          <p:cNvSpPr/>
          <p:nvPr/>
        </p:nvSpPr>
        <p:spPr>
          <a:xfrm rot="8869802">
            <a:off x="2253007" y="1187777"/>
            <a:ext cx="970961" cy="301657"/>
          </a:xfrm>
          <a:prstGeom prst="rightArrow">
            <a:avLst>
              <a:gd name="adj1" fmla="val 50000"/>
              <a:gd name="adj2" fmla="val 3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5FBCFAC-9B50-4207-BE80-DB93DB98C09E}"/>
              </a:ext>
            </a:extLst>
          </p:cNvPr>
          <p:cNvSpPr/>
          <p:nvPr/>
        </p:nvSpPr>
        <p:spPr>
          <a:xfrm>
            <a:off x="960476" y="1724764"/>
            <a:ext cx="1952406" cy="5565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complexity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7336F54-F579-4EB7-B1E9-4ED422913345}"/>
              </a:ext>
            </a:extLst>
          </p:cNvPr>
          <p:cNvSpPr/>
          <p:nvPr/>
        </p:nvSpPr>
        <p:spPr>
          <a:xfrm rot="2099406">
            <a:off x="5913001" y="1153124"/>
            <a:ext cx="970961" cy="301657"/>
          </a:xfrm>
          <a:prstGeom prst="rightArrow">
            <a:avLst>
              <a:gd name="adj1" fmla="val 50000"/>
              <a:gd name="adj2" fmla="val 3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ACF71C-6B03-403D-A048-2E9C7030DCE2}"/>
              </a:ext>
            </a:extLst>
          </p:cNvPr>
          <p:cNvSpPr/>
          <p:nvPr/>
        </p:nvSpPr>
        <p:spPr>
          <a:xfrm>
            <a:off x="6052009" y="1705911"/>
            <a:ext cx="2450968" cy="8039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simplified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representation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reality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06BC24D-526F-4912-8C29-CCE6BD93920A}"/>
              </a:ext>
            </a:extLst>
          </p:cNvPr>
          <p:cNvSpPr/>
          <p:nvPr/>
        </p:nvSpPr>
        <p:spPr>
          <a:xfrm rot="5400000">
            <a:off x="4273758" y="1347062"/>
            <a:ext cx="485481" cy="269923"/>
          </a:xfrm>
          <a:prstGeom prst="rightArrow">
            <a:avLst>
              <a:gd name="adj1" fmla="val 50000"/>
              <a:gd name="adj2" fmla="val 3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5E8B898-209E-439F-A5B6-02E5675BC190}"/>
              </a:ext>
            </a:extLst>
          </p:cNvPr>
          <p:cNvSpPr/>
          <p:nvPr/>
        </p:nvSpPr>
        <p:spPr>
          <a:xfrm>
            <a:off x="3686675" y="1764769"/>
            <a:ext cx="1659646" cy="7125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Pseudo Code, UML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3065BAF-A057-40D6-A65F-2A79DAD51418}"/>
              </a:ext>
            </a:extLst>
          </p:cNvPr>
          <p:cNvSpPr/>
          <p:nvPr/>
        </p:nvSpPr>
        <p:spPr>
          <a:xfrm>
            <a:off x="3285241" y="3626510"/>
            <a:ext cx="2573518" cy="7541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</a:t>
            </a:r>
            <a:endParaRPr lang="de-DE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C1B224E-8E08-449F-884F-811DB8999350}"/>
              </a:ext>
            </a:extLst>
          </p:cNvPr>
          <p:cNvSpPr/>
          <p:nvPr/>
        </p:nvSpPr>
        <p:spPr>
          <a:xfrm rot="7276118">
            <a:off x="3329067" y="4763228"/>
            <a:ext cx="970961" cy="301657"/>
          </a:xfrm>
          <a:prstGeom prst="rightArrow">
            <a:avLst>
              <a:gd name="adj1" fmla="val 50000"/>
              <a:gd name="adj2" fmla="val 3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60FA1B-3BBB-404A-8307-317DE29EB737}"/>
              </a:ext>
            </a:extLst>
          </p:cNvPr>
          <p:cNvSpPr/>
          <p:nvPr/>
        </p:nvSpPr>
        <p:spPr>
          <a:xfrm>
            <a:off x="2672500" y="5457356"/>
            <a:ext cx="1697353" cy="7541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D41E0649-A6A8-4013-AE10-2715AE186E19}"/>
              </a:ext>
            </a:extLst>
          </p:cNvPr>
          <p:cNvSpPr/>
          <p:nvPr/>
        </p:nvSpPr>
        <p:spPr>
          <a:xfrm rot="3946707">
            <a:off x="4970564" y="4773275"/>
            <a:ext cx="970961" cy="301657"/>
          </a:xfrm>
          <a:prstGeom prst="rightArrow">
            <a:avLst>
              <a:gd name="adj1" fmla="val 50000"/>
              <a:gd name="adj2" fmla="val 3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77982F4-2D95-41C5-B8E6-BEDCB09C8CC9}"/>
              </a:ext>
            </a:extLst>
          </p:cNvPr>
          <p:cNvSpPr/>
          <p:nvPr/>
        </p:nvSpPr>
        <p:spPr>
          <a:xfrm>
            <a:off x="5011594" y="5457356"/>
            <a:ext cx="1871109" cy="7541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Java, C, C++, Python, Swift, …</a:t>
            </a:r>
          </a:p>
        </p:txBody>
      </p:sp>
    </p:spTree>
    <p:extLst>
      <p:ext uri="{BB962C8B-B14F-4D97-AF65-F5344CB8AC3E}">
        <p14:creationId xmlns:p14="http://schemas.microsoft.com/office/powerpoint/2010/main" val="11679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E9C36C2-37B6-4F16-8FB0-5FFD0527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22" y="2743200"/>
            <a:ext cx="3387849" cy="18216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E8E0E-ECCC-4DB2-AD3C-5DAF17FC5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544A8288-E004-44DD-97B5-B7FD5F85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6" y="494318"/>
            <a:ext cx="3180810" cy="274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B677149-D1A6-471D-837C-53658D8DB530}"/>
              </a:ext>
            </a:extLst>
          </p:cNvPr>
          <p:cNvSpPr/>
          <p:nvPr/>
        </p:nvSpPr>
        <p:spPr>
          <a:xfrm>
            <a:off x="1503577" y="2450969"/>
            <a:ext cx="871978" cy="78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9456E7-A861-4FFB-A268-6448FF99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010" y="552010"/>
            <a:ext cx="2516860" cy="1864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890893-94AE-4167-9806-8A10BFD0B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080" y="5005633"/>
            <a:ext cx="3544291" cy="146768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1432BBB-3784-4FD4-8638-17A390B74355}"/>
              </a:ext>
            </a:extLst>
          </p:cNvPr>
          <p:cNvSpPr/>
          <p:nvPr/>
        </p:nvSpPr>
        <p:spPr>
          <a:xfrm>
            <a:off x="657521" y="4564890"/>
            <a:ext cx="1692112" cy="6063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D674451-6D08-4B99-8EA2-4E29E54DE2E0}"/>
              </a:ext>
            </a:extLst>
          </p:cNvPr>
          <p:cNvSpPr/>
          <p:nvPr/>
        </p:nvSpPr>
        <p:spPr>
          <a:xfrm>
            <a:off x="2063686" y="5436322"/>
            <a:ext cx="1692112" cy="6063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</a:t>
            </a: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C8D3B7-E295-46ED-977D-C598CA19B0C3}"/>
              </a:ext>
            </a:extLst>
          </p:cNvPr>
          <p:cNvSpPr/>
          <p:nvPr/>
        </p:nvSpPr>
        <p:spPr>
          <a:xfrm rot="16200000">
            <a:off x="1298912" y="3763652"/>
            <a:ext cx="970961" cy="301657"/>
          </a:xfrm>
          <a:prstGeom prst="rightArrow">
            <a:avLst>
              <a:gd name="adj1" fmla="val 37501"/>
              <a:gd name="adj2" fmla="val 704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A61FD83B-362B-4B7B-B457-9183E4F89D29}"/>
              </a:ext>
            </a:extLst>
          </p:cNvPr>
          <p:cNvSpPr/>
          <p:nvPr/>
        </p:nvSpPr>
        <p:spPr>
          <a:xfrm>
            <a:off x="2905826" y="3622497"/>
            <a:ext cx="1795852" cy="1725105"/>
          </a:xfrm>
          <a:prstGeom prst="bentArrow">
            <a:avLst>
              <a:gd name="adj1" fmla="val 9026"/>
              <a:gd name="adj2" fmla="val 11309"/>
              <a:gd name="adj3" fmla="val 24301"/>
              <a:gd name="adj4" fmla="val 515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2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/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Task 2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Task 3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Task 4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Task 5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 err="1"/>
              <a:t>Homework</a:t>
            </a:r>
            <a:r>
              <a:rPr lang="de-DE" sz="1800" dirty="0"/>
              <a:t> 2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96404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3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4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2000" b="1" dirty="0"/>
              <a:t>Task 5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2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4434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CFC7E3-79C2-42D5-83A4-6F8A7B53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Explain the differences between a model, a view and a system. </a:t>
            </a:r>
            <a:endParaRPr lang="de-DE" sz="2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AA24C8-3572-486C-AD08-973EF3E3C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CBDD32C-EE40-483F-9486-7FD8416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5</a:t>
            </a:r>
          </a:p>
        </p:txBody>
      </p:sp>
    </p:spTree>
    <p:extLst>
      <p:ext uri="{BB962C8B-B14F-4D97-AF65-F5344CB8AC3E}">
        <p14:creationId xmlns:p14="http://schemas.microsoft.com/office/powerpoint/2010/main" val="1834301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AFA06F-7B92-47D8-B41D-4148D848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E1F3DB-C744-4123-9220-474D455DF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C235E0-AED3-4E2D-8272-C4D2FE49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F294702-1EC5-4544-8A4F-742092E1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8" y="989814"/>
            <a:ext cx="8660104" cy="445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503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29F393-3D9C-4534-878B-0746238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5CF3AC-04E4-4E14-8CD5-C5857853A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D25460-13B6-410D-8703-DDDB5E29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210D632-DBF0-4F6D-A36D-47D063BDE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1" y="1187583"/>
            <a:ext cx="8795018" cy="44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50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C26935-7991-4533-8925-F086D2C1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5D3AA4-39C0-4285-BBBB-335125DAA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DADA794-09C6-468D-A4F1-97FF26EA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81DE75-B78C-4E82-AE63-DA4F3DDE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7" y="1229089"/>
            <a:ext cx="8687286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91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3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4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5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r>
              <a:rPr lang="de-DE" sz="2000" b="1" dirty="0" err="1"/>
              <a:t>Homework</a:t>
            </a:r>
            <a:r>
              <a:rPr lang="de-DE" sz="2000" b="1" dirty="0"/>
              <a:t> 2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389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2386B12-30F5-42FA-8D23-3C6C7D09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00E543-0D0E-4047-A941-E7ADD07F1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39C664-5D4C-4248-B843-E5ADE539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 – Task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7BA169-FDA2-40F4-A3A3-AE9B1E36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2" y="1430146"/>
            <a:ext cx="7620654" cy="13918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E24E90-6B73-4C09-A1CB-12393AB5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5" y="2848833"/>
            <a:ext cx="6551629" cy="358610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173C90B-62F9-483E-A7E7-AB42DC03F3BC}"/>
              </a:ext>
            </a:extLst>
          </p:cNvPr>
          <p:cNvSpPr/>
          <p:nvPr/>
        </p:nvSpPr>
        <p:spPr>
          <a:xfrm>
            <a:off x="7077005" y="5013275"/>
            <a:ext cx="1470581" cy="772998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Slide: L02:84</a:t>
            </a:r>
          </a:p>
        </p:txBody>
      </p:sp>
    </p:spTree>
    <p:extLst>
      <p:ext uri="{BB962C8B-B14F-4D97-AF65-F5344CB8AC3E}">
        <p14:creationId xmlns:p14="http://schemas.microsoft.com/office/powerpoint/2010/main" val="367888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E9BB82-7339-4BD0-99B2-A99E70D1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65B6B32-4B53-45E2-BA4C-7E6BBE4AD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126561-546A-4FEA-9AD3-59FA0E2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Repitition</a:t>
            </a:r>
            <a:r>
              <a:rPr lang="de-DE" dirty="0"/>
              <a:t>: Use Case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25F7B2-D4C9-48DC-9DC1-6E13E327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" y="1599473"/>
            <a:ext cx="8064517" cy="4256273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BFF16C10-863E-428F-82F8-31B3E7F7694A}"/>
              </a:ext>
            </a:extLst>
          </p:cNvPr>
          <p:cNvSpPr/>
          <p:nvPr/>
        </p:nvSpPr>
        <p:spPr>
          <a:xfrm>
            <a:off x="532728" y="3279836"/>
            <a:ext cx="1621410" cy="1046708"/>
          </a:xfrm>
          <a:prstGeom prst="wedgeRoundRectCallout">
            <a:avLst>
              <a:gd name="adj1" fmla="val 61430"/>
              <a:gd name="adj2" fmla="val -10676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- An </a:t>
            </a:r>
            <a:r>
              <a:rPr lang="en-US" sz="1050" b="1" dirty="0"/>
              <a:t>actor</a:t>
            </a:r>
            <a:r>
              <a:rPr lang="en-US" sz="1050" dirty="0"/>
              <a:t>: specific type of user</a:t>
            </a:r>
          </a:p>
          <a:p>
            <a:pPr algn="ctr">
              <a:lnSpc>
                <a:spcPct val="114000"/>
              </a:lnSpc>
            </a:pPr>
            <a:r>
              <a:rPr lang="en-US" sz="1050" dirty="0"/>
              <a:t>- External entity interacting with the system</a:t>
            </a:r>
            <a:endParaRPr lang="de-DE" sz="1050" dirty="0"/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DA793659-3BFE-44FB-AD82-4974C532AA3E}"/>
              </a:ext>
            </a:extLst>
          </p:cNvPr>
          <p:cNvSpPr/>
          <p:nvPr/>
        </p:nvSpPr>
        <p:spPr>
          <a:xfrm>
            <a:off x="1706251" y="4489259"/>
            <a:ext cx="1621410" cy="829056"/>
          </a:xfrm>
          <a:prstGeom prst="wedgeRoundRectCallout">
            <a:avLst>
              <a:gd name="adj1" fmla="val 113324"/>
              <a:gd name="adj2" fmla="val -8927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 </a:t>
            </a:r>
            <a:r>
              <a:rPr lang="en-US" sz="1050" b="1" dirty="0"/>
              <a:t>use case </a:t>
            </a:r>
            <a:r>
              <a:rPr lang="en-US" sz="1050" dirty="0"/>
              <a:t>represents a functionality provided</a:t>
            </a:r>
          </a:p>
          <a:p>
            <a:pPr algn="ctr">
              <a:lnSpc>
                <a:spcPct val="114000"/>
              </a:lnSpc>
            </a:pPr>
            <a:r>
              <a:rPr lang="en-US" sz="1050" dirty="0"/>
              <a:t>by the system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6407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3B3FB5F-D793-4862-BD93-6FC7E76B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2470F5-2A0E-486C-841D-840D0219F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F8F867-85AD-4F16-8882-C8C98DE5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 – Task 2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455085-2B37-4F09-AC49-748574CB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1" y="1338171"/>
            <a:ext cx="8257880" cy="715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31FC6FC-6D13-43F5-A0BC-17E411FB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70" y="2160940"/>
            <a:ext cx="6843860" cy="390206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D4AAA4C-9423-4541-9F13-CA1379F278F8}"/>
              </a:ext>
            </a:extLst>
          </p:cNvPr>
          <p:cNvSpPr/>
          <p:nvPr/>
        </p:nvSpPr>
        <p:spPr>
          <a:xfrm>
            <a:off x="7077005" y="5013275"/>
            <a:ext cx="1470581" cy="772998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Slide: L02:85</a:t>
            </a:r>
          </a:p>
        </p:txBody>
      </p:sp>
    </p:spTree>
    <p:extLst>
      <p:ext uri="{BB962C8B-B14F-4D97-AF65-F5344CB8AC3E}">
        <p14:creationId xmlns:p14="http://schemas.microsoft.com/office/powerpoint/2010/main" val="2427888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4CFF1C-BEFD-45D4-87DD-CC39E614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9D955C-41FC-4BE2-AC2E-968B79622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E2ECED-EBB1-4735-9C59-6F38CA8E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Repitition</a:t>
            </a:r>
            <a:r>
              <a:rPr lang="de-DE" dirty="0"/>
              <a:t>: Class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F2AD65-A26C-494F-9503-2A697684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299894"/>
            <a:ext cx="5303510" cy="12736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D1C291-C4EB-414F-BA29-6717FE03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928" y="2561505"/>
            <a:ext cx="4382384" cy="37811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17E4634-27DC-40ED-A93B-F5FF44942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940" y="3681256"/>
            <a:ext cx="4728141" cy="176423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29B3567-CEBB-49BB-84CD-C13833B6CB93}"/>
              </a:ext>
            </a:extLst>
          </p:cNvPr>
          <p:cNvSpPr/>
          <p:nvPr/>
        </p:nvSpPr>
        <p:spPr>
          <a:xfrm>
            <a:off x="4445705" y="2686639"/>
            <a:ext cx="45719" cy="4151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A95803-A7CF-49BD-81C0-F4EEF6F7820D}"/>
              </a:ext>
            </a:extLst>
          </p:cNvPr>
          <p:cNvSpPr/>
          <p:nvPr/>
        </p:nvSpPr>
        <p:spPr>
          <a:xfrm>
            <a:off x="109040" y="2640920"/>
            <a:ext cx="55955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A84EA91B-CE53-46C6-B8AE-CC8D3B47E585}"/>
              </a:ext>
            </a:extLst>
          </p:cNvPr>
          <p:cNvSpPr/>
          <p:nvPr/>
        </p:nvSpPr>
        <p:spPr>
          <a:xfrm>
            <a:off x="6297104" y="913701"/>
            <a:ext cx="1291473" cy="745722"/>
          </a:xfrm>
          <a:prstGeom prst="wedgeRoundRectCallout">
            <a:avLst>
              <a:gd name="adj1" fmla="val -111462"/>
              <a:gd name="adj2" fmla="val 9916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92BC29-37FD-4FFF-B80D-76CB682A1486}"/>
              </a:ext>
            </a:extLst>
          </p:cNvPr>
          <p:cNvSpPr/>
          <p:nvPr/>
        </p:nvSpPr>
        <p:spPr>
          <a:xfrm>
            <a:off x="4445705" y="2705493"/>
            <a:ext cx="45719" cy="4151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55305C53-EB03-4DE2-9E65-425FE705DF06}"/>
              </a:ext>
            </a:extLst>
          </p:cNvPr>
          <p:cNvSpPr/>
          <p:nvPr/>
        </p:nvSpPr>
        <p:spPr>
          <a:xfrm>
            <a:off x="656977" y="5503226"/>
            <a:ext cx="1123206" cy="809109"/>
          </a:xfrm>
          <a:prstGeom prst="wedgeRoundRectCallout">
            <a:avLst>
              <a:gd name="adj1" fmla="val -88711"/>
              <a:gd name="adj2" fmla="val -14553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Does</a:t>
            </a:r>
            <a:r>
              <a:rPr lang="de-DE" sz="1200" dirty="0"/>
              <a:t> not </a:t>
            </a:r>
            <a:r>
              <a:rPr lang="de-DE" sz="1200" dirty="0" err="1"/>
              <a:t>exist</a:t>
            </a:r>
            <a:r>
              <a:rPr lang="de-DE" sz="1200" dirty="0"/>
              <a:t> </a:t>
            </a:r>
            <a:r>
              <a:rPr lang="de-DE" sz="1200" dirty="0" err="1"/>
              <a:t>without</a:t>
            </a:r>
            <a:r>
              <a:rPr lang="de-DE" sz="1200" dirty="0"/>
              <a:t> </a:t>
            </a:r>
            <a:r>
              <a:rPr lang="de-DE" sz="1200" dirty="0" err="1"/>
              <a:t>component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736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b="1" dirty="0"/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3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4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5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2990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537FEC-D601-4A37-87ED-6543BD2D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r>
              <a:rPr lang="de-DE" sz="2000" b="1" dirty="0"/>
              <a:t>The </a:t>
            </a:r>
            <a:r>
              <a:rPr lang="de-DE" sz="2000" b="1" dirty="0" err="1"/>
              <a:t>more</a:t>
            </a:r>
            <a:r>
              <a:rPr lang="de-DE" sz="2000" b="1" dirty="0"/>
              <a:t> </a:t>
            </a:r>
            <a:r>
              <a:rPr lang="de-DE" sz="2000" b="1" dirty="0" err="1"/>
              <a:t>creative</a:t>
            </a:r>
            <a:r>
              <a:rPr lang="de-DE" sz="2000" b="1" dirty="0"/>
              <a:t>/cool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solution</a:t>
            </a:r>
            <a:r>
              <a:rPr lang="de-DE" sz="2000" b="1" dirty="0"/>
              <a:t>, </a:t>
            </a:r>
          </a:p>
          <a:p>
            <a:pPr algn="ctr"/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more</a:t>
            </a:r>
            <a:r>
              <a:rPr lang="de-DE" sz="2000" b="1" dirty="0"/>
              <a:t> </a:t>
            </a:r>
            <a:r>
              <a:rPr lang="de-DE" sz="2000" b="1" dirty="0" err="1"/>
              <a:t>points</a:t>
            </a:r>
            <a:r>
              <a:rPr lang="de-DE" sz="2000" b="1" dirty="0"/>
              <a:t> </a:t>
            </a:r>
            <a:r>
              <a:rPr lang="de-DE" sz="2000" b="1" dirty="0" err="1"/>
              <a:t>you</a:t>
            </a:r>
            <a:r>
              <a:rPr lang="de-DE" sz="2000" b="1" dirty="0"/>
              <a:t> will </a:t>
            </a:r>
            <a:r>
              <a:rPr lang="de-DE" sz="2000" b="1" dirty="0" err="1"/>
              <a:t>get</a:t>
            </a:r>
            <a:r>
              <a:rPr lang="de-DE" sz="2000" b="1" dirty="0"/>
              <a:t>! </a:t>
            </a:r>
            <a:r>
              <a:rPr lang="de-DE" sz="2000" b="1" dirty="0">
                <a:sym typeface="Wingdings" panose="05000000000000000000" pitchFamily="2" charset="2"/>
              </a:rPr>
              <a:t></a:t>
            </a:r>
            <a:endParaRPr lang="de-DE" sz="20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4940362-3F58-4F7C-A47F-DFBC9F1D3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4D1D6EE-DA62-4EE6-87FA-4547E4B2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 – Task 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047002-DF17-4E7E-87E7-F19878E2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" y="1902900"/>
            <a:ext cx="8750808" cy="12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1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8C7720-CE1D-48EA-82EB-1EBEEF9A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5BCB41-41CE-44FF-A930-596599041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BB3778-2DC0-47A9-9850-9553CCF8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time!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2050" name="Picture 2" descr="Bildergebnis fÃ¼r software engineering meme">
            <a:extLst>
              <a:ext uri="{FF2B5EF4-FFF2-40B4-BE49-F238E27FC236}">
                <a16:creationId xmlns:a16="http://schemas.microsoft.com/office/drawing/2014/main" id="{24277C54-0665-473C-B1FA-85042A02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97" y="1676128"/>
            <a:ext cx="3349118" cy="43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1042B3-A5A6-415B-9BD9-D303D5E4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What is the difference between a functional, object and dynamic model?</a:t>
            </a:r>
            <a:endParaRPr lang="de-DE" sz="2800" b="1" dirty="0"/>
          </a:p>
          <a:p>
            <a:endParaRPr lang="de-DE" sz="2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610CF9-FC7F-434E-A000-641612168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024284-3DBF-4A62-A670-84D538E5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41363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365BFC9-68DD-43A0-85EA-DD9C2AED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F4DE3E-CF0B-4EC5-87CF-76C680C3B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A3DB52-6522-474A-AEEC-8B4036BB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38E7DE-523D-4E17-8946-90C49521C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873"/>
            <a:ext cx="8993172" cy="30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2000" b="1" dirty="0"/>
              <a:t>Task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/>
              <a:t>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3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4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Task 5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2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783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ACA09A-0A23-4693-A43B-5DA2D84F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Explain why software development is difficult? </a:t>
            </a:r>
            <a:endParaRPr lang="de-DE" sz="2800" b="1" dirty="0"/>
          </a:p>
          <a:p>
            <a:pPr algn="ctr"/>
            <a:endParaRPr lang="de-DE" sz="28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FFF78D-A36E-440E-8F16-7442B1474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4E11BD3-DD85-4CE7-8511-71188045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89577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170332-579B-4267-8C05-8D78CB62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D6EEE1-B137-4649-BDF2-9F5434376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ED6D58-9EBF-4E61-9BC5-CBE55F5B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AB7434E9-45EE-4B0D-BFEB-05051D0E9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1" y="1120981"/>
            <a:ext cx="8508998" cy="49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309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83324E-8FD0-4F43-A94D-2C486323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D9F2DD-E2BE-4BE2-8640-40B3AF928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045D42-4749-4153-905F-F0548660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drinnen, Screenshot enthält.&#10;&#10;Mit hoher Zuverlässigkeit generierte Beschreibung">
            <a:extLst>
              <a:ext uri="{FF2B5EF4-FFF2-40B4-BE49-F238E27FC236}">
                <a16:creationId xmlns:a16="http://schemas.microsoft.com/office/drawing/2014/main" id="{A4540030-D5E0-4679-8ECB-0A6B12FEC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" y="1416861"/>
            <a:ext cx="8889421" cy="286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126372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524</Words>
  <Application>Microsoft Office PowerPoint</Application>
  <PresentationFormat>Bildschirmpräsentation (4:3)</PresentationFormat>
  <Paragraphs>215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Symbol</vt:lpstr>
      <vt:lpstr>Wingdings</vt:lpstr>
      <vt:lpstr>Titel 2</vt:lpstr>
      <vt:lpstr>Inhalt</vt:lpstr>
      <vt:lpstr>EIST – 2nd Tutorial</vt:lpstr>
      <vt:lpstr>Agenda</vt:lpstr>
      <vt:lpstr>Agenda</vt:lpstr>
      <vt:lpstr>Task 1</vt:lpstr>
      <vt:lpstr>PowerPoint-Präsentation</vt:lpstr>
      <vt:lpstr>Agenda</vt:lpstr>
      <vt:lpstr>Task 2</vt:lpstr>
      <vt:lpstr>PowerPoint-Präsentation</vt:lpstr>
      <vt:lpstr>PowerPoint-Präsentation</vt:lpstr>
      <vt:lpstr>Agenda</vt:lpstr>
      <vt:lpstr>Task 3</vt:lpstr>
      <vt:lpstr>PowerPoint-Präsentation</vt:lpstr>
      <vt:lpstr>PowerPoint-Präsentation</vt:lpstr>
      <vt:lpstr>PowerPoint-Präsentation</vt:lpstr>
      <vt:lpstr>PowerPoint-Präsentation</vt:lpstr>
      <vt:lpstr>Agenda</vt:lpstr>
      <vt:lpstr>Task 4</vt:lpstr>
      <vt:lpstr>PowerPoint-Präsentation</vt:lpstr>
      <vt:lpstr>PowerPoint-Präsentation</vt:lpstr>
      <vt:lpstr>Agenda</vt:lpstr>
      <vt:lpstr>Task 5</vt:lpstr>
      <vt:lpstr>PowerPoint-Präsentation</vt:lpstr>
      <vt:lpstr>PowerPoint-Präsentation</vt:lpstr>
      <vt:lpstr>PowerPoint-Präsentation</vt:lpstr>
      <vt:lpstr>Agenda</vt:lpstr>
      <vt:lpstr>Part 2 – Task 1</vt:lpstr>
      <vt:lpstr>Repitition: Use Case Diagram</vt:lpstr>
      <vt:lpstr>Part 2 – Task 2 </vt:lpstr>
      <vt:lpstr>Repitition: Class Diagram</vt:lpstr>
      <vt:lpstr>Part 2 – Task 3</vt:lpstr>
      <vt:lpstr>See you next time! 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EIST – 1st Tutorial</dc:title>
  <dc:creator>Christina Halemba</dc:creator>
  <cp:lastModifiedBy>Christina Halemba</cp:lastModifiedBy>
  <cp:revision>42</cp:revision>
  <cp:lastPrinted>2015-07-30T14:04:45Z</cp:lastPrinted>
  <dcterms:created xsi:type="dcterms:W3CDTF">2018-04-16T10:00:06Z</dcterms:created>
  <dcterms:modified xsi:type="dcterms:W3CDTF">2018-04-24T20:51:01Z</dcterms:modified>
</cp:coreProperties>
</file>