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0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25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-146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8D37-3CB8-4D4D-B4A8-8B3BB6F5A87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2C87-3EBB-F446-95CF-85034C4FA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</a:t>
            </a:r>
            <a:r>
              <a:rPr lang="en-US" dirty="0" err="1" smtClean="0"/>
              <a:t>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22C87-3EBB-F446-95CF-85034C4FA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this as an example of how the HWRF uses the utility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4418-87BC-4241-845F-C933676701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3C09CB82-CC24-C145-A54F-84ECD27924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B115A6-F48E-894B-BD35-379B4043DC61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o.ncep.noaa.gov/pmb/docs/on388/tableb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Holt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pic>
        <p:nvPicPr>
          <p:cNvPr id="4" name="Picture 3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16666" y="5264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7F7F7F"/>
                </a:solidFill>
              </a:rPr>
              <a:t>Slides adapted from an HWRF Tutorial Presentation by Tim Brown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0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Unipost</a:t>
            </a:r>
            <a:r>
              <a:rPr lang="en-US" dirty="0" smtClean="0"/>
              <a:t> Control File: </a:t>
            </a:r>
            <a:r>
              <a:rPr lang="en-US" dirty="0" err="1" smtClean="0"/>
              <a:t>hwrf_cntrl.nonsat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009" y="2254566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smtClean="0">
                <a:solidFill>
                  <a:srgbClr val="4BACC6"/>
                </a:solidFill>
                <a:latin typeface="Menlo-Regular"/>
              </a:rPr>
              <a:t>HEIGHT OF PRESS SFCS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 SCAL=( </a:t>
            </a:r>
            <a:r>
              <a:rPr lang="en-US" dirty="0" smtClean="0">
                <a:solidFill>
                  <a:srgbClr val="E46C0A"/>
                </a:solidFill>
                <a:latin typeface="Menlo-Regular"/>
              </a:rPr>
              <a:t>6.0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L=(11111 11111 11111 11111 11111 11111 11111 11111 11111 11111 11111 10000 00000 00000)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smtClean="0">
                <a:solidFill>
                  <a:schemeClr val="accent5"/>
                </a:solidFill>
                <a:latin typeface="Menlo-Regular"/>
              </a:rPr>
              <a:t>TEMP ON PRESS SFCS 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 SCAL=(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Menlo-Regular"/>
              </a:rPr>
              <a:t>4.0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L=(11111 11111 11111 11111 11111 11111 11111 11111 11111 11111 11111 10000 00000 00000)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smtClean="0">
                <a:solidFill>
                  <a:srgbClr val="4BACC6"/>
                </a:solidFill>
                <a:latin typeface="Menlo-Regular"/>
              </a:rPr>
              <a:t>SPEC HUM ON P SFCS  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 SCAL=(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Menlo-Regular"/>
              </a:rPr>
              <a:t>5.0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559" y="5059721"/>
            <a:ext cx="2169687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E46C0A"/>
                </a:solidFill>
              </a:rPr>
              <a:t>GRIB packing precision </a:t>
            </a:r>
            <a:endParaRPr lang="en-US" sz="2600" dirty="0">
              <a:solidFill>
                <a:srgbClr val="E46C0A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995403" y="4285891"/>
            <a:ext cx="679128" cy="7738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308" y="5059721"/>
            <a:ext cx="2169687" cy="89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4BACC6"/>
                </a:solidFill>
              </a:rPr>
              <a:t>Product Description</a:t>
            </a:r>
            <a:endParaRPr lang="en-US" sz="2600" dirty="0">
              <a:solidFill>
                <a:srgbClr val="4BACC6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1514152" y="4285891"/>
            <a:ext cx="0" cy="77383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0246" y="4937104"/>
            <a:ext cx="37749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Columns represent a single model/isobaric level</a:t>
            </a:r>
          </a:p>
          <a:p>
            <a:pPr algn="ctr"/>
            <a:r>
              <a:rPr lang="en-US" sz="2600" dirty="0" smtClean="0"/>
              <a:t>1 = output</a:t>
            </a:r>
          </a:p>
          <a:p>
            <a:pPr algn="ctr"/>
            <a:r>
              <a:rPr lang="en-US" sz="2600" dirty="0" smtClean="0"/>
              <a:t>0 = no output</a:t>
            </a:r>
            <a:endParaRPr lang="en-US" sz="2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967700" y="3767791"/>
            <a:ext cx="0" cy="125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9308" y="1526056"/>
            <a:ext cx="8007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Contents specify the fields/levels for which UPP provides output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598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Control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HWRF provides all the control files required by </a:t>
            </a:r>
            <a:r>
              <a:rPr lang="en-US" dirty="0" err="1" smtClean="0"/>
              <a:t>unipost.exe</a:t>
            </a:r>
            <a:endParaRPr lang="en-US" dirty="0" smtClean="0"/>
          </a:p>
          <a:p>
            <a:r>
              <a:rPr lang="en-US" dirty="0" smtClean="0"/>
              <a:t>The UPP source code (</a:t>
            </a:r>
            <a:r>
              <a:rPr lang="en-US" dirty="0" err="1" smtClean="0"/>
              <a:t>sorc</a:t>
            </a:r>
            <a:r>
              <a:rPr lang="en-US" dirty="0" smtClean="0"/>
              <a:t>/UPP/</a:t>
            </a:r>
            <a:r>
              <a:rPr lang="en-US" dirty="0" err="1" smtClean="0"/>
              <a:t>parm</a:t>
            </a:r>
            <a:r>
              <a:rPr lang="en-US" dirty="0" smtClean="0"/>
              <a:t>) provides the </a:t>
            </a:r>
            <a:r>
              <a:rPr lang="en-US" dirty="0" err="1" smtClean="0"/>
              <a:t>wrf_cntrl.parm</a:t>
            </a:r>
            <a:endParaRPr lang="en-US" dirty="0" smtClean="0"/>
          </a:p>
          <a:p>
            <a:r>
              <a:rPr lang="en-US" dirty="0" smtClean="0"/>
              <a:t>The HWRF </a:t>
            </a:r>
            <a:r>
              <a:rPr lang="en-US" dirty="0" err="1" smtClean="0"/>
              <a:t>parm</a:t>
            </a:r>
            <a:r>
              <a:rPr lang="en-US" dirty="0" smtClean="0"/>
              <a:t>/ configuration directory contains </a:t>
            </a:r>
            <a:r>
              <a:rPr lang="en-US" dirty="0" err="1" smtClean="0"/>
              <a:t>hwrf_cntrl.nosat</a:t>
            </a:r>
            <a:r>
              <a:rPr lang="en-US" dirty="0" smtClean="0"/>
              <a:t> and </a:t>
            </a:r>
            <a:r>
              <a:rPr lang="en-US" dirty="0" err="1" smtClean="0"/>
              <a:t>hwrf_cntrl.sat</a:t>
            </a:r>
            <a:r>
              <a:rPr lang="en-US" dirty="0" smtClean="0"/>
              <a:t>{BASIN} files used for HWRF-specific output fields</a:t>
            </a:r>
          </a:p>
          <a:p>
            <a:pPr lvl="1"/>
            <a:r>
              <a:rPr lang="en-US" dirty="0" err="1" smtClean="0"/>
              <a:t>hwrf_cntrl.nosat</a:t>
            </a:r>
            <a:r>
              <a:rPr lang="en-US" dirty="0" smtClean="0"/>
              <a:t> includes tracker-related variables</a:t>
            </a:r>
          </a:p>
          <a:p>
            <a:pPr lvl="1"/>
            <a:r>
              <a:rPr lang="en-US" dirty="0" err="1" smtClean="0"/>
              <a:t>hwrf_cntrl.sat</a:t>
            </a:r>
            <a:r>
              <a:rPr lang="en-US" dirty="0" smtClean="0"/>
              <a:t>{BASIN}includes basin-specific satellite fields where {BASIN} is a single letter basin identifier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5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Coordinates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Output can be interpolated to several vertical coordinates</a:t>
            </a:r>
          </a:p>
          <a:p>
            <a:pPr lvl="1"/>
            <a:r>
              <a:rPr lang="en-US" dirty="0" smtClean="0"/>
              <a:t>Native model level</a:t>
            </a:r>
          </a:p>
          <a:p>
            <a:pPr lvl="1"/>
            <a:r>
              <a:rPr lang="en-US" dirty="0" smtClean="0"/>
              <a:t>47 isobaric levels</a:t>
            </a:r>
          </a:p>
          <a:p>
            <a:pPr lvl="1"/>
            <a:r>
              <a:rPr lang="en-US" dirty="0" smtClean="0"/>
              <a:t>7 flight levels above MSL</a:t>
            </a:r>
          </a:p>
          <a:p>
            <a:pPr lvl="2"/>
            <a:r>
              <a:rPr lang="en-US" dirty="0" smtClean="0"/>
              <a:t>914, 1524, 1829, 2134, 2743, 3658, and 6000 m</a:t>
            </a:r>
          </a:p>
          <a:p>
            <a:pPr lvl="1"/>
            <a:r>
              <a:rPr lang="en-US" dirty="0" smtClean="0"/>
              <a:t>6 PBL layers</a:t>
            </a:r>
          </a:p>
          <a:p>
            <a:pPr lvl="2"/>
            <a:r>
              <a:rPr lang="en-US" dirty="0" smtClean="0"/>
              <a:t>Each averaged over 30 </a:t>
            </a:r>
            <a:r>
              <a:rPr lang="en-US" dirty="0" err="1" smtClean="0"/>
              <a:t>hPa</a:t>
            </a:r>
            <a:r>
              <a:rPr lang="en-US" dirty="0" smtClean="0"/>
              <a:t> AGL layer</a:t>
            </a:r>
          </a:p>
          <a:p>
            <a:pPr lvl="1"/>
            <a:r>
              <a:rPr lang="en-US" dirty="0" smtClean="0"/>
              <a:t>2 AGL levels</a:t>
            </a:r>
          </a:p>
          <a:p>
            <a:pPr lvl="2"/>
            <a:r>
              <a:rPr lang="en-US" dirty="0" smtClean="0"/>
              <a:t>1000 and 4000 m (radar reflectivity)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1354" y="5680590"/>
            <a:ext cx="659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Vertical levels (except for AGL and isobaric levels) are counted from the ground surface up in the parameter control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88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Copygb</a:t>
            </a:r>
            <a:r>
              <a:rPr lang="en-US" dirty="0" smtClean="0"/>
              <a:t> Execution: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options for defining horizontal interpolation onto new grid</a:t>
            </a:r>
          </a:p>
          <a:p>
            <a:pPr lvl="1"/>
            <a:r>
              <a:rPr lang="en-US" dirty="0" smtClean="0"/>
              <a:t>Pre-defined NCEP standard grids</a:t>
            </a:r>
          </a:p>
          <a:p>
            <a:pPr lvl="1"/>
            <a:r>
              <a:rPr lang="en-US" dirty="0" smtClean="0"/>
              <a:t>Grid navigation from </a:t>
            </a:r>
            <a:r>
              <a:rPr lang="en-US" dirty="0" err="1" smtClean="0"/>
              <a:t>unipost</a:t>
            </a:r>
            <a:endParaRPr lang="en-US" dirty="0" smtClean="0"/>
          </a:p>
          <a:p>
            <a:pPr lvl="1"/>
            <a:r>
              <a:rPr lang="en-US" dirty="0" smtClean="0"/>
              <a:t>User-defined grids:</a:t>
            </a:r>
          </a:p>
          <a:p>
            <a:pPr lvl="2"/>
            <a:r>
              <a:rPr lang="en-US" dirty="0" smtClean="0"/>
              <a:t>Lambert Conformal grid</a:t>
            </a:r>
          </a:p>
          <a:p>
            <a:pPr lvl="2"/>
            <a:r>
              <a:rPr lang="en-US" dirty="0" smtClean="0"/>
              <a:t>Polar Stereographic grid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-long grid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13" y="4802829"/>
            <a:ext cx="79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USAGE: 	</a:t>
            </a:r>
          </a:p>
          <a:p>
            <a:pPr marL="969963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</a:t>
            </a:r>
            <a:r>
              <a:rPr lang="en-US" sz="2200" b="1" dirty="0" err="1" smtClean="0">
                <a:latin typeface="Menlo Bold"/>
                <a:cs typeface="Menlo Bold"/>
              </a:rPr>
              <a:t>xg</a:t>
            </a:r>
            <a:r>
              <a:rPr lang="en-US" sz="2200" b="1" dirty="0" smtClean="0">
                <a:latin typeface="Menlo Bold"/>
                <a:cs typeface="Menlo Bold"/>
              </a:rPr>
              <a:t>“$grid”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408485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Copygb</a:t>
            </a:r>
            <a:r>
              <a:rPr lang="en-US" dirty="0" smtClean="0"/>
              <a:t> for Pre-defined NCEP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8503817" cy="4572000"/>
          </a:xfrm>
        </p:spPr>
        <p:txBody>
          <a:bodyPr/>
          <a:lstStyle/>
          <a:p>
            <a:r>
              <a:rPr lang="en-US" dirty="0" smtClean="0"/>
              <a:t>An example for NCEP grid 212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Description of NCEP grids is </a:t>
            </a:r>
            <a:r>
              <a:rPr lang="en-US" dirty="0"/>
              <a:t>available online at </a:t>
            </a:r>
            <a:r>
              <a:rPr lang="en-US" dirty="0">
                <a:hlinkClick r:id="rId2"/>
              </a:rPr>
              <a:t>http://www.nco.ncep.noaa.gov/pmb/docs/on388/</a:t>
            </a:r>
            <a:r>
              <a:rPr lang="en-US" dirty="0" smtClean="0">
                <a:hlinkClick r:id="rId2"/>
              </a:rPr>
              <a:t>tableb.html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13" y="2174297"/>
            <a:ext cx="792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963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–xg212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43207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Copygb</a:t>
            </a:r>
            <a:r>
              <a:rPr lang="en-US" dirty="0" smtClean="0"/>
              <a:t> for </a:t>
            </a:r>
            <a:r>
              <a:rPr lang="en-US" dirty="0" err="1"/>
              <a:t>U</a:t>
            </a:r>
            <a:r>
              <a:rPr lang="en-US" dirty="0" err="1" smtClean="0"/>
              <a:t>nipost</a:t>
            </a:r>
            <a:r>
              <a:rPr lang="en-US" dirty="0" smtClean="0"/>
              <a:t> Grids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Unipost</a:t>
            </a:r>
            <a:r>
              <a:rPr lang="en-US" dirty="0" smtClean="0"/>
              <a:t> creates two ASCII files containing grid navigation information similar to the domain and grid spacing of the model integration domain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copygb_gridnav.tx</a:t>
            </a:r>
            <a:r>
              <a:rPr lang="en-US" dirty="0" err="1" smtClean="0"/>
              <a:t>t</a:t>
            </a:r>
            <a:r>
              <a:rPr lang="en-US" dirty="0" smtClean="0"/>
              <a:t>: Lambert </a:t>
            </a:r>
            <a:r>
              <a:rPr lang="en-US" dirty="0"/>
              <a:t>C</a:t>
            </a:r>
            <a:r>
              <a:rPr lang="en-US" dirty="0" smtClean="0"/>
              <a:t>onformal grid (NMM only)</a:t>
            </a:r>
          </a:p>
          <a:p>
            <a:pPr lvl="1"/>
            <a:r>
              <a:rPr lang="en-US" dirty="0" err="1" smtClean="0">
                <a:solidFill>
                  <a:srgbClr val="604A7B"/>
                </a:solidFill>
              </a:rPr>
              <a:t>copygb_hwrf.txt</a:t>
            </a:r>
            <a:r>
              <a:rPr lang="en-US" dirty="0" smtClean="0"/>
              <a:t>: regular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grid (ARW or NMM)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913" y="4409497"/>
            <a:ext cx="7925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9963"/>
            <a:r>
              <a:rPr lang="en-US" sz="2200" b="1" dirty="0" smtClean="0">
                <a:latin typeface="Menlo Bold"/>
                <a:cs typeface="Menlo Bold"/>
              </a:rPr>
              <a:t>read </a:t>
            </a:r>
            <a:r>
              <a:rPr lang="en-US" sz="2200" b="1" dirty="0" err="1" smtClean="0">
                <a:latin typeface="Menlo Bold"/>
                <a:cs typeface="Menlo Bold"/>
              </a:rPr>
              <a:t>nav</a:t>
            </a:r>
            <a:r>
              <a:rPr lang="en-US" sz="2200" b="1" dirty="0" smtClean="0">
                <a:latin typeface="Menlo Bold"/>
                <a:cs typeface="Menlo Bold"/>
              </a:rPr>
              <a:t> &lt; ‘</a:t>
            </a:r>
            <a:r>
              <a:rPr lang="en-US" sz="2200" b="1" dirty="0" err="1" smtClean="0">
                <a:latin typeface="Menlo Bold"/>
                <a:cs typeface="Menlo Bold"/>
              </a:rPr>
              <a:t>copygb_hwrf.txt</a:t>
            </a:r>
            <a:r>
              <a:rPr lang="en-US" sz="2200" b="1" dirty="0" smtClean="0">
                <a:latin typeface="Menlo Bold"/>
                <a:cs typeface="Menlo Bold"/>
              </a:rPr>
              <a:t>’</a:t>
            </a:r>
          </a:p>
          <a:p>
            <a:pPr marL="969963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</a:t>
            </a:r>
            <a:r>
              <a:rPr lang="en-US" sz="2200" b="1" dirty="0" err="1" smtClean="0">
                <a:latin typeface="Menlo Bold"/>
                <a:cs typeface="Menlo Bold"/>
              </a:rPr>
              <a:t>xg</a:t>
            </a:r>
            <a:r>
              <a:rPr lang="en-US" sz="2200" b="1" dirty="0" smtClean="0">
                <a:latin typeface="Menlo Bold"/>
                <a:cs typeface="Menlo Bold"/>
              </a:rPr>
              <a:t>“$</a:t>
            </a:r>
            <a:r>
              <a:rPr lang="en-US" sz="2200" b="1" dirty="0" err="1" smtClean="0">
                <a:latin typeface="Menlo Bold"/>
                <a:cs typeface="Menlo Bold"/>
              </a:rPr>
              <a:t>nav</a:t>
            </a:r>
            <a:r>
              <a:rPr lang="en-US" sz="2200" b="1" dirty="0" smtClean="0">
                <a:latin typeface="Menlo Bold"/>
                <a:cs typeface="Menlo Bold"/>
              </a:rPr>
              <a:t>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93027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Copygb</a:t>
            </a:r>
            <a:r>
              <a:rPr lang="en-US" dirty="0" smtClean="0"/>
              <a:t> for Lambert Conformal Grids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913" y="2631497"/>
            <a:ext cx="86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 </a:t>
            </a:r>
            <a:r>
              <a:rPr lang="en-US" sz="2200" b="1" dirty="0" smtClean="0">
                <a:latin typeface="Menlo Bold"/>
                <a:cs typeface="Menlo Bold"/>
              </a:rPr>
              <a:t>3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NX NY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STARTLAT STARTLON</a:t>
            </a:r>
            <a:r>
              <a:rPr lang="en-US" sz="2200" b="1" dirty="0" smtClean="0">
                <a:latin typeface="Menlo Bold"/>
                <a:cs typeface="Menlo Bold"/>
              </a:rPr>
              <a:t> 8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CENLON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DX DY </a:t>
            </a:r>
            <a:r>
              <a:rPr lang="en-US" sz="2200" b="1" dirty="0" smtClean="0">
                <a:latin typeface="Menlo Bold"/>
                <a:cs typeface="Menlo Bold"/>
              </a:rPr>
              <a:t>0 64 </a:t>
            </a:r>
            <a:r>
              <a:rPr lang="en-US" sz="2200" b="1" dirty="0" smtClean="0">
                <a:solidFill>
                  <a:schemeClr val="accent1"/>
                </a:solidFill>
                <a:latin typeface="Menlo Bold"/>
                <a:cs typeface="Menlo Bold"/>
              </a:rPr>
              <a:t>TRUELATE1 TRUELAT2</a:t>
            </a:r>
            <a:r>
              <a:rPr lang="en-US" sz="2200" b="1" dirty="0" smtClean="0">
                <a:latin typeface="Menlo Bold"/>
                <a:cs typeface="Menlo Bold"/>
              </a:rPr>
              <a:t>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913" y="5154571"/>
            <a:ext cx="8650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dirty="0" smtClean="0">
                <a:latin typeface="Perpetua"/>
                <a:cs typeface="Perpetua"/>
              </a:rPr>
              <a:t>Example:</a:t>
            </a:r>
          </a:p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</a:t>
            </a:r>
            <a:r>
              <a:rPr lang="en-US" sz="2200" b="1" dirty="0" smtClean="0">
                <a:latin typeface="Menlo Bold"/>
                <a:cs typeface="Menlo Bold"/>
              </a:rPr>
              <a:t> 3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185 129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12190 -133459</a:t>
            </a:r>
            <a:r>
              <a:rPr lang="en-US" sz="2200" b="1" dirty="0" smtClean="0">
                <a:latin typeface="Menlo Bold"/>
                <a:cs typeface="Menlo Bold"/>
              </a:rPr>
              <a:t> 8 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-9500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40635 40635 </a:t>
            </a:r>
            <a:r>
              <a:rPr lang="en-US" sz="2200" b="1" dirty="0" smtClean="0">
                <a:latin typeface="Menlo Bold"/>
                <a:cs typeface="Menlo Bold"/>
              </a:rPr>
              <a:t>0 64 </a:t>
            </a:r>
            <a:r>
              <a:rPr lang="en-US" sz="2200" b="1" dirty="0" smtClean="0">
                <a:solidFill>
                  <a:schemeClr val="accent1"/>
                </a:solidFill>
                <a:latin typeface="Menlo Bold"/>
                <a:cs typeface="Menlo Bold"/>
              </a:rPr>
              <a:t>25000 25000</a:t>
            </a:r>
            <a:r>
              <a:rPr lang="en-US" sz="2200" b="1" dirty="0" smtClean="0">
                <a:latin typeface="Menlo Bold"/>
                <a:cs typeface="Menlo Bold"/>
              </a:rPr>
              <a:t>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5" y="1776102"/>
            <a:ext cx="179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flag for user-defined grid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2" y="1452937"/>
            <a:ext cx="96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type (3=LC)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76077" y="1455673"/>
            <a:ext cx="14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number of points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6572" y="145567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SW corner (</a:t>
            </a:r>
            <a:r>
              <a:rPr lang="en-US" b="1" dirty="0" err="1" smtClean="0">
                <a:solidFill>
                  <a:schemeClr val="accent3"/>
                </a:solidFill>
              </a:rPr>
              <a:t>millidegrees</a:t>
            </a:r>
            <a:r>
              <a:rPr lang="en-US" b="1" dirty="0" smtClean="0">
                <a:solidFill>
                  <a:schemeClr val="accent3"/>
                </a:solidFill>
              </a:rPr>
              <a:t>)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068" y="3920529"/>
            <a:ext cx="20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Projection center longitude (</a:t>
            </a:r>
            <a:r>
              <a:rPr lang="en-US" b="1" dirty="0" err="1" smtClean="0">
                <a:solidFill>
                  <a:schemeClr val="accent5"/>
                </a:solidFill>
              </a:rPr>
              <a:t>millidegrees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8646" y="4119704"/>
            <a:ext cx="16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horizontal spacing (m)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745648"/>
            <a:ext cx="22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projection true latitude (</a:t>
            </a:r>
            <a:r>
              <a:rPr lang="en-US" b="1" dirty="0" err="1" smtClean="0">
                <a:solidFill>
                  <a:schemeClr val="accent1"/>
                </a:solidFill>
              </a:rPr>
              <a:t>millidegrees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95607" y="3403601"/>
            <a:ext cx="1361993" cy="846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10934" y="3403600"/>
            <a:ext cx="846666" cy="846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38801" y="2102004"/>
            <a:ext cx="745066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4028477" y="2102004"/>
            <a:ext cx="59349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5067" y="2376267"/>
            <a:ext cx="795866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172200" y="3403600"/>
            <a:ext cx="532572" cy="3358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528269" y="3403600"/>
            <a:ext cx="2041864" cy="392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68646" y="2376267"/>
            <a:ext cx="161957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4" idx="0"/>
          </p:cNvCxnSpPr>
          <p:nvPr/>
        </p:nvCxnSpPr>
        <p:spPr>
          <a:xfrm flipH="1">
            <a:off x="4564957" y="2102004"/>
            <a:ext cx="5701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6704772" y="2102004"/>
            <a:ext cx="204028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75734" y="3390139"/>
            <a:ext cx="169333" cy="516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9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Copygb</a:t>
            </a:r>
            <a:r>
              <a:rPr lang="en-US" dirty="0" smtClean="0"/>
              <a:t> for Polar Stereographic Grids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913" y="2631497"/>
            <a:ext cx="8650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 </a:t>
            </a:r>
            <a:r>
              <a:rPr lang="en-US" sz="2200" b="1" dirty="0">
                <a:latin typeface="Menlo Bold"/>
                <a:cs typeface="Menlo Bold"/>
              </a:rPr>
              <a:t>5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NX NY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STARTLAT STARTLON</a:t>
            </a:r>
            <a:r>
              <a:rPr lang="en-US" sz="2200" b="1" dirty="0" smtClean="0">
                <a:latin typeface="Menlo Bold"/>
                <a:cs typeface="Menlo Bold"/>
              </a:rPr>
              <a:t> 8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CENLON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DX DY </a:t>
            </a:r>
            <a:r>
              <a:rPr lang="en-US" sz="2200" b="1" dirty="0" smtClean="0">
                <a:latin typeface="Menlo Bold"/>
                <a:cs typeface="Menlo Bold"/>
              </a:rPr>
              <a:t>0 64”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734" y="5193232"/>
            <a:ext cx="86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dirty="0" smtClean="0">
                <a:cs typeface="Menlo Bold"/>
              </a:rPr>
              <a:t>Example:</a:t>
            </a:r>
          </a:p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</a:t>
            </a:r>
            <a:r>
              <a:rPr lang="en-US" sz="2200" b="1" dirty="0" smtClean="0">
                <a:latin typeface="Menlo Bold"/>
                <a:cs typeface="Menlo Bold"/>
              </a:rPr>
              <a:t> 5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580 548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10000 -128000 </a:t>
            </a:r>
            <a:r>
              <a:rPr lang="en-US" sz="2200" b="1" dirty="0" smtClean="0">
                <a:latin typeface="Menlo Bold"/>
                <a:cs typeface="Menlo Bold"/>
              </a:rPr>
              <a:t>8 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-105000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15000 15000 </a:t>
            </a:r>
            <a:r>
              <a:rPr lang="en-US" sz="2200" b="1" dirty="0" smtClean="0">
                <a:latin typeface="Menlo Bold"/>
                <a:cs typeface="Menlo Bold"/>
              </a:rPr>
              <a:t>0 64”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5" y="1776102"/>
            <a:ext cx="179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flag for user-defined grid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2" y="1639200"/>
            <a:ext cx="10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type (5=STR)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76077" y="1455673"/>
            <a:ext cx="14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number of points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6572" y="145567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SW corner (</a:t>
            </a:r>
            <a:r>
              <a:rPr lang="en-US" b="1" dirty="0" err="1" smtClean="0">
                <a:solidFill>
                  <a:schemeClr val="accent3"/>
                </a:solidFill>
              </a:rPr>
              <a:t>millidegrees</a:t>
            </a:r>
            <a:r>
              <a:rPr lang="en-US" b="1" dirty="0" smtClean="0">
                <a:solidFill>
                  <a:schemeClr val="accent3"/>
                </a:solidFill>
              </a:rPr>
              <a:t>)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068" y="3920529"/>
            <a:ext cx="20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Projection center longitude (</a:t>
            </a:r>
            <a:r>
              <a:rPr lang="en-US" b="1" dirty="0" err="1" smtClean="0">
                <a:solidFill>
                  <a:schemeClr val="accent5"/>
                </a:solidFill>
              </a:rPr>
              <a:t>millidegrees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4546" y="4236299"/>
            <a:ext cx="16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horizontal spacing (m)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95608" y="3403601"/>
            <a:ext cx="837059" cy="846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10934" y="3403601"/>
            <a:ext cx="321733" cy="846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38801" y="2102004"/>
            <a:ext cx="745066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4028477" y="2102004"/>
            <a:ext cx="59349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15067" y="2376267"/>
            <a:ext cx="795866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68646" y="2376267"/>
            <a:ext cx="161957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4" idx="0"/>
          </p:cNvCxnSpPr>
          <p:nvPr/>
        </p:nvCxnSpPr>
        <p:spPr>
          <a:xfrm flipH="1">
            <a:off x="4564957" y="2102004"/>
            <a:ext cx="5701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6704772" y="2102004"/>
            <a:ext cx="204028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5734" y="3390139"/>
            <a:ext cx="169333" cy="516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132668" y="3403601"/>
            <a:ext cx="1811865" cy="711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19860" y="3927102"/>
            <a:ext cx="205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Center flag (0=NH ; 1=SH)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802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Copygb</a:t>
            </a:r>
            <a:r>
              <a:rPr lang="en-US" dirty="0" smtClean="0"/>
              <a:t> for User-defined </a:t>
            </a:r>
            <a:r>
              <a:rPr lang="en-US" dirty="0" err="1" smtClean="0"/>
              <a:t>Lat-lon</a:t>
            </a:r>
            <a:r>
              <a:rPr lang="en-US" dirty="0" smtClean="0"/>
              <a:t> Grids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913" y="2631497"/>
            <a:ext cx="8650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 </a:t>
            </a:r>
            <a:r>
              <a:rPr lang="en-US" sz="2200" b="1" dirty="0" smtClean="0">
                <a:latin typeface="Menlo Bold"/>
                <a:cs typeface="Menlo Bold"/>
              </a:rPr>
              <a:t>0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NX NY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STARTLAT STARTLON</a:t>
            </a:r>
            <a:r>
              <a:rPr lang="en-US" sz="2200" b="1" dirty="0" smtClean="0">
                <a:latin typeface="Menlo Bold"/>
                <a:cs typeface="Menlo Bold"/>
              </a:rPr>
              <a:t> 136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ENDLAT ENDLON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DLAT DLON </a:t>
            </a:r>
            <a:r>
              <a:rPr lang="en-US" sz="2200" b="1" dirty="0" smtClean="0">
                <a:latin typeface="Menlo Bold"/>
                <a:cs typeface="Menlo Bold"/>
              </a:rPr>
              <a:t>64”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734" y="5193232"/>
            <a:ext cx="86500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2438"/>
            <a:r>
              <a:rPr lang="en-US" sz="2200" dirty="0" smtClean="0">
                <a:cs typeface="Menlo Bold"/>
              </a:rPr>
              <a:t>Example for HWRF output domain:</a:t>
            </a:r>
          </a:p>
          <a:p>
            <a:pPr marL="457200" indent="-452438"/>
            <a:r>
              <a:rPr lang="en-US" sz="2200" b="1" dirty="0" err="1" smtClean="0">
                <a:latin typeface="Menlo Bold"/>
                <a:cs typeface="Menlo Bold"/>
              </a:rPr>
              <a:t>copygb.exe</a:t>
            </a:r>
            <a:r>
              <a:rPr lang="en-US" sz="2200" b="1" dirty="0" smtClean="0">
                <a:latin typeface="Menlo Bold"/>
                <a:cs typeface="Menlo Bold"/>
              </a:rPr>
              <a:t> –xg“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255</a:t>
            </a:r>
            <a:r>
              <a:rPr lang="en-US" sz="2200" b="1" dirty="0" smtClean="0">
                <a:latin typeface="Menlo Bold"/>
                <a:cs typeface="Menlo Bold"/>
              </a:rPr>
              <a:t> 5 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551 451 </a:t>
            </a:r>
            <a:r>
              <a:rPr lang="en-US" sz="2200" b="1" dirty="0" smtClean="0">
                <a:solidFill>
                  <a:schemeClr val="accent3"/>
                </a:solidFill>
                <a:latin typeface="Menlo Bold"/>
                <a:cs typeface="Menlo Bold"/>
              </a:rPr>
              <a:t>70000 229700 </a:t>
            </a:r>
            <a:r>
              <a:rPr lang="en-US" sz="2200" b="1" dirty="0" smtClean="0">
                <a:latin typeface="Menlo Bold"/>
                <a:cs typeface="Menlo Bold"/>
              </a:rPr>
              <a:t>136</a:t>
            </a:r>
            <a:r>
              <a:rPr lang="en-US" sz="2200" b="1" dirty="0" smtClean="0">
                <a:solidFill>
                  <a:schemeClr val="accent6"/>
                </a:solidFill>
                <a:latin typeface="Menlo Bold"/>
                <a:cs typeface="Menlo Bold"/>
              </a:rPr>
              <a:t> </a:t>
            </a:r>
            <a:r>
              <a:rPr lang="en-US" sz="2200" b="1" dirty="0" smtClean="0">
                <a:solidFill>
                  <a:schemeClr val="accent5"/>
                </a:solidFill>
                <a:latin typeface="Menlo Bold"/>
                <a:cs typeface="Menlo Bold"/>
              </a:rPr>
              <a:t>-20000 339700 </a:t>
            </a:r>
            <a:r>
              <a:rPr lang="en-US" sz="2200" b="1" dirty="0" smtClean="0">
                <a:solidFill>
                  <a:schemeClr val="accent2"/>
                </a:solidFill>
                <a:latin typeface="Menlo Bold"/>
                <a:cs typeface="Menlo Bold"/>
              </a:rPr>
              <a:t>200 200</a:t>
            </a:r>
            <a:r>
              <a:rPr lang="en-US" sz="2200" b="1" dirty="0" smtClean="0">
                <a:latin typeface="Menlo Bold"/>
                <a:cs typeface="Menlo Bold"/>
              </a:rPr>
              <a:t> 64” </a:t>
            </a:r>
            <a:r>
              <a:rPr lang="en-US" sz="2200" b="1" dirty="0" err="1" smtClean="0">
                <a:latin typeface="Menlo Bold"/>
                <a:cs typeface="Menlo Bold"/>
              </a:rPr>
              <a:t>in.grb</a:t>
            </a:r>
            <a:r>
              <a:rPr lang="en-US" sz="2200" b="1" dirty="0" smtClean="0">
                <a:latin typeface="Menlo Bold"/>
                <a:cs typeface="Menlo Bold"/>
              </a:rPr>
              <a:t> </a:t>
            </a:r>
            <a:r>
              <a:rPr lang="en-US" sz="2200" b="1" dirty="0" err="1" smtClean="0">
                <a:latin typeface="Menlo Bold"/>
                <a:cs typeface="Menlo Bold"/>
              </a:rPr>
              <a:t>out.grb</a:t>
            </a:r>
            <a:endParaRPr lang="en-US" sz="2200" b="1" dirty="0">
              <a:latin typeface="Menlo Bold"/>
              <a:cs typeface="Menl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5" y="1776102"/>
            <a:ext cx="179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flag for user-defined grid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402" y="1639200"/>
            <a:ext cx="109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 type (5=STR)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76077" y="1455673"/>
            <a:ext cx="149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number of points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6572" y="145567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SW corner (</a:t>
            </a:r>
            <a:r>
              <a:rPr lang="en-US" b="1" dirty="0" err="1" smtClean="0">
                <a:solidFill>
                  <a:schemeClr val="accent3"/>
                </a:solidFill>
              </a:rPr>
              <a:t>millidegrees</a:t>
            </a:r>
            <a:r>
              <a:rPr lang="en-US" b="1" dirty="0" smtClean="0">
                <a:solidFill>
                  <a:schemeClr val="accent3"/>
                </a:solidFill>
              </a:rPr>
              <a:t>)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665" y="4114800"/>
            <a:ext cx="313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NE latitude &amp; longitude</a:t>
            </a:r>
          </a:p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(</a:t>
            </a:r>
            <a:r>
              <a:rPr lang="en-US" b="1" dirty="0" err="1" smtClean="0">
                <a:solidFill>
                  <a:schemeClr val="accent5"/>
                </a:solidFill>
              </a:rPr>
              <a:t>millidegrees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3848" y="4236299"/>
            <a:ext cx="169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grid spacing (</a:t>
            </a:r>
            <a:r>
              <a:rPr lang="en-US" b="1" dirty="0" err="1" smtClean="0">
                <a:solidFill>
                  <a:schemeClr val="accent2"/>
                </a:solidFill>
              </a:rPr>
              <a:t>millidegrees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68646" y="3390141"/>
            <a:ext cx="507431" cy="860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76077" y="3390141"/>
            <a:ext cx="430664" cy="846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38801" y="2102004"/>
            <a:ext cx="745066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 flipH="1">
            <a:off x="4028477" y="2102004"/>
            <a:ext cx="59349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15067" y="2376267"/>
            <a:ext cx="795866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68646" y="2376267"/>
            <a:ext cx="161957" cy="2552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4" idx="0"/>
          </p:cNvCxnSpPr>
          <p:nvPr/>
        </p:nvCxnSpPr>
        <p:spPr>
          <a:xfrm flipH="1">
            <a:off x="4564957" y="2102004"/>
            <a:ext cx="57015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6704772" y="2102004"/>
            <a:ext cx="204028" cy="529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083733" y="3390140"/>
            <a:ext cx="169334" cy="724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015067" y="3390140"/>
            <a:ext cx="280541" cy="7246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7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072"/>
            <a:ext cx="8610600" cy="41783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HWRF’s Use of </a:t>
            </a:r>
            <a:r>
              <a:rPr lang="en-US" i="1" dirty="0" err="1"/>
              <a:t>c</a:t>
            </a:r>
            <a:r>
              <a:rPr lang="en-US" i="1" dirty="0" err="1" smtClean="0"/>
              <a:t>opygb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90112" y="5865183"/>
            <a:ext cx="3515360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Tracker-related variables from all domains on a small high-resolution grid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7280" y="1645906"/>
            <a:ext cx="3515360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A few variables from all domains on a very large moderate-resolution grid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9678" y="4311092"/>
            <a:ext cx="1397667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Inner nest only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7805" y="2839846"/>
            <a:ext cx="1397667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Intermediate nest only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5613" y="5450577"/>
            <a:ext cx="1397667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Parent only – many variables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521" y="3983293"/>
            <a:ext cx="1262560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Intermediate grid (not output)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9085" y="5096932"/>
            <a:ext cx="1397667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9646"/>
                </a:solidFill>
              </a:rPr>
              <a:t>Intermediate + Inner nests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2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5426" y="2545800"/>
            <a:ext cx="7770347" cy="2376000"/>
            <a:chOff x="915426" y="2545800"/>
            <a:chExt cx="7770347" cy="2376000"/>
          </a:xfrm>
        </p:grpSpPr>
        <p:sp>
          <p:nvSpPr>
            <p:cNvPr id="6" name="Freeform 5"/>
            <p:cNvSpPr/>
            <p:nvPr/>
          </p:nvSpPr>
          <p:spPr>
            <a:xfrm>
              <a:off x="915426" y="2545800"/>
              <a:ext cx="1289903" cy="648000"/>
            </a:xfrm>
            <a:custGeom>
              <a:avLst/>
              <a:gdLst>
                <a:gd name="connsiteX0" fmla="*/ 0 w 1289903"/>
                <a:gd name="connsiteY0" fmla="*/ 64800 h 648000"/>
                <a:gd name="connsiteX1" fmla="*/ 64800 w 1289903"/>
                <a:gd name="connsiteY1" fmla="*/ 0 h 648000"/>
                <a:gd name="connsiteX2" fmla="*/ 1225103 w 1289903"/>
                <a:gd name="connsiteY2" fmla="*/ 0 h 648000"/>
                <a:gd name="connsiteX3" fmla="*/ 1289903 w 1289903"/>
                <a:gd name="connsiteY3" fmla="*/ 64800 h 648000"/>
                <a:gd name="connsiteX4" fmla="*/ 1289903 w 1289903"/>
                <a:gd name="connsiteY4" fmla="*/ 583200 h 648000"/>
                <a:gd name="connsiteX5" fmla="*/ 1225103 w 1289903"/>
                <a:gd name="connsiteY5" fmla="*/ 648000 h 648000"/>
                <a:gd name="connsiteX6" fmla="*/ 64800 w 1289903"/>
                <a:gd name="connsiteY6" fmla="*/ 648000 h 648000"/>
                <a:gd name="connsiteX7" fmla="*/ 0 w 1289903"/>
                <a:gd name="connsiteY7" fmla="*/ 583200 h 648000"/>
                <a:gd name="connsiteX8" fmla="*/ 0 w 1289903"/>
                <a:gd name="connsiteY8" fmla="*/ 6480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648000">
                  <a:moveTo>
                    <a:pt x="0" y="64800"/>
                  </a:moveTo>
                  <a:cubicBezTo>
                    <a:pt x="0" y="29012"/>
                    <a:pt x="29012" y="0"/>
                    <a:pt x="64800" y="0"/>
                  </a:cubicBezTo>
                  <a:lnTo>
                    <a:pt x="1225103" y="0"/>
                  </a:lnTo>
                  <a:cubicBezTo>
                    <a:pt x="1260891" y="0"/>
                    <a:pt x="1289903" y="29012"/>
                    <a:pt x="1289903" y="64800"/>
                  </a:cubicBezTo>
                  <a:lnTo>
                    <a:pt x="1289903" y="583200"/>
                  </a:lnTo>
                  <a:cubicBezTo>
                    <a:pt x="1289903" y="618988"/>
                    <a:pt x="1260891" y="648000"/>
                    <a:pt x="1225103" y="648000"/>
                  </a:cubicBezTo>
                  <a:lnTo>
                    <a:pt x="64800" y="648000"/>
                  </a:lnTo>
                  <a:cubicBezTo>
                    <a:pt x="29012" y="648000"/>
                    <a:pt x="0" y="618988"/>
                    <a:pt x="0" y="583200"/>
                  </a:cubicBezTo>
                  <a:lnTo>
                    <a:pt x="0" y="6480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273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Unipost</a:t>
              </a:r>
              <a:endParaRPr lang="en-US" sz="1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179623" y="2977800"/>
              <a:ext cx="1512777" cy="1944000"/>
            </a:xfrm>
            <a:custGeom>
              <a:avLst/>
              <a:gdLst>
                <a:gd name="connsiteX0" fmla="*/ 0 w 1289903"/>
                <a:gd name="connsiteY0" fmla="*/ 128990 h 1944000"/>
                <a:gd name="connsiteX1" fmla="*/ 128990 w 1289903"/>
                <a:gd name="connsiteY1" fmla="*/ 0 h 1944000"/>
                <a:gd name="connsiteX2" fmla="*/ 1160913 w 1289903"/>
                <a:gd name="connsiteY2" fmla="*/ 0 h 1944000"/>
                <a:gd name="connsiteX3" fmla="*/ 1289903 w 1289903"/>
                <a:gd name="connsiteY3" fmla="*/ 128990 h 1944000"/>
                <a:gd name="connsiteX4" fmla="*/ 1289903 w 1289903"/>
                <a:gd name="connsiteY4" fmla="*/ 1815010 h 1944000"/>
                <a:gd name="connsiteX5" fmla="*/ 1160913 w 1289903"/>
                <a:gd name="connsiteY5" fmla="*/ 1944000 h 1944000"/>
                <a:gd name="connsiteX6" fmla="*/ 128990 w 1289903"/>
                <a:gd name="connsiteY6" fmla="*/ 1944000 h 1944000"/>
                <a:gd name="connsiteX7" fmla="*/ 0 w 1289903"/>
                <a:gd name="connsiteY7" fmla="*/ 1815010 h 1944000"/>
                <a:gd name="connsiteX8" fmla="*/ 0 w 1289903"/>
                <a:gd name="connsiteY8" fmla="*/ 128990 h 19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1944000">
                  <a:moveTo>
                    <a:pt x="0" y="128990"/>
                  </a:moveTo>
                  <a:cubicBezTo>
                    <a:pt x="0" y="57751"/>
                    <a:pt x="57751" y="0"/>
                    <a:pt x="128990" y="0"/>
                  </a:cubicBezTo>
                  <a:lnTo>
                    <a:pt x="1160913" y="0"/>
                  </a:lnTo>
                  <a:cubicBezTo>
                    <a:pt x="1232152" y="0"/>
                    <a:pt x="1289903" y="57751"/>
                    <a:pt x="1289903" y="128990"/>
                  </a:cubicBezTo>
                  <a:lnTo>
                    <a:pt x="1289903" y="1815010"/>
                  </a:lnTo>
                  <a:cubicBezTo>
                    <a:pt x="1289903" y="1886249"/>
                    <a:pt x="1232152" y="1944000"/>
                    <a:pt x="1160913" y="1944000"/>
                  </a:cubicBezTo>
                  <a:lnTo>
                    <a:pt x="128990" y="1944000"/>
                  </a:lnTo>
                  <a:cubicBezTo>
                    <a:pt x="57751" y="1944000"/>
                    <a:pt x="0" y="1886249"/>
                    <a:pt x="0" y="1815010"/>
                  </a:cubicBezTo>
                  <a:lnTo>
                    <a:pt x="0" y="12899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60" tIns="144460" rIns="144460" bIns="144460" numCol="1" spcCol="1270" anchor="t" anchorCtr="0">
              <a:noAutofit/>
            </a:bodyPr>
            <a:lstStyle/>
            <a:p>
              <a:pPr marL="0" lvl="1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500" dirty="0" smtClean="0"/>
                <a:t>Vertically i</a:t>
              </a:r>
              <a:r>
                <a:rPr lang="en-US" sz="1500" kern="1200" dirty="0" smtClean="0"/>
                <a:t>nterpolates model output to pressure levels and computes additional diagnostic variables</a:t>
              </a:r>
              <a:endParaRPr lang="en-US" sz="15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400874" y="2601225"/>
              <a:ext cx="414554" cy="321148"/>
            </a:xfrm>
            <a:custGeom>
              <a:avLst/>
              <a:gdLst>
                <a:gd name="connsiteX0" fmla="*/ 0 w 414554"/>
                <a:gd name="connsiteY0" fmla="*/ 64230 h 321148"/>
                <a:gd name="connsiteX1" fmla="*/ 253980 w 414554"/>
                <a:gd name="connsiteY1" fmla="*/ 64230 h 321148"/>
                <a:gd name="connsiteX2" fmla="*/ 253980 w 414554"/>
                <a:gd name="connsiteY2" fmla="*/ 0 h 321148"/>
                <a:gd name="connsiteX3" fmla="*/ 414554 w 414554"/>
                <a:gd name="connsiteY3" fmla="*/ 160574 h 321148"/>
                <a:gd name="connsiteX4" fmla="*/ 253980 w 414554"/>
                <a:gd name="connsiteY4" fmla="*/ 321148 h 321148"/>
                <a:gd name="connsiteX5" fmla="*/ 253980 w 414554"/>
                <a:gd name="connsiteY5" fmla="*/ 256918 h 321148"/>
                <a:gd name="connsiteX6" fmla="*/ 0 w 414554"/>
                <a:gd name="connsiteY6" fmla="*/ 256918 h 321148"/>
                <a:gd name="connsiteX7" fmla="*/ 0 w 414554"/>
                <a:gd name="connsiteY7" fmla="*/ 64230 h 32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554" h="321148">
                  <a:moveTo>
                    <a:pt x="0" y="64230"/>
                  </a:moveTo>
                  <a:lnTo>
                    <a:pt x="253980" y="64230"/>
                  </a:lnTo>
                  <a:lnTo>
                    <a:pt x="253980" y="0"/>
                  </a:lnTo>
                  <a:lnTo>
                    <a:pt x="414554" y="160574"/>
                  </a:lnTo>
                  <a:lnTo>
                    <a:pt x="253980" y="321148"/>
                  </a:lnTo>
                  <a:lnTo>
                    <a:pt x="253980" y="256918"/>
                  </a:lnTo>
                  <a:lnTo>
                    <a:pt x="0" y="256918"/>
                  </a:lnTo>
                  <a:lnTo>
                    <a:pt x="0" y="642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230" rIns="96344" bIns="6423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987508" y="2545800"/>
              <a:ext cx="1289903" cy="648000"/>
            </a:xfrm>
            <a:custGeom>
              <a:avLst/>
              <a:gdLst>
                <a:gd name="connsiteX0" fmla="*/ 0 w 1289903"/>
                <a:gd name="connsiteY0" fmla="*/ 64800 h 648000"/>
                <a:gd name="connsiteX1" fmla="*/ 64800 w 1289903"/>
                <a:gd name="connsiteY1" fmla="*/ 0 h 648000"/>
                <a:gd name="connsiteX2" fmla="*/ 1225103 w 1289903"/>
                <a:gd name="connsiteY2" fmla="*/ 0 h 648000"/>
                <a:gd name="connsiteX3" fmla="*/ 1289903 w 1289903"/>
                <a:gd name="connsiteY3" fmla="*/ 64800 h 648000"/>
                <a:gd name="connsiteX4" fmla="*/ 1289903 w 1289903"/>
                <a:gd name="connsiteY4" fmla="*/ 583200 h 648000"/>
                <a:gd name="connsiteX5" fmla="*/ 1225103 w 1289903"/>
                <a:gd name="connsiteY5" fmla="*/ 648000 h 648000"/>
                <a:gd name="connsiteX6" fmla="*/ 64800 w 1289903"/>
                <a:gd name="connsiteY6" fmla="*/ 648000 h 648000"/>
                <a:gd name="connsiteX7" fmla="*/ 0 w 1289903"/>
                <a:gd name="connsiteY7" fmla="*/ 583200 h 648000"/>
                <a:gd name="connsiteX8" fmla="*/ 0 w 1289903"/>
                <a:gd name="connsiteY8" fmla="*/ 6480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648000">
                  <a:moveTo>
                    <a:pt x="0" y="64800"/>
                  </a:moveTo>
                  <a:cubicBezTo>
                    <a:pt x="0" y="29012"/>
                    <a:pt x="29012" y="0"/>
                    <a:pt x="64800" y="0"/>
                  </a:cubicBezTo>
                  <a:lnTo>
                    <a:pt x="1225103" y="0"/>
                  </a:lnTo>
                  <a:cubicBezTo>
                    <a:pt x="1260891" y="0"/>
                    <a:pt x="1289903" y="29012"/>
                    <a:pt x="1289903" y="64800"/>
                  </a:cubicBezTo>
                  <a:lnTo>
                    <a:pt x="1289903" y="583200"/>
                  </a:lnTo>
                  <a:cubicBezTo>
                    <a:pt x="1289903" y="618988"/>
                    <a:pt x="1260891" y="648000"/>
                    <a:pt x="1225103" y="648000"/>
                  </a:cubicBezTo>
                  <a:lnTo>
                    <a:pt x="64800" y="648000"/>
                  </a:lnTo>
                  <a:cubicBezTo>
                    <a:pt x="29012" y="648000"/>
                    <a:pt x="0" y="618988"/>
                    <a:pt x="0" y="583200"/>
                  </a:cubicBezTo>
                  <a:lnTo>
                    <a:pt x="0" y="6480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273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copygb</a:t>
              </a:r>
              <a:endParaRPr lang="en-US" sz="15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251705" y="2977800"/>
              <a:ext cx="1289903" cy="1944000"/>
            </a:xfrm>
            <a:custGeom>
              <a:avLst/>
              <a:gdLst>
                <a:gd name="connsiteX0" fmla="*/ 0 w 1289903"/>
                <a:gd name="connsiteY0" fmla="*/ 128990 h 1944000"/>
                <a:gd name="connsiteX1" fmla="*/ 128990 w 1289903"/>
                <a:gd name="connsiteY1" fmla="*/ 0 h 1944000"/>
                <a:gd name="connsiteX2" fmla="*/ 1160913 w 1289903"/>
                <a:gd name="connsiteY2" fmla="*/ 0 h 1944000"/>
                <a:gd name="connsiteX3" fmla="*/ 1289903 w 1289903"/>
                <a:gd name="connsiteY3" fmla="*/ 128990 h 1944000"/>
                <a:gd name="connsiteX4" fmla="*/ 1289903 w 1289903"/>
                <a:gd name="connsiteY4" fmla="*/ 1815010 h 1944000"/>
                <a:gd name="connsiteX5" fmla="*/ 1160913 w 1289903"/>
                <a:gd name="connsiteY5" fmla="*/ 1944000 h 1944000"/>
                <a:gd name="connsiteX6" fmla="*/ 128990 w 1289903"/>
                <a:gd name="connsiteY6" fmla="*/ 1944000 h 1944000"/>
                <a:gd name="connsiteX7" fmla="*/ 0 w 1289903"/>
                <a:gd name="connsiteY7" fmla="*/ 1815010 h 1944000"/>
                <a:gd name="connsiteX8" fmla="*/ 0 w 1289903"/>
                <a:gd name="connsiteY8" fmla="*/ 128990 h 19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1944000">
                  <a:moveTo>
                    <a:pt x="0" y="128990"/>
                  </a:moveTo>
                  <a:cubicBezTo>
                    <a:pt x="0" y="57751"/>
                    <a:pt x="57751" y="0"/>
                    <a:pt x="128990" y="0"/>
                  </a:cubicBezTo>
                  <a:lnTo>
                    <a:pt x="1160913" y="0"/>
                  </a:lnTo>
                  <a:cubicBezTo>
                    <a:pt x="1232152" y="0"/>
                    <a:pt x="1289903" y="57751"/>
                    <a:pt x="1289903" y="128990"/>
                  </a:cubicBezTo>
                  <a:lnTo>
                    <a:pt x="1289903" y="1815010"/>
                  </a:lnTo>
                  <a:cubicBezTo>
                    <a:pt x="1289903" y="1886249"/>
                    <a:pt x="1232152" y="1944000"/>
                    <a:pt x="1160913" y="1944000"/>
                  </a:cubicBezTo>
                  <a:lnTo>
                    <a:pt x="128990" y="1944000"/>
                  </a:lnTo>
                  <a:cubicBezTo>
                    <a:pt x="57751" y="1944000"/>
                    <a:pt x="0" y="1886249"/>
                    <a:pt x="0" y="1815010"/>
                  </a:cubicBezTo>
                  <a:lnTo>
                    <a:pt x="0" y="12899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60" tIns="144460" rIns="144460" bIns="144460" numCol="1" spcCol="1270" anchor="t" anchorCtr="0">
              <a:noAutofit/>
            </a:bodyPr>
            <a:lstStyle/>
            <a:p>
              <a:pPr marL="0" lvl="1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500" kern="1200" dirty="0" smtClean="0"/>
                <a:t>Interpolates fields to user-defined grids, and/or combines two domains</a:t>
              </a:r>
              <a:endParaRPr lang="en-US" sz="15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72956" y="2601225"/>
              <a:ext cx="414554" cy="321148"/>
            </a:xfrm>
            <a:custGeom>
              <a:avLst/>
              <a:gdLst>
                <a:gd name="connsiteX0" fmla="*/ 0 w 414554"/>
                <a:gd name="connsiteY0" fmla="*/ 64230 h 321148"/>
                <a:gd name="connsiteX1" fmla="*/ 253980 w 414554"/>
                <a:gd name="connsiteY1" fmla="*/ 64230 h 321148"/>
                <a:gd name="connsiteX2" fmla="*/ 253980 w 414554"/>
                <a:gd name="connsiteY2" fmla="*/ 0 h 321148"/>
                <a:gd name="connsiteX3" fmla="*/ 414554 w 414554"/>
                <a:gd name="connsiteY3" fmla="*/ 160574 h 321148"/>
                <a:gd name="connsiteX4" fmla="*/ 253980 w 414554"/>
                <a:gd name="connsiteY4" fmla="*/ 321148 h 321148"/>
                <a:gd name="connsiteX5" fmla="*/ 253980 w 414554"/>
                <a:gd name="connsiteY5" fmla="*/ 256918 h 321148"/>
                <a:gd name="connsiteX6" fmla="*/ 0 w 414554"/>
                <a:gd name="connsiteY6" fmla="*/ 256918 h 321148"/>
                <a:gd name="connsiteX7" fmla="*/ 0 w 414554"/>
                <a:gd name="connsiteY7" fmla="*/ 64230 h 32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554" h="321148">
                  <a:moveTo>
                    <a:pt x="0" y="64230"/>
                  </a:moveTo>
                  <a:lnTo>
                    <a:pt x="253980" y="64230"/>
                  </a:lnTo>
                  <a:lnTo>
                    <a:pt x="253980" y="0"/>
                  </a:lnTo>
                  <a:lnTo>
                    <a:pt x="414554" y="160574"/>
                  </a:lnTo>
                  <a:lnTo>
                    <a:pt x="253980" y="321148"/>
                  </a:lnTo>
                  <a:lnTo>
                    <a:pt x="253980" y="256918"/>
                  </a:lnTo>
                  <a:lnTo>
                    <a:pt x="0" y="256918"/>
                  </a:lnTo>
                  <a:lnTo>
                    <a:pt x="0" y="642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230" rIns="96344" bIns="6423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059590" y="2545800"/>
              <a:ext cx="1289903" cy="648000"/>
            </a:xfrm>
            <a:custGeom>
              <a:avLst/>
              <a:gdLst>
                <a:gd name="connsiteX0" fmla="*/ 0 w 1289903"/>
                <a:gd name="connsiteY0" fmla="*/ 64800 h 648000"/>
                <a:gd name="connsiteX1" fmla="*/ 64800 w 1289903"/>
                <a:gd name="connsiteY1" fmla="*/ 0 h 648000"/>
                <a:gd name="connsiteX2" fmla="*/ 1225103 w 1289903"/>
                <a:gd name="connsiteY2" fmla="*/ 0 h 648000"/>
                <a:gd name="connsiteX3" fmla="*/ 1289903 w 1289903"/>
                <a:gd name="connsiteY3" fmla="*/ 64800 h 648000"/>
                <a:gd name="connsiteX4" fmla="*/ 1289903 w 1289903"/>
                <a:gd name="connsiteY4" fmla="*/ 583200 h 648000"/>
                <a:gd name="connsiteX5" fmla="*/ 1225103 w 1289903"/>
                <a:gd name="connsiteY5" fmla="*/ 648000 h 648000"/>
                <a:gd name="connsiteX6" fmla="*/ 64800 w 1289903"/>
                <a:gd name="connsiteY6" fmla="*/ 648000 h 648000"/>
                <a:gd name="connsiteX7" fmla="*/ 0 w 1289903"/>
                <a:gd name="connsiteY7" fmla="*/ 583200 h 648000"/>
                <a:gd name="connsiteX8" fmla="*/ 0 w 1289903"/>
                <a:gd name="connsiteY8" fmla="*/ 6480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648000">
                  <a:moveTo>
                    <a:pt x="0" y="64800"/>
                  </a:moveTo>
                  <a:cubicBezTo>
                    <a:pt x="0" y="29012"/>
                    <a:pt x="29012" y="0"/>
                    <a:pt x="64800" y="0"/>
                  </a:cubicBezTo>
                  <a:lnTo>
                    <a:pt x="1225103" y="0"/>
                  </a:lnTo>
                  <a:cubicBezTo>
                    <a:pt x="1260891" y="0"/>
                    <a:pt x="1289903" y="29012"/>
                    <a:pt x="1289903" y="64800"/>
                  </a:cubicBezTo>
                  <a:lnTo>
                    <a:pt x="1289903" y="583200"/>
                  </a:lnTo>
                  <a:cubicBezTo>
                    <a:pt x="1289903" y="618988"/>
                    <a:pt x="1260891" y="648000"/>
                    <a:pt x="1225103" y="648000"/>
                  </a:cubicBezTo>
                  <a:lnTo>
                    <a:pt x="64800" y="648000"/>
                  </a:lnTo>
                  <a:cubicBezTo>
                    <a:pt x="29012" y="648000"/>
                    <a:pt x="0" y="618988"/>
                    <a:pt x="0" y="583200"/>
                  </a:cubicBezTo>
                  <a:lnTo>
                    <a:pt x="0" y="6480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273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Tracker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23787" y="2977800"/>
              <a:ext cx="1381813" cy="1944000"/>
            </a:xfrm>
            <a:custGeom>
              <a:avLst/>
              <a:gdLst>
                <a:gd name="connsiteX0" fmla="*/ 0 w 1289903"/>
                <a:gd name="connsiteY0" fmla="*/ 128990 h 1944000"/>
                <a:gd name="connsiteX1" fmla="*/ 128990 w 1289903"/>
                <a:gd name="connsiteY1" fmla="*/ 0 h 1944000"/>
                <a:gd name="connsiteX2" fmla="*/ 1160913 w 1289903"/>
                <a:gd name="connsiteY2" fmla="*/ 0 h 1944000"/>
                <a:gd name="connsiteX3" fmla="*/ 1289903 w 1289903"/>
                <a:gd name="connsiteY3" fmla="*/ 128990 h 1944000"/>
                <a:gd name="connsiteX4" fmla="*/ 1289903 w 1289903"/>
                <a:gd name="connsiteY4" fmla="*/ 1815010 h 1944000"/>
                <a:gd name="connsiteX5" fmla="*/ 1160913 w 1289903"/>
                <a:gd name="connsiteY5" fmla="*/ 1944000 h 1944000"/>
                <a:gd name="connsiteX6" fmla="*/ 128990 w 1289903"/>
                <a:gd name="connsiteY6" fmla="*/ 1944000 h 1944000"/>
                <a:gd name="connsiteX7" fmla="*/ 0 w 1289903"/>
                <a:gd name="connsiteY7" fmla="*/ 1815010 h 1944000"/>
                <a:gd name="connsiteX8" fmla="*/ 0 w 1289903"/>
                <a:gd name="connsiteY8" fmla="*/ 128990 h 19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1944000">
                  <a:moveTo>
                    <a:pt x="0" y="128990"/>
                  </a:moveTo>
                  <a:cubicBezTo>
                    <a:pt x="0" y="57751"/>
                    <a:pt x="57751" y="0"/>
                    <a:pt x="128990" y="0"/>
                  </a:cubicBezTo>
                  <a:lnTo>
                    <a:pt x="1160913" y="0"/>
                  </a:lnTo>
                  <a:cubicBezTo>
                    <a:pt x="1232152" y="0"/>
                    <a:pt x="1289903" y="57751"/>
                    <a:pt x="1289903" y="128990"/>
                  </a:cubicBezTo>
                  <a:lnTo>
                    <a:pt x="1289903" y="1815010"/>
                  </a:lnTo>
                  <a:cubicBezTo>
                    <a:pt x="1289903" y="1886249"/>
                    <a:pt x="1232152" y="1944000"/>
                    <a:pt x="1160913" y="1944000"/>
                  </a:cubicBezTo>
                  <a:lnTo>
                    <a:pt x="128990" y="1944000"/>
                  </a:lnTo>
                  <a:cubicBezTo>
                    <a:pt x="57751" y="1944000"/>
                    <a:pt x="0" y="1886249"/>
                    <a:pt x="0" y="1815010"/>
                  </a:cubicBezTo>
                  <a:lnTo>
                    <a:pt x="0" y="12899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60" tIns="144460" rIns="144460" bIns="144460" numCol="1" spcCol="1270" anchor="t" anchorCtr="0">
              <a:noAutofit/>
            </a:bodyPr>
            <a:lstStyle/>
            <a:p>
              <a:pPr marL="0" lvl="1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500" kern="1200" dirty="0" smtClean="0"/>
                <a:t>Extracts properties of the storm (location, intensity, etc</a:t>
              </a:r>
              <a:r>
                <a:rPr lang="en-US" sz="1500" dirty="0" smtClean="0"/>
                <a:t>.) from 3D meteorological fields</a:t>
              </a:r>
              <a:endParaRPr lang="en-US" sz="1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545038" y="2601225"/>
              <a:ext cx="414554" cy="321148"/>
            </a:xfrm>
            <a:custGeom>
              <a:avLst/>
              <a:gdLst>
                <a:gd name="connsiteX0" fmla="*/ 0 w 414554"/>
                <a:gd name="connsiteY0" fmla="*/ 64230 h 321148"/>
                <a:gd name="connsiteX1" fmla="*/ 253980 w 414554"/>
                <a:gd name="connsiteY1" fmla="*/ 64230 h 321148"/>
                <a:gd name="connsiteX2" fmla="*/ 253980 w 414554"/>
                <a:gd name="connsiteY2" fmla="*/ 0 h 321148"/>
                <a:gd name="connsiteX3" fmla="*/ 414554 w 414554"/>
                <a:gd name="connsiteY3" fmla="*/ 160574 h 321148"/>
                <a:gd name="connsiteX4" fmla="*/ 253980 w 414554"/>
                <a:gd name="connsiteY4" fmla="*/ 321148 h 321148"/>
                <a:gd name="connsiteX5" fmla="*/ 253980 w 414554"/>
                <a:gd name="connsiteY5" fmla="*/ 256918 h 321148"/>
                <a:gd name="connsiteX6" fmla="*/ 0 w 414554"/>
                <a:gd name="connsiteY6" fmla="*/ 256918 h 321148"/>
                <a:gd name="connsiteX7" fmla="*/ 0 w 414554"/>
                <a:gd name="connsiteY7" fmla="*/ 64230 h 32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554" h="321148">
                  <a:moveTo>
                    <a:pt x="0" y="64230"/>
                  </a:moveTo>
                  <a:lnTo>
                    <a:pt x="253980" y="64230"/>
                  </a:lnTo>
                  <a:lnTo>
                    <a:pt x="253980" y="0"/>
                  </a:lnTo>
                  <a:lnTo>
                    <a:pt x="414554" y="160574"/>
                  </a:lnTo>
                  <a:lnTo>
                    <a:pt x="253980" y="321148"/>
                  </a:lnTo>
                  <a:lnTo>
                    <a:pt x="253980" y="256918"/>
                  </a:lnTo>
                  <a:lnTo>
                    <a:pt x="0" y="256918"/>
                  </a:lnTo>
                  <a:lnTo>
                    <a:pt x="0" y="6423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4230" rIns="96344" bIns="6423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31673" y="2545800"/>
              <a:ext cx="1289903" cy="648000"/>
            </a:xfrm>
            <a:custGeom>
              <a:avLst/>
              <a:gdLst>
                <a:gd name="connsiteX0" fmla="*/ 0 w 1289903"/>
                <a:gd name="connsiteY0" fmla="*/ 64800 h 648000"/>
                <a:gd name="connsiteX1" fmla="*/ 64800 w 1289903"/>
                <a:gd name="connsiteY1" fmla="*/ 0 h 648000"/>
                <a:gd name="connsiteX2" fmla="*/ 1225103 w 1289903"/>
                <a:gd name="connsiteY2" fmla="*/ 0 h 648000"/>
                <a:gd name="connsiteX3" fmla="*/ 1289903 w 1289903"/>
                <a:gd name="connsiteY3" fmla="*/ 64800 h 648000"/>
                <a:gd name="connsiteX4" fmla="*/ 1289903 w 1289903"/>
                <a:gd name="connsiteY4" fmla="*/ 583200 h 648000"/>
                <a:gd name="connsiteX5" fmla="*/ 1225103 w 1289903"/>
                <a:gd name="connsiteY5" fmla="*/ 648000 h 648000"/>
                <a:gd name="connsiteX6" fmla="*/ 64800 w 1289903"/>
                <a:gd name="connsiteY6" fmla="*/ 648000 h 648000"/>
                <a:gd name="connsiteX7" fmla="*/ 0 w 1289903"/>
                <a:gd name="connsiteY7" fmla="*/ 583200 h 648000"/>
                <a:gd name="connsiteX8" fmla="*/ 0 w 1289903"/>
                <a:gd name="connsiteY8" fmla="*/ 6480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648000">
                  <a:moveTo>
                    <a:pt x="0" y="64800"/>
                  </a:moveTo>
                  <a:cubicBezTo>
                    <a:pt x="0" y="29012"/>
                    <a:pt x="29012" y="0"/>
                    <a:pt x="64800" y="0"/>
                  </a:cubicBezTo>
                  <a:lnTo>
                    <a:pt x="1225103" y="0"/>
                  </a:lnTo>
                  <a:cubicBezTo>
                    <a:pt x="1260891" y="0"/>
                    <a:pt x="1289903" y="29012"/>
                    <a:pt x="1289903" y="64800"/>
                  </a:cubicBezTo>
                  <a:lnTo>
                    <a:pt x="1289903" y="583200"/>
                  </a:lnTo>
                  <a:cubicBezTo>
                    <a:pt x="1289903" y="618988"/>
                    <a:pt x="1260891" y="648000"/>
                    <a:pt x="1225103" y="648000"/>
                  </a:cubicBezTo>
                  <a:lnTo>
                    <a:pt x="64800" y="648000"/>
                  </a:lnTo>
                  <a:cubicBezTo>
                    <a:pt x="29012" y="648000"/>
                    <a:pt x="0" y="618988"/>
                    <a:pt x="0" y="583200"/>
                  </a:cubicBezTo>
                  <a:lnTo>
                    <a:pt x="0" y="6480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273150" numCol="1" spcCol="1270" anchor="t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Visualization</a:t>
              </a:r>
              <a:endParaRPr lang="en-US" sz="15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95870" y="2977800"/>
              <a:ext cx="1289903" cy="1944000"/>
            </a:xfrm>
            <a:custGeom>
              <a:avLst/>
              <a:gdLst>
                <a:gd name="connsiteX0" fmla="*/ 0 w 1289903"/>
                <a:gd name="connsiteY0" fmla="*/ 128990 h 1944000"/>
                <a:gd name="connsiteX1" fmla="*/ 128990 w 1289903"/>
                <a:gd name="connsiteY1" fmla="*/ 0 h 1944000"/>
                <a:gd name="connsiteX2" fmla="*/ 1160913 w 1289903"/>
                <a:gd name="connsiteY2" fmla="*/ 0 h 1944000"/>
                <a:gd name="connsiteX3" fmla="*/ 1289903 w 1289903"/>
                <a:gd name="connsiteY3" fmla="*/ 128990 h 1944000"/>
                <a:gd name="connsiteX4" fmla="*/ 1289903 w 1289903"/>
                <a:gd name="connsiteY4" fmla="*/ 1815010 h 1944000"/>
                <a:gd name="connsiteX5" fmla="*/ 1160913 w 1289903"/>
                <a:gd name="connsiteY5" fmla="*/ 1944000 h 1944000"/>
                <a:gd name="connsiteX6" fmla="*/ 128990 w 1289903"/>
                <a:gd name="connsiteY6" fmla="*/ 1944000 h 1944000"/>
                <a:gd name="connsiteX7" fmla="*/ 0 w 1289903"/>
                <a:gd name="connsiteY7" fmla="*/ 1815010 h 1944000"/>
                <a:gd name="connsiteX8" fmla="*/ 0 w 1289903"/>
                <a:gd name="connsiteY8" fmla="*/ 128990 h 19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903" h="1944000">
                  <a:moveTo>
                    <a:pt x="0" y="128990"/>
                  </a:moveTo>
                  <a:cubicBezTo>
                    <a:pt x="0" y="57751"/>
                    <a:pt x="57751" y="0"/>
                    <a:pt x="128990" y="0"/>
                  </a:cubicBezTo>
                  <a:lnTo>
                    <a:pt x="1160913" y="0"/>
                  </a:lnTo>
                  <a:cubicBezTo>
                    <a:pt x="1232152" y="0"/>
                    <a:pt x="1289903" y="57751"/>
                    <a:pt x="1289903" y="128990"/>
                  </a:cubicBezTo>
                  <a:lnTo>
                    <a:pt x="1289903" y="1815010"/>
                  </a:lnTo>
                  <a:cubicBezTo>
                    <a:pt x="1289903" y="1886249"/>
                    <a:pt x="1232152" y="1944000"/>
                    <a:pt x="1160913" y="1944000"/>
                  </a:cubicBezTo>
                  <a:lnTo>
                    <a:pt x="128990" y="1944000"/>
                  </a:lnTo>
                  <a:cubicBezTo>
                    <a:pt x="57751" y="1944000"/>
                    <a:pt x="0" y="1886249"/>
                    <a:pt x="0" y="1815010"/>
                  </a:cubicBezTo>
                  <a:lnTo>
                    <a:pt x="0" y="12899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460" tIns="144460" rIns="144460" bIns="144460" numCol="1" spcCol="1270" anchor="t" anchorCtr="0">
              <a:noAutofit/>
            </a:bodyPr>
            <a:lstStyle/>
            <a:p>
              <a:pPr marL="0" lvl="1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500" kern="1200" dirty="0" smtClean="0"/>
                <a:t>Generates a variety of images of the forecast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02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HWRF Forecast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ATCF text files from GFDL Vortex Tracker</a:t>
            </a:r>
          </a:p>
          <a:p>
            <a:r>
              <a:rPr lang="en-US" dirty="0" smtClean="0"/>
              <a:t>Grib2 files of standard and synthetic satellite fields on combined and single grids, at various resolutions</a:t>
            </a:r>
          </a:p>
          <a:p>
            <a:r>
              <a:rPr lang="en-US" dirty="0" smtClean="0"/>
              <a:t>Swath rain and wind products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1291" r="2020"/>
          <a:stretch/>
        </p:blipFill>
        <p:spPr>
          <a:xfrm>
            <a:off x="5981638" y="3335838"/>
            <a:ext cx="2645895" cy="2125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4" r="52301"/>
          <a:stretch/>
        </p:blipFill>
        <p:spPr>
          <a:xfrm>
            <a:off x="2607733" y="3335838"/>
            <a:ext cx="2607732" cy="2125143"/>
          </a:xfrm>
          <a:prstGeom prst="rect">
            <a:avLst/>
          </a:prstGeom>
        </p:spPr>
      </p:pic>
      <p:pic>
        <p:nvPicPr>
          <p:cNvPr id="5" name="Content Placeholder 33"/>
          <p:cNvPicPr>
            <a:picLocks noChangeAspect="1"/>
          </p:cNvPicPr>
          <p:nvPr/>
        </p:nvPicPr>
        <p:blipFill rotWithShape="1">
          <a:blip r:embed="rId3"/>
          <a:srcRect l="59956" t="-1479" r="1" b="19829"/>
          <a:stretch/>
        </p:blipFill>
        <p:spPr>
          <a:xfrm>
            <a:off x="330199" y="3443994"/>
            <a:ext cx="1915160" cy="1908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18347" y="6315140"/>
            <a:ext cx="426785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www.emc.ncep.noaa.gov</a:t>
            </a:r>
            <a:r>
              <a:rPr lang="en-US" dirty="0"/>
              <a:t>/</a:t>
            </a:r>
            <a:r>
              <a:rPr lang="en-US" dirty="0" err="1"/>
              <a:t>gc_wmb</a:t>
            </a:r>
            <a:r>
              <a:rPr lang="en-US" dirty="0"/>
              <a:t>/</a:t>
            </a:r>
            <a:r>
              <a:rPr lang="en-US" dirty="0" err="1"/>
              <a:t>vxt</a:t>
            </a:r>
            <a:r>
              <a:rPr lang="en-US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 rot="21242516">
            <a:off x="3703615" y="5978074"/>
            <a:ext cx="34131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HWRF Real-time Operational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Tools (MET)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9481" y="1810078"/>
            <a:ext cx="5739519" cy="2854393"/>
            <a:chOff x="178682" y="3532033"/>
            <a:chExt cx="6255985" cy="3108699"/>
          </a:xfrm>
        </p:grpSpPr>
        <p:sp>
          <p:nvSpPr>
            <p:cNvPr id="7" name="Rectangle 6"/>
            <p:cNvSpPr/>
            <p:nvPr/>
          </p:nvSpPr>
          <p:spPr>
            <a:xfrm>
              <a:off x="178682" y="3855199"/>
              <a:ext cx="6255985" cy="27855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81" y="4273192"/>
              <a:ext cx="3124200" cy="23326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2405"/>
            <a:stretch/>
          </p:blipFill>
          <p:spPr>
            <a:xfrm>
              <a:off x="3302882" y="4255275"/>
              <a:ext cx="3056467" cy="235060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0732" y="3532033"/>
              <a:ext cx="4572000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/>
              <a:r>
                <a:rPr lang="en-US" sz="1600" dirty="0"/>
                <a:t>MET Series Analysis tool can be used to generate large-scale statistics </a:t>
              </a:r>
              <a:r>
                <a:rPr lang="en-US" sz="1600" dirty="0" smtClean="0"/>
                <a:t>over a large region</a:t>
              </a:r>
              <a:endParaRPr lang="en-US" sz="16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16881" y="1331543"/>
            <a:ext cx="67470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MET and MET-TC are comprehensive verification tools supported at the DTC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77733" y="4130559"/>
            <a:ext cx="5016137" cy="2568392"/>
            <a:chOff x="3877733" y="4221875"/>
            <a:chExt cx="5016137" cy="2568392"/>
          </a:xfrm>
        </p:grpSpPr>
        <p:sp>
          <p:nvSpPr>
            <p:cNvPr id="13" name="Rectangle 12"/>
            <p:cNvSpPr/>
            <p:nvPr/>
          </p:nvSpPr>
          <p:spPr>
            <a:xfrm>
              <a:off x="3877733" y="4597400"/>
              <a:ext cx="5016137" cy="219286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011" y="4806651"/>
              <a:ext cx="2448859" cy="1892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7686" y="4806651"/>
              <a:ext cx="2457325" cy="189884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99416" y="4221875"/>
              <a:ext cx="3555118" cy="5847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MET-TC is used to generate statistics from the ATCF output files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74570" y="5565446"/>
            <a:ext cx="34573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8064A2"/>
                </a:solidFill>
              </a:rPr>
              <a:t>http://</a:t>
            </a:r>
            <a:r>
              <a:rPr lang="en-US" dirty="0" err="1">
                <a:solidFill>
                  <a:srgbClr val="8064A2"/>
                </a:solidFill>
              </a:rPr>
              <a:t>www.dtcenter.org</a:t>
            </a:r>
            <a:r>
              <a:rPr lang="en-US" dirty="0">
                <a:solidFill>
                  <a:srgbClr val="8064A2"/>
                </a:solidFill>
              </a:rPr>
              <a:t>/met/users/</a:t>
            </a:r>
          </a:p>
        </p:txBody>
      </p:sp>
      <p:sp>
        <p:nvSpPr>
          <p:cNvPr id="17" name="Rounded Rectangle 16"/>
          <p:cNvSpPr/>
          <p:nvPr/>
        </p:nvSpPr>
        <p:spPr>
          <a:xfrm rot="20493308">
            <a:off x="318604" y="4943677"/>
            <a:ext cx="1503665" cy="5320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Get MET here…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Post Processor (UPP)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Unipost</a:t>
            </a:r>
            <a:endParaRPr lang="en-US" dirty="0" smtClean="0"/>
          </a:p>
          <a:p>
            <a:pPr lvl="1"/>
            <a:r>
              <a:rPr lang="en-US" dirty="0" smtClean="0"/>
              <a:t>De-staggers HWRF parent and nest domain output</a:t>
            </a:r>
          </a:p>
          <a:p>
            <a:pPr lvl="1"/>
            <a:r>
              <a:rPr lang="en-US" dirty="0" smtClean="0"/>
              <a:t>Computes diagnostic variables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in grib1 (HWRF </a:t>
            </a:r>
            <a:r>
              <a:rPr lang="en-US" dirty="0" smtClean="0"/>
              <a:t>scripts convert </a:t>
            </a:r>
            <a:r>
              <a:rPr lang="en-US" dirty="0"/>
              <a:t>to grib2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MPI parallel code that can take advantage of large numbers of processors</a:t>
            </a:r>
          </a:p>
          <a:p>
            <a:r>
              <a:rPr lang="en-US" dirty="0" err="1" smtClean="0"/>
              <a:t>copygb</a:t>
            </a:r>
            <a:endParaRPr lang="en-US" dirty="0" smtClean="0"/>
          </a:p>
          <a:p>
            <a:pPr lvl="1"/>
            <a:r>
              <a:rPr lang="en-US" dirty="0" smtClean="0"/>
              <a:t>Interpolates the output from native WRF grids (E-grid) to NWS standard levels and grids (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Combines nest data onto parent domain</a:t>
            </a:r>
          </a:p>
          <a:p>
            <a:pPr lvl="1"/>
            <a:r>
              <a:rPr lang="en-US" dirty="0"/>
              <a:t>Produces GRIB files that can be ingested by most plotting programs (NCL, </a:t>
            </a:r>
            <a:r>
              <a:rPr lang="en-US" dirty="0" err="1"/>
              <a:t>GrADS</a:t>
            </a:r>
            <a:r>
              <a:rPr lang="en-US" dirty="0"/>
              <a:t> etc.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3911600" cy="1143000"/>
          </a:xfrm>
        </p:spPr>
        <p:txBody>
          <a:bodyPr/>
          <a:lstStyle/>
          <a:p>
            <a:r>
              <a:rPr lang="en-US" dirty="0" err="1" smtClean="0"/>
              <a:t>Unipost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2535" y="1447800"/>
            <a:ext cx="3674533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Unipost</a:t>
            </a:r>
            <a:r>
              <a:rPr lang="en-US" dirty="0" smtClean="0"/>
              <a:t> reads WRF output files (</a:t>
            </a:r>
            <a:r>
              <a:rPr lang="en-US" dirty="0" err="1" smtClean="0"/>
              <a:t>netcdf</a:t>
            </a:r>
            <a:r>
              <a:rPr lang="en-US" dirty="0" smtClean="0"/>
              <a:t> for HWRF) using WRF I/O package</a:t>
            </a:r>
          </a:p>
          <a:p>
            <a:r>
              <a:rPr lang="en-US" dirty="0" smtClean="0"/>
              <a:t>WRF provides all the </a:t>
            </a:r>
            <a:r>
              <a:rPr lang="en-US" dirty="0" err="1" smtClean="0"/>
              <a:t>unipost</a:t>
            </a:r>
            <a:r>
              <a:rPr lang="en-US" dirty="0" smtClean="0"/>
              <a:t> required fields by default</a:t>
            </a:r>
          </a:p>
          <a:p>
            <a:pPr lvl="1"/>
            <a:r>
              <a:rPr lang="en-US" dirty="0" smtClean="0"/>
              <a:t>Be cautious when editing the WRF registry</a:t>
            </a:r>
          </a:p>
          <a:p>
            <a:pPr lvl="1"/>
            <a:r>
              <a:rPr lang="en-US" dirty="0" smtClean="0"/>
              <a:t>Required </a:t>
            </a:r>
            <a:r>
              <a:rPr lang="en-US" dirty="0" err="1" smtClean="0"/>
              <a:t>unipost</a:t>
            </a:r>
            <a:r>
              <a:rPr lang="en-US" dirty="0" smtClean="0"/>
              <a:t> input fields are outlined in the respective WRF Users’ Guide (NMM or ARW)</a:t>
            </a:r>
          </a:p>
          <a:p>
            <a:pPr lvl="1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047068" y="2726267"/>
            <a:ext cx="1185332" cy="1913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6935" y="1447800"/>
            <a:ext cx="3674533" cy="54102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UPP has 100s of potential output fields</a:t>
            </a:r>
          </a:p>
          <a:p>
            <a:pPr lvl="1"/>
            <a:r>
              <a:rPr lang="en-US" dirty="0" smtClean="0"/>
              <a:t>Complete list of output fields can be found in the ARW or NMM Users’ Guides</a:t>
            </a:r>
          </a:p>
          <a:p>
            <a:r>
              <a:rPr lang="en-US" dirty="0" smtClean="0"/>
              <a:t>Typical examples:</a:t>
            </a:r>
          </a:p>
          <a:p>
            <a:pPr lvl="1"/>
            <a:r>
              <a:rPr lang="en-US" dirty="0" smtClean="0"/>
              <a:t>T, Z, Q, U/V, cloud water, ice, rain, and snow on isobaric levels</a:t>
            </a:r>
          </a:p>
          <a:p>
            <a:pPr lvl="1"/>
            <a:r>
              <a:rPr lang="en-US" dirty="0" smtClean="0"/>
              <a:t>T, Q, U/V at shelter level</a:t>
            </a:r>
          </a:p>
          <a:p>
            <a:pPr lvl="1"/>
            <a:r>
              <a:rPr lang="en-US" dirty="0" smtClean="0"/>
              <a:t>SLP</a:t>
            </a:r>
          </a:p>
          <a:p>
            <a:pPr lvl="1"/>
            <a:r>
              <a:rPr lang="en-US" dirty="0" smtClean="0"/>
              <a:t>Precipitation-related fields</a:t>
            </a:r>
          </a:p>
          <a:p>
            <a:pPr lvl="1"/>
            <a:r>
              <a:rPr lang="en-US" dirty="0" smtClean="0"/>
              <a:t>Synthetic satellite and radar reflectivity</a:t>
            </a:r>
          </a:p>
          <a:p>
            <a:pPr lvl="1"/>
            <a:r>
              <a:rPr lang="en-US" dirty="0" smtClean="0"/>
              <a:t>Radiative fluxes</a:t>
            </a:r>
          </a:p>
          <a:p>
            <a:pPr lvl="1"/>
            <a:r>
              <a:rPr lang="en-US" dirty="0" smtClean="0"/>
              <a:t>Cloud-related fields</a:t>
            </a:r>
          </a:p>
          <a:p>
            <a:pPr lvl="1"/>
            <a:r>
              <a:rPr lang="en-US" dirty="0" smtClean="0"/>
              <a:t>Aviation products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9868" y="304800"/>
            <a:ext cx="39116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Unipost</a:t>
            </a:r>
            <a:r>
              <a:rPr lang="en-US" dirty="0" smtClean="0"/>
              <a:t>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Satellite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Satellite fields are generated by using the Community Radiative Transfer Model (CRTM) forward model to transform model-predicted cloud, moisture, and surface fields</a:t>
            </a:r>
          </a:p>
          <a:p>
            <a:r>
              <a:rPr lang="en-US" dirty="0" smtClean="0"/>
              <a:t>Allows for direct comparison of model output to satellite observations</a:t>
            </a:r>
          </a:p>
          <a:p>
            <a:r>
              <a:rPr lang="en-US" dirty="0" smtClean="0"/>
              <a:t>HWRF currently generates synthetic satellite products from a variety of satellites and channels</a:t>
            </a:r>
          </a:p>
        </p:txBody>
      </p:sp>
    </p:spTree>
    <p:extLst>
      <p:ext uri="{BB962C8B-B14F-4D97-AF65-F5344CB8AC3E}">
        <p14:creationId xmlns:p14="http://schemas.microsoft.com/office/powerpoint/2010/main" val="311602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Tracker Required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</a:p>
          <a:p>
            <a:pPr lvl="1"/>
            <a:r>
              <a:rPr lang="en-US" dirty="0" smtClean="0"/>
              <a:t>MSLP</a:t>
            </a:r>
          </a:p>
          <a:p>
            <a:pPr lvl="1"/>
            <a:r>
              <a:rPr lang="en-US" dirty="0" smtClean="0"/>
              <a:t>Relative </a:t>
            </a:r>
            <a:r>
              <a:rPr lang="en-US" dirty="0" err="1" smtClean="0"/>
              <a:t>vorticity</a:t>
            </a:r>
            <a:r>
              <a:rPr lang="en-US" dirty="0" smtClean="0"/>
              <a:t>* at 10m, 850  and 700 </a:t>
            </a:r>
            <a:r>
              <a:rPr lang="en-US" dirty="0" err="1" smtClean="0"/>
              <a:t>hPa</a:t>
            </a:r>
            <a:endParaRPr lang="en-US" dirty="0" smtClean="0"/>
          </a:p>
          <a:p>
            <a:pPr lvl="1"/>
            <a:r>
              <a:rPr lang="en-US" dirty="0" err="1" smtClean="0"/>
              <a:t>Geopotential</a:t>
            </a:r>
            <a:r>
              <a:rPr lang="en-US" dirty="0" smtClean="0"/>
              <a:t> height at 850 and 700 </a:t>
            </a:r>
            <a:r>
              <a:rPr lang="en-US" dirty="0" err="1" smtClean="0"/>
              <a:t>hPa</a:t>
            </a:r>
            <a:endParaRPr lang="en-US" dirty="0" smtClean="0"/>
          </a:p>
          <a:p>
            <a:r>
              <a:rPr lang="en-US" dirty="0" smtClean="0"/>
              <a:t>Secondary </a:t>
            </a:r>
          </a:p>
          <a:p>
            <a:pPr lvl="1"/>
            <a:r>
              <a:rPr lang="en-US" dirty="0" smtClean="0"/>
              <a:t>Winds (u/v) at 10m, 850, 700, and 500 </a:t>
            </a:r>
            <a:r>
              <a:rPr lang="en-US" dirty="0" err="1" smtClean="0"/>
              <a:t>hPa</a:t>
            </a:r>
            <a:r>
              <a:rPr lang="en-US" dirty="0" smtClean="0"/>
              <a:t> (required for intensity estimate, too)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9561" y="5148985"/>
            <a:ext cx="572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*UPP provides absolute </a:t>
            </a:r>
            <a:r>
              <a:rPr lang="en-US" sz="2400" dirty="0" err="1" smtClean="0"/>
              <a:t>vorticity</a:t>
            </a:r>
            <a:r>
              <a:rPr lang="en-US" sz="2400" dirty="0" smtClean="0"/>
              <a:t>, which is converted to relative </a:t>
            </a:r>
            <a:r>
              <a:rPr lang="en-US" sz="2400" dirty="0" err="1" smtClean="0"/>
              <a:t>vorticity</a:t>
            </a:r>
            <a:r>
              <a:rPr lang="en-US" sz="2400" dirty="0" smtClean="0"/>
              <a:t> within the tracker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6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Unipost</a:t>
            </a:r>
            <a:r>
              <a:rPr lang="en-US" dirty="0" smtClean="0"/>
              <a:t> and </a:t>
            </a:r>
            <a:r>
              <a:rPr lang="en-US" dirty="0" err="1" smtClean="0"/>
              <a:t>Copygb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567" y="1729239"/>
            <a:ext cx="83167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35150" algn="l"/>
              </a:tabLst>
            </a:pPr>
            <a:r>
              <a:rPr lang="en-US" sz="2200" b="1" dirty="0" smtClean="0">
                <a:latin typeface="Menlo Bold"/>
                <a:cs typeface="Menlo Bold"/>
              </a:rPr>
              <a:t>arch/	</a:t>
            </a:r>
            <a:r>
              <a:rPr lang="en-US" sz="2200" b="1" dirty="0" smtClean="0">
                <a:cs typeface="Menlo Bold"/>
              </a:rPr>
              <a:t>build scripts</a:t>
            </a:r>
            <a:endParaRPr lang="en-US" sz="2200" dirty="0">
              <a:cs typeface="Menlo Bold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latin typeface="Menlo Bold"/>
                <a:cs typeface="Menlo Bold"/>
              </a:rPr>
              <a:t>bin/	</a:t>
            </a:r>
            <a:r>
              <a:rPr lang="en-US" sz="2200" b="1" dirty="0" err="1" smtClean="0">
                <a:latin typeface="Perpetua"/>
                <a:cs typeface="Perpetua"/>
              </a:rPr>
              <a:t>executables</a:t>
            </a:r>
            <a:r>
              <a:rPr lang="en-US" sz="2200" b="1" dirty="0" smtClean="0">
                <a:latin typeface="Perpetua"/>
                <a:cs typeface="Perpetua"/>
              </a:rPr>
              <a:t> location after building</a:t>
            </a:r>
            <a:endParaRPr lang="en-US" sz="2200" dirty="0">
              <a:latin typeface="Perpetua"/>
              <a:cs typeface="Perpetua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latin typeface="Menlo Bold"/>
                <a:cs typeface="Menlo Bold"/>
              </a:rPr>
              <a:t>include/	</a:t>
            </a:r>
            <a:r>
              <a:rPr lang="en-US" sz="2200" b="1" dirty="0" smtClean="0">
                <a:latin typeface="Perpetua"/>
                <a:cs typeface="Perpetua"/>
              </a:rPr>
              <a:t>mod files used for building</a:t>
            </a:r>
            <a:endParaRPr lang="en-US" sz="2200" dirty="0">
              <a:latin typeface="Perpetua"/>
              <a:cs typeface="Perpetua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latin typeface="Menlo Bold"/>
                <a:cs typeface="Menlo Bold"/>
              </a:rPr>
              <a:t>lib/	</a:t>
            </a:r>
            <a:r>
              <a:rPr lang="en-US" sz="2200" b="1" dirty="0" smtClean="0">
                <a:latin typeface="Perpetua"/>
                <a:cs typeface="Perpetua"/>
              </a:rPr>
              <a:t>libraries used for building</a:t>
            </a:r>
            <a:endParaRPr lang="en-US" sz="2200" dirty="0">
              <a:latin typeface="Perpetua"/>
              <a:cs typeface="Perpetua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err="1" smtClean="0">
                <a:latin typeface="Menlo Bold"/>
                <a:cs typeface="Menlo Bold"/>
              </a:rPr>
              <a:t>parm</a:t>
            </a:r>
            <a:r>
              <a:rPr lang="en-US" sz="2200" b="1" dirty="0" smtClean="0">
                <a:latin typeface="Menlo Bold"/>
                <a:cs typeface="Menlo Bold"/>
              </a:rPr>
              <a:t>/	</a:t>
            </a:r>
            <a:r>
              <a:rPr lang="en-US" sz="2200" b="1" dirty="0" smtClean="0">
                <a:latin typeface="Perpetua"/>
                <a:cs typeface="Perpetua"/>
              </a:rPr>
              <a:t>control file used to specify which variables to output</a:t>
            </a:r>
            <a:endParaRPr lang="en-US" sz="2200" dirty="0">
              <a:latin typeface="Perpetua"/>
              <a:cs typeface="Perpetua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latin typeface="Menlo Bold"/>
                <a:cs typeface="Menlo Bold"/>
              </a:rPr>
              <a:t>scripts/	</a:t>
            </a:r>
            <a:r>
              <a:rPr lang="en-US" sz="2200" b="1" dirty="0" smtClean="0">
                <a:latin typeface="Perpetua"/>
                <a:cs typeface="Perpetua"/>
              </a:rPr>
              <a:t>sample scripts for running UPP (not used for HWRF)</a:t>
            </a:r>
            <a:endParaRPr lang="en-US" sz="2200" dirty="0">
              <a:latin typeface="Perpetua"/>
              <a:cs typeface="Perpetua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err="1" smtClean="0">
                <a:latin typeface="Menlo Bold"/>
                <a:cs typeface="Menlo Bold"/>
              </a:rPr>
              <a:t>src</a:t>
            </a:r>
            <a:r>
              <a:rPr lang="en-US" sz="2200" b="1" dirty="0" smtClean="0">
                <a:latin typeface="Menlo Bold"/>
                <a:cs typeface="Menlo Bold"/>
              </a:rPr>
              <a:t>/	</a:t>
            </a:r>
            <a:r>
              <a:rPr lang="en-US" sz="2200" b="1" dirty="0" smtClean="0">
                <a:latin typeface="Perpetua"/>
                <a:cs typeface="Perpetua"/>
              </a:rPr>
              <a:t>source codes</a:t>
            </a: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solidFill>
                  <a:srgbClr val="008000"/>
                </a:solidFill>
                <a:latin typeface="Menlo Bold"/>
                <a:cs typeface="Menlo Bold"/>
              </a:rPr>
              <a:t>clean</a:t>
            </a:r>
            <a:endParaRPr lang="en-US" sz="2200" dirty="0" smtClean="0">
              <a:solidFill>
                <a:srgbClr val="008000"/>
              </a:solidFill>
              <a:latin typeface="Menlo Bold"/>
              <a:cs typeface="Menlo Bold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solidFill>
                  <a:srgbClr val="008000"/>
                </a:solidFill>
                <a:latin typeface="Menlo Bold"/>
                <a:cs typeface="Menlo Bold"/>
              </a:rPr>
              <a:t>compile</a:t>
            </a:r>
            <a:endParaRPr lang="en-US" sz="2200" dirty="0" smtClean="0">
              <a:solidFill>
                <a:srgbClr val="008000"/>
              </a:solidFill>
              <a:latin typeface="Menlo Bold"/>
              <a:cs typeface="Menlo Bold"/>
            </a:endParaRPr>
          </a:p>
          <a:p>
            <a:pPr>
              <a:tabLst>
                <a:tab pos="1835150" algn="l"/>
              </a:tabLst>
            </a:pPr>
            <a:r>
              <a:rPr lang="en-US" sz="2200" b="1" dirty="0" smtClean="0">
                <a:solidFill>
                  <a:srgbClr val="008000"/>
                </a:solidFill>
                <a:latin typeface="Menlo Bold"/>
                <a:cs typeface="Menlo Bold"/>
              </a:rPr>
              <a:t>configure</a:t>
            </a:r>
            <a:endParaRPr lang="en-US" sz="2200" dirty="0" smtClean="0">
              <a:solidFill>
                <a:srgbClr val="008000"/>
              </a:solidFill>
              <a:latin typeface="Menlo Bold"/>
              <a:cs typeface="Menlo Bold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496023" y="4216237"/>
            <a:ext cx="299876" cy="9732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5899" y="4461573"/>
            <a:ext cx="16859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835150" algn="l"/>
              </a:tabLst>
            </a:pPr>
            <a:r>
              <a:rPr lang="en-US" sz="2200" b="1" dirty="0" smtClean="0">
                <a:cs typeface="Perpetua"/>
              </a:rPr>
              <a:t>build scripts</a:t>
            </a:r>
            <a:endParaRPr lang="en-US" sz="2200" b="1" dirty="0"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29878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unipost.exe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304" y="2388912"/>
            <a:ext cx="4572000" cy="15255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err="1" smtClean="0"/>
              <a:t>itag</a:t>
            </a:r>
            <a:r>
              <a:rPr lang="en-US" sz="2200" dirty="0" smtClean="0"/>
              <a:t> – Specifics on model output</a:t>
            </a:r>
            <a:endParaRPr lang="en-US" sz="2200" dirty="0"/>
          </a:p>
          <a:p>
            <a:pPr marL="1020763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Model output file name</a:t>
            </a:r>
          </a:p>
          <a:p>
            <a:pPr marL="1020763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Format of model output</a:t>
            </a:r>
          </a:p>
          <a:p>
            <a:pPr marL="1020763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err="1" smtClean="0"/>
              <a:t>Fcst</a:t>
            </a:r>
            <a:r>
              <a:rPr lang="en-US" sz="2200" dirty="0" smtClean="0"/>
              <a:t> validation time</a:t>
            </a:r>
          </a:p>
          <a:p>
            <a:pPr marL="1020763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smtClean="0"/>
              <a:t>Model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304" y="1878957"/>
            <a:ext cx="90739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HWRF native output</a:t>
            </a:r>
            <a:r>
              <a:rPr lang="en-US" sz="2600" dirty="0" smtClean="0"/>
              <a:t>: wrfout_d01, wrfout_d02 or wrfout_d03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304" y="3809082"/>
            <a:ext cx="63045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0" lvl="0" indent="-565150"/>
            <a:r>
              <a:rPr lang="en-US" sz="2200" b="1" dirty="0" err="1" smtClean="0">
                <a:solidFill>
                  <a:prstClr val="black"/>
                </a:solidFill>
              </a:rPr>
              <a:t>hwrf_eta_micro_lookup.dat</a:t>
            </a:r>
            <a:r>
              <a:rPr lang="en-US" sz="2200" dirty="0" smtClean="0">
                <a:solidFill>
                  <a:prstClr val="black"/>
                </a:solidFill>
              </a:rPr>
              <a:t> – binary look-up table for Ferrier microphysics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304" y="4439959"/>
            <a:ext cx="4727651" cy="158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 smtClean="0">
                <a:solidFill>
                  <a:prstClr val="black"/>
                </a:solidFill>
              </a:rPr>
              <a:t>Control file </a:t>
            </a:r>
            <a:r>
              <a:rPr lang="en-US" sz="2200" dirty="0" smtClean="0">
                <a:solidFill>
                  <a:prstClr val="black"/>
                </a:solidFill>
              </a:rPr>
              <a:t>– specifies output fields/levels</a:t>
            </a:r>
          </a:p>
          <a:p>
            <a:pPr marL="968375" lvl="0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err="1" smtClean="0">
                <a:solidFill>
                  <a:prstClr val="black"/>
                </a:solidFill>
              </a:rPr>
              <a:t>wrf_cntrl.parm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968375" lvl="0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err="1" smtClean="0">
                <a:solidFill>
                  <a:prstClr val="black"/>
                </a:solidFill>
              </a:rPr>
              <a:t>hwrf_cntrl.nosat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968375" lvl="0" indent="-457200">
              <a:lnSpc>
                <a:spcPct val="80000"/>
              </a:lnSpc>
              <a:buFont typeface="Arial"/>
              <a:buChar char="•"/>
            </a:pPr>
            <a:r>
              <a:rPr lang="en-US" sz="2200" dirty="0" err="1" smtClean="0">
                <a:solidFill>
                  <a:prstClr val="black"/>
                </a:solidFill>
              </a:rPr>
              <a:t>hwrf_cntrl.sat</a:t>
            </a:r>
            <a:endParaRPr lang="en-US" sz="2200" dirty="0" smtClean="0">
              <a:solidFill>
                <a:prstClr val="black"/>
              </a:solidFill>
            </a:endParaRPr>
          </a:p>
          <a:p>
            <a:pPr lvl="0"/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304" y="1386396"/>
            <a:ext cx="38212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 smtClean="0">
                <a:solidFill>
                  <a:prstClr val="black"/>
                </a:solidFill>
              </a:rPr>
              <a:t>WRF Output and 3 other files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614899" y="2575609"/>
            <a:ext cx="546832" cy="3087203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75619" y="3217833"/>
            <a:ext cx="1868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HWRF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b="1" dirty="0" smtClean="0">
                <a:solidFill>
                  <a:prstClr val="black"/>
                </a:solidFill>
              </a:rPr>
              <a:t>cripts </a:t>
            </a:r>
            <a:r>
              <a:rPr lang="en-US" sz="2400" b="1" dirty="0">
                <a:solidFill>
                  <a:prstClr val="black"/>
                </a:solidFill>
              </a:rPr>
              <a:t>g</a:t>
            </a:r>
            <a:r>
              <a:rPr lang="en-US" sz="2400" b="1" dirty="0" smtClean="0">
                <a:solidFill>
                  <a:prstClr val="black"/>
                </a:solidFill>
              </a:rPr>
              <a:t>enerate/gather these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6713" y="5792596"/>
            <a:ext cx="66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USAGE: 	</a:t>
            </a:r>
          </a:p>
          <a:p>
            <a:pPr marL="969963"/>
            <a:r>
              <a:rPr lang="en-US" sz="2200" b="1" dirty="0" err="1" smtClean="0">
                <a:latin typeface="Menlo Bold"/>
                <a:cs typeface="Menlo Bold"/>
              </a:rPr>
              <a:t>unipost.exe</a:t>
            </a:r>
            <a:r>
              <a:rPr lang="en-US" sz="2200" b="1" dirty="0" smtClean="0">
                <a:latin typeface="Menlo Bold"/>
                <a:cs typeface="Menlo Bold"/>
              </a:rPr>
              <a:t> &lt; </a:t>
            </a:r>
            <a:r>
              <a:rPr lang="en-US" sz="2200" b="1" dirty="0" err="1" smtClean="0">
                <a:latin typeface="Menlo Bold"/>
                <a:cs typeface="Menlo Bold"/>
              </a:rPr>
              <a:t>itag</a:t>
            </a:r>
            <a:endParaRPr lang="en-US" sz="2200" b="1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228141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1138</TotalTime>
  <Words>1336</Words>
  <Application>Microsoft Macintosh PowerPoint</Application>
  <PresentationFormat>On-screen Show (4:3)</PresentationFormat>
  <Paragraphs>191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DTC</vt:lpstr>
      <vt:lpstr>Post Processing</vt:lpstr>
      <vt:lpstr>Overview</vt:lpstr>
      <vt:lpstr>Unified Post Processor (UPP)</vt:lpstr>
      <vt:lpstr>Unipost Input</vt:lpstr>
      <vt:lpstr>Synthetic Satellite Products</vt:lpstr>
      <vt:lpstr>Vortex Tracker Required Fields</vt:lpstr>
      <vt:lpstr>Running Unipost and Copygb</vt:lpstr>
      <vt:lpstr>Code Structure</vt:lpstr>
      <vt:lpstr>Required unipost.exe Input</vt:lpstr>
      <vt:lpstr>Unipost Control File: hwrf_cntrl.nonsat</vt:lpstr>
      <vt:lpstr>Available Control Files</vt:lpstr>
      <vt:lpstr>Vertical Coordinates of Output</vt:lpstr>
      <vt:lpstr>Copygb Execution: Generic</vt:lpstr>
      <vt:lpstr>Copygb for Pre-defined NCEP Grids</vt:lpstr>
      <vt:lpstr>Copygb for Unipost Grids </vt:lpstr>
      <vt:lpstr>Copygb for Lambert Conformal Grids</vt:lpstr>
      <vt:lpstr>Copygb for Polar Stereographic Grids</vt:lpstr>
      <vt:lpstr>Copygb for User-defined Lat-lon Grids</vt:lpstr>
      <vt:lpstr>HWRF’s Use of copygb</vt:lpstr>
      <vt:lpstr>Standard HWRF Forecast Products</vt:lpstr>
      <vt:lpstr>Model Evaluation Tools (MET)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Processing</dc:title>
  <dc:creator>Christina Holt</dc:creator>
  <cp:lastModifiedBy>Christina Holt</cp:lastModifiedBy>
  <cp:revision>29</cp:revision>
  <cp:lastPrinted>2015-11-10T02:38:27Z</cp:lastPrinted>
  <dcterms:created xsi:type="dcterms:W3CDTF">2015-11-10T01:39:19Z</dcterms:created>
  <dcterms:modified xsi:type="dcterms:W3CDTF">2015-11-15T18:01:40Z</dcterms:modified>
</cp:coreProperties>
</file>