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5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9033-42A0-3C47-9D5B-5B43000E536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62DEF-3DE9-7A49-A1B4-3B07A715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</a:t>
            </a:r>
            <a:r>
              <a:rPr lang="en-US" dirty="0" err="1" smtClean="0"/>
              <a:t>mins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62DEF-3DE9-7A49-A1B4-3B07A715D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62DEF-3DE9-7A49-A1B4-3B07A715D2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42CEF6FC-6B0F-2749-8DC8-B8C7B1E9F6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D60A2D-EECF-294B-9F77-39827E2E0E4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Christina Holt</a:t>
            </a:r>
          </a:p>
          <a:p>
            <a:r>
              <a:rPr lang="en-US" dirty="0" smtClean="0"/>
              <a:t>Developmental </a:t>
            </a:r>
            <a:r>
              <a:rPr lang="en-US" dirty="0" err="1" smtClean="0"/>
              <a:t>Testbed</a:t>
            </a:r>
            <a:r>
              <a:rPr lang="en-US" dirty="0" smtClean="0"/>
              <a:t> Center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Structure &amp; Compilation</a:t>
            </a:r>
            <a:endParaRPr lang="en-US" dirty="0"/>
          </a:p>
        </p:txBody>
      </p:sp>
      <p:pic>
        <p:nvPicPr>
          <p:cNvPr id="4" name="Picture 3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64279" y="5268493"/>
            <a:ext cx="586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Slides adapted from HWRF Tutorial presentation by Timothy Brown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 Needed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416" y="1723735"/>
            <a:ext cx="571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HWRF</a:t>
            </a:r>
            <a:r>
              <a:rPr lang="en-US" dirty="0">
                <a:latin typeface="Menlo Bold"/>
                <a:cs typeface="Menlo Bold"/>
              </a:rPr>
              <a:t>=1</a:t>
            </a:r>
          </a:p>
          <a:p>
            <a:r>
              <a:rPr lang="en-US" dirty="0" smtClean="0">
                <a:latin typeface="Menlo Bold"/>
                <a:cs typeface="Menlo Bold"/>
              </a:rPr>
              <a:t>WRF_NMM_CORE</a:t>
            </a:r>
            <a:r>
              <a:rPr lang="en-US" dirty="0">
                <a:latin typeface="Menlo Bold"/>
                <a:cs typeface="Menlo Bold"/>
              </a:rPr>
              <a:t>=1</a:t>
            </a:r>
          </a:p>
          <a:p>
            <a:r>
              <a:rPr lang="en-US" dirty="0" smtClean="0">
                <a:latin typeface="Menlo Bold"/>
                <a:cs typeface="Menlo Bold"/>
              </a:rPr>
              <a:t>PNETCDF_QUILT</a:t>
            </a:r>
            <a:r>
              <a:rPr lang="en-US" dirty="0">
                <a:latin typeface="Menlo Bold"/>
                <a:cs typeface="Menlo Bold"/>
              </a:rPr>
              <a:t>=1</a:t>
            </a:r>
          </a:p>
          <a:p>
            <a:r>
              <a:rPr lang="en-US" dirty="0" smtClean="0">
                <a:latin typeface="Menlo Bold"/>
                <a:cs typeface="Menlo Bold"/>
              </a:rPr>
              <a:t>WRF_NMM_NEST</a:t>
            </a:r>
            <a:r>
              <a:rPr lang="en-US" dirty="0">
                <a:latin typeface="Menlo Bold"/>
                <a:cs typeface="Menlo Bold"/>
              </a:rPr>
              <a:t>=1</a:t>
            </a:r>
          </a:p>
          <a:p>
            <a:r>
              <a:rPr lang="en-US" dirty="0" smtClean="0">
                <a:latin typeface="Menlo Bold"/>
                <a:cs typeface="Menlo Bold"/>
              </a:rPr>
              <a:t>WRFIO_NCD_LARGE_FILE_SUPPORT</a:t>
            </a:r>
            <a:r>
              <a:rPr lang="en-US" dirty="0">
                <a:latin typeface="Menlo Bold"/>
                <a:cs typeface="Menlo Bold"/>
              </a:rPr>
              <a:t>=1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6958" y="3355299"/>
            <a:ext cx="65770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WRF_DIR=${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}/WRFV3</a:t>
            </a:r>
          </a:p>
          <a:p>
            <a:r>
              <a:rPr lang="en-US" dirty="0" smtClean="0">
                <a:latin typeface="Menlo Bold"/>
                <a:cs typeface="Menlo Bold"/>
              </a:rPr>
              <a:t>LIB_W3_PATH=${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}/</a:t>
            </a:r>
            <a:r>
              <a:rPr lang="en-US" dirty="0" err="1" smtClean="0">
                <a:latin typeface="Menlo Bold"/>
                <a:cs typeface="Menlo Bold"/>
              </a:rPr>
              <a:t>hwrf</a:t>
            </a:r>
            <a:r>
              <a:rPr lang="en-US" dirty="0" smtClean="0">
                <a:latin typeface="Menlo Bold"/>
                <a:cs typeface="Menlo Bold"/>
              </a:rPr>
              <a:t>-utilities/libs</a:t>
            </a:r>
          </a:p>
          <a:p>
            <a:r>
              <a:rPr lang="en-US" dirty="0" smtClean="0">
                <a:latin typeface="Menlo Bold"/>
                <a:cs typeface="Menlo Bold"/>
              </a:rPr>
              <a:t>LIB_SP_PATH=${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}/</a:t>
            </a:r>
            <a:r>
              <a:rPr lang="en-US" dirty="0" err="1" smtClean="0">
                <a:latin typeface="Menlo Bold"/>
                <a:cs typeface="Menlo Bold"/>
              </a:rPr>
              <a:t>hwrf</a:t>
            </a:r>
            <a:r>
              <a:rPr lang="en-US" dirty="0" smtClean="0">
                <a:latin typeface="Menlo Bold"/>
                <a:cs typeface="Menlo Bold"/>
              </a:rPr>
              <a:t>-utilities/libs</a:t>
            </a:r>
          </a:p>
          <a:p>
            <a:r>
              <a:rPr lang="en-US" dirty="0" smtClean="0">
                <a:latin typeface="Menlo Bold"/>
                <a:cs typeface="Menlo Bold"/>
              </a:rPr>
              <a:t>LIB_BACIO_PATH=${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}/</a:t>
            </a:r>
            <a:r>
              <a:rPr lang="en-US" dirty="0" err="1" smtClean="0">
                <a:latin typeface="Menlo Bold"/>
                <a:cs typeface="Menlo Bold"/>
              </a:rPr>
              <a:t>hwrf</a:t>
            </a:r>
            <a:r>
              <a:rPr lang="en-US" dirty="0" smtClean="0">
                <a:latin typeface="Menlo Bold"/>
                <a:cs typeface="Menlo Bold"/>
              </a:rPr>
              <a:t>-utilities/libs</a:t>
            </a:r>
          </a:p>
          <a:p>
            <a:r>
              <a:rPr lang="en-US" dirty="0" smtClean="0">
                <a:latin typeface="Menlo Bold"/>
                <a:cs typeface="Menlo Bold"/>
              </a:rPr>
              <a:t>LIB_BLAS_PATH=${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}/</a:t>
            </a:r>
            <a:r>
              <a:rPr lang="en-US" dirty="0" err="1" smtClean="0">
                <a:latin typeface="Menlo Bold"/>
                <a:cs typeface="Menlo Bold"/>
              </a:rPr>
              <a:t>hwrf</a:t>
            </a:r>
            <a:r>
              <a:rPr lang="en-US" dirty="0" smtClean="0">
                <a:latin typeface="Menlo Bold"/>
                <a:cs typeface="Menlo Bold"/>
              </a:rPr>
              <a:t>-utilities/libs</a:t>
            </a:r>
          </a:p>
          <a:p>
            <a:r>
              <a:rPr lang="en-US" dirty="0" smtClean="0">
                <a:latin typeface="Menlo Bold"/>
                <a:cs typeface="Menlo Bold"/>
              </a:rPr>
              <a:t>LIB_SFCIO_PATH=${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}/</a:t>
            </a:r>
            <a:r>
              <a:rPr lang="en-US" dirty="0" err="1" smtClean="0">
                <a:latin typeface="Menlo Bold"/>
                <a:cs typeface="Menlo Bold"/>
              </a:rPr>
              <a:t>hwrf</a:t>
            </a:r>
            <a:r>
              <a:rPr lang="en-US" dirty="0" smtClean="0">
                <a:latin typeface="Menlo Bold"/>
                <a:cs typeface="Menlo Bold"/>
              </a:rPr>
              <a:t>-utilities/libs</a:t>
            </a:r>
          </a:p>
          <a:p>
            <a:r>
              <a:rPr lang="en-US" dirty="0" smtClean="0">
                <a:latin typeface="Menlo Bold"/>
                <a:cs typeface="Menlo Bold"/>
              </a:rPr>
              <a:t>LIB_G2_PATH=${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}/</a:t>
            </a:r>
            <a:r>
              <a:rPr lang="en-US" dirty="0" err="1" smtClean="0">
                <a:latin typeface="Menlo Bold"/>
                <a:cs typeface="Menlo Bold"/>
              </a:rPr>
              <a:t>hwrf</a:t>
            </a:r>
            <a:r>
              <a:rPr lang="en-US" dirty="0" smtClean="0">
                <a:latin typeface="Menlo Bold"/>
                <a:cs typeface="Menlo Bold"/>
              </a:rPr>
              <a:t>-utilities/libs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8377" y="6399026"/>
            <a:ext cx="4075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${</a:t>
            </a:r>
            <a:r>
              <a:rPr lang="en-US" dirty="0" err="1" smtClean="0">
                <a:latin typeface="Menlo Bold"/>
                <a:cs typeface="Menlo Bold"/>
              </a:rPr>
              <a:t>HWRFsorc</a:t>
            </a:r>
            <a:r>
              <a:rPr lang="en-US" dirty="0" smtClean="0">
                <a:latin typeface="Menlo Bold"/>
                <a:cs typeface="Menlo Bold"/>
              </a:rPr>
              <a:t>}=${</a:t>
            </a:r>
            <a:r>
              <a:rPr lang="en-US" dirty="0" err="1" smtClean="0">
                <a:latin typeface="Menlo Bold"/>
                <a:cs typeface="Menlo Bold"/>
              </a:rPr>
              <a:t>HWRFhome</a:t>
            </a:r>
            <a:r>
              <a:rPr lang="en-US" dirty="0" smtClean="0">
                <a:latin typeface="Menlo Bold"/>
                <a:cs typeface="Menlo Bold"/>
              </a:rPr>
              <a:t>}/</a:t>
            </a:r>
            <a:r>
              <a:rPr lang="en-US" dirty="0" err="1" smtClean="0">
                <a:latin typeface="Menlo Bold"/>
                <a:cs typeface="Menlo Bold"/>
              </a:rPr>
              <a:t>sorc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177241" y="1723735"/>
            <a:ext cx="527816" cy="1477328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111423"/>
            <a:ext cx="916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660066"/>
                </a:solidFill>
              </a:rPr>
              <a:t>WRF</a:t>
            </a:r>
            <a:endParaRPr lang="en-US" sz="2600" b="1" dirty="0">
              <a:solidFill>
                <a:srgbClr val="660066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006153" y="3355299"/>
            <a:ext cx="527816" cy="2031325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245" y="3925929"/>
            <a:ext cx="16989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8000"/>
                </a:solidFill>
              </a:rPr>
              <a:t>POM-TC &amp; Tracker</a:t>
            </a:r>
            <a:endParaRPr lang="en-US" sz="2600" b="1" dirty="0">
              <a:solidFill>
                <a:srgbClr val="008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05057" y="5517496"/>
            <a:ext cx="324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LAPACK_PATH=${MKLROOT}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5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Directories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component directory contains its own set of scripts and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There are variations on the naming convention of each component, but they all contain the following basics </a:t>
            </a:r>
          </a:p>
          <a:p>
            <a:pPr lvl="1"/>
            <a:r>
              <a:rPr lang="en-US" dirty="0" smtClean="0"/>
              <a:t>See the HWRF Users Guide v3.7a for specific naming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3323" y="3835076"/>
            <a:ext cx="6793285" cy="24776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1716088" algn="l"/>
              </a:tabLst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arch/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architecture compiling options</a:t>
            </a:r>
          </a:p>
          <a:p>
            <a:pPr>
              <a:lnSpc>
                <a:spcPct val="130000"/>
              </a:lnSpc>
              <a:tabLst>
                <a:tab pos="1716088" algn="l"/>
              </a:tabLst>
            </a:pPr>
            <a:r>
              <a:rPr lang="en-US" dirty="0" smtClean="0">
                <a:solidFill>
                  <a:srgbClr val="008000"/>
                </a:solidFill>
                <a:latin typeface="Menlo Bold"/>
                <a:cs typeface="Menlo Bold"/>
              </a:rPr>
              <a:t>clean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script for cleaning compiled files and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exectutables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cs typeface="Menlo Bold"/>
            </a:endParaRPr>
          </a:p>
          <a:p>
            <a:pPr>
              <a:lnSpc>
                <a:spcPct val="130000"/>
              </a:lnSpc>
              <a:tabLst>
                <a:tab pos="1716088" algn="l"/>
              </a:tabLst>
            </a:pPr>
            <a:r>
              <a:rPr lang="en-US" dirty="0" smtClean="0">
                <a:solidFill>
                  <a:srgbClr val="008000"/>
                </a:solidFill>
                <a:latin typeface="Menlo Bold"/>
                <a:cs typeface="Menlo Bold"/>
              </a:rPr>
              <a:t>compile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script for compiling</a:t>
            </a:r>
          </a:p>
          <a:p>
            <a:pPr>
              <a:lnSpc>
                <a:spcPct val="130000"/>
              </a:lnSpc>
              <a:tabLst>
                <a:tab pos="1716088" algn="l"/>
              </a:tabLst>
            </a:pPr>
            <a:r>
              <a:rPr lang="en-US" dirty="0" smtClean="0">
                <a:solidFill>
                  <a:srgbClr val="008000"/>
                </a:solidFill>
                <a:latin typeface="Menlo Bold"/>
                <a:cs typeface="Menlo Bold"/>
              </a:rPr>
              <a:t>configure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script for creating configure file</a:t>
            </a:r>
          </a:p>
          <a:p>
            <a:pPr>
              <a:lnSpc>
                <a:spcPct val="130000"/>
              </a:lnSpc>
              <a:tabLst>
                <a:tab pos="1716088" algn="l"/>
              </a:tabLst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exec/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compiled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executables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 (also main/ and bin/) 	</a:t>
            </a:r>
          </a:p>
          <a:p>
            <a:pPr>
              <a:lnSpc>
                <a:spcPct val="130000"/>
              </a:lnSpc>
              <a:tabLst>
                <a:tab pos="1716088" algn="l"/>
              </a:tabLst>
            </a:pP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src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/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cs typeface="Menlo Bold"/>
              </a:rPr>
              <a:t>source code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6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5613" y="3431002"/>
            <a:ext cx="5086931" cy="10926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PGI compiler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 </a:t>
            </a:r>
            <a:endParaRPr lang="en-US" sz="1300" dirty="0" smtClean="0">
              <a:solidFill>
                <a:schemeClr val="accent3">
                  <a:lumMod val="75000"/>
                </a:schemeClr>
              </a:solidFill>
              <a:latin typeface="Menlo Bold"/>
              <a:cs typeface="Menlo Bold"/>
            </a:endParaRP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PGI compiler, SGI MPT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Intel compiler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Intel compiler, SGI MPT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 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Intel compiler, IBM POE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 </a:t>
            </a:r>
            <a:endParaRPr lang="en-US" sz="1300" dirty="0" smtClean="0">
              <a:solidFill>
                <a:schemeClr val="accent3">
                  <a:lumMod val="75000"/>
                </a:schemeClr>
              </a:solidFill>
              <a:latin typeface="Menlo Bold"/>
              <a:cs typeface="Menl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30376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the necessary environment variables</a:t>
            </a:r>
          </a:p>
          <a:p>
            <a:r>
              <a:rPr lang="en-US" dirty="0" smtClean="0"/>
              <a:t>Clean:</a:t>
            </a:r>
          </a:p>
          <a:p>
            <a:endParaRPr lang="en-US" dirty="0" smtClean="0"/>
          </a:p>
          <a:p>
            <a:r>
              <a:rPr lang="en-US" dirty="0" smtClean="0"/>
              <a:t>Configure: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Compile:</a:t>
            </a:r>
          </a:p>
          <a:p>
            <a:endParaRPr lang="en-US" dirty="0" smtClean="0"/>
          </a:p>
          <a:p>
            <a:r>
              <a:rPr lang="en-US" dirty="0" smtClean="0"/>
              <a:t>Check the </a:t>
            </a:r>
            <a:r>
              <a:rPr lang="en-US" dirty="0" err="1" smtClean="0"/>
              <a:t>executables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64311" y="2161427"/>
            <a:ext cx="11574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./clean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4311" y="3101740"/>
            <a:ext cx="17133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./configure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4311" y="4907689"/>
            <a:ext cx="435385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./compile 2&gt;&amp;1 | tee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build.log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 script usage:</a:t>
            </a:r>
          </a:p>
          <a:p>
            <a:pPr lvl="1"/>
            <a:r>
              <a:rPr lang="en-US" dirty="0" smtClean="0"/>
              <a:t>No argument – removes object files, pre-processed files, and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–a argument – removes ALL built files, including the configuration file</a:t>
            </a:r>
          </a:p>
          <a:p>
            <a:pPr lvl="2"/>
            <a:r>
              <a:rPr lang="en-US" dirty="0" smtClean="0"/>
              <a:t>Use this option if the compilation fails or if re-configuration is required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1787" y="2587194"/>
            <a:ext cx="11574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./clean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2934" y="4755159"/>
            <a:ext cx="190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./clean -a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8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217265" cy="520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the configure script (no arguments)</a:t>
            </a:r>
          </a:p>
          <a:p>
            <a:endParaRPr lang="en-US" dirty="0"/>
          </a:p>
          <a:p>
            <a:r>
              <a:rPr lang="en-US" dirty="0" smtClean="0"/>
              <a:t>The list for each component is slightly different, but reflects the options available for your system based on the compiler and architecture.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Choose an appropriate option</a:t>
            </a:r>
          </a:p>
          <a:p>
            <a:pPr lvl="1"/>
            <a:r>
              <a:rPr lang="en-US" dirty="0" smtClean="0"/>
              <a:t>All components must use the same compiler</a:t>
            </a:r>
          </a:p>
          <a:p>
            <a:r>
              <a:rPr lang="en-US" dirty="0" smtClean="0"/>
              <a:t>A configure file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configure.###</a:t>
            </a:r>
            <a:r>
              <a:rPr lang="en-US" dirty="0" smtClean="0"/>
              <a:t>) will be created </a:t>
            </a:r>
          </a:p>
          <a:p>
            <a:pPr lvl="1"/>
            <a:r>
              <a:rPr lang="en-US" dirty="0" err="1" smtClean="0"/>
              <a:t>configure.wps</a:t>
            </a:r>
            <a:r>
              <a:rPr lang="en-US" dirty="0" smtClean="0"/>
              <a:t>, </a:t>
            </a:r>
            <a:r>
              <a:rPr lang="en-US" dirty="0" err="1" smtClean="0"/>
              <a:t>configure.wrf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9694" y="3531927"/>
            <a:ext cx="5086931" cy="10926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PGI compiler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 </a:t>
            </a:r>
            <a:endParaRPr lang="en-US" sz="1300" dirty="0" smtClean="0">
              <a:solidFill>
                <a:schemeClr val="accent3">
                  <a:lumMod val="75000"/>
                </a:schemeClr>
              </a:solidFill>
              <a:latin typeface="Menlo Bold"/>
              <a:cs typeface="Menlo Bold"/>
            </a:endParaRP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PGI compiler, SGI MPT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Intel compiler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Intel compiler, SGI MPT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 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Linux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x86_64, Intel compiler, IBM POE (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dmpar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Menlo Bold"/>
                <a:cs typeface="Menlo Bold"/>
              </a:rPr>
              <a:t>) </a:t>
            </a:r>
            <a:endParaRPr lang="en-US" sz="1300" dirty="0" smtClean="0">
              <a:solidFill>
                <a:schemeClr val="accent3">
                  <a:lumMod val="75000"/>
                </a:schemeClr>
              </a:solidFill>
              <a:latin typeface="Menlo Bold"/>
              <a:cs typeface="Menl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8219" y="2029533"/>
            <a:ext cx="17133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./configure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7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generated by running the configure script</a:t>
            </a:r>
          </a:p>
          <a:p>
            <a:r>
              <a:rPr lang="en-US" dirty="0" smtClean="0"/>
              <a:t>A list of variables controlling the compiler and  flags for the architecture choice in the configure menu option list</a:t>
            </a:r>
          </a:p>
          <a:p>
            <a:r>
              <a:rPr lang="en-US" dirty="0" smtClean="0"/>
              <a:t>The configure.### files may be edited after running the respective configure scripts</a:t>
            </a:r>
          </a:p>
          <a:p>
            <a:r>
              <a:rPr lang="en-US" dirty="0" smtClean="0"/>
              <a:t>To permanently change options, change the settings for your platform in arch/</a:t>
            </a:r>
            <a:r>
              <a:rPr lang="en-US" dirty="0" err="1" smtClean="0"/>
              <a:t>configure.defaults</a:t>
            </a:r>
            <a:r>
              <a:rPr lang="en-US" dirty="0" smtClean="0"/>
              <a:t> before running clean and configure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the compile script (additional argument needed for WRF)</a:t>
            </a:r>
          </a:p>
          <a:p>
            <a:r>
              <a:rPr lang="en-US" dirty="0" smtClean="0"/>
              <a:t>Capture the standard error and standard out in a file while sending it to the screen, as well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1322" y="3781271"/>
            <a:ext cx="37979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./compile |&amp; tee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build.log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4469" y="4987061"/>
            <a:ext cx="50487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./compile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nmm_real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|&amp; tee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build.log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1322" y="3365080"/>
            <a:ext cx="260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Most components: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4469" y="4562119"/>
            <a:ext cx="260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WRF component: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6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standard error and output of each component should be redirected to a text file</a:t>
            </a:r>
          </a:p>
          <a:p>
            <a:r>
              <a:rPr lang="en-US" dirty="0" smtClean="0"/>
              <a:t>The log file will reflect each file that is compiled for the component, along with any errors, warnings, etc.</a:t>
            </a:r>
          </a:p>
          <a:p>
            <a:r>
              <a:rPr lang="en-US" dirty="0" smtClean="0"/>
              <a:t>A successful build of a component should not contain an instance of the string “Error”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component generates </a:t>
            </a:r>
            <a:r>
              <a:rPr lang="en-US" dirty="0" err="1" smtClean="0"/>
              <a:t>executables</a:t>
            </a:r>
            <a:r>
              <a:rPr lang="en-US" dirty="0" smtClean="0"/>
              <a:t> indifferent 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Refer to the HWRF Users Guide v3.7 for a complete list of </a:t>
            </a:r>
            <a:r>
              <a:rPr lang="en-US" dirty="0" err="1" smtClean="0"/>
              <a:t>executables</a:t>
            </a:r>
            <a:r>
              <a:rPr lang="en-US" dirty="0" smtClean="0"/>
              <a:t> for each component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17256"/>
            <a:ext cx="9144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sorc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/WRFV3 $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ls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main</a:t>
            </a:r>
          </a:p>
          <a:p>
            <a:pPr>
              <a:tabLst>
                <a:tab pos="1995488" algn="l"/>
                <a:tab pos="3941763" algn="l"/>
                <a:tab pos="65643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convert_em.F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ideal_nmm.F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module_wrf_top.F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module_wrf_top.o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real_em.F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real_nmm.f90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wrf_ESMFMod.F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	wrf.f90</a:t>
            </a:r>
          </a:p>
          <a:p>
            <a:pPr>
              <a:tabLst>
                <a:tab pos="1995488" algn="l"/>
                <a:tab pos="3941763" algn="l"/>
                <a:tab pos="65643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depend.common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libwrflib.a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 	module_wrf_top.f90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ndown_em.F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b="1" dirty="0" err="1" smtClean="0">
                <a:solidFill>
                  <a:srgbClr val="19C204"/>
                </a:solidFill>
                <a:latin typeface="Menlo-Bold"/>
              </a:rPr>
              <a:t>real_nmm.exe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real_nmm.o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	</a:t>
            </a:r>
            <a:r>
              <a:rPr lang="en-US" b="1" dirty="0" err="1" smtClean="0">
                <a:solidFill>
                  <a:srgbClr val="19C204"/>
                </a:solidFill>
                <a:latin typeface="Menlo-Bold"/>
              </a:rPr>
              <a:t>wrf.exe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wrf.o</a:t>
            </a:r>
            <a:endParaRPr lang="en-US" b="0" dirty="0" smtClean="0">
              <a:solidFill>
                <a:srgbClr val="000000"/>
              </a:solidFill>
              <a:latin typeface="Menlo-Regular"/>
            </a:endParaRPr>
          </a:p>
          <a:p>
            <a:pPr>
              <a:tabLst>
                <a:tab pos="1995488" algn="l"/>
                <a:tab pos="3941763" algn="l"/>
                <a:tab pos="6564313" algn="l"/>
              </a:tabLst>
            </a:pP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ideal_em.F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Makefile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module_wrf_top.mod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nup_em.F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real_nmm.F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tc_em.F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wrf.F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wrf_SST_ESMF.F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0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Idealized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Idealized TC WRF creates two unique </a:t>
            </a:r>
            <a:r>
              <a:rPr lang="en-US" dirty="0" err="1" smtClean="0"/>
              <a:t>executables</a:t>
            </a:r>
            <a:r>
              <a:rPr lang="en-US" dirty="0" smtClean="0"/>
              <a:t> that cannot be interchanged with the standard WRF ones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Successful compilation results in </a:t>
            </a:r>
            <a:r>
              <a:rPr lang="en-US" sz="2000" dirty="0" err="1" smtClean="0">
                <a:latin typeface="Menlo Bold"/>
                <a:cs typeface="Menlo Bold"/>
              </a:rPr>
              <a:t>ideal.exe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enlo Bold"/>
                <a:cs typeface="Menlo Bold"/>
              </a:rPr>
              <a:t>wrf.exe</a:t>
            </a:r>
            <a:endParaRPr lang="en-US" sz="2000" dirty="0">
              <a:latin typeface="Menlo Bold"/>
              <a:cs typeface="Menlo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170" y="2378632"/>
            <a:ext cx="886669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$ tar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xzf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HWRF_v3.7a_WRFV3.tar.gz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$ mv WRFV3 WRFV3_idealized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$ cd WRFV3_idealized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[WRFV3_idealized]$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setenv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IDEAL_NMM_TC=1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[WRFV3_idealized]$ ./clean –a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[WRFV3_idealized]$ ./configure</a:t>
            </a:r>
          </a:p>
          <a:p>
            <a:pPr marL="461963" indent="-461963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[WRFV3_idealized]$ ./compile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nmm_tropical_cyclone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|&amp; tee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compile.ideal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26675"/>
            <a:ext cx="9144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sorc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/WRFV3 $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ls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main</a:t>
            </a:r>
          </a:p>
          <a:p>
            <a:pPr>
              <a:tabLst>
                <a:tab pos="1995488" algn="l"/>
                <a:tab pos="3941763" algn="l"/>
                <a:tab pos="65643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convert_em.F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ideal_nmm.F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module_wrf_top.F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module_wrf_top.o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real_em.F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real_nmm.f90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wrf_ESMFMod.F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	wrf.f90</a:t>
            </a:r>
          </a:p>
          <a:p>
            <a:pPr>
              <a:tabLst>
                <a:tab pos="1995488" algn="l"/>
                <a:tab pos="3941763" algn="l"/>
                <a:tab pos="65643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depend.common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libwrflib.a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 	module_wrf_top.f90	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ndown_em.F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ideal_em.F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real_nmm.o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	</a:t>
            </a:r>
            <a:r>
              <a:rPr lang="en-US" b="1" dirty="0" err="1" smtClean="0">
                <a:solidFill>
                  <a:srgbClr val="19C204"/>
                </a:solidFill>
                <a:latin typeface="Menlo-Bold"/>
              </a:rPr>
              <a:t>wrf.exe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wrf.o</a:t>
            </a:r>
            <a:endParaRPr lang="en-US" b="0" dirty="0" smtClean="0">
              <a:solidFill>
                <a:srgbClr val="000000"/>
              </a:solidFill>
              <a:latin typeface="Menlo-Regular"/>
            </a:endParaRPr>
          </a:p>
          <a:p>
            <a:pPr>
              <a:tabLst>
                <a:tab pos="1995488" algn="l"/>
                <a:tab pos="3941763" algn="l"/>
                <a:tab pos="6564313" algn="l"/>
              </a:tabLst>
            </a:pPr>
            <a:r>
              <a:rPr lang="en-US" b="1" dirty="0" err="1" smtClean="0">
                <a:solidFill>
                  <a:srgbClr val="19C204"/>
                </a:solidFill>
                <a:latin typeface="Menlo-Bold"/>
              </a:rPr>
              <a:t>ideal.exe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Makefile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module_wrf_top.mod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nup_em.F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real_nmm.F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tc_em.F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wrf.F</a:t>
            </a:r>
            <a:r>
              <a:rPr lang="en-US" b="0" dirty="0" smtClean="0">
                <a:solidFill>
                  <a:srgbClr val="000000"/>
                </a:solidFill>
                <a:latin typeface="Menlo-Regular"/>
              </a:rPr>
              <a:t>         	</a:t>
            </a:r>
            <a:r>
              <a:rPr lang="en-US" b="0" dirty="0" err="1" smtClean="0">
                <a:solidFill>
                  <a:srgbClr val="000000"/>
                </a:solidFill>
                <a:latin typeface="Menlo-Regular"/>
              </a:rPr>
              <a:t>wrf_SST_ESMF.F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HWRF Components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Obtaining HWRF</a:t>
            </a:r>
          </a:p>
          <a:p>
            <a:r>
              <a:rPr lang="en-US" dirty="0" smtClean="0"/>
              <a:t>HWRF Settings</a:t>
            </a:r>
          </a:p>
          <a:p>
            <a:r>
              <a:rPr lang="en-US" dirty="0" smtClean="0"/>
              <a:t>Building HWRF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Download tar files from the website</a:t>
            </a:r>
          </a:p>
          <a:p>
            <a:r>
              <a:rPr lang="en-US" dirty="0" smtClean="0"/>
              <a:t>Only use components from a single release</a:t>
            </a:r>
          </a:p>
          <a:p>
            <a:r>
              <a:rPr lang="en-US" dirty="0" smtClean="0"/>
              <a:t>Set the necessary environment variables and load modules</a:t>
            </a:r>
          </a:p>
          <a:p>
            <a:r>
              <a:rPr lang="en-US" dirty="0" smtClean="0"/>
              <a:t>Build each component with ./configure and ./compile in the proper order</a:t>
            </a:r>
          </a:p>
          <a:p>
            <a:r>
              <a:rPr lang="en-US" dirty="0" smtClean="0"/>
              <a:t>Keep the HWRF Users’ Guide v3.7a handy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9680" y="4812622"/>
            <a:ext cx="8550722" cy="40011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www.dtcenter.org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HurrWRF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/users/docs/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users_guide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/HWRF_v3.7a_UG.pdf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0230" y="5456792"/>
            <a:ext cx="32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</a:rPr>
              <a:t>For more help, email:</a:t>
            </a:r>
            <a:endParaRPr lang="en-US" dirty="0">
              <a:solidFill>
                <a:srgbClr val="31859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1554" y="5914305"/>
            <a:ext cx="2821032" cy="40011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hwrf-help@ucar.edu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4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WRF (Weather Research and Forecasting)</a:t>
            </a:r>
          </a:p>
          <a:p>
            <a:r>
              <a:rPr lang="en-US" dirty="0" smtClean="0"/>
              <a:t>WPS (WRF Pre-processor)</a:t>
            </a:r>
          </a:p>
          <a:p>
            <a:r>
              <a:rPr lang="en-US" dirty="0" smtClean="0"/>
              <a:t>UPP (Unified Post Processor)</a:t>
            </a:r>
          </a:p>
          <a:p>
            <a:r>
              <a:rPr lang="en-US" dirty="0" smtClean="0"/>
              <a:t>HWRF Utilities </a:t>
            </a:r>
          </a:p>
          <a:p>
            <a:r>
              <a:rPr lang="en-US" dirty="0" smtClean="0"/>
              <a:t>GFDL Vortex Tracker</a:t>
            </a:r>
          </a:p>
          <a:p>
            <a:r>
              <a:rPr lang="en-US" dirty="0" smtClean="0"/>
              <a:t>NCEP Coupler</a:t>
            </a:r>
          </a:p>
          <a:p>
            <a:r>
              <a:rPr lang="en-US" dirty="0" smtClean="0"/>
              <a:t>MPIPOM-TC (Princeton Ocean Model)</a:t>
            </a:r>
          </a:p>
          <a:p>
            <a:r>
              <a:rPr lang="en-US" dirty="0" smtClean="0"/>
              <a:t>GSI (</a:t>
            </a:r>
            <a:r>
              <a:rPr lang="en-US" dirty="0" err="1" smtClean="0"/>
              <a:t>Gridpoint</a:t>
            </a:r>
            <a:r>
              <a:rPr lang="en-US" dirty="0" smtClean="0"/>
              <a:t> Statistical Interpolation)</a:t>
            </a:r>
          </a:p>
          <a:p>
            <a:r>
              <a:rPr lang="en-US" dirty="0" smtClean="0"/>
              <a:t>HWRF Run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Requirements: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FORTRAN 90+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C </a:t>
            </a:r>
            <a:r>
              <a:rPr lang="en-US" dirty="0"/>
              <a:t>compiler</a:t>
            </a:r>
          </a:p>
          <a:p>
            <a:r>
              <a:rPr lang="en-US" dirty="0"/>
              <a:t>MPI v1.2+</a:t>
            </a:r>
          </a:p>
          <a:p>
            <a:r>
              <a:rPr lang="en-US" dirty="0"/>
              <a:t>Perl </a:t>
            </a:r>
          </a:p>
          <a:p>
            <a:r>
              <a:rPr lang="en-US" dirty="0" err="1"/>
              <a:t>netCDF</a:t>
            </a:r>
            <a:r>
              <a:rPr lang="en-US" dirty="0"/>
              <a:t> v3.6+</a:t>
            </a:r>
          </a:p>
          <a:p>
            <a:pPr lvl="1"/>
            <a:r>
              <a:rPr lang="en-US" dirty="0"/>
              <a:t> if </a:t>
            </a:r>
            <a:r>
              <a:rPr lang="en-US" dirty="0" err="1"/>
              <a:t>netCDF</a:t>
            </a:r>
            <a:r>
              <a:rPr lang="en-US" dirty="0"/>
              <a:t> v4.1+ is used, HDF5 and SZIP libs may also be required </a:t>
            </a:r>
          </a:p>
          <a:p>
            <a:r>
              <a:rPr lang="en-US" dirty="0"/>
              <a:t>LAPACK and </a:t>
            </a:r>
            <a:r>
              <a:rPr lang="en-US" dirty="0" smtClean="0"/>
              <a:t>BLAS (Linear algebra library)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Parallel-</a:t>
            </a:r>
            <a:r>
              <a:rPr lang="en-US" dirty="0" err="1"/>
              <a:t>netCDF</a:t>
            </a:r>
            <a:endParaRPr lang="en-US" dirty="0"/>
          </a:p>
          <a:p>
            <a:r>
              <a:rPr lang="en-US" dirty="0"/>
              <a:t>PNG </a:t>
            </a:r>
          </a:p>
          <a:p>
            <a:r>
              <a:rPr lang="en-US" dirty="0" err="1" smtClean="0"/>
              <a:t>JasPer</a:t>
            </a:r>
            <a:r>
              <a:rPr lang="en-US" dirty="0" smtClean="0"/>
              <a:t>, Jpeg, </a:t>
            </a:r>
            <a:r>
              <a:rPr lang="en-US" dirty="0" err="1" smtClean="0"/>
              <a:t>zlib</a:t>
            </a:r>
            <a:r>
              <a:rPr lang="en-US" dirty="0" smtClean="0"/>
              <a:t>  (GRIB 2 support)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5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Requirements: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5232873"/>
          </a:xfrm>
        </p:spPr>
        <p:txBody>
          <a:bodyPr>
            <a:normAutofit/>
          </a:bodyPr>
          <a:lstStyle/>
          <a:p>
            <a:r>
              <a:rPr lang="en-US" dirty="0" smtClean="0"/>
              <a:t>Disk Space</a:t>
            </a:r>
          </a:p>
          <a:p>
            <a:pPr lvl="1"/>
            <a:r>
              <a:rPr lang="en-US" dirty="0" smtClean="0"/>
              <a:t>Compressed source code: 3.3 Gb</a:t>
            </a:r>
          </a:p>
          <a:p>
            <a:pPr lvl="1"/>
            <a:r>
              <a:rPr lang="en-US" dirty="0" smtClean="0"/>
              <a:t>Fully built system: 3.5 Gb</a:t>
            </a:r>
          </a:p>
          <a:p>
            <a:pPr lvl="1"/>
            <a:r>
              <a:rPr lang="en-US" dirty="0" smtClean="0"/>
              <a:t>126 hour forecast input data (GRIB only): 51Gb</a:t>
            </a:r>
          </a:p>
          <a:p>
            <a:pPr lvl="1"/>
            <a:r>
              <a:rPr lang="en-US" dirty="0" smtClean="0"/>
              <a:t>126 hour forecast output data: 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WORKhwrf</a:t>
            </a:r>
            <a:r>
              <a:rPr lang="en-US" dirty="0" smtClean="0"/>
              <a:t>:  516 Gb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COMhwrf</a:t>
            </a:r>
            <a:r>
              <a:rPr lang="en-US" dirty="0" smtClean="0"/>
              <a:t>:  26 Gb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Coupled atmosphere/ocean task uses 477 processors by default and takes about </a:t>
            </a:r>
            <a:r>
              <a:rPr lang="en-US" dirty="0"/>
              <a:t>3</a:t>
            </a:r>
            <a:r>
              <a:rPr lang="en-US" dirty="0" smtClean="0"/>
              <a:t> hours</a:t>
            </a:r>
          </a:p>
          <a:p>
            <a:pPr lvl="1"/>
            <a:r>
              <a:rPr lang="en-US" dirty="0" smtClean="0"/>
              <a:t>Many initialization tasks run with 48 processors</a:t>
            </a:r>
          </a:p>
          <a:p>
            <a:pPr lvl="1"/>
            <a:r>
              <a:rPr lang="en-US" dirty="0" smtClean="0"/>
              <a:t>Others run with only one or two processors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HWRF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667" y="1486059"/>
            <a:ext cx="83481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Source code is available on the DTC HWRF webpage</a:t>
            </a:r>
            <a:endParaRPr lang="en-US" sz="2600" dirty="0"/>
          </a:p>
        </p:txBody>
      </p:sp>
      <p:pic>
        <p:nvPicPr>
          <p:cNvPr id="5" name="Picture 4" descr="HWRFDowloadPag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4"/>
          <a:stretch/>
        </p:blipFill>
        <p:spPr>
          <a:xfrm>
            <a:off x="737030" y="2232502"/>
            <a:ext cx="8068304" cy="4206786"/>
          </a:xfrm>
          <a:prstGeom prst="rect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836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HWRF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 contents of the </a:t>
            </a:r>
            <a:r>
              <a:rPr lang="en-US" dirty="0" err="1" smtClean="0"/>
              <a:t>hwrfrun</a:t>
            </a:r>
            <a:r>
              <a:rPr lang="en-US" dirty="0" smtClean="0"/>
              <a:t> tar file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to the source directory of the unpacked </a:t>
            </a:r>
            <a:r>
              <a:rPr lang="en-US" dirty="0" err="1" smtClean="0"/>
              <a:t>hwrfrun</a:t>
            </a:r>
            <a:r>
              <a:rPr lang="en-US" dirty="0" smtClean="0"/>
              <a:t> directory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Unpack the remaining tar files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that all 8 source directories exist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149" y="1963552"/>
            <a:ext cx="4909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tar –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xvf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HWRF_v3.7a_hwrfrun.tar.gz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4641" y="2865993"/>
            <a:ext cx="22692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cd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hwrfrun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/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sorc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2284" y="3977648"/>
            <a:ext cx="32420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for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in $(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ls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*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tar.gz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)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&gt; do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&gt; tar –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xzvf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 $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i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Menlo Bold"/>
              <a:cs typeface="Menlo Bold"/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&gt; done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2298" y="5633794"/>
            <a:ext cx="666936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$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Menlo Bold"/>
                <a:cs typeface="Menlo Bold"/>
              </a:rPr>
              <a:t>ls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Menlo Bold"/>
              <a:cs typeface="Menlo Bold"/>
            </a:endParaRPr>
          </a:p>
          <a:p>
            <a:pPr>
              <a:tabLst>
                <a:tab pos="2689225" algn="l"/>
                <a:tab pos="4106863" algn="l"/>
              </a:tabLst>
            </a:pPr>
            <a:r>
              <a:rPr lang="en-US" dirty="0" err="1" smtClean="0">
                <a:latin typeface="Menlo Bold"/>
                <a:cs typeface="Menlo Bold"/>
              </a:rPr>
              <a:t>gfdl</a:t>
            </a:r>
            <a:r>
              <a:rPr lang="en-US" dirty="0" err="1">
                <a:latin typeface="Menlo Bold"/>
                <a:cs typeface="Menlo Bold"/>
              </a:rPr>
              <a:t>-</a:t>
            </a:r>
            <a:r>
              <a:rPr lang="en-US" dirty="0" err="1" smtClean="0">
                <a:latin typeface="Menlo Bold"/>
                <a:cs typeface="Menlo Bold"/>
              </a:rPr>
              <a:t>vortextracker</a:t>
            </a:r>
            <a:r>
              <a:rPr lang="en-US" dirty="0" smtClean="0">
                <a:latin typeface="Menlo Bold"/>
                <a:cs typeface="Menlo Bold"/>
              </a:rPr>
              <a:t>	GSI	</a:t>
            </a:r>
            <a:r>
              <a:rPr lang="en-US" dirty="0" err="1" smtClean="0">
                <a:latin typeface="Menlo Bold"/>
                <a:cs typeface="Menlo Bold"/>
              </a:rPr>
              <a:t>hwrf</a:t>
            </a:r>
            <a:r>
              <a:rPr lang="en-US" dirty="0">
                <a:latin typeface="Menlo Bold"/>
                <a:cs typeface="Menlo Bold"/>
              </a:rPr>
              <a:t>-utilities</a:t>
            </a:r>
          </a:p>
          <a:p>
            <a:pPr>
              <a:tabLst>
                <a:tab pos="2689225" algn="l"/>
                <a:tab pos="4106863" algn="l"/>
              </a:tabLst>
            </a:pPr>
            <a:r>
              <a:rPr lang="en-US" dirty="0" err="1" smtClean="0">
                <a:latin typeface="Menlo Bold"/>
                <a:cs typeface="Menlo Bold"/>
              </a:rPr>
              <a:t>ncep</a:t>
            </a:r>
            <a:r>
              <a:rPr lang="en-US" dirty="0">
                <a:latin typeface="Menlo Bold"/>
                <a:cs typeface="Menlo Bold"/>
              </a:rPr>
              <a:t>-</a:t>
            </a:r>
            <a:r>
              <a:rPr lang="en-US" dirty="0" smtClean="0">
                <a:latin typeface="Menlo Bold"/>
                <a:cs typeface="Menlo Bold"/>
              </a:rPr>
              <a:t>coupler	</a:t>
            </a:r>
            <a:r>
              <a:rPr lang="en-US" dirty="0" err="1" smtClean="0">
                <a:latin typeface="Menlo Bold"/>
                <a:cs typeface="Menlo Bold"/>
              </a:rPr>
              <a:t>pomtc</a:t>
            </a:r>
            <a:r>
              <a:rPr lang="en-US" dirty="0" smtClean="0">
                <a:latin typeface="Menlo Bold"/>
                <a:cs typeface="Menlo Bold"/>
              </a:rPr>
              <a:t>	UPP</a:t>
            </a:r>
            <a:endParaRPr lang="en-US" dirty="0">
              <a:latin typeface="Menlo Bold"/>
              <a:cs typeface="Menlo Bold"/>
            </a:endParaRPr>
          </a:p>
          <a:p>
            <a:pPr>
              <a:tabLst>
                <a:tab pos="2689225" algn="l"/>
                <a:tab pos="4106863" algn="l"/>
              </a:tabLst>
            </a:pPr>
            <a:r>
              <a:rPr lang="en-US" dirty="0" smtClean="0">
                <a:latin typeface="Menlo Bold"/>
                <a:cs typeface="Menlo Bold"/>
              </a:rPr>
              <a:t>WPSV3	WRFV3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330695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HWRF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Check for patches to the </a:t>
            </a:r>
            <a:r>
              <a:rPr lang="en-US" dirty="0" smtClean="0"/>
              <a:t>code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Load the required </a:t>
            </a:r>
            <a:r>
              <a:rPr lang="en-US" dirty="0" smtClean="0"/>
              <a:t>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Set external library paths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7538" y="4776718"/>
            <a:ext cx="524580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 Bold"/>
                <a:cs typeface="Menlo Bold"/>
              </a:rPr>
              <a:t>export LIB_Z_PATH=/</a:t>
            </a:r>
            <a:r>
              <a:rPr lang="en-US" dirty="0" err="1">
                <a:latin typeface="Menlo Bold"/>
                <a:cs typeface="Menlo Bold"/>
              </a:rPr>
              <a:t>usr</a:t>
            </a:r>
            <a:r>
              <a:rPr lang="en-US" dirty="0">
                <a:latin typeface="Menlo Bold"/>
                <a:cs typeface="Menlo Bold"/>
              </a:rPr>
              <a:t>/lib64</a:t>
            </a:r>
          </a:p>
          <a:p>
            <a:r>
              <a:rPr lang="en-US" dirty="0">
                <a:latin typeface="Menlo Bold"/>
                <a:cs typeface="Menlo Bold"/>
              </a:rPr>
              <a:t>export LIB_PNG_PATH=/</a:t>
            </a:r>
            <a:r>
              <a:rPr lang="en-US" dirty="0" err="1">
                <a:latin typeface="Menlo Bold"/>
                <a:cs typeface="Menlo Bold"/>
              </a:rPr>
              <a:t>usr</a:t>
            </a:r>
            <a:r>
              <a:rPr lang="en-US" dirty="0">
                <a:latin typeface="Menlo Bold"/>
                <a:cs typeface="Menlo Bold"/>
              </a:rPr>
              <a:t>/lib64</a:t>
            </a:r>
          </a:p>
          <a:p>
            <a:r>
              <a:rPr lang="en-US" dirty="0">
                <a:latin typeface="Menlo Bold"/>
                <a:cs typeface="Menlo Bold"/>
              </a:rPr>
              <a:t>export LIB_JASPER_PATH=/</a:t>
            </a:r>
            <a:r>
              <a:rPr lang="en-US" dirty="0" err="1">
                <a:latin typeface="Menlo Bold"/>
                <a:cs typeface="Menlo Bold"/>
              </a:rPr>
              <a:t>usr</a:t>
            </a:r>
            <a:r>
              <a:rPr lang="en-US" dirty="0">
                <a:latin typeface="Menlo Bold"/>
                <a:cs typeface="Menlo Bold"/>
              </a:rPr>
              <a:t>/lib64</a:t>
            </a:r>
          </a:p>
          <a:p>
            <a:r>
              <a:rPr lang="en-US" dirty="0">
                <a:latin typeface="Menlo Bold"/>
                <a:cs typeface="Menlo Bold"/>
              </a:rPr>
              <a:t>export INC_JASPER_PATH=/</a:t>
            </a:r>
            <a:r>
              <a:rPr lang="en-US" dirty="0" err="1">
                <a:latin typeface="Menlo Bold"/>
                <a:cs typeface="Menlo Bold"/>
              </a:rPr>
              <a:t>usr</a:t>
            </a:r>
            <a:r>
              <a:rPr lang="en-US" dirty="0">
                <a:latin typeface="Menlo Bold"/>
                <a:cs typeface="Menlo Bold"/>
              </a:rPr>
              <a:t>/include</a:t>
            </a:r>
          </a:p>
          <a:p>
            <a:r>
              <a:rPr lang="en-US" dirty="0">
                <a:latin typeface="Menlo Bold"/>
                <a:cs typeface="Menlo Bold"/>
              </a:rPr>
              <a:t>export JASPERLIB=/</a:t>
            </a:r>
            <a:r>
              <a:rPr lang="en-US" dirty="0" err="1">
                <a:latin typeface="Menlo Bold"/>
                <a:cs typeface="Menlo Bold"/>
              </a:rPr>
              <a:t>usr</a:t>
            </a:r>
            <a:r>
              <a:rPr lang="en-US" dirty="0">
                <a:latin typeface="Menlo Bold"/>
                <a:cs typeface="Menlo Bold"/>
              </a:rPr>
              <a:t>/lib64</a:t>
            </a:r>
          </a:p>
          <a:p>
            <a:r>
              <a:rPr lang="en-US" dirty="0">
                <a:latin typeface="Menlo Bold"/>
                <a:cs typeface="Menlo Bold"/>
              </a:rPr>
              <a:t>export JASPERINC=/</a:t>
            </a:r>
            <a:r>
              <a:rPr lang="en-US" dirty="0" err="1">
                <a:latin typeface="Menlo Bold"/>
                <a:cs typeface="Menlo Bold"/>
              </a:rPr>
              <a:t>usr</a:t>
            </a:r>
            <a:r>
              <a:rPr lang="en-US" dirty="0">
                <a:latin typeface="Menlo Bold"/>
                <a:cs typeface="Menlo Bold"/>
              </a:rPr>
              <a:t>/include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539" y="1978760"/>
            <a:ext cx="7699208" cy="36933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</a:t>
            </a:r>
            <a:r>
              <a:rPr lang="en-US" dirty="0" err="1" smtClean="0"/>
              <a:t>www.dtcenter.org</a:t>
            </a:r>
            <a:r>
              <a:rPr lang="en-US" dirty="0" smtClean="0"/>
              <a:t>/</a:t>
            </a:r>
            <a:r>
              <a:rPr lang="en-US" dirty="0" err="1" smtClean="0"/>
              <a:t>HurrWRF</a:t>
            </a:r>
            <a:r>
              <a:rPr lang="en-US" dirty="0" smtClean="0"/>
              <a:t>/users/support/</a:t>
            </a:r>
            <a:r>
              <a:rPr lang="en-US" dirty="0" err="1" smtClean="0"/>
              <a:t>known_issues</a:t>
            </a:r>
            <a:r>
              <a:rPr lang="en-US" dirty="0" smtClean="0"/>
              <a:t>/index_v3.7a.php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8329" y="3180596"/>
            <a:ext cx="5245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module load </a:t>
            </a: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3664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63" y="2010136"/>
            <a:ext cx="7688295" cy="37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8172</TotalTime>
  <Words>1147</Words>
  <Application>Microsoft Macintosh PowerPoint</Application>
  <PresentationFormat>On-screen Show (4:3)</PresentationFormat>
  <Paragraphs>212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DTC</vt:lpstr>
      <vt:lpstr>Code Structure &amp; Compilation</vt:lpstr>
      <vt:lpstr>Overview</vt:lpstr>
      <vt:lpstr>HWRF Components</vt:lpstr>
      <vt:lpstr>System Requirements: Utilities</vt:lpstr>
      <vt:lpstr>System Requirements: Hardware</vt:lpstr>
      <vt:lpstr>Downloading HWRF</vt:lpstr>
      <vt:lpstr>Setting Up HWRF</vt:lpstr>
      <vt:lpstr>Setting Up HWRF</vt:lpstr>
      <vt:lpstr>Build Dependencies</vt:lpstr>
      <vt:lpstr>Environment Variables Needed</vt:lpstr>
      <vt:lpstr>Component Directories </vt:lpstr>
      <vt:lpstr>Building a Component</vt:lpstr>
      <vt:lpstr>Cleaning a Component</vt:lpstr>
      <vt:lpstr>Configuring a Component</vt:lpstr>
      <vt:lpstr>Configure File</vt:lpstr>
      <vt:lpstr>Compiling a Component</vt:lpstr>
      <vt:lpstr>Compile Log</vt:lpstr>
      <vt:lpstr>Check the Executables</vt:lpstr>
      <vt:lpstr>Building the Idealized 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Structure &amp; Compilation</dc:title>
  <dc:creator>Christina Holt</dc:creator>
  <cp:lastModifiedBy>Christina Holt</cp:lastModifiedBy>
  <cp:revision>43</cp:revision>
  <dcterms:created xsi:type="dcterms:W3CDTF">2015-11-10T01:37:28Z</dcterms:created>
  <dcterms:modified xsi:type="dcterms:W3CDTF">2015-11-15T17:49:41Z</dcterms:modified>
</cp:coreProperties>
</file>