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64" r:id="rId12"/>
    <p:sldId id="265" r:id="rId13"/>
    <p:sldId id="266" r:id="rId14"/>
    <p:sldId id="275" r:id="rId15"/>
    <p:sldId id="276" r:id="rId16"/>
    <p:sldId id="277" r:id="rId17"/>
    <p:sldId id="280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4D299-30B1-C94E-83FE-8BAC1F928CD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1A49-7AC7-754E-A41D-3DAAADC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file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35D2-D15B-E640-A55C-0225872311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F0C7D3A-EC3B-F049-ABDE-57FEE2DAFA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F64D3-F8B2-E349-A267-FF43D50D73EF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Christina Holt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HWRF</a:t>
            </a:r>
            <a:endParaRPr lang="en-US" dirty="0"/>
          </a:p>
        </p:txBody>
      </p:sp>
      <p:pic>
        <p:nvPicPr>
          <p:cNvPr id="4" name="Picture 3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20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basin_overrides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4564" y="1464364"/>
            <a:ext cx="8273039" cy="5170646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latin typeface="Menlo Regular"/>
                <a:cs typeface="Menlo Regular"/>
              </a:rPr>
              <a:t>[</a:t>
            </a:r>
            <a:r>
              <a:rPr lang="en-US" sz="1500" dirty="0" err="1">
                <a:latin typeface="Menlo Regular"/>
                <a:cs typeface="Menlo Regular"/>
              </a:rPr>
              <a:t>config</a:t>
            </a:r>
            <a:r>
              <a:rPr lang="en-US" sz="1500" dirty="0">
                <a:latin typeface="Menlo Regular"/>
                <a:cs typeface="Menlo Regular"/>
              </a:rPr>
              <a:t>]</a:t>
            </a:r>
          </a:p>
          <a:p>
            <a:r>
              <a:rPr lang="en-US" sz="1500" dirty="0" err="1">
                <a:latin typeface="Menlo Regular"/>
                <a:cs typeface="Menlo Regular"/>
              </a:rPr>
              <a:t>run_gsi</a:t>
            </a:r>
            <a:r>
              <a:rPr lang="en-US" sz="1500" dirty="0">
                <a:latin typeface="Menlo Regular"/>
                <a:cs typeface="Menlo Regular"/>
              </a:rPr>
              <a:t>=</a:t>
            </a:r>
            <a:r>
              <a:rPr lang="en-US" sz="1500" dirty="0" smtClean="0">
                <a:latin typeface="Menlo Regular"/>
                <a:cs typeface="Menlo Regular"/>
              </a:rPr>
              <a:t>no</a:t>
            </a:r>
            <a:endParaRPr lang="en-US" sz="1500" dirty="0">
              <a:latin typeface="Menlo Regular"/>
              <a:cs typeface="Menlo Regular"/>
            </a:endParaRPr>
          </a:p>
          <a:p>
            <a:r>
              <a:rPr lang="en-US" sz="1500" dirty="0" err="1">
                <a:latin typeface="Menlo Regular"/>
                <a:cs typeface="Menlo Regular"/>
              </a:rPr>
              <a:t>run_ocean</a:t>
            </a:r>
            <a:r>
              <a:rPr lang="en-US" sz="1500" dirty="0">
                <a:latin typeface="Menlo Regular"/>
                <a:cs typeface="Menlo Regular"/>
              </a:rPr>
              <a:t>=no      </a:t>
            </a:r>
            <a:endParaRPr lang="en-US" sz="1500" dirty="0" smtClean="0">
              <a:latin typeface="Menlo Regular"/>
              <a:cs typeface="Menlo Regular"/>
            </a:endParaRPr>
          </a:p>
          <a:p>
            <a:r>
              <a:rPr lang="en-US" sz="1500" dirty="0" err="1" smtClean="0">
                <a:latin typeface="Menlo Regular"/>
                <a:cs typeface="Menlo Regular"/>
              </a:rPr>
              <a:t>run_ensemble_da</a:t>
            </a:r>
            <a:r>
              <a:rPr lang="en-US" sz="1500" dirty="0">
                <a:latin typeface="Menlo Regular"/>
                <a:cs typeface="Menlo Regular"/>
              </a:rPr>
              <a:t>=</a:t>
            </a:r>
            <a:r>
              <a:rPr lang="en-US" sz="1500" dirty="0" smtClean="0">
                <a:latin typeface="Menlo Regular"/>
                <a:cs typeface="Menlo Regular"/>
              </a:rPr>
              <a:t>no</a:t>
            </a:r>
          </a:p>
          <a:p>
            <a:endParaRPr lang="en-US" sz="1500" dirty="0">
              <a:latin typeface="Menlo Regular"/>
              <a:cs typeface="Menlo Regular"/>
            </a:endParaRPr>
          </a:p>
          <a:p>
            <a:r>
              <a:rPr lang="pl-PL" sz="1500" dirty="0">
                <a:latin typeface="Menlo Regular"/>
                <a:cs typeface="Menlo Regular"/>
              </a:rPr>
              <a:t>[</a:t>
            </a:r>
            <a:r>
              <a:rPr lang="pl-PL" sz="1500" dirty="0" err="1">
                <a:latin typeface="Menlo Regular"/>
                <a:cs typeface="Menlo Regular"/>
              </a:rPr>
              <a:t>wrf</a:t>
            </a:r>
            <a:r>
              <a:rPr lang="pl-PL" sz="1500" dirty="0">
                <a:latin typeface="Menlo Regular"/>
                <a:cs typeface="Menlo Regular"/>
              </a:rPr>
              <a:t>]</a:t>
            </a:r>
          </a:p>
          <a:p>
            <a:r>
              <a:rPr lang="pl-PL" sz="1500" dirty="0" err="1">
                <a:latin typeface="Menlo Regular"/>
                <a:cs typeface="Menlo Regular"/>
              </a:rPr>
              <a:t>ptop</a:t>
            </a:r>
            <a:r>
              <a:rPr lang="pl-PL" sz="1500" dirty="0">
                <a:latin typeface="Menlo Regular"/>
                <a:cs typeface="Menlo Regular"/>
              </a:rPr>
              <a:t>=5000   ;; </a:t>
            </a:r>
            <a:r>
              <a:rPr lang="pl-PL" sz="1500" dirty="0" err="1">
                <a:latin typeface="Menlo Regular"/>
                <a:cs typeface="Menlo Regular"/>
              </a:rPr>
              <a:t>Alternative</a:t>
            </a:r>
            <a:r>
              <a:rPr lang="pl-PL" sz="1500" dirty="0">
                <a:latin typeface="Menlo Regular"/>
                <a:cs typeface="Menlo Regular"/>
              </a:rPr>
              <a:t> </a:t>
            </a:r>
            <a:r>
              <a:rPr lang="pl-PL" sz="1500" dirty="0" err="1">
                <a:latin typeface="Menlo Regular"/>
                <a:cs typeface="Menlo Regular"/>
              </a:rPr>
              <a:t>vertical</a:t>
            </a:r>
            <a:r>
              <a:rPr lang="pl-PL" sz="1500" dirty="0">
                <a:latin typeface="Menlo Regular"/>
                <a:cs typeface="Menlo Regular"/>
              </a:rPr>
              <a:t> </a:t>
            </a:r>
            <a:r>
              <a:rPr lang="pl-PL" sz="1500" dirty="0" err="1">
                <a:latin typeface="Menlo Regular"/>
                <a:cs typeface="Menlo Regular"/>
              </a:rPr>
              <a:t>structure</a:t>
            </a:r>
            <a:r>
              <a:rPr lang="pl-PL" sz="1500" dirty="0">
                <a:latin typeface="Menlo Regular"/>
                <a:cs typeface="Menlo Regular"/>
              </a:rPr>
              <a:t>: 50 </a:t>
            </a:r>
            <a:r>
              <a:rPr lang="pl-PL" sz="1500" dirty="0" err="1">
                <a:latin typeface="Menlo Regular"/>
                <a:cs typeface="Menlo Regular"/>
              </a:rPr>
              <a:t>mbar</a:t>
            </a:r>
            <a:r>
              <a:rPr lang="pl-PL" sz="1500" dirty="0">
                <a:latin typeface="Menlo Regular"/>
                <a:cs typeface="Menlo Regular"/>
              </a:rPr>
              <a:t> top</a:t>
            </a:r>
          </a:p>
          <a:p>
            <a:r>
              <a:rPr lang="pl-PL" sz="1500" dirty="0" err="1">
                <a:latin typeface="Menlo Regular"/>
                <a:cs typeface="Menlo Regular"/>
              </a:rPr>
              <a:t>ptsgm</a:t>
            </a:r>
            <a:r>
              <a:rPr lang="pl-PL" sz="1500" dirty="0">
                <a:latin typeface="Menlo Regular"/>
                <a:cs typeface="Menlo Regular"/>
              </a:rPr>
              <a:t>=20000 ;; </a:t>
            </a:r>
            <a:r>
              <a:rPr lang="pl-PL" sz="1500" dirty="0" err="1">
                <a:latin typeface="Menlo Regular"/>
                <a:cs typeface="Menlo Regular"/>
              </a:rPr>
              <a:t>This</a:t>
            </a:r>
            <a:r>
              <a:rPr lang="pl-PL" sz="1500" dirty="0">
                <a:latin typeface="Menlo Regular"/>
                <a:cs typeface="Menlo Regular"/>
              </a:rPr>
              <a:t> </a:t>
            </a:r>
            <a:r>
              <a:rPr lang="pl-PL" sz="1500" dirty="0" err="1">
                <a:latin typeface="Menlo Regular"/>
                <a:cs typeface="Menlo Regular"/>
              </a:rPr>
              <a:t>value</a:t>
            </a:r>
            <a:r>
              <a:rPr lang="pl-PL" sz="1500" dirty="0">
                <a:latin typeface="Menlo Regular"/>
                <a:cs typeface="Menlo Regular"/>
              </a:rPr>
              <a:t> </a:t>
            </a:r>
            <a:r>
              <a:rPr lang="pl-PL" sz="1500" dirty="0" err="1">
                <a:latin typeface="Menlo Regular"/>
                <a:cs typeface="Menlo Regular"/>
              </a:rPr>
              <a:t>used</a:t>
            </a:r>
            <a:r>
              <a:rPr lang="pl-PL" sz="1500" dirty="0">
                <a:latin typeface="Menlo Regular"/>
                <a:cs typeface="Menlo Regular"/>
              </a:rPr>
              <a:t> in 2013 in WP, IO </a:t>
            </a:r>
            <a:r>
              <a:rPr lang="pl-PL" sz="1500" dirty="0" err="1">
                <a:latin typeface="Menlo Regular"/>
                <a:cs typeface="Menlo Regular"/>
              </a:rPr>
              <a:t>basins</a:t>
            </a:r>
            <a:r>
              <a:rPr lang="pl-PL" sz="1500" dirty="0" smtClean="0">
                <a:latin typeface="Menlo Regular"/>
                <a:cs typeface="Menlo Regular"/>
              </a:rPr>
              <a:t>.</a:t>
            </a:r>
            <a:endParaRPr lang="pl-PL" sz="1500" dirty="0">
              <a:latin typeface="Menlo Regular"/>
              <a:cs typeface="Menlo Regular"/>
            </a:endParaRPr>
          </a:p>
          <a:p>
            <a:r>
              <a:rPr lang="pl-PL" sz="1500" dirty="0" err="1">
                <a:latin typeface="Menlo Regular"/>
                <a:cs typeface="Menlo Regular"/>
              </a:rPr>
              <a:t>dt</a:t>
            </a:r>
            <a:r>
              <a:rPr lang="pl-PL" sz="1500" dirty="0">
                <a:latin typeface="Menlo Regular"/>
                <a:cs typeface="Menlo Regular"/>
              </a:rPr>
              <a:t> = 33+3/4 ;; </a:t>
            </a:r>
            <a:r>
              <a:rPr lang="pl-PL" sz="1500" dirty="0" err="1">
                <a:latin typeface="Menlo Regular"/>
                <a:cs typeface="Menlo Regular"/>
              </a:rPr>
              <a:t>Smaller</a:t>
            </a:r>
            <a:r>
              <a:rPr lang="pl-PL" sz="1500" dirty="0">
                <a:latin typeface="Menlo Regular"/>
                <a:cs typeface="Menlo Regular"/>
              </a:rPr>
              <a:t> </a:t>
            </a:r>
            <a:r>
              <a:rPr lang="pl-PL" sz="1500" dirty="0" err="1">
                <a:latin typeface="Menlo Regular"/>
                <a:cs typeface="Menlo Regular"/>
              </a:rPr>
              <a:t>timestep</a:t>
            </a:r>
            <a:r>
              <a:rPr lang="pl-PL" sz="1500" dirty="0">
                <a:latin typeface="Menlo Regular"/>
                <a:cs typeface="Menlo Regular"/>
              </a:rPr>
              <a:t> to handle </a:t>
            </a:r>
            <a:r>
              <a:rPr lang="pl-PL" sz="1500" dirty="0" err="1">
                <a:latin typeface="Menlo Regular"/>
                <a:cs typeface="Menlo Regular"/>
              </a:rPr>
              <a:t>strong</a:t>
            </a:r>
            <a:r>
              <a:rPr lang="pl-PL" sz="1500" dirty="0">
                <a:latin typeface="Menlo Regular"/>
                <a:cs typeface="Menlo Regular"/>
              </a:rPr>
              <a:t> </a:t>
            </a:r>
            <a:r>
              <a:rPr lang="pl-PL" sz="1500" dirty="0" err="1">
                <a:latin typeface="Menlo Regular"/>
                <a:cs typeface="Menlo Regular"/>
              </a:rPr>
              <a:t>storms</a:t>
            </a:r>
            <a:r>
              <a:rPr lang="pl-PL" sz="1500" dirty="0">
                <a:latin typeface="Menlo Regular"/>
                <a:cs typeface="Menlo Regular"/>
              </a:rPr>
              <a:t>.</a:t>
            </a:r>
          </a:p>
          <a:p>
            <a:endParaRPr lang="pl-PL" sz="1500" dirty="0">
              <a:latin typeface="Menlo Regular"/>
              <a:cs typeface="Menlo Regular"/>
            </a:endParaRPr>
          </a:p>
          <a:p>
            <a:r>
              <a:rPr lang="pl-PL" sz="1500" dirty="0">
                <a:latin typeface="Menlo Regular"/>
                <a:cs typeface="Menlo Regular"/>
              </a:rPr>
              <a:t>[</a:t>
            </a:r>
            <a:r>
              <a:rPr lang="pl-PL" sz="1500" dirty="0" err="1">
                <a:latin typeface="Menlo Regular"/>
                <a:cs typeface="Menlo Regular"/>
              </a:rPr>
              <a:t>namelist_outer</a:t>
            </a:r>
            <a:r>
              <a:rPr lang="pl-PL" sz="1500" dirty="0">
                <a:latin typeface="Menlo Regular"/>
                <a:cs typeface="Menlo Regular"/>
              </a:rPr>
              <a:t>]</a:t>
            </a:r>
          </a:p>
          <a:p>
            <a:r>
              <a:rPr lang="pl-PL" sz="1500" dirty="0" err="1">
                <a:latin typeface="Menlo Regular"/>
                <a:cs typeface="Menlo Regular"/>
              </a:rPr>
              <a:t>physics.movemin</a:t>
            </a:r>
            <a:r>
              <a:rPr lang="pl-PL" sz="1500" dirty="0">
                <a:latin typeface="Menlo Regular"/>
                <a:cs typeface="Menlo Regular"/>
              </a:rPr>
              <a:t> = 8</a:t>
            </a:r>
          </a:p>
          <a:p>
            <a:endParaRPr lang="pl-PL" sz="1500" dirty="0">
              <a:latin typeface="Menlo Regular"/>
              <a:cs typeface="Menlo Regular"/>
            </a:endParaRPr>
          </a:p>
          <a:p>
            <a:r>
              <a:rPr lang="pl-PL" sz="1500" dirty="0">
                <a:latin typeface="Menlo Regular"/>
                <a:cs typeface="Menlo Regular"/>
              </a:rPr>
              <a:t>[</a:t>
            </a:r>
            <a:r>
              <a:rPr lang="pl-PL" sz="1500" dirty="0" err="1">
                <a:latin typeface="Menlo Regular"/>
                <a:cs typeface="Menlo Regular"/>
              </a:rPr>
              <a:t>namelist_inner</a:t>
            </a:r>
            <a:r>
              <a:rPr lang="pl-PL" sz="1500" dirty="0">
                <a:latin typeface="Menlo Regular"/>
                <a:cs typeface="Menlo Regular"/>
              </a:rPr>
              <a:t>]</a:t>
            </a:r>
          </a:p>
          <a:p>
            <a:r>
              <a:rPr lang="pl-PL" sz="1500" dirty="0" err="1">
                <a:latin typeface="Menlo Regular"/>
                <a:cs typeface="Menlo Regular"/>
              </a:rPr>
              <a:t>physics.movemin</a:t>
            </a:r>
            <a:r>
              <a:rPr lang="pl-PL" sz="1500" dirty="0">
                <a:latin typeface="Menlo Regular"/>
                <a:cs typeface="Menlo Regular"/>
              </a:rPr>
              <a:t> = 16</a:t>
            </a:r>
          </a:p>
          <a:p>
            <a:endParaRPr lang="pl-PL" sz="1500" dirty="0">
              <a:latin typeface="Menlo Regular"/>
              <a:cs typeface="Menlo Regular"/>
            </a:endParaRPr>
          </a:p>
          <a:p>
            <a:r>
              <a:rPr lang="pl-PL" sz="1500" dirty="0">
                <a:latin typeface="Menlo Regular"/>
                <a:cs typeface="Menlo Regular"/>
              </a:rPr>
              <a:t>[</a:t>
            </a:r>
            <a:r>
              <a:rPr lang="pl-PL" sz="1500" dirty="0" err="1">
                <a:latin typeface="Menlo Regular"/>
                <a:cs typeface="Menlo Regular"/>
              </a:rPr>
              <a:t>moad_namelist</a:t>
            </a:r>
            <a:r>
              <a:rPr lang="pl-PL" sz="1500" dirty="0">
                <a:latin typeface="Menlo Regular"/>
                <a:cs typeface="Menlo Regular"/>
              </a:rPr>
              <a:t>]</a:t>
            </a:r>
          </a:p>
          <a:p>
            <a:r>
              <a:rPr lang="pl-PL" sz="1500" dirty="0" err="1">
                <a:latin typeface="Menlo Regular"/>
                <a:cs typeface="Menlo Regular"/>
              </a:rPr>
              <a:t>physics.movemin</a:t>
            </a:r>
            <a:r>
              <a:rPr lang="pl-PL" sz="1500" dirty="0">
                <a:latin typeface="Menlo Regular"/>
                <a:cs typeface="Menlo Regular"/>
              </a:rPr>
              <a:t> = 8</a:t>
            </a:r>
          </a:p>
          <a:p>
            <a:endParaRPr lang="pl-PL" sz="1500" dirty="0">
              <a:latin typeface="Menlo Regular"/>
              <a:cs typeface="Menlo Regular"/>
            </a:endParaRPr>
          </a:p>
          <a:p>
            <a:r>
              <a:rPr lang="pl-PL" sz="1500" dirty="0">
                <a:latin typeface="Menlo Regular"/>
                <a:cs typeface="Menlo Regular"/>
              </a:rPr>
              <a:t>[</a:t>
            </a:r>
            <a:r>
              <a:rPr lang="pl-PL" sz="1500" dirty="0" err="1">
                <a:latin typeface="Menlo Regular"/>
                <a:cs typeface="Menlo Regular"/>
              </a:rPr>
              <a:t>wrf_namelist</a:t>
            </a:r>
            <a:r>
              <a:rPr lang="pl-PL" sz="1500" dirty="0">
                <a:latin typeface="Menlo Regular"/>
                <a:cs typeface="Menlo Regular"/>
              </a:rPr>
              <a:t>]</a:t>
            </a:r>
          </a:p>
          <a:p>
            <a:r>
              <a:rPr lang="en-US" sz="1500" dirty="0" err="1">
                <a:latin typeface="Menlo Regular"/>
                <a:cs typeface="Menlo Regular"/>
              </a:rPr>
              <a:t>domains.eta_levels</a:t>
            </a:r>
            <a:r>
              <a:rPr lang="en-US" sz="1500" dirty="0">
                <a:latin typeface="Menlo Regular"/>
                <a:cs typeface="Menlo Regular"/>
              </a:rPr>
              <a:t>=1.0, 0.9919699, 0.9827400, 0.9710800, 0.9600599, 0.9462600, 0.9306099, 0.9129300, 0.8930600, 0.8708600, 0.8462000, </a:t>
            </a:r>
            <a:r>
              <a:rPr lang="en-US" sz="1500" dirty="0" smtClean="0">
                <a:latin typeface="Menlo Regular"/>
                <a:cs typeface="Menlo Regular"/>
              </a:rPr>
              <a:t>…</a:t>
            </a:r>
            <a:endParaRPr lang="en-US" sz="1500" dirty="0">
              <a:latin typeface="Menlo Regular"/>
              <a:cs typeface="Menl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853" y="1926831"/>
            <a:ext cx="18553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All Other Basins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5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Directly editing original </a:t>
            </a:r>
            <a:r>
              <a:rPr lang="en-US" dirty="0" err="1" smtClean="0"/>
              <a:t>conf</a:t>
            </a:r>
            <a:r>
              <a:rPr lang="en-US" dirty="0" smtClean="0"/>
              <a:t> files is not recommended</a:t>
            </a:r>
          </a:p>
          <a:p>
            <a:r>
              <a:rPr lang="en-US" dirty="0" smtClean="0"/>
              <a:t>Command line arguments vs. passing a new </a:t>
            </a:r>
            <a:r>
              <a:rPr lang="en-US" dirty="0" err="1" smtClean="0"/>
              <a:t>conf</a:t>
            </a:r>
            <a:r>
              <a:rPr lang="en-US" dirty="0" smtClean="0"/>
              <a:t> file during submission of </a:t>
            </a:r>
            <a:r>
              <a:rPr lang="en-US" dirty="0" err="1" smtClean="0"/>
              <a:t>run_hwrf.py</a:t>
            </a:r>
            <a:r>
              <a:rPr lang="en-US" dirty="0" smtClean="0"/>
              <a:t> (contents of </a:t>
            </a:r>
            <a:r>
              <a:rPr lang="en-US" dirty="0" err="1" smtClean="0"/>
              <a:t>rocoto</a:t>
            </a:r>
            <a:r>
              <a:rPr lang="en-US" dirty="0" smtClean="0"/>
              <a:t>/</a:t>
            </a:r>
            <a:r>
              <a:rPr lang="en-US" dirty="0" err="1" smtClean="0"/>
              <a:t>runhwrf_wrapper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configurations load additional files by default, which contain settings that cannot be overridden by passing additional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7681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309" y="1566483"/>
            <a:ext cx="8724129" cy="830997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marL="455613" indent="-455613">
              <a:tabLst>
                <a:tab pos="2060575" algn="l"/>
              </a:tabLst>
            </a:pPr>
            <a:r>
              <a:rPr lang="en-US" sz="1600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run_hwrf.py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–w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XMLfile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–d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{DBFILE}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{DATE}</a:t>
            </a:r>
            <a:r>
              <a:rPr lang="en-US" sz="1600" dirty="0" smtClean="0">
                <a:solidFill>
                  <a:srgbClr val="7F7F7F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Menlo-Regular"/>
              </a:rPr>
              <a:t>–n –s sites/</a:t>
            </a:r>
            <a:r>
              <a:rPr lang="en-US" sz="1600" dirty="0" err="1" smtClean="0">
                <a:solidFill>
                  <a:srgbClr val="7F7F7F"/>
                </a:solidFill>
                <a:latin typeface="Menlo-Regular"/>
              </a:rPr>
              <a:t>sjet.ent</a:t>
            </a:r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{STID}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HISTORY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config.EXPT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{EXPT}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config.SUBEXPT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={</a:t>
            </a:r>
            <a:r>
              <a:rPr lang="en-US" sz="1600" i="1" dirty="0" err="1" smtClean="0">
                <a:solidFill>
                  <a:srgbClr val="000000"/>
                </a:solidFill>
                <a:latin typeface="Menlo-Regular"/>
              </a:rPr>
              <a:t>anyname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config.run_gsi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=no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09" y="3031781"/>
            <a:ext cx="596549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XMLfile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XML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{DBFILE}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is the database file (optional)</a:t>
            </a:r>
          </a:p>
          <a:p>
            <a:pPr marL="225425" indent="-225425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{DATE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} 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YYYYMMDDHH-YYYYMMDDHH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for a range of cycles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a single cycle</a:t>
            </a: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YYYYMMDDHH YYYYMMDDHH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two specific cycles</a:t>
            </a:r>
            <a:endParaRPr lang="en-US" dirty="0" smtClean="0"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i="1" dirty="0" smtClean="0">
                <a:latin typeface="Menlo-Regular"/>
              </a:rPr>
              <a:t>{</a:t>
            </a:r>
            <a:r>
              <a:rPr lang="en-US" i="1" dirty="0">
                <a:latin typeface="Menlo-Regular"/>
              </a:rPr>
              <a:t>STID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storm ID, i.e. 18L for Sandy</a:t>
            </a:r>
          </a:p>
          <a:p>
            <a:pPr marL="225425" indent="-225425">
              <a:buFont typeface="Arial"/>
              <a:buChar char="•"/>
            </a:pPr>
            <a:r>
              <a:rPr lang="en-US" i="1" dirty="0">
                <a:latin typeface="Menlo-Regular"/>
              </a:rPr>
              <a:t>{EXPT</a:t>
            </a:r>
            <a:r>
              <a:rPr lang="en-US" i="1" dirty="0" smtClean="0">
                <a:latin typeface="Menlo-Regular"/>
              </a:rPr>
              <a:t>} </a:t>
            </a:r>
            <a:r>
              <a:rPr lang="en-US" dirty="0" smtClean="0">
                <a:latin typeface="Perpetua"/>
                <a:cs typeface="Perpetua"/>
              </a:rPr>
              <a:t>is the name of parent directory of</a:t>
            </a:r>
            <a:r>
              <a:rPr lang="en-US" dirty="0" smtClean="0">
                <a:latin typeface="Menlo-Regular"/>
              </a:rPr>
              <a:t> </a:t>
            </a:r>
            <a:r>
              <a:rPr lang="en-US" dirty="0" err="1" smtClean="0">
                <a:latin typeface="Menlo-Regular"/>
              </a:rPr>
              <a:t>rocoto</a:t>
            </a:r>
            <a:r>
              <a:rPr lang="en-US" dirty="0" smtClean="0">
                <a:latin typeface="Menlo-Regular"/>
              </a:rPr>
              <a:t>/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Can set any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parameter in this line without editing a </a:t>
            </a:r>
            <a:r>
              <a:rPr lang="en-US" dirty="0" err="1" smtClean="0">
                <a:latin typeface="Perpetua"/>
                <a:cs typeface="Perpetua"/>
              </a:rPr>
              <a:t>conf</a:t>
            </a:r>
            <a:r>
              <a:rPr lang="en-US" dirty="0" smtClean="0">
                <a:latin typeface="Perpetua"/>
                <a:cs typeface="Perpetua"/>
              </a:rPr>
              <a:t> file </a:t>
            </a:r>
            <a:endParaRPr lang="en-US" dirty="0">
              <a:latin typeface="Perpetua"/>
              <a:cs typeface="Perpetua"/>
            </a:endParaRPr>
          </a:p>
          <a:p>
            <a:pPr marL="682625" lvl="1" indent="-225425">
              <a:buFont typeface="Arial"/>
              <a:buChar char="•"/>
            </a:pPr>
            <a:r>
              <a:rPr lang="en-US" dirty="0" smtClean="0">
                <a:latin typeface="Perpetua"/>
                <a:cs typeface="Perpetua"/>
              </a:rPr>
              <a:t>e.g. add option: </a:t>
            </a:r>
            <a:r>
              <a:rPr lang="en-US" dirty="0" err="1" smtClean="0">
                <a:latin typeface="Menlo-Regular"/>
              </a:rPr>
              <a:t>config.run_gsi</a:t>
            </a:r>
            <a:r>
              <a:rPr lang="en-US" dirty="0" smtClean="0">
                <a:latin typeface="Menlo-Regular"/>
              </a:rPr>
              <a:t>=no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9555" y="3031781"/>
            <a:ext cx="31044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-n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turns of invest renumbering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-s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to specify site file (optional)</a:t>
            </a: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for running subsequent instances</a:t>
            </a: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m 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by passing a list of storms</a:t>
            </a:r>
          </a:p>
          <a:p>
            <a:pPr marL="225425" indent="-225425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M for running </a:t>
            </a:r>
            <a:r>
              <a:rPr lang="en-US" dirty="0" err="1" smtClean="0">
                <a:solidFill>
                  <a:srgbClr val="000000"/>
                </a:solidFill>
                <a:latin typeface="Perpetua"/>
                <a:cs typeface="Perpetua"/>
              </a:rPr>
              <a:t>multistorm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by passing a list of basins</a:t>
            </a:r>
          </a:p>
        </p:txBody>
      </p:sp>
    </p:spTree>
    <p:extLst>
      <p:ext uri="{BB962C8B-B14F-4D97-AF65-F5344CB8AC3E}">
        <p14:creationId xmlns:p14="http://schemas.microsoft.com/office/powerpoint/2010/main" val="140500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configure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 the directory/name of one extra configure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309" y="2261419"/>
            <a:ext cx="8724129" cy="584776"/>
          </a:xfrm>
          <a:prstGeom prst="rect">
            <a:avLst/>
          </a:prstGeom>
          <a:solidFill>
            <a:srgbClr val="EBF1DE"/>
          </a:solidFill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marL="455613" indent="-455613">
              <a:tabLst>
                <a:tab pos="2060575" algn="l"/>
              </a:tabLst>
            </a:pPr>
            <a:r>
              <a:rPr lang="en-US" sz="1600" dirty="0">
                <a:solidFill>
                  <a:srgbClr val="000000"/>
                </a:solidFill>
                <a:latin typeface="Menlo-Regula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run_hwrf.py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–w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XMLfile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–d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Menlo-Regular"/>
              </a:rPr>
              <a:t>{DBFILE}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{DATE}</a:t>
            </a:r>
            <a:r>
              <a:rPr lang="en-US" sz="1600" dirty="0" smtClean="0">
                <a:solidFill>
                  <a:srgbClr val="7F7F7F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Menlo-Regular"/>
              </a:rPr>
              <a:t>–n –s sites/</a:t>
            </a:r>
            <a:r>
              <a:rPr lang="en-US" sz="1600" dirty="0" err="1" smtClean="0">
                <a:solidFill>
                  <a:srgbClr val="7F7F7F"/>
                </a:solidFill>
                <a:latin typeface="Menlo-Regular"/>
              </a:rPr>
              <a:t>sjet.ent</a:t>
            </a:r>
            <a:r>
              <a:rPr lang="en-US" sz="1600" dirty="0">
                <a:solidFill>
                  <a:srgbClr val="7F7F7F"/>
                </a:solidFill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{STID}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HISTORY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config.EXPT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latin typeface="Menlo-Regular"/>
              </a:rPr>
              <a:t>{EXPT}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hwrf_christina.conf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7501" y="3547069"/>
            <a:ext cx="4572000" cy="3139321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</p:spPr>
        <p:txBody>
          <a:bodyPr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config</a:t>
            </a:r>
            <a:r>
              <a:rPr lang="en-US" dirty="0"/>
              <a:t>]</a:t>
            </a:r>
          </a:p>
          <a:p>
            <a:r>
              <a:rPr lang="en-US" dirty="0" err="1"/>
              <a:t>disk_project</a:t>
            </a:r>
            <a:r>
              <a:rPr lang="en-US" dirty="0"/>
              <a:t>=</a:t>
            </a:r>
            <a:r>
              <a:rPr lang="en-US" dirty="0" err="1"/>
              <a:t>dtc-hurr</a:t>
            </a:r>
            <a:endParaRPr lang="en-US" dirty="0"/>
          </a:p>
          <a:p>
            <a:r>
              <a:rPr lang="en-US" dirty="0"/>
              <a:t>archive=none</a:t>
            </a:r>
          </a:p>
          <a:p>
            <a:r>
              <a:rPr lang="en-US" dirty="0" err="1"/>
              <a:t>scrub_com</a:t>
            </a:r>
            <a:r>
              <a:rPr lang="en-US" dirty="0"/>
              <a:t>=no</a:t>
            </a:r>
          </a:p>
          <a:p>
            <a:endParaRPr lang="en-US" dirty="0"/>
          </a:p>
          <a:p>
            <a:r>
              <a:rPr lang="en-US" dirty="0"/>
              <a:t>[relocate]</a:t>
            </a:r>
          </a:p>
          <a:p>
            <a:r>
              <a:rPr lang="en-US" dirty="0"/>
              <a:t>scrub=no</a:t>
            </a:r>
          </a:p>
          <a:p>
            <a:endParaRPr lang="en-US" dirty="0"/>
          </a:p>
          <a:p>
            <a:r>
              <a:rPr lang="is-IS" dirty="0"/>
              <a:t>[gsi_d02]</a:t>
            </a:r>
          </a:p>
          <a:p>
            <a:r>
              <a:rPr lang="en-US" dirty="0"/>
              <a:t>scrub=</a:t>
            </a:r>
            <a:r>
              <a:rPr lang="en-US" dirty="0" smtClean="0"/>
              <a:t>no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7500" y="3174802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hwrf_christina.conf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0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hwrf_v3.7release.conf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6093"/>
            <a:ext cx="7772400" cy="4572000"/>
          </a:xfrm>
        </p:spPr>
        <p:txBody>
          <a:bodyPr/>
          <a:lstStyle/>
          <a:p>
            <a:r>
              <a:rPr lang="en-US" dirty="0" smtClean="0"/>
              <a:t>For every run, you will need to set some user-specific paths and configuration options based on the capabilities of the public release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8499" y="349820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disk_project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input_catalog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comm_hist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archive=none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publicrelease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=yes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run_ensemble_da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=no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scrub=no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1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hwrf_v3.7release.conf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577" y="1577587"/>
            <a:ext cx="8663978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dir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inputroot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=PATH/TO/INPUT/DATA</a:t>
            </a:r>
          </a:p>
          <a:p>
            <a:r>
              <a:rPr lang="en-US" sz="1400" dirty="0" smtClean="0">
                <a:solidFill>
                  <a:srgbClr val="A6A6A6"/>
                </a:solidFill>
                <a:latin typeface="Menlo-Regular"/>
              </a:rPr>
              <a:t>## </a:t>
            </a:r>
            <a:r>
              <a:rPr lang="en-US" sz="1400" dirty="0" err="1" smtClean="0">
                <a:solidFill>
                  <a:srgbClr val="A6A6A6"/>
                </a:solidFill>
                <a:latin typeface="Menlo-Regular"/>
              </a:rPr>
              <a:t>Syndat</a:t>
            </a:r>
            <a:r>
              <a:rPr lang="en-US" sz="1400" dirty="0" smtClean="0">
                <a:solidFill>
                  <a:srgbClr val="A6A6A6"/>
                </a:solidFill>
                <a:latin typeface="Menlo-Regular"/>
              </a:rPr>
              <a:t> directory for finding which cycles to run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syndat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={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inputroot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}/SYNDAT-PLUS</a:t>
            </a:r>
          </a:p>
          <a:p>
            <a:r>
              <a:rPr lang="en-US" sz="1400" dirty="0" smtClean="0">
                <a:solidFill>
                  <a:srgbClr val="A6A6A6"/>
                </a:solidFill>
                <a:latin typeface="Menlo-Regular"/>
              </a:rPr>
              <a:t>## Output root is the desired output location for HWRF runs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outputroot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=PATH/TO/DESIRED/OUTPUT</a:t>
            </a:r>
          </a:p>
          <a:p>
            <a:r>
              <a:rPr lang="en-US" sz="1400" dirty="0" smtClean="0">
                <a:solidFill>
                  <a:srgbClr val="A6A6A6"/>
                </a:solidFill>
                <a:latin typeface="Menlo-Regular"/>
              </a:rPr>
              <a:t>## Non-scrubbed directory for track files, etc.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CDNOSCRUB={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outputroot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}/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noscrub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A6A6A6"/>
                </a:solidFill>
                <a:latin typeface="Menlo-Regular"/>
              </a:rPr>
              <a:t>## Scrubbed directory for large work files.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CDSCRUB={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outputroot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}/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pytmp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## Save directory.  Must be the parent directory of the HWRF instal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l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CDSAVE=/PATH/TO/HWRF/PARENT</a:t>
            </a:r>
          </a:p>
          <a:p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400" dirty="0" smtClean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577" y="4323265"/>
            <a:ext cx="847942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[</a:t>
            </a:r>
            <a:r>
              <a:rPr lang="en-US" sz="1400" dirty="0" err="1">
                <a:latin typeface="Menlo Regular"/>
                <a:cs typeface="Menlo Regular"/>
              </a:rPr>
              <a:t>comm_hist</a:t>
            </a:r>
            <a:r>
              <a:rPr lang="en-US" sz="1400" dirty="0">
                <a:latin typeface="Menlo Regular"/>
                <a:cs typeface="Menlo Regular"/>
              </a:rPr>
              <a:t>]</a:t>
            </a:r>
          </a:p>
          <a:p>
            <a:r>
              <a:rPr lang="en-US" sz="1400" dirty="0" err="1">
                <a:latin typeface="Menlo Regular"/>
                <a:cs typeface="Menlo Regular"/>
              </a:rPr>
              <a:t>inputroot</a:t>
            </a:r>
            <a:r>
              <a:rPr lang="en-US" sz="1400" dirty="0">
                <a:latin typeface="Menlo Regular"/>
                <a:cs typeface="Menlo Regular"/>
              </a:rPr>
              <a:t>=/PATH/TO/INPUT/DATA/</a:t>
            </a:r>
          </a:p>
          <a:p>
            <a:r>
              <a:rPr lang="en-US" sz="1400" dirty="0" err="1">
                <a:latin typeface="Menlo Regular"/>
                <a:cs typeface="Menlo Regular"/>
              </a:rPr>
              <a:t>gfs</a:t>
            </a:r>
            <a:r>
              <a:rPr lang="en-US" sz="1400" dirty="0">
                <a:latin typeface="Menlo Regular"/>
                <a:cs typeface="Menlo Regular"/>
              </a:rPr>
              <a:t>={</a:t>
            </a:r>
            <a:r>
              <a:rPr lang="en-US" sz="1400" dirty="0" err="1">
                <a:latin typeface="Menlo Regular"/>
                <a:cs typeface="Menlo Regular"/>
              </a:rPr>
              <a:t>inputroot</a:t>
            </a:r>
            <a:r>
              <a:rPr lang="en-US" sz="1400" dirty="0">
                <a:latin typeface="Menlo Regular"/>
                <a:cs typeface="Menlo Regular"/>
              </a:rPr>
              <a:t>}/</a:t>
            </a:r>
            <a:r>
              <a:rPr lang="en-US" sz="1400" dirty="0" err="1">
                <a:latin typeface="Menlo Regular"/>
                <a:cs typeface="Menlo Regular"/>
              </a:rPr>
              <a:t>gfs</a:t>
            </a:r>
            <a:r>
              <a:rPr lang="en-US" sz="1400" dirty="0">
                <a:latin typeface="Menlo Regular"/>
                <a:cs typeface="Menlo Regular"/>
              </a:rPr>
              <a:t>.{</a:t>
            </a:r>
            <a:r>
              <a:rPr lang="en-US" sz="1400" dirty="0" err="1">
                <a:latin typeface="Menlo Regular"/>
                <a:cs typeface="Menlo Regular"/>
              </a:rPr>
              <a:t>aYMDH</a:t>
            </a:r>
            <a:r>
              <a:rPr lang="en-US" sz="1400" dirty="0">
                <a:latin typeface="Menlo Regular"/>
                <a:cs typeface="Menlo Regular"/>
              </a:rPr>
              <a:t>}/</a:t>
            </a:r>
          </a:p>
          <a:p>
            <a:r>
              <a:rPr lang="en-US" sz="1400" dirty="0">
                <a:latin typeface="Menlo Regular"/>
                <a:cs typeface="Menlo Regular"/>
              </a:rPr>
              <a:t>gdas1={</a:t>
            </a:r>
            <a:r>
              <a:rPr lang="en-US" sz="1400" dirty="0" err="1">
                <a:latin typeface="Menlo Regular"/>
                <a:cs typeface="Menlo Regular"/>
              </a:rPr>
              <a:t>inputroot</a:t>
            </a:r>
            <a:r>
              <a:rPr lang="en-US" sz="1400" dirty="0">
                <a:latin typeface="Menlo Regular"/>
                <a:cs typeface="Menlo Regular"/>
              </a:rPr>
              <a:t>}/gdas1.{</a:t>
            </a:r>
            <a:r>
              <a:rPr lang="en-US" sz="1400" dirty="0" err="1">
                <a:latin typeface="Menlo Regular"/>
                <a:cs typeface="Menlo Regular"/>
              </a:rPr>
              <a:t>aYMDH</a:t>
            </a:r>
            <a:r>
              <a:rPr lang="en-US" sz="1400" dirty="0">
                <a:latin typeface="Menlo Regular"/>
                <a:cs typeface="Menlo Regular"/>
              </a:rPr>
              <a:t>}/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…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 err="1">
                <a:latin typeface="Menlo Regular"/>
                <a:cs typeface="Menlo Regular"/>
              </a:rPr>
              <a:t>tdr</a:t>
            </a:r>
            <a:r>
              <a:rPr lang="en-US" sz="1400" dirty="0">
                <a:latin typeface="Menlo Regular"/>
                <a:cs typeface="Menlo Regular"/>
              </a:rPr>
              <a:t>={</a:t>
            </a:r>
            <a:r>
              <a:rPr lang="en-US" sz="1400" dirty="0" err="1">
                <a:latin typeface="Menlo Regular"/>
                <a:cs typeface="Menlo Regular"/>
              </a:rPr>
              <a:t>inputroot</a:t>
            </a:r>
            <a:r>
              <a:rPr lang="en-US" sz="1400" dirty="0">
                <a:latin typeface="Menlo Regular"/>
                <a:cs typeface="Menlo Regular"/>
              </a:rPr>
              <a:t>}/</a:t>
            </a:r>
            <a:r>
              <a:rPr lang="en-US" sz="1400" dirty="0" err="1">
                <a:latin typeface="Menlo Regular"/>
                <a:cs typeface="Menlo Regular"/>
              </a:rPr>
              <a:t>tdr</a:t>
            </a:r>
            <a:r>
              <a:rPr lang="en-US" sz="1400" dirty="0">
                <a:latin typeface="Menlo Regular"/>
                <a:cs typeface="Menlo Regular"/>
              </a:rPr>
              <a:t>.{</a:t>
            </a:r>
            <a:r>
              <a:rPr lang="en-US" sz="1400" dirty="0" err="1">
                <a:latin typeface="Menlo Regular"/>
                <a:cs typeface="Menlo Regular"/>
              </a:rPr>
              <a:t>aYYYY</a:t>
            </a:r>
            <a:r>
              <a:rPr lang="en-US" sz="1400" dirty="0">
                <a:latin typeface="Menlo Regular"/>
                <a:cs typeface="Menlo Regular"/>
              </a:rPr>
              <a:t>}/{</a:t>
            </a:r>
            <a:r>
              <a:rPr lang="en-US" sz="1400" dirty="0" err="1">
                <a:latin typeface="Menlo Regular"/>
                <a:cs typeface="Menlo Regular"/>
              </a:rPr>
              <a:t>aYMDH</a:t>
            </a:r>
            <a:r>
              <a:rPr lang="en-US" sz="1400" dirty="0">
                <a:latin typeface="Menlo Regular"/>
                <a:cs typeface="Menlo Regular"/>
              </a:rPr>
              <a:t>}/{</a:t>
            </a:r>
            <a:r>
              <a:rPr lang="en-US" sz="1400" dirty="0" err="1">
                <a:latin typeface="Menlo Regular"/>
                <a:cs typeface="Menlo Regular"/>
              </a:rPr>
              <a:t>vit</a:t>
            </a:r>
            <a:r>
              <a:rPr lang="en-US" sz="1400" dirty="0">
                <a:latin typeface="Menlo Regular"/>
                <a:cs typeface="Menlo Regular"/>
              </a:rPr>
              <a:t>[</a:t>
            </a:r>
            <a:r>
              <a:rPr lang="en-US" sz="1400" dirty="0" err="1">
                <a:latin typeface="Menlo Regular"/>
                <a:cs typeface="Menlo Regular"/>
              </a:rPr>
              <a:t>stnum</a:t>
            </a:r>
            <a:r>
              <a:rPr lang="en-US" sz="1400" dirty="0">
                <a:latin typeface="Menlo Regular"/>
                <a:cs typeface="Menlo Regular"/>
              </a:rPr>
              <a:t>]:02d}{</a:t>
            </a:r>
            <a:r>
              <a:rPr lang="en-US" sz="1400" dirty="0" err="1">
                <a:latin typeface="Menlo Regular"/>
                <a:cs typeface="Menlo Regular"/>
              </a:rPr>
              <a:t>vit</a:t>
            </a:r>
            <a:r>
              <a:rPr lang="en-US" sz="1400" dirty="0">
                <a:latin typeface="Menlo Regular"/>
                <a:cs typeface="Menlo Regular"/>
              </a:rPr>
              <a:t>[basin1lc]}/</a:t>
            </a:r>
          </a:p>
          <a:p>
            <a:r>
              <a:rPr lang="en-US" sz="1400" dirty="0">
                <a:latin typeface="Menlo Regular"/>
                <a:cs typeface="Menlo Regular"/>
              </a:rPr>
              <a:t>@</a:t>
            </a:r>
            <a:r>
              <a:rPr lang="en-US" sz="1400" dirty="0" err="1">
                <a:latin typeface="Menlo Regular"/>
                <a:cs typeface="Menlo Regular"/>
              </a:rPr>
              <a:t>inc</a:t>
            </a:r>
            <a:r>
              <a:rPr lang="en-US" sz="1400" dirty="0">
                <a:latin typeface="Menlo Regular"/>
                <a:cs typeface="Menlo Regular"/>
              </a:rPr>
              <a:t>=gfs2012_naming,gfs2012_grib2,gfs2012_grib1,para_loop_naming,prod_gefs_naming,gfs2014_grib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[exe</a:t>
            </a:r>
            <a:r>
              <a:rPr lang="en-US" sz="1400" dirty="0" smtClean="0">
                <a:latin typeface="Menlo Regular"/>
                <a:cs typeface="Menlo Regular"/>
              </a:rPr>
              <a:t>]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…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5027" y="4467265"/>
            <a:ext cx="1467068" cy="49244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Input Data 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4344" y="3143399"/>
            <a:ext cx="1723549" cy="49244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Output Data 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891673" y="2716738"/>
            <a:ext cx="423354" cy="144657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468319" y="4324446"/>
            <a:ext cx="423354" cy="1814677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0162" y="6188219"/>
            <a:ext cx="2626578" cy="49244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Paths to </a:t>
            </a:r>
            <a:r>
              <a:rPr lang="en-US" sz="2600" dirty="0" err="1" smtClean="0">
                <a:solidFill>
                  <a:schemeClr val="accent4">
                    <a:lumMod val="75000"/>
                  </a:schemeClr>
                </a:solidFill>
              </a:rPr>
              <a:t>Executables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3345" y="1981571"/>
            <a:ext cx="1250550" cy="49244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chemeClr val="accent4">
                    <a:lumMod val="75000"/>
                  </a:schemeClr>
                </a:solidFill>
              </a:rPr>
              <a:t>TCVitals</a:t>
            </a: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5814756" y="1834680"/>
            <a:ext cx="423354" cy="762821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build your own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Run HWRF for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East Pac </a:t>
            </a:r>
            <a:r>
              <a:rPr lang="en-US" dirty="0" smtClean="0"/>
              <a:t>storm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with data assimilation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4BACC6"/>
                </a:solidFill>
              </a:rPr>
              <a:t>no ocean coupling</a:t>
            </a:r>
            <a:r>
              <a:rPr lang="en-US" dirty="0" smtClean="0"/>
              <a:t>. The WRF forecast should use </a:t>
            </a:r>
            <a:r>
              <a:rPr lang="en-US" dirty="0" smtClean="0">
                <a:solidFill>
                  <a:schemeClr val="accent4"/>
                </a:solidFill>
              </a:rPr>
              <a:t>Thompson microphysics</a:t>
            </a:r>
            <a:r>
              <a:rPr lang="en-US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1777" y="3194907"/>
            <a:ext cx="3059309" cy="1323439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Workflow option?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Yes. Default found in </a:t>
            </a:r>
            <a:r>
              <a:rPr lang="en-US" sz="2000" dirty="0" err="1" smtClean="0">
                <a:solidFill>
                  <a:schemeClr val="accent5"/>
                </a:solidFill>
              </a:rPr>
              <a:t>hwrf_basic.conf</a:t>
            </a:r>
            <a:r>
              <a:rPr lang="en-US" sz="2000" dirty="0" smtClean="0">
                <a:solidFill>
                  <a:schemeClr val="accent5"/>
                </a:solidFill>
              </a:rPr>
              <a:t>, maybe overridden in </a:t>
            </a:r>
            <a:r>
              <a:rPr lang="en-US" sz="2000" dirty="0" err="1" smtClean="0">
                <a:solidFill>
                  <a:schemeClr val="accent5"/>
                </a:solidFill>
              </a:rPr>
              <a:t>hwrf_EP.conf</a:t>
            </a:r>
            <a:r>
              <a:rPr lang="en-US" sz="2000" dirty="0" smtClean="0">
                <a:solidFill>
                  <a:schemeClr val="accent5"/>
                </a:solidFill>
              </a:rPr>
              <a:t>.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914" y="5129814"/>
            <a:ext cx="3686706" cy="1015663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Component option?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Yes. Default found in </a:t>
            </a:r>
            <a:r>
              <a:rPr lang="en-US" sz="2000" dirty="0" err="1" smtClean="0">
                <a:solidFill>
                  <a:schemeClr val="accent4"/>
                </a:solidFill>
              </a:rPr>
              <a:t>hwrf.conf</a:t>
            </a:r>
            <a:r>
              <a:rPr lang="en-US" sz="2000" dirty="0" smtClean="0">
                <a:solidFill>
                  <a:schemeClr val="accent4"/>
                </a:solidFill>
              </a:rPr>
              <a:t>, maybe overridden by </a:t>
            </a:r>
            <a:r>
              <a:rPr lang="en-US" sz="2000" dirty="0" err="1" smtClean="0">
                <a:solidFill>
                  <a:schemeClr val="accent4"/>
                </a:solidFill>
              </a:rPr>
              <a:t>hwrf_EP.conf</a:t>
            </a:r>
            <a:r>
              <a:rPr lang="en-US" sz="2000" dirty="0" smtClean="0">
                <a:solidFill>
                  <a:schemeClr val="accent4"/>
                </a:solidFill>
              </a:rPr>
              <a:t>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550" y="3487691"/>
            <a:ext cx="4372636" cy="1323439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Should we worry about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basin_overrides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Maybe. Do we need to turn that off?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If so, check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hwrf_basic.conf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for default.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Submit in command line 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launcher_wrapper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7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build your own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Run HWRF for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East Pac </a:t>
            </a:r>
            <a:r>
              <a:rPr lang="en-US" dirty="0" smtClean="0"/>
              <a:t>storm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with data assimilation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4BACC6"/>
                </a:solidFill>
              </a:rPr>
              <a:t>no ocean coupling</a:t>
            </a:r>
            <a:r>
              <a:rPr lang="en-US" dirty="0" smtClean="0"/>
              <a:t>. The WRF forecast should use </a:t>
            </a:r>
            <a:r>
              <a:rPr lang="en-US" dirty="0" smtClean="0">
                <a:solidFill>
                  <a:schemeClr val="accent4"/>
                </a:solidFill>
              </a:rPr>
              <a:t>Thompson microphysics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550" y="3487691"/>
            <a:ext cx="4372636" cy="1323439"/>
          </a:xfrm>
          <a:prstGeom prst="rect">
            <a:avLst/>
          </a:prstGeom>
          <a:solidFill>
            <a:srgbClr val="FFFFFF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Should we worry about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basin_overrides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Maybe. Do we need to turn that off?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If so, check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hwrf_basic.conf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for default.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Submit in command line 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launcher_wrapper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1777" y="3194907"/>
            <a:ext cx="3059309" cy="1323439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Workflow option?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Yes. Default found in </a:t>
            </a:r>
            <a:r>
              <a:rPr lang="en-US" sz="2000" dirty="0" err="1" smtClean="0">
                <a:solidFill>
                  <a:schemeClr val="accent5"/>
                </a:solidFill>
              </a:rPr>
              <a:t>hwrf_basic.conf</a:t>
            </a:r>
            <a:r>
              <a:rPr lang="en-US" sz="2000" dirty="0" smtClean="0">
                <a:solidFill>
                  <a:schemeClr val="accent5"/>
                </a:solidFill>
              </a:rPr>
              <a:t>, maybe overridden in </a:t>
            </a:r>
            <a:r>
              <a:rPr lang="en-US" sz="2000" dirty="0" err="1" smtClean="0">
                <a:solidFill>
                  <a:schemeClr val="accent5"/>
                </a:solidFill>
              </a:rPr>
              <a:t>hwrf_EP.conf</a:t>
            </a:r>
            <a:r>
              <a:rPr lang="en-US" sz="2000" dirty="0" smtClean="0">
                <a:solidFill>
                  <a:schemeClr val="accent5"/>
                </a:solidFill>
              </a:rPr>
              <a:t>.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914" y="5129814"/>
            <a:ext cx="3686706" cy="1015663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Component option?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Yes. Default found in </a:t>
            </a:r>
            <a:r>
              <a:rPr lang="en-US" sz="2000" dirty="0" err="1" smtClean="0">
                <a:solidFill>
                  <a:schemeClr val="accent4"/>
                </a:solidFill>
              </a:rPr>
              <a:t>hwrf.conf</a:t>
            </a:r>
            <a:r>
              <a:rPr lang="en-US" sz="2000" dirty="0" smtClean="0">
                <a:solidFill>
                  <a:schemeClr val="accent4"/>
                </a:solidFill>
              </a:rPr>
              <a:t>, maybe overridden by </a:t>
            </a:r>
            <a:r>
              <a:rPr lang="en-US" sz="2000" dirty="0" err="1" smtClean="0">
                <a:solidFill>
                  <a:schemeClr val="accent4"/>
                </a:solidFill>
              </a:rPr>
              <a:t>hwrf_EP.conf</a:t>
            </a:r>
            <a:r>
              <a:rPr lang="en-US" sz="2000" dirty="0" smtClean="0">
                <a:solidFill>
                  <a:schemeClr val="accent4"/>
                </a:solidFill>
              </a:rPr>
              <a:t>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5710" y="5103673"/>
            <a:ext cx="3058290" cy="17543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[</a:t>
            </a:r>
            <a:r>
              <a:rPr lang="en-US" dirty="0" err="1" smtClean="0">
                <a:latin typeface="Menlo Regular"/>
                <a:cs typeface="Menlo Regular"/>
              </a:rPr>
              <a:t>config</a:t>
            </a:r>
            <a:r>
              <a:rPr lang="en-US" dirty="0" smtClean="0">
                <a:latin typeface="Menlo Regular"/>
                <a:cs typeface="Menlo Regular"/>
              </a:rPr>
              <a:t>]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run_gsi</a:t>
            </a:r>
            <a:r>
              <a:rPr lang="en-US" dirty="0" smtClean="0">
                <a:latin typeface="Menlo Regular"/>
                <a:cs typeface="Menlo Regular"/>
              </a:rPr>
              <a:t>=yes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run_ocean</a:t>
            </a:r>
            <a:r>
              <a:rPr lang="en-US" dirty="0" smtClean="0">
                <a:latin typeface="Menlo Regular"/>
                <a:cs typeface="Menlo Regular"/>
              </a:rPr>
              <a:t>=no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[</a:t>
            </a:r>
            <a:r>
              <a:rPr lang="en-US" dirty="0" err="1" smtClean="0">
                <a:latin typeface="Menlo Regular"/>
                <a:cs typeface="Menlo Regular"/>
              </a:rPr>
              <a:t>moad_namelist</a:t>
            </a:r>
            <a:r>
              <a:rPr lang="en-US" dirty="0" smtClean="0">
                <a:latin typeface="Menlo Regular"/>
                <a:cs typeface="Menlo Regular"/>
              </a:rPr>
              <a:t>]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physics.mp_physics</a:t>
            </a:r>
            <a:r>
              <a:rPr lang="en-US" dirty="0" smtClean="0">
                <a:latin typeface="Menlo Regular"/>
                <a:cs typeface="Menlo Regular"/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392066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993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993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19727611">
            <a:off x="201846" y="1656939"/>
            <a:ext cx="1648401" cy="6544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Default 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556" y="4961336"/>
            <a:ext cx="633635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 err="1" smtClean="0">
                <a:latin typeface="Menlo Regular"/>
                <a:cs typeface="Menlo Regular"/>
              </a:rPr>
              <a:t>HOMEhwrf</a:t>
            </a:r>
            <a:r>
              <a:rPr lang="en-US" sz="1600" dirty="0" smtClean="0">
                <a:latin typeface="Menlo Regular"/>
                <a:cs typeface="Menlo Regular"/>
              </a:rPr>
              <a:t>/</a:t>
            </a:r>
            <a:r>
              <a:rPr lang="en-US" sz="1600" dirty="0">
                <a:latin typeface="Menlo Regular"/>
                <a:cs typeface="Menlo Regular"/>
              </a:rPr>
              <a:t>scripts/</a:t>
            </a:r>
            <a:r>
              <a:rPr lang="en-US" sz="1600" dirty="0" err="1">
                <a:latin typeface="Menlo Regular"/>
                <a:cs typeface="Menlo Regular"/>
              </a:rPr>
              <a:t>exhwrf_launch.py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2014091306 \ 06L HISTORY </a:t>
            </a:r>
            <a:r>
              <a:rPr lang="en-US" sz="1600" dirty="0" err="1" smtClean="0">
                <a:latin typeface="Menlo Regular"/>
                <a:cs typeface="Menlo Regular"/>
              </a:rPr>
              <a:t>config.EXPT</a:t>
            </a:r>
            <a:r>
              <a:rPr lang="en-US" sz="1600" dirty="0" smtClean="0">
                <a:latin typeface="Menlo Regular"/>
                <a:cs typeface="Menlo Regular"/>
              </a:rPr>
              <a:t>={EXPT}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556" y="4583407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1813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1813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9727611">
            <a:off x="201846" y="1799504"/>
            <a:ext cx="164840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Ocean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556" y="5001859"/>
            <a:ext cx="619904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 err="1" smtClean="0">
                <a:latin typeface="Menlo Regular"/>
                <a:cs typeface="Menlo Regular"/>
              </a:rPr>
              <a:t>HOMEhwrf</a:t>
            </a:r>
            <a:r>
              <a:rPr lang="en-US" sz="1600" dirty="0" smtClean="0">
                <a:latin typeface="Menlo Regular"/>
                <a:cs typeface="Menlo Regular"/>
              </a:rPr>
              <a:t>/</a:t>
            </a:r>
            <a:r>
              <a:rPr lang="en-US" sz="1600" dirty="0">
                <a:latin typeface="Menlo Regular"/>
                <a:cs typeface="Menlo Regular"/>
              </a:rPr>
              <a:t>scripts/</a:t>
            </a:r>
            <a:r>
              <a:rPr lang="en-US" sz="1600" dirty="0" err="1">
                <a:latin typeface="Menlo Regular"/>
                <a:cs typeface="Menlo Regular"/>
              </a:rPr>
              <a:t>exhwrf_launch.py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2014091306 \ 06L HISTORY </a:t>
            </a:r>
            <a:r>
              <a:rPr lang="en-US" sz="1600" dirty="0" err="1" smtClean="0">
                <a:latin typeface="Menlo Regular"/>
                <a:cs typeface="Menlo Regular"/>
              </a:rPr>
              <a:t>config.EXPT</a:t>
            </a:r>
            <a:r>
              <a:rPr lang="en-US" sz="1600" dirty="0" smtClean="0">
                <a:latin typeface="Menlo Regular"/>
                <a:cs typeface="Menlo Regular"/>
              </a:rPr>
              <a:t>={EXPT} </a:t>
            </a:r>
            <a:r>
              <a:rPr lang="en-US" sz="1600" dirty="0" err="1" smtClean="0">
                <a:latin typeface="Menlo Regular"/>
                <a:cs typeface="Menlo Regular"/>
              </a:rPr>
              <a:t>config.run_ocean</a:t>
            </a:r>
            <a:r>
              <a:rPr lang="en-US" sz="1600" dirty="0" smtClean="0">
                <a:latin typeface="Menlo Regular"/>
                <a:cs typeface="Menlo Regular"/>
              </a:rPr>
              <a:t>=no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1556" y="4583407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Configuring HWRF</a:t>
            </a:r>
          </a:p>
          <a:p>
            <a:pPr lvl="1"/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Available configurations</a:t>
            </a:r>
          </a:p>
          <a:p>
            <a:r>
              <a:rPr lang="en-US" dirty="0" smtClean="0"/>
              <a:t>Submitting jobs</a:t>
            </a:r>
          </a:p>
          <a:p>
            <a:r>
              <a:rPr lang="en-US" dirty="0" smtClean="0"/>
              <a:t>Running HWRF with wrappers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3909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3909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9727611">
            <a:off x="201846" y="1661004"/>
            <a:ext cx="16484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GSI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Spectral*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2275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2275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84324" y="5256784"/>
            <a:ext cx="68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73910" y="6147781"/>
            <a:ext cx="274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4A7B"/>
                </a:solidFill>
              </a:rPr>
              <a:t>*No spectral requires No GSI to be explicitly set</a:t>
            </a:r>
            <a:endParaRPr lang="en-US" dirty="0">
              <a:solidFill>
                <a:srgbClr val="604A7B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19820" y="1555074"/>
            <a:ext cx="6199041" cy="784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500" dirty="0" smtClean="0">
                <a:latin typeface="Menlo Regular"/>
                <a:cs typeface="Menlo Regular"/>
              </a:rPr>
              <a:t>$</a:t>
            </a:r>
            <a:r>
              <a:rPr lang="en-US" sz="1500" dirty="0" err="1" smtClean="0">
                <a:latin typeface="Menlo Regular"/>
                <a:cs typeface="Menlo Regular"/>
              </a:rPr>
              <a:t>HOMEhwrf</a:t>
            </a:r>
            <a:r>
              <a:rPr lang="en-US" sz="1500" dirty="0" smtClean="0">
                <a:latin typeface="Menlo Regular"/>
                <a:cs typeface="Menlo Regular"/>
              </a:rPr>
              <a:t>/</a:t>
            </a:r>
            <a:r>
              <a:rPr lang="en-US" sz="1500" dirty="0">
                <a:latin typeface="Menlo Regular"/>
                <a:cs typeface="Menlo Regular"/>
              </a:rPr>
              <a:t>scripts/</a:t>
            </a:r>
            <a:r>
              <a:rPr lang="en-US" sz="1500" dirty="0" err="1">
                <a:latin typeface="Menlo Regular"/>
                <a:cs typeface="Menlo Regular"/>
              </a:rPr>
              <a:t>exhwrf_launch.py</a:t>
            </a:r>
            <a:r>
              <a:rPr lang="en-US" sz="1500" dirty="0">
                <a:latin typeface="Menlo Regular"/>
                <a:cs typeface="Menlo Regular"/>
              </a:rPr>
              <a:t> </a:t>
            </a:r>
            <a:r>
              <a:rPr lang="en-US" sz="1500" dirty="0" smtClean="0">
                <a:latin typeface="Menlo Regular"/>
                <a:cs typeface="Menlo Regular"/>
              </a:rPr>
              <a:t>2014091306 \ 06L HISTORY </a:t>
            </a:r>
            <a:r>
              <a:rPr lang="en-US" sz="1500" dirty="0" err="1" smtClean="0">
                <a:latin typeface="Menlo Regular"/>
                <a:cs typeface="Menlo Regular"/>
              </a:rPr>
              <a:t>config.EXPT</a:t>
            </a:r>
            <a:r>
              <a:rPr lang="en-US" sz="1500" dirty="0" smtClean="0">
                <a:latin typeface="Menlo Regular"/>
                <a:cs typeface="Menlo Regular"/>
              </a:rPr>
              <a:t>={EXPT} </a:t>
            </a:r>
            <a:r>
              <a:rPr lang="en-US" sz="1500" dirty="0" err="1" smtClean="0">
                <a:latin typeface="Menlo Regular"/>
                <a:cs typeface="Menlo Regular"/>
              </a:rPr>
              <a:t>config.run_ocean</a:t>
            </a:r>
            <a:r>
              <a:rPr lang="en-US" sz="1500" dirty="0" smtClean="0">
                <a:latin typeface="Menlo Regular"/>
                <a:cs typeface="Menlo Regular"/>
              </a:rPr>
              <a:t>=no </a:t>
            </a:r>
            <a:r>
              <a:rPr lang="en-US" sz="1500" dirty="0" err="1" smtClean="0">
                <a:latin typeface="Menlo Regular"/>
                <a:cs typeface="Menlo Regular"/>
              </a:rPr>
              <a:t>config.use_spectral</a:t>
            </a:r>
            <a:r>
              <a:rPr lang="en-US" sz="1500" dirty="0" smtClean="0">
                <a:latin typeface="Menlo Regular"/>
                <a:cs typeface="Menlo Regular"/>
              </a:rPr>
              <a:t>=no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19820" y="1153783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3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 Workflow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2861" y="4992812"/>
            <a:ext cx="21520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run_gsi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run_ocean</a:t>
            </a:r>
            <a:r>
              <a:rPr lang="en-US" dirty="0" smtClean="0"/>
              <a:t>=yes</a:t>
            </a:r>
          </a:p>
          <a:p>
            <a:r>
              <a:rPr lang="en-US" dirty="0" err="1" smtClean="0"/>
              <a:t>run_relocation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use_spectral</a:t>
            </a:r>
            <a:r>
              <a:rPr lang="en-US" dirty="0" smtClean="0"/>
              <a:t>=yes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2861" y="4521930"/>
            <a:ext cx="2152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hwrf_basic.conf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9727611">
            <a:off x="201846" y="1661005"/>
            <a:ext cx="16484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No Vortex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2862" y="6170219"/>
            <a:ext cx="252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04A7B"/>
                </a:solidFill>
              </a:rPr>
              <a:t>*No relocation requires No GSI to be explicitly set</a:t>
            </a:r>
            <a:endParaRPr lang="en-US" dirty="0">
              <a:solidFill>
                <a:srgbClr val="604A7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2105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1556" y="5001859"/>
            <a:ext cx="619904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indent="-463550"/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 err="1" smtClean="0">
                <a:latin typeface="Menlo Regular"/>
                <a:cs typeface="Menlo Regular"/>
              </a:rPr>
              <a:t>HOMEhwrf</a:t>
            </a:r>
            <a:r>
              <a:rPr lang="en-US" sz="1600" dirty="0" smtClean="0">
                <a:latin typeface="Menlo Regular"/>
                <a:cs typeface="Menlo Regular"/>
              </a:rPr>
              <a:t>/</a:t>
            </a:r>
            <a:r>
              <a:rPr lang="en-US" sz="1600" dirty="0">
                <a:latin typeface="Menlo Regular"/>
                <a:cs typeface="Menlo Regular"/>
              </a:rPr>
              <a:t>scripts/</a:t>
            </a:r>
            <a:r>
              <a:rPr lang="en-US" sz="1600" dirty="0" err="1">
                <a:latin typeface="Menlo Regular"/>
                <a:cs typeface="Menlo Regular"/>
              </a:rPr>
              <a:t>exhwrf_launch.py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2014091306 \ 06L HISTORY </a:t>
            </a:r>
            <a:r>
              <a:rPr lang="en-US" sz="1600" dirty="0" err="1" smtClean="0">
                <a:latin typeface="Menlo Regular"/>
                <a:cs typeface="Menlo Regular"/>
              </a:rPr>
              <a:t>config.EXPT</a:t>
            </a:r>
            <a:r>
              <a:rPr lang="en-US" sz="1600" dirty="0" smtClean="0">
                <a:latin typeface="Menlo Regular"/>
                <a:cs typeface="Menlo Regular"/>
              </a:rPr>
              <a:t>={EXPT} </a:t>
            </a:r>
            <a:r>
              <a:rPr lang="en-US" sz="1600" dirty="0" err="1" smtClean="0">
                <a:latin typeface="Menlo Regular"/>
                <a:cs typeface="Menlo Regular"/>
              </a:rPr>
              <a:t>config.run_gsi</a:t>
            </a:r>
            <a:r>
              <a:rPr lang="en-US" sz="1600" dirty="0" smtClean="0">
                <a:latin typeface="Menlo Regular"/>
                <a:cs typeface="Menlo Regular"/>
              </a:rPr>
              <a:t>=no </a:t>
            </a:r>
            <a:r>
              <a:rPr lang="en-US" sz="1600" dirty="0" err="1" smtClean="0">
                <a:latin typeface="Menlo Regular"/>
                <a:cs typeface="Menlo Regular"/>
              </a:rPr>
              <a:t>config.run_ocean</a:t>
            </a:r>
            <a:r>
              <a:rPr lang="en-US" sz="1600" dirty="0" smtClean="0">
                <a:latin typeface="Menlo Regular"/>
                <a:cs typeface="Menlo Regular"/>
              </a:rPr>
              <a:t>=no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1556" y="4583407"/>
            <a:ext cx="194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 err="1" smtClean="0">
                <a:solidFill>
                  <a:schemeClr val="accent5"/>
                </a:solidFill>
              </a:rPr>
              <a:t>runhwrf_wrapper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batch system has its own set of requirements for submitting a job</a:t>
            </a:r>
          </a:p>
          <a:p>
            <a:r>
              <a:rPr lang="en-US" dirty="0" smtClean="0"/>
              <a:t>The following is an example of the resources needed for the forecast job 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#!/bin/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csh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-R "span[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ptile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=8]"  # how many tasks per node (up to 8)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-n $NPROCS          # number of total tasks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-o 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init_gfs.out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     # output filename (%J to add job id)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e-DE" dirty="0" smtClean="0">
                <a:solidFill>
                  <a:srgbClr val="3B00D4"/>
                </a:solidFill>
                <a:latin typeface="Menlo-Regular"/>
              </a:rPr>
              <a:t>#BSUB -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e</a:t>
            </a:r>
            <a:r>
              <a:rPr lang="de-DE" dirty="0" smtClean="0">
                <a:solidFill>
                  <a:srgbClr val="3B00D4"/>
                </a:solidFill>
                <a:latin typeface="Menlo-Regular"/>
              </a:rPr>
              <a:t> 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init_gfs.err</a:t>
            </a:r>
            <a:r>
              <a:rPr lang="de-DE" dirty="0" smtClean="0">
                <a:solidFill>
                  <a:srgbClr val="3B00D4"/>
                </a:solidFill>
                <a:latin typeface="Menlo-Regular"/>
              </a:rPr>
              <a:t>     # 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error</a:t>
            </a:r>
            <a:r>
              <a:rPr lang="de-DE" dirty="0" smtClean="0">
                <a:solidFill>
                  <a:srgbClr val="3B00D4"/>
                </a:solidFill>
                <a:latin typeface="Menlo-Regular"/>
              </a:rPr>
              <a:t> </a:t>
            </a:r>
            <a:r>
              <a:rPr lang="de-DE" dirty="0" err="1" smtClean="0">
                <a:solidFill>
                  <a:srgbClr val="3B00D4"/>
                </a:solidFill>
                <a:latin typeface="Menlo-Regular"/>
              </a:rPr>
              <a:t>filename</a:t>
            </a:r>
            <a:endParaRPr lang="de-DE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-J 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init_gfs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         # job name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pt-BR" dirty="0" smtClean="0">
                <a:solidFill>
                  <a:srgbClr val="3B00D4"/>
                </a:solidFill>
                <a:latin typeface="Menlo-Regular"/>
              </a:rPr>
              <a:t>#BSUB -</a:t>
            </a:r>
            <a:r>
              <a:rPr lang="pt-BR" dirty="0" err="1" smtClean="0">
                <a:solidFill>
                  <a:srgbClr val="3B00D4"/>
                </a:solidFill>
                <a:latin typeface="Menlo-Regular"/>
              </a:rPr>
              <a:t>q</a:t>
            </a:r>
            <a:r>
              <a:rPr lang="pt-BR" dirty="0" smtClean="0">
                <a:solidFill>
                  <a:srgbClr val="3B00D4"/>
                </a:solidFill>
                <a:latin typeface="Menlo-Regular"/>
              </a:rPr>
              <a:t> regular          # </a:t>
            </a:r>
            <a:r>
              <a:rPr lang="pt-BR" dirty="0" err="1" smtClean="0">
                <a:solidFill>
                  <a:srgbClr val="3B00D4"/>
                </a:solidFill>
                <a:latin typeface="Menlo-Regular"/>
              </a:rPr>
              <a:t>queue</a:t>
            </a:r>
            <a:endParaRPr lang="pt-BR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-W 1:40             # </a:t>
            </a:r>
            <a:r>
              <a:rPr lang="en-US" dirty="0" err="1" smtClean="0">
                <a:solidFill>
                  <a:srgbClr val="3B00D4"/>
                </a:solidFill>
                <a:latin typeface="Menlo-Regular"/>
              </a:rPr>
              <a:t>wallclock</a:t>
            </a:r>
            <a:r>
              <a:rPr lang="en-US" dirty="0" smtClean="0">
                <a:solidFill>
                  <a:srgbClr val="3B00D4"/>
                </a:solidFill>
                <a:latin typeface="Menlo-Regular"/>
              </a:rPr>
              <a:t> time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3B00D4"/>
                </a:solidFill>
                <a:latin typeface="Menlo-Regular"/>
              </a:rPr>
              <a:t>#BSUB -P PXXXXXXXX        # Account number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C006C1"/>
                </a:solidFill>
                <a:latin typeface="Menlo-Regular"/>
              </a:rPr>
              <a:t>$WRAPPER_NAME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154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wrapper submits a single component of the 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37733" y="2135413"/>
            <a:ext cx="6468534" cy="2462212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numCol="2">
            <a:spAutoFit/>
          </a:bodyPr>
          <a:lstStyle/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bufrprep_wrapper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forecast_wrapper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gsi_d02_wrapper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gsi_d03_wrapper</a:t>
            </a: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init_gdas_wrapper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init_gfs_wrapper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init_ocean_wrapper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launcher_wrapper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merge_wrapper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post_wrapper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products_wrapper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relocate_wrapper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200" dirty="0" err="1">
                <a:solidFill>
                  <a:schemeClr val="accent5">
                    <a:lumMod val="50000"/>
                  </a:schemeClr>
                </a:solidFill>
              </a:rPr>
              <a:t>unpost_wrapper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5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Wrappers: </a:t>
            </a:r>
            <a:r>
              <a:rPr lang="en-US" dirty="0" err="1" smtClean="0"/>
              <a:t>global_vars.ksh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wrapper sources the </a:t>
            </a:r>
            <a:r>
              <a:rPr lang="en-US" dirty="0" err="1"/>
              <a:t>global_vars.ksh</a:t>
            </a:r>
            <a:r>
              <a:rPr lang="en-US" dirty="0"/>
              <a:t> file, which sets a few variables required by each component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1" y="2778120"/>
            <a:ext cx="885613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##### Definition of the Storm ######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export START_TIME=2014101412    # Initial start date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SID=08L                  # Storm ID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CASE=HISTORY             # HISTORY OR FORECAST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##### Location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of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HWRF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installation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#####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=/PATH/TO/HWRF/INSTALLATION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EXPT=`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echo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${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} | rev |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cut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-d/ -f1 | rev`</a:t>
            </a:r>
          </a:p>
          <a:p>
            <a:endParaRPr lang="nb-N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##### File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containing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the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case-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specific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variables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defined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in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launcher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#####</a:t>
            </a:r>
          </a:p>
          <a:p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export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startfile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=${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HOMEhwrf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}/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wrappers</a:t>
            </a:r>
            <a:r>
              <a:rPr lang="nb-NO" sz="1600" dirty="0" smtClean="0">
                <a:solidFill>
                  <a:srgbClr val="000000"/>
                </a:solidFill>
                <a:latin typeface="Menlo-Regular"/>
              </a:rPr>
              <a:t>/$EXPT-${START_TIME}-$</a:t>
            </a:r>
            <a:r>
              <a:rPr lang="nb-NO" sz="1600" dirty="0" err="1" smtClean="0">
                <a:solidFill>
                  <a:srgbClr val="000000"/>
                </a:solidFill>
                <a:latin typeface="Menlo-Regular"/>
              </a:rPr>
              <a:t>SID.start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631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Wrappers must be submitted in sequence</a:t>
            </a:r>
          </a:p>
          <a:p>
            <a:r>
              <a:rPr lang="en-US" dirty="0" smtClean="0"/>
              <a:t>Some wrappers may be submitted simultaneously, while others require completion of previous task before submission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933"/>
            <a:ext cx="9144000" cy="2934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7419" y="5716600"/>
            <a:ext cx="1889381" cy="923330"/>
          </a:xfrm>
          <a:prstGeom prst="rect">
            <a:avLst/>
          </a:prstGeom>
          <a:noFill/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900CC"/>
                </a:solidFill>
              </a:rPr>
              <a:t>Don’t submit until forecast job is running</a:t>
            </a:r>
            <a:endParaRPr lang="en-US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Most configurable options are controlled by variables that live within the </a:t>
            </a:r>
            <a:r>
              <a:rPr lang="en-US" dirty="0" err="1" smtClean="0"/>
              <a:t>parm</a:t>
            </a:r>
            <a:r>
              <a:rPr lang="en-US" dirty="0" smtClean="0"/>
              <a:t>/ directory in </a:t>
            </a:r>
            <a:r>
              <a:rPr lang="en-US" dirty="0" err="1" smtClean="0"/>
              <a:t>conf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conf</a:t>
            </a:r>
            <a:r>
              <a:rPr lang="en-US" dirty="0" smtClean="0"/>
              <a:t> files contains sections in square brackets, i.e. [</a:t>
            </a:r>
            <a:r>
              <a:rPr lang="en-US" dirty="0" err="1" smtClean="0"/>
              <a:t>config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Four primary </a:t>
            </a:r>
            <a:r>
              <a:rPr lang="en-US" dirty="0" err="1" smtClean="0"/>
              <a:t>conf</a:t>
            </a:r>
            <a:r>
              <a:rPr lang="en-US" dirty="0" smtClean="0"/>
              <a:t> files control all options and required for each run and are called in the following order</a:t>
            </a:r>
          </a:p>
          <a:p>
            <a:pPr lvl="1"/>
            <a:r>
              <a:rPr lang="en-US" dirty="0" err="1" smtClean="0"/>
              <a:t>hwrf_input.conf</a:t>
            </a:r>
            <a:endParaRPr lang="en-US" dirty="0" smtClean="0"/>
          </a:p>
          <a:p>
            <a:pPr lvl="1"/>
            <a:r>
              <a:rPr lang="en-US" dirty="0" err="1" smtClean="0"/>
              <a:t>hwrf.conf</a:t>
            </a:r>
            <a:endParaRPr lang="en-US" dirty="0" smtClean="0"/>
          </a:p>
          <a:p>
            <a:pPr lvl="1"/>
            <a:r>
              <a:rPr lang="en-US" dirty="0" err="1" smtClean="0"/>
              <a:t>hwrf_holdvars.conf</a:t>
            </a:r>
            <a:endParaRPr lang="en-US" dirty="0" smtClean="0"/>
          </a:p>
          <a:p>
            <a:pPr lvl="1"/>
            <a:r>
              <a:rPr lang="en-US" dirty="0" err="1" smtClean="0"/>
              <a:t>hwrf_basic.conf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32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HWRF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Sections may appear in multiple </a:t>
            </a:r>
            <a:r>
              <a:rPr lang="en-US" dirty="0" err="1"/>
              <a:t>conf</a:t>
            </a:r>
            <a:r>
              <a:rPr lang="en-US" dirty="0"/>
              <a:t> files with different contents</a:t>
            </a:r>
          </a:p>
          <a:p>
            <a:r>
              <a:rPr lang="en-US" dirty="0"/>
              <a:t>The last configuration option to be set overrides any previous option</a:t>
            </a:r>
          </a:p>
          <a:p>
            <a:r>
              <a:rPr lang="en-US" dirty="0" smtClean="0"/>
              <a:t>Configuration options can be combined in a group as a new configure file, or in the command line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0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hwrf_input.conf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86808"/>
            <a:ext cx="7772400" cy="4572000"/>
          </a:xfrm>
        </p:spPr>
        <p:txBody>
          <a:bodyPr/>
          <a:lstStyle/>
          <a:p>
            <a:r>
              <a:rPr lang="en-US" dirty="0" smtClean="0"/>
              <a:t>Contains sections that describe the default locations, naming, and pulling priority order of data on NOAA machines on disk and HPSS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7096" y="5815832"/>
            <a:ext cx="578970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[gfs2014_naming]</a:t>
            </a:r>
          </a:p>
          <a:p>
            <a:r>
              <a:rPr lang="de-DE" sz="1500" dirty="0" err="1"/>
              <a:t>gfs_sf</a:t>
            </a:r>
            <a:r>
              <a:rPr lang="de-DE" sz="1500" dirty="0"/>
              <a:t>            = </a:t>
            </a:r>
            <a:r>
              <a:rPr lang="de-DE" sz="1500" dirty="0" err="1"/>
              <a:t>gfs.t</a:t>
            </a:r>
            <a:r>
              <a:rPr lang="de-DE" sz="1500" dirty="0"/>
              <a:t>{</a:t>
            </a:r>
            <a:r>
              <a:rPr lang="de-DE" sz="1500" dirty="0" err="1"/>
              <a:t>aHH</a:t>
            </a:r>
            <a:r>
              <a:rPr lang="de-DE" sz="1500" dirty="0"/>
              <a:t>}</a:t>
            </a:r>
            <a:r>
              <a:rPr lang="de-DE" sz="1500" dirty="0" err="1"/>
              <a:t>z.sf</a:t>
            </a:r>
            <a:r>
              <a:rPr lang="de-DE" sz="1500" dirty="0"/>
              <a:t>{fahr:02d}            ;; GFS </a:t>
            </a:r>
            <a:r>
              <a:rPr lang="de-DE" sz="1500" dirty="0" err="1"/>
              <a:t>spectral</a:t>
            </a:r>
            <a:r>
              <a:rPr lang="de-DE" sz="1500" dirty="0"/>
              <a:t> </a:t>
            </a:r>
            <a:r>
              <a:rPr lang="de-DE" sz="1500" dirty="0" err="1"/>
              <a:t>forecast</a:t>
            </a:r>
            <a:endParaRPr lang="de-DE" sz="1500" dirty="0"/>
          </a:p>
          <a:p>
            <a:r>
              <a:rPr lang="de-DE" sz="1500" dirty="0" err="1"/>
              <a:t>gfs_sfcanl</a:t>
            </a:r>
            <a:r>
              <a:rPr lang="de-DE" sz="1500" dirty="0"/>
              <a:t>        = </a:t>
            </a:r>
            <a:r>
              <a:rPr lang="de-DE" sz="1500" dirty="0" err="1"/>
              <a:t>gfs.t</a:t>
            </a:r>
            <a:r>
              <a:rPr lang="de-DE" sz="1500" dirty="0"/>
              <a:t>{</a:t>
            </a:r>
            <a:r>
              <a:rPr lang="de-DE" sz="1500" dirty="0" err="1"/>
              <a:t>aHH</a:t>
            </a:r>
            <a:r>
              <a:rPr lang="de-DE" sz="1500" dirty="0"/>
              <a:t>}</a:t>
            </a:r>
            <a:r>
              <a:rPr lang="de-DE" sz="1500" dirty="0" err="1"/>
              <a:t>z.sfcanl</a:t>
            </a:r>
            <a:r>
              <a:rPr lang="de-DE" sz="1500" dirty="0"/>
              <a:t>                  ;; GFS </a:t>
            </a:r>
            <a:r>
              <a:rPr lang="de-DE" sz="1500" dirty="0" err="1"/>
              <a:t>surface</a:t>
            </a:r>
            <a:r>
              <a:rPr lang="de-DE" sz="1500" dirty="0"/>
              <a:t> </a:t>
            </a:r>
            <a:r>
              <a:rPr lang="de-DE" sz="1500" dirty="0" err="1" smtClean="0"/>
              <a:t>analysis</a:t>
            </a:r>
            <a:endParaRPr lang="fr-FR" sz="1500" dirty="0" smtClean="0"/>
          </a:p>
          <a:p>
            <a:r>
              <a:rPr lang="fr-FR" sz="1500" dirty="0" smtClean="0"/>
              <a:t>…</a:t>
            </a:r>
            <a:endParaRPr lang="fr-FR" sz="1500" dirty="0"/>
          </a:p>
        </p:txBody>
      </p:sp>
      <p:sp>
        <p:nvSpPr>
          <p:cNvPr id="5" name="Rectangle 4"/>
          <p:cNvSpPr/>
          <p:nvPr/>
        </p:nvSpPr>
        <p:spPr>
          <a:xfrm>
            <a:off x="327162" y="2703577"/>
            <a:ext cx="5789705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[jet_hist_PROD2014]</a:t>
            </a:r>
          </a:p>
          <a:p>
            <a:r>
              <a:rPr lang="en-US" sz="1500" dirty="0"/>
              <a:t>inputroot2014=/lfs3/projects/</a:t>
            </a:r>
            <a:r>
              <a:rPr lang="en-US" sz="1500" dirty="0" err="1"/>
              <a:t>hwrf</a:t>
            </a:r>
            <a:r>
              <a:rPr lang="en-US" sz="1500" dirty="0"/>
              <a:t>-data/</a:t>
            </a:r>
            <a:r>
              <a:rPr lang="en-US" sz="1500" dirty="0" err="1"/>
              <a:t>hwrf</a:t>
            </a:r>
            <a:r>
              <a:rPr lang="en-US" sz="1500" dirty="0"/>
              <a:t>-input   ;; Input root location</a:t>
            </a:r>
          </a:p>
          <a:p>
            <a:r>
              <a:rPr lang="en-US" sz="1500" dirty="0" err="1"/>
              <a:t>inputroot</a:t>
            </a:r>
            <a:r>
              <a:rPr lang="en-US" sz="1500" dirty="0"/>
              <a:t>=/lfs3/projects/</a:t>
            </a:r>
            <a:r>
              <a:rPr lang="en-US" sz="1500" dirty="0" err="1"/>
              <a:t>hwrf</a:t>
            </a:r>
            <a:r>
              <a:rPr lang="en-US" sz="1500" dirty="0"/>
              <a:t>-data/</a:t>
            </a:r>
            <a:r>
              <a:rPr lang="en-US" sz="1500" dirty="0" err="1"/>
              <a:t>hwrf</a:t>
            </a:r>
            <a:r>
              <a:rPr lang="en-US" sz="1500" dirty="0"/>
              <a:t>-input       ;; Input root location</a:t>
            </a:r>
          </a:p>
          <a:p>
            <a:r>
              <a:rPr lang="en-US" sz="1500" dirty="0" smtClean="0"/>
              <a:t>…</a:t>
            </a:r>
            <a:endParaRPr lang="en-US" sz="1500" dirty="0"/>
          </a:p>
          <a:p>
            <a:r>
              <a:rPr lang="en-US" sz="1500" dirty="0" smtClean="0"/>
              <a:t>@</a:t>
            </a:r>
            <a:r>
              <a:rPr lang="en-US" sz="1500" dirty="0" err="1"/>
              <a:t>inc</a:t>
            </a:r>
            <a:r>
              <a:rPr lang="en-US" sz="1500" dirty="0"/>
              <a:t>=gfs2014_naming,para_loop_naming,</a:t>
            </a:r>
            <a:r>
              <a:rPr lang="en-US" sz="1500" dirty="0" smtClean="0"/>
              <a:t>jet_gefs_naming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1504959" y="4236284"/>
            <a:ext cx="578970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[jet_sources_PROD2014]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inc</a:t>
            </a:r>
            <a:r>
              <a:rPr lang="en-US" sz="1600" dirty="0"/>
              <a:t>=gfs2014hpss</a:t>
            </a:r>
          </a:p>
          <a:p>
            <a:r>
              <a:rPr lang="en-US" sz="1600" dirty="0"/>
              <a:t>## Jet history area</a:t>
            </a:r>
          </a:p>
          <a:p>
            <a:r>
              <a:rPr lang="en-US" sz="1600" dirty="0"/>
              <a:t>jet_hist_PROD2014%location  = file:///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427232">
            <a:off x="5329903" y="2518912"/>
            <a:ext cx="19546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Location of files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588581">
            <a:off x="5549497" y="3973185"/>
            <a:ext cx="31154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Sources and priority of each source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558148">
            <a:off x="7020648" y="5895840"/>
            <a:ext cx="209149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Names of files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2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all the </a:t>
            </a:r>
            <a:r>
              <a:rPr lang="en-US" dirty="0" err="1" smtClean="0"/>
              <a:t>namelist</a:t>
            </a:r>
            <a:r>
              <a:rPr lang="en-US" dirty="0" smtClean="0"/>
              <a:t>-type parameters for all components</a:t>
            </a:r>
          </a:p>
          <a:p>
            <a:r>
              <a:rPr lang="en-US" dirty="0" smtClean="0"/>
              <a:t>Notable sections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671" y="2400603"/>
            <a:ext cx="7354326" cy="1200329"/>
          </a:xfrm>
          <a:prstGeom prst="rect">
            <a:avLst/>
          </a:prstGeom>
          <a:solidFill>
            <a:srgbClr val="E6E0EC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dir</a:t>
            </a:r>
            <a:r>
              <a:rPr lang="en-US" dirty="0"/>
              <a:t>]</a:t>
            </a:r>
          </a:p>
          <a:p>
            <a:r>
              <a:rPr lang="en-US" dirty="0" err="1"/>
              <a:t>statusfile</a:t>
            </a:r>
            <a:r>
              <a:rPr lang="en-US" dirty="0"/>
              <a:t>={</a:t>
            </a:r>
            <a:r>
              <a:rPr lang="en-US" dirty="0" err="1"/>
              <a:t>WORKhwrf</a:t>
            </a:r>
            <a:r>
              <a:rPr lang="en-US" dirty="0"/>
              <a:t>}/{</a:t>
            </a:r>
            <a:r>
              <a:rPr lang="en-US" dirty="0" err="1"/>
              <a:t>stormlabel</a:t>
            </a:r>
            <a:r>
              <a:rPr lang="en-US" dirty="0"/>
              <a:t>}.{YMDH} ;; cycle status file</a:t>
            </a:r>
          </a:p>
          <a:p>
            <a:r>
              <a:rPr lang="en-US" dirty="0"/>
              <a:t>intercom={</a:t>
            </a:r>
            <a:r>
              <a:rPr lang="en-US" dirty="0" err="1"/>
              <a:t>WORKhwrf</a:t>
            </a:r>
            <a:r>
              <a:rPr lang="en-US" dirty="0"/>
              <a:t>}/intercom  ;; </a:t>
            </a:r>
            <a:r>
              <a:rPr lang="en-US" dirty="0" err="1"/>
              <a:t>dir</a:t>
            </a:r>
            <a:r>
              <a:rPr lang="en-US" dirty="0"/>
              <a:t> for communicating data files between jobs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671" y="3836149"/>
            <a:ext cx="7014499" cy="1754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[exe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/>
              <a:t>wgrib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wgrib</a:t>
            </a:r>
            <a:r>
              <a:rPr lang="en-US" dirty="0"/>
              <a:t>  ;; </a:t>
            </a:r>
            <a:r>
              <a:rPr lang="en-US" dirty="0" err="1"/>
              <a:t>wgrib</a:t>
            </a:r>
            <a:r>
              <a:rPr lang="en-US" dirty="0"/>
              <a:t> GRIB1 indexing and manipulation program</a:t>
            </a:r>
          </a:p>
          <a:p>
            <a:r>
              <a:rPr lang="en-US" dirty="0" err="1"/>
              <a:t>cnvgrib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cnvgrib</a:t>
            </a:r>
            <a:r>
              <a:rPr lang="en-US" dirty="0"/>
              <a:t>  ;; </a:t>
            </a:r>
            <a:r>
              <a:rPr lang="en-US" dirty="0" err="1"/>
              <a:t>cnvgrib</a:t>
            </a:r>
            <a:r>
              <a:rPr lang="en-US" dirty="0"/>
              <a:t> GRIB1/2 conversion program</a:t>
            </a:r>
          </a:p>
          <a:p>
            <a:r>
              <a:rPr lang="en-US" dirty="0" err="1"/>
              <a:t>grbindex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grbindex</a:t>
            </a:r>
            <a:r>
              <a:rPr lang="en-US" dirty="0"/>
              <a:t> ;; GRIB1 binary index generation program</a:t>
            </a:r>
          </a:p>
          <a:p>
            <a:r>
              <a:rPr lang="en-US" dirty="0" err="1"/>
              <a:t>mpiserial</a:t>
            </a:r>
            <a:r>
              <a:rPr lang="en-US" dirty="0"/>
              <a:t>={</a:t>
            </a:r>
            <a:r>
              <a:rPr lang="en-US" dirty="0" err="1"/>
              <a:t>utilexec</a:t>
            </a:r>
            <a:r>
              <a:rPr lang="en-US" dirty="0"/>
              <a:t>}/</a:t>
            </a:r>
            <a:r>
              <a:rPr lang="en-US" dirty="0" err="1"/>
              <a:t>mpiserial</a:t>
            </a:r>
            <a:r>
              <a:rPr lang="en-US" dirty="0"/>
              <a:t> ;; Executes serial programs via </a:t>
            </a:r>
            <a:r>
              <a:rPr lang="en-US" dirty="0" smtClean="0"/>
              <a:t>MPI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2489" y="5899685"/>
            <a:ext cx="5781512" cy="98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To see a full list of sections included in this file, type</a:t>
            </a:r>
          </a:p>
          <a:p>
            <a:endParaRPr lang="en-US" sz="2000" dirty="0">
              <a:latin typeface="Menlo Bold"/>
              <a:cs typeface="Menlo Bold"/>
            </a:endParaRPr>
          </a:p>
          <a:p>
            <a:pPr algn="ctr"/>
            <a:r>
              <a:rPr lang="en-US" sz="2000" dirty="0" err="1">
                <a:latin typeface="Menlo Bold"/>
                <a:cs typeface="Menlo Bold"/>
              </a:rPr>
              <a:t>grep</a:t>
            </a:r>
            <a:r>
              <a:rPr lang="en-US" sz="2000" dirty="0">
                <a:latin typeface="Menlo Bold"/>
                <a:cs typeface="Menlo Bold"/>
              </a:rPr>
              <a:t> </a:t>
            </a:r>
            <a:r>
              <a:rPr lang="en-US" sz="2000" dirty="0" smtClean="0">
                <a:latin typeface="Menlo Bold"/>
                <a:cs typeface="Menlo Bold"/>
              </a:rPr>
              <a:t>"^\</a:t>
            </a:r>
            <a:r>
              <a:rPr lang="en-US" sz="2000" dirty="0">
                <a:latin typeface="Menlo Bold"/>
                <a:cs typeface="Menlo Bold"/>
              </a:rPr>
              <a:t>[" </a:t>
            </a:r>
            <a:r>
              <a:rPr lang="en-US" sz="2000" dirty="0" err="1" smtClean="0">
                <a:latin typeface="Menlo Bold"/>
                <a:cs typeface="Menlo Bold"/>
              </a:rPr>
              <a:t>hwrf.conf</a:t>
            </a:r>
            <a:endParaRPr lang="en-US" sz="2000" dirty="0" smtClean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9726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hwrf_holdvar.conf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ets </a:t>
            </a:r>
            <a:r>
              <a:rPr lang="en-US" dirty="0"/>
              <a:t>variables that are only used to create the </a:t>
            </a:r>
            <a:r>
              <a:rPr lang="en-US" dirty="0" err="1"/>
              <a:t>holdvars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/>
              <a:t>for </a:t>
            </a:r>
            <a:r>
              <a:rPr lang="en-US" dirty="0" err="1" smtClean="0"/>
              <a:t>ksh</a:t>
            </a:r>
            <a:endParaRPr lang="en-US" dirty="0"/>
          </a:p>
          <a:p>
            <a:r>
              <a:rPr lang="en-US" dirty="0" smtClean="0"/>
              <a:t>Nothing </a:t>
            </a:r>
            <a:r>
              <a:rPr lang="en-US" dirty="0"/>
              <a:t>in this section is ever used by the Python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vestigial file is just for compatibility with legacy </a:t>
            </a:r>
            <a:r>
              <a:rPr lang="en-US" dirty="0" smtClean="0"/>
              <a:t>external workflows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will be removed </a:t>
            </a:r>
            <a:r>
              <a:rPr lang="en-US" dirty="0" smtClean="0"/>
              <a:t>eventually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hwrf_basic.conf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configuration </a:t>
            </a:r>
            <a:r>
              <a:rPr lang="en-US" dirty="0"/>
              <a:t>file </a:t>
            </a:r>
            <a:r>
              <a:rPr lang="en-US" dirty="0" smtClean="0"/>
              <a:t>responsible for setting directory paths </a:t>
            </a:r>
            <a:r>
              <a:rPr lang="en-US" dirty="0"/>
              <a:t>to which the later </a:t>
            </a:r>
            <a:r>
              <a:rPr lang="en-US" dirty="0" err="1"/>
              <a:t>conf</a:t>
            </a:r>
            <a:r>
              <a:rPr lang="en-US" dirty="0"/>
              <a:t> files </a:t>
            </a:r>
            <a:r>
              <a:rPr lang="en-US" dirty="0" smtClean="0"/>
              <a:t>refer </a:t>
            </a:r>
          </a:p>
          <a:p>
            <a:r>
              <a:rPr lang="en-US" dirty="0" smtClean="0"/>
              <a:t>Assumes another file has set </a:t>
            </a:r>
            <a:r>
              <a:rPr lang="en-US" dirty="0"/>
              <a:t>CDSCRUB, CDSAVE, </a:t>
            </a:r>
            <a:r>
              <a:rPr lang="en-US" dirty="0" err="1"/>
              <a:t>syndat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CDNOSCRUB variables in the [</a:t>
            </a:r>
            <a:r>
              <a:rPr lang="en-US" dirty="0" err="1"/>
              <a:t>dir</a:t>
            </a:r>
            <a:r>
              <a:rPr lang="en-US" dirty="0"/>
              <a:t>] </a:t>
            </a:r>
            <a:r>
              <a:rPr lang="en-US" dirty="0" smtClean="0"/>
              <a:t>section</a:t>
            </a:r>
          </a:p>
          <a:p>
            <a:r>
              <a:rPr lang="en-US" dirty="0" smtClean="0"/>
              <a:t>Configures the workflow-related variables in [</a:t>
            </a:r>
            <a:r>
              <a:rPr lang="en-US" dirty="0" err="1" smtClean="0"/>
              <a:t>config</a:t>
            </a:r>
            <a:r>
              <a:rPr lang="en-US" dirty="0" smtClean="0"/>
              <a:t>] section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3854631"/>
            <a:ext cx="7296197" cy="2677656"/>
          </a:xfrm>
          <a:prstGeom prst="rect">
            <a:avLst/>
          </a:prstGeom>
          <a:solidFill>
            <a:srgbClr val="E6E0EC"/>
          </a:solidFill>
          <a:ln>
            <a:solidFill>
              <a:srgbClr val="604A7B"/>
            </a:solidFill>
          </a:ln>
        </p:spPr>
        <p:txBody>
          <a:bodyPr wrap="square" numCol="1">
            <a:spAutoFit/>
          </a:bodyPr>
          <a:lstStyle/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config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workflow-related variables	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rocotostr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string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vaariables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needed for Rocoto workflow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rocotobool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bool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variables needed for Rocoto workflow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[prelaunch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configures overrides for default settings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[sanity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configures sanity checks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dir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directory paths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tabLst>
                <a:tab pos="1592263" algn="l"/>
              </a:tabLst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[archive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]	archiving locations and methods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3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basin_overrides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basin_overrides</a:t>
            </a:r>
            <a:r>
              <a:rPr lang="en-US" dirty="0" smtClean="0"/>
              <a:t> is perhaps the most powerful configuration option, from a user standpoint</a:t>
            </a:r>
          </a:p>
          <a:p>
            <a:r>
              <a:rPr lang="en-US" dirty="0" smtClean="0"/>
              <a:t>When set to yes, it will automatically load an additional configuration script specifically for the basin chosen that corresponds with the operational configuration of the basin</a:t>
            </a:r>
          </a:p>
          <a:p>
            <a:r>
              <a:rPr lang="en-US" dirty="0" smtClean="0"/>
              <a:t>The values set by the basin-specific </a:t>
            </a:r>
            <a:r>
              <a:rPr lang="en-US" dirty="0" err="1" smtClean="0"/>
              <a:t>conf</a:t>
            </a:r>
            <a:r>
              <a:rPr lang="en-US" dirty="0" smtClean="0"/>
              <a:t> file will not be overridden by other arguments passed to the launcher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395651"/>
            <a:ext cx="3711513" cy="92333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conditional_gsid03=yes conditional_gsid02=yes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0008" y="5405793"/>
            <a:ext cx="3746792" cy="1200329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]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run_gsi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=no       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run_ocean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=no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run_ensemble_da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=no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027730"/>
            <a:ext cx="1871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East Pac Storms: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0008" y="5050303"/>
            <a:ext cx="2221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Central Pac Storms:</a:t>
            </a:r>
            <a:endParaRPr lang="en-US" sz="2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9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117</TotalTime>
  <Words>1969</Words>
  <Application>Microsoft Macintosh PowerPoint</Application>
  <PresentationFormat>On-screen Show (4:3)</PresentationFormat>
  <Paragraphs>307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DTC</vt:lpstr>
      <vt:lpstr>Running HWRF</vt:lpstr>
      <vt:lpstr>Overview</vt:lpstr>
      <vt:lpstr>HWRF Configuration</vt:lpstr>
      <vt:lpstr>HWRF Configuration</vt:lpstr>
      <vt:lpstr>hwrf_input.conf</vt:lpstr>
      <vt:lpstr>hwrf.conf</vt:lpstr>
      <vt:lpstr>hwrf_holdvar.conf</vt:lpstr>
      <vt:lpstr>hwrf_basic.conf</vt:lpstr>
      <vt:lpstr>basin_overrides</vt:lpstr>
      <vt:lpstr>basin_overrides</vt:lpstr>
      <vt:lpstr>Configuration methods</vt:lpstr>
      <vt:lpstr>Command line arguments</vt:lpstr>
      <vt:lpstr>New configure file</vt:lpstr>
      <vt:lpstr>hwrf_v3.7release.conf</vt:lpstr>
      <vt:lpstr>hwrf_v3.7release.conf</vt:lpstr>
      <vt:lpstr>How to build your own configuration</vt:lpstr>
      <vt:lpstr>How to build your own configuration</vt:lpstr>
      <vt:lpstr>Configuration Options: Workflow</vt:lpstr>
      <vt:lpstr>Configuration Options: Workflow</vt:lpstr>
      <vt:lpstr>Configuration Options: Workflow</vt:lpstr>
      <vt:lpstr>Configuration Options: Workflow</vt:lpstr>
      <vt:lpstr>Submitting Jobs</vt:lpstr>
      <vt:lpstr>Wrappers</vt:lpstr>
      <vt:lpstr>Wrappers: global_vars.ksh</vt:lpstr>
      <vt:lpstr>Wrappers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HWRF</dc:title>
  <dc:creator>Christina Holt</dc:creator>
  <cp:lastModifiedBy>Christina Holt</cp:lastModifiedBy>
  <cp:revision>13</cp:revision>
  <dcterms:created xsi:type="dcterms:W3CDTF">2015-11-15T18:13:26Z</dcterms:created>
  <dcterms:modified xsi:type="dcterms:W3CDTF">2015-11-15T20:10:39Z</dcterms:modified>
</cp:coreProperties>
</file>