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10AF105-D6CE-4C4C-B23E-FCE2F8C9C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3D8C5A-DF78-E645-A7C6-73CBD79F4B2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 smtClean="0"/>
              <a:t>College Park, MD</a:t>
            </a:r>
            <a:endParaRPr lang="en-US" dirty="0"/>
          </a:p>
          <a:p>
            <a:r>
              <a:rPr lang="en-US" dirty="0" smtClean="0"/>
              <a:t>January 22, 2016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Debugging: </a:t>
            </a:r>
            <a:br>
              <a:rPr lang="en-US" dirty="0" smtClean="0"/>
            </a:br>
            <a:r>
              <a:rPr lang="en-US" dirty="0" smtClean="0"/>
              <a:t>Alternative </a:t>
            </a:r>
            <a:r>
              <a:rPr lang="en-US" dirty="0" smtClean="0"/>
              <a:t>Methods of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9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ex-scripts Manually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detailed information, visit the </a:t>
            </a:r>
            <a:r>
              <a:rPr lang="en-US" dirty="0" err="1" smtClean="0"/>
              <a:t>Doxygen</a:t>
            </a:r>
            <a:r>
              <a:rPr lang="en-US" dirty="0" smtClean="0"/>
              <a:t> webpage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2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ex-scripts manually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Quick way to find simple bugs without waiting on batch queue</a:t>
            </a:r>
          </a:p>
          <a:p>
            <a:pPr lvl="1"/>
            <a:r>
              <a:rPr lang="en-US" dirty="0" smtClean="0"/>
              <a:t>Potentially a huge time-saver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a</a:t>
            </a:r>
            <a:r>
              <a:rPr lang="en-US" dirty="0" smtClean="0"/>
              <a:t>ll prior jobs to be run beforehand (database availability), but can be accomplished with automation system</a:t>
            </a:r>
          </a:p>
          <a:p>
            <a:pPr lvl="1"/>
            <a:r>
              <a:rPr lang="en-US" dirty="0" smtClean="0"/>
              <a:t>Need to create your own wrapper, in essence</a:t>
            </a:r>
          </a:p>
          <a:p>
            <a:pPr lvl="2"/>
            <a:r>
              <a:rPr lang="en-US" dirty="0" smtClean="0"/>
              <a:t>A bash, </a:t>
            </a:r>
            <a:r>
              <a:rPr lang="en-US" dirty="0" err="1" smtClean="0"/>
              <a:t>ks</a:t>
            </a:r>
            <a:r>
              <a:rPr lang="en-US" dirty="0" smtClean="0"/>
              <a:t>, or </a:t>
            </a:r>
            <a:r>
              <a:rPr lang="en-US" dirty="0" err="1" smtClean="0"/>
              <a:t>sh</a:t>
            </a:r>
            <a:r>
              <a:rPr lang="en-US" dirty="0" smtClean="0"/>
              <a:t> script so that you can set the required </a:t>
            </a:r>
            <a:r>
              <a:rPr lang="en-US" dirty="0" err="1" smtClean="0"/>
              <a:t>env</a:t>
            </a:r>
            <a:r>
              <a:rPr lang="en-US" dirty="0" smtClean="0"/>
              <a:t> variables and load the storm1.holdvars.txt file</a:t>
            </a:r>
          </a:p>
          <a:p>
            <a:pPr lvl="1"/>
            <a:r>
              <a:rPr lang="en-US" dirty="0" smtClean="0"/>
              <a:t>Each job has different requirements for this method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21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exhwrf_launch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Directions are included on the doc webpage for creating your own script to run </a:t>
            </a:r>
            <a:r>
              <a:rPr lang="en-US" dirty="0" err="1" smtClean="0"/>
              <a:t>exhwrf_launch</a:t>
            </a:r>
            <a:r>
              <a:rPr lang="en-US" dirty="0" smtClean="0"/>
              <a:t> manually</a:t>
            </a:r>
          </a:p>
          <a:p>
            <a:r>
              <a:rPr lang="en-US" dirty="0" smtClean="0"/>
              <a:t>Suggest using the </a:t>
            </a:r>
            <a:r>
              <a:rPr lang="en-US" dirty="0" err="1" smtClean="0"/>
              <a:t>launcher_wrapper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be run on a front end node</a:t>
            </a:r>
          </a:p>
          <a:p>
            <a:pPr lvl="1"/>
            <a:r>
              <a:rPr lang="en-US" dirty="0" smtClean="0"/>
              <a:t>No need to recreate the wheel</a:t>
            </a:r>
          </a:p>
          <a:p>
            <a:r>
              <a:rPr lang="en-US" dirty="0" smtClean="0"/>
              <a:t>This must be run to set the configuration</a:t>
            </a:r>
          </a:p>
          <a:p>
            <a:pPr lvl="1"/>
            <a:r>
              <a:rPr lang="en-US" dirty="0" smtClean="0"/>
              <a:t>Each subsequent submission will reset (or change) the configuration files used by all of the HWRF components</a:t>
            </a:r>
            <a:endParaRPr lang="en-US" dirty="0"/>
          </a:p>
          <a:p>
            <a:r>
              <a:rPr lang="en-US" dirty="0" smtClean="0"/>
              <a:t>Wrapper creates a start file to make the loading of required </a:t>
            </a:r>
            <a:r>
              <a:rPr lang="en-US" dirty="0" err="1" smtClean="0"/>
              <a:t>env</a:t>
            </a:r>
            <a:r>
              <a:rPr lang="en-US" dirty="0" smtClean="0"/>
              <a:t> variables easier</a:t>
            </a:r>
          </a:p>
        </p:txBody>
      </p:sp>
    </p:spTree>
    <p:extLst>
      <p:ext uri="{BB962C8B-B14F-4D97-AF65-F5344CB8AC3E}">
        <p14:creationId xmlns:p14="http://schemas.microsoft.com/office/powerpoint/2010/main" val="185205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and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For MPI jobs, you must either exit with CTL+C or run it in an interactive batch session</a:t>
            </a:r>
          </a:p>
          <a:p>
            <a:r>
              <a:rPr lang="en-US" dirty="0" smtClean="0"/>
              <a:t>Larger serial jobs can physically run on the front end nodes, but this is not recommended for resource management reasons</a:t>
            </a:r>
          </a:p>
          <a:p>
            <a:r>
              <a:rPr lang="en-US" dirty="0" smtClean="0"/>
              <a:t>For jobs that require the </a:t>
            </a:r>
            <a:r>
              <a:rPr lang="en-US" dirty="0" err="1" smtClean="0"/>
              <a:t>env</a:t>
            </a:r>
            <a:r>
              <a:rPr lang="en-US" dirty="0" smtClean="0"/>
              <a:t> variable </a:t>
            </a:r>
            <a:r>
              <a:rPr lang="en-US" sz="2000" dirty="0" smtClean="0">
                <a:latin typeface="Menlo Regular"/>
                <a:cs typeface="Menlo Regular"/>
              </a:rPr>
              <a:t>$TOTAL_TASKS </a:t>
            </a:r>
            <a:r>
              <a:rPr lang="en-US" dirty="0" smtClean="0">
                <a:latin typeface="Perpetua"/>
                <a:cs typeface="Perpetua"/>
              </a:rPr>
              <a:t>(used to inform the scripts of how many MPI ranks are available), there are two approaches:</a:t>
            </a:r>
          </a:p>
          <a:p>
            <a:pPr lvl="1"/>
            <a:r>
              <a:rPr lang="en-US" dirty="0" smtClean="0"/>
              <a:t>Check the script for setting up the working directory</a:t>
            </a:r>
          </a:p>
          <a:p>
            <a:pPr lvl="2"/>
            <a:r>
              <a:rPr lang="en-US" dirty="0" smtClean="0"/>
              <a:t>Use a fake number of MPI tasks, i.e. </a:t>
            </a:r>
            <a:r>
              <a:rPr lang="en-US" sz="1800" dirty="0">
                <a:latin typeface="Menlo Regular"/>
                <a:cs typeface="Menlo Regular"/>
              </a:rPr>
              <a:t>$</a:t>
            </a:r>
            <a:r>
              <a:rPr lang="en-US" sz="1800" dirty="0" smtClean="0">
                <a:latin typeface="Menlo Regular"/>
                <a:cs typeface="Menlo Regular"/>
              </a:rPr>
              <a:t>TOTAL_TASKS=1 </a:t>
            </a:r>
            <a:r>
              <a:rPr lang="en-US" dirty="0" smtClean="0"/>
              <a:t>and exit (CTL+C) script </a:t>
            </a:r>
            <a:r>
              <a:rPr lang="en-US" dirty="0"/>
              <a:t>before running the forecast </a:t>
            </a:r>
            <a:endParaRPr lang="en-US" dirty="0" smtClean="0"/>
          </a:p>
          <a:p>
            <a:pPr lvl="1"/>
            <a:r>
              <a:rPr lang="en-US" dirty="0" smtClean="0"/>
              <a:t>Check the forecast</a:t>
            </a:r>
          </a:p>
          <a:p>
            <a:pPr lvl="2"/>
            <a:r>
              <a:rPr lang="en-US" dirty="0" smtClean="0"/>
              <a:t>Need to submit from an interactive session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interactive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start an interactive session, use the –I and –X (X11 forwarding, if needed) options in addition to all the other options needed for your job. </a:t>
            </a:r>
          </a:p>
          <a:p>
            <a:endParaRPr lang="en-US" dirty="0"/>
          </a:p>
          <a:p>
            <a:r>
              <a:rPr lang="en-US" dirty="0" smtClean="0"/>
              <a:t>Wait on the request to be granted</a:t>
            </a:r>
          </a:p>
          <a:p>
            <a:r>
              <a:rPr lang="en-US" dirty="0" smtClean="0"/>
              <a:t>An example for the forecast job: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9938" y="2633492"/>
            <a:ext cx="3921491" cy="43088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Menlo Bold"/>
                <a:cs typeface="Menlo Bold"/>
              </a:rPr>
              <a:t>$ </a:t>
            </a:r>
            <a:r>
              <a:rPr lang="en-US" sz="2200" dirty="0" err="1">
                <a:latin typeface="Menlo Bold"/>
                <a:cs typeface="Menlo Bold"/>
              </a:rPr>
              <a:t>qsub</a:t>
            </a:r>
            <a:r>
              <a:rPr lang="en-US" sz="2200" dirty="0">
                <a:latin typeface="Menlo Bold"/>
                <a:cs typeface="Menlo Bold"/>
              </a:rPr>
              <a:t> -I -X &lt;options&gt;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779" y="4588811"/>
            <a:ext cx="7985022" cy="11079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pPr marL="801688" indent="-801688"/>
            <a:r>
              <a:rPr lang="en-US" sz="2200" dirty="0" err="1" smtClean="0">
                <a:latin typeface="Menlo Regular"/>
                <a:cs typeface="Menlo Regular"/>
              </a:rPr>
              <a:t>qsub</a:t>
            </a:r>
            <a:r>
              <a:rPr lang="en-US" sz="2200" dirty="0" smtClean="0">
                <a:latin typeface="Menlo Regular"/>
                <a:cs typeface="Menlo Regular"/>
              </a:rPr>
              <a:t> –I –X </a:t>
            </a:r>
            <a:r>
              <a:rPr lang="en-US" sz="2200" dirty="0" smtClean="0">
                <a:latin typeface="Menlo Regular"/>
                <a:cs typeface="Menlo Regular"/>
              </a:rPr>
              <a:t>-</a:t>
            </a:r>
            <a:r>
              <a:rPr lang="en-US" sz="2200" dirty="0">
                <a:latin typeface="Menlo Regular"/>
                <a:cs typeface="Menlo Regular"/>
              </a:rPr>
              <a:t>A </a:t>
            </a:r>
            <a:r>
              <a:rPr lang="en-US" sz="2200" dirty="0" err="1">
                <a:latin typeface="Menlo Regular"/>
                <a:cs typeface="Menlo Regular"/>
              </a:rPr>
              <a:t>dtc-</a:t>
            </a:r>
            <a:r>
              <a:rPr lang="en-US" sz="2200" dirty="0" err="1" smtClean="0">
                <a:latin typeface="Menlo Regular"/>
                <a:cs typeface="Menlo Regular"/>
              </a:rPr>
              <a:t>hurr</a:t>
            </a:r>
            <a:r>
              <a:rPr lang="en-US" sz="2200" dirty="0" smtClean="0">
                <a:latin typeface="Menlo Regular"/>
                <a:cs typeface="Menlo Regular"/>
              </a:rPr>
              <a:t> -</a:t>
            </a:r>
            <a:r>
              <a:rPr lang="en-US" sz="2200" dirty="0">
                <a:latin typeface="Menlo Regular"/>
                <a:cs typeface="Menlo Regular"/>
              </a:rPr>
              <a:t>l partition=</a:t>
            </a:r>
            <a:r>
              <a:rPr lang="en-US" sz="2200" dirty="0" err="1" smtClean="0">
                <a:latin typeface="Menlo Regular"/>
                <a:cs typeface="Menlo Regular"/>
              </a:rPr>
              <a:t>ujet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-</a:t>
            </a:r>
            <a:r>
              <a:rPr lang="en-US" sz="2200" dirty="0">
                <a:latin typeface="Menlo Regular"/>
                <a:cs typeface="Menlo Regular"/>
              </a:rPr>
              <a:t>q batch </a:t>
            </a:r>
            <a:r>
              <a:rPr lang="en-US" sz="2200" dirty="0" smtClean="0">
                <a:latin typeface="Menlo Regular"/>
                <a:cs typeface="Menlo Regular"/>
              </a:rPr>
              <a:t>-</a:t>
            </a:r>
            <a:r>
              <a:rPr lang="en-US" sz="2200" dirty="0">
                <a:latin typeface="Menlo Regular"/>
                <a:cs typeface="Menlo Regular"/>
              </a:rPr>
              <a:t>l </a:t>
            </a:r>
            <a:r>
              <a:rPr lang="en-US" sz="2200" dirty="0" err="1">
                <a:latin typeface="Menlo Regular"/>
                <a:cs typeface="Menlo Regular"/>
              </a:rPr>
              <a:t>procs</a:t>
            </a:r>
            <a:r>
              <a:rPr lang="en-US" sz="2200" dirty="0" smtClean="0">
                <a:latin typeface="Menlo Regular"/>
                <a:cs typeface="Menlo Regular"/>
              </a:rPr>
              <a:t>=1234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de-DE" sz="2200" dirty="0" smtClean="0">
                <a:latin typeface="Menlo Regular"/>
                <a:cs typeface="Menlo Regular"/>
              </a:rPr>
              <a:t>-</a:t>
            </a:r>
            <a:r>
              <a:rPr lang="de-DE" sz="2200" dirty="0">
                <a:latin typeface="Menlo Regular"/>
                <a:cs typeface="Menlo Regular"/>
              </a:rPr>
              <a:t>l </a:t>
            </a:r>
            <a:r>
              <a:rPr lang="de-DE" sz="2200" dirty="0" err="1">
                <a:latin typeface="Menlo Regular"/>
                <a:cs typeface="Menlo Regular"/>
              </a:rPr>
              <a:t>walltime</a:t>
            </a:r>
            <a:r>
              <a:rPr lang="de-DE" sz="2200" dirty="0">
                <a:latin typeface="Menlo Regular"/>
                <a:cs typeface="Menlo Regular"/>
              </a:rPr>
              <a:t>=</a:t>
            </a:r>
            <a:r>
              <a:rPr lang="de-DE" sz="2200" dirty="0" smtClean="0">
                <a:latin typeface="Menlo Regular"/>
                <a:cs typeface="Menlo Regular"/>
              </a:rPr>
              <a:t>06:</a:t>
            </a:r>
            <a:r>
              <a:rPr lang="de-DE" sz="2200" dirty="0">
                <a:latin typeface="Menlo Regular"/>
                <a:cs typeface="Menlo Regular"/>
              </a:rPr>
              <a:t>39:</a:t>
            </a:r>
            <a:r>
              <a:rPr lang="de-DE" sz="2200" dirty="0" smtClean="0">
                <a:latin typeface="Menlo Regular"/>
                <a:cs typeface="Menlo Regular"/>
              </a:rPr>
              <a:t>00 -</a:t>
            </a:r>
            <a:r>
              <a:rPr lang="de-DE" sz="2200" dirty="0">
                <a:latin typeface="Menlo Regular"/>
                <a:cs typeface="Menlo Regular"/>
              </a:rPr>
              <a:t>l </a:t>
            </a:r>
            <a:r>
              <a:rPr lang="de-DE" sz="2200" dirty="0" err="1">
                <a:latin typeface="Menlo Regular"/>
                <a:cs typeface="Menlo Regular"/>
              </a:rPr>
              <a:t>vmem</a:t>
            </a:r>
            <a:r>
              <a:rPr lang="de-DE" sz="2200" dirty="0">
                <a:latin typeface="Menlo Regular"/>
                <a:cs typeface="Menlo Regular"/>
              </a:rPr>
              <a:t>=</a:t>
            </a:r>
            <a:r>
              <a:rPr lang="de-DE" sz="2200" dirty="0" smtClean="0">
                <a:latin typeface="Menlo Regular"/>
                <a:cs typeface="Menlo Regular"/>
              </a:rPr>
              <a:t>40GB</a:t>
            </a:r>
            <a:endParaRPr lang="de-DE" sz="2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293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you have chosen your method for submitting the job, export necessary variables and submit the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8453" y="2677469"/>
            <a:ext cx="7156047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Menlo Bold"/>
                <a:cs typeface="Menlo Bold"/>
              </a:rPr>
              <a:t>cd /path/to/HWRF/scripts</a:t>
            </a:r>
          </a:p>
          <a:p>
            <a:r>
              <a:rPr lang="en-US" sz="2200" dirty="0">
                <a:latin typeface="Menlo Bold"/>
                <a:cs typeface="Menlo Bold"/>
              </a:rPr>
              <a:t>( . /path/to</a:t>
            </a:r>
            <a:r>
              <a:rPr lang="en-US" sz="2200" dirty="0" smtClean="0">
                <a:latin typeface="Menlo Bold"/>
                <a:cs typeface="Menlo Bold"/>
              </a:rPr>
              <a:t>/</a:t>
            </a:r>
            <a:r>
              <a:rPr lang="en-US" sz="2200" dirty="0" err="1" smtClean="0">
                <a:latin typeface="Menlo Bold"/>
                <a:cs typeface="Menlo Bold"/>
              </a:rPr>
              <a:t>startfile</a:t>
            </a:r>
            <a:r>
              <a:rPr lang="en-US" sz="2200" dirty="0" smtClean="0">
                <a:latin typeface="Menlo Bold"/>
                <a:cs typeface="Menlo Bold"/>
              </a:rPr>
              <a:t> ; \</a:t>
            </a:r>
          </a:p>
          <a:p>
            <a:r>
              <a:rPr lang="en-US" sz="2200" dirty="0" smtClean="0">
                <a:latin typeface="Menlo Bold"/>
                <a:cs typeface="Menlo Bold"/>
              </a:rPr>
              <a:t>	 . $</a:t>
            </a:r>
            <a:r>
              <a:rPr lang="en-US" sz="2200" dirty="0" err="1" smtClean="0">
                <a:latin typeface="Menlo Bold"/>
                <a:cs typeface="Menlo Bold"/>
              </a:rPr>
              <a:t>COMhwrf</a:t>
            </a:r>
            <a:r>
              <a:rPr lang="en-US" sz="2200" dirty="0" smtClean="0">
                <a:latin typeface="Menlo Bold"/>
                <a:cs typeface="Menlo Bold"/>
              </a:rPr>
              <a:t>/storm1.holdvars.txt </a:t>
            </a:r>
            <a:r>
              <a:rPr lang="en-US" sz="2200" dirty="0">
                <a:latin typeface="Menlo Bold"/>
                <a:cs typeface="Menlo Bold"/>
              </a:rPr>
              <a:t>\</a:t>
            </a:r>
          </a:p>
          <a:p>
            <a:r>
              <a:rPr lang="en-US" sz="2200" dirty="0">
                <a:latin typeface="Menlo Bold"/>
                <a:cs typeface="Menlo Bold"/>
              </a:rPr>
              <a:t>    </a:t>
            </a:r>
            <a:r>
              <a:rPr lang="en-US" sz="2200" dirty="0" smtClean="0">
                <a:latin typeface="Menlo Bold"/>
                <a:cs typeface="Menlo Bold"/>
              </a:rPr>
              <a:t>TOTAL_TASKS=</a:t>
            </a:r>
            <a:r>
              <a:rPr lang="en-US" sz="2200" dirty="0" smtClean="0">
                <a:solidFill>
                  <a:schemeClr val="accent5"/>
                </a:solidFill>
                <a:latin typeface="Menlo Bold"/>
                <a:cs typeface="Menlo Bold"/>
              </a:rPr>
              <a:t>#### </a:t>
            </a:r>
            <a:r>
              <a:rPr lang="en-US" sz="2200" dirty="0">
                <a:latin typeface="Menlo Bold"/>
                <a:cs typeface="Menlo Bold"/>
              </a:rPr>
              <a:t>; \</a:t>
            </a:r>
          </a:p>
          <a:p>
            <a:r>
              <a:rPr lang="en-US" sz="2200" dirty="0">
                <a:latin typeface="Menlo Bold"/>
                <a:cs typeface="Menlo Bold"/>
              </a:rPr>
              <a:t>    $</a:t>
            </a:r>
            <a:r>
              <a:rPr lang="en-US" sz="2200" dirty="0" err="1">
                <a:latin typeface="Menlo Bold"/>
                <a:cs typeface="Menlo Bold"/>
              </a:rPr>
              <a:t>EXhwrf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exhwrf_forecast.py</a:t>
            </a:r>
            <a:r>
              <a:rPr lang="en-US" sz="2200" dirty="0">
                <a:latin typeface="Menlo Bold"/>
                <a:cs typeface="Menlo Bold"/>
              </a:rPr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4086" y="4864469"/>
            <a:ext cx="2738396" cy="1631216"/>
          </a:xfrm>
          <a:prstGeom prst="rect">
            <a:avLst/>
          </a:prstGeom>
          <a:ln w="38100" cmpd="sng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Depends on choice of FE node (</a:t>
            </a:r>
            <a:r>
              <a:rPr lang="en-US" sz="2500" b="1" dirty="0" smtClean="0">
                <a:solidFill>
                  <a:srgbClr val="4BACC6"/>
                </a:solidFill>
              </a:rPr>
              <a:t>1</a:t>
            </a:r>
            <a:r>
              <a:rPr lang="en-US" sz="2500" dirty="0" smtClean="0"/>
              <a:t>) or interactive session (</a:t>
            </a:r>
            <a:r>
              <a:rPr lang="en-US" sz="2500" b="1" dirty="0" smtClean="0">
                <a:solidFill>
                  <a:srgbClr val="4BACC6"/>
                </a:solidFill>
              </a:rPr>
              <a:t>1234</a:t>
            </a:r>
            <a:r>
              <a:rPr lang="en-US" sz="2500" dirty="0" smtClean="0"/>
              <a:t>)</a:t>
            </a:r>
            <a:endParaRPr lang="en-US" sz="25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778774" y="3927214"/>
            <a:ext cx="834510" cy="9372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&amp; </a:t>
            </a:r>
            <a:r>
              <a:rPr lang="en-US" dirty="0" err="1" smtClean="0"/>
              <a:t>Bdy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 extra environment variables</a:t>
            </a:r>
          </a:p>
          <a:p>
            <a:r>
              <a:rPr lang="en-US" dirty="0" smtClean="0"/>
              <a:t>Read the </a:t>
            </a:r>
            <a:r>
              <a:rPr lang="en-US" sz="2000" dirty="0" err="1" smtClean="0">
                <a:latin typeface="Menlo Bold"/>
                <a:cs typeface="Menlo Bold"/>
              </a:rPr>
              <a:t>rocoto</a:t>
            </a:r>
            <a:r>
              <a:rPr lang="en-US" sz="2000" dirty="0" smtClean="0">
                <a:latin typeface="Menlo Bold"/>
                <a:cs typeface="Menlo Bold"/>
              </a:rPr>
              <a:t>/tasks/</a:t>
            </a:r>
            <a:r>
              <a:rPr lang="en-US" sz="2000" dirty="0" err="1" smtClean="0">
                <a:latin typeface="Menlo Bold"/>
                <a:cs typeface="Menlo Bold"/>
              </a:rPr>
              <a:t>init.ent</a:t>
            </a:r>
            <a:r>
              <a:rPr lang="en-US" sz="2000" dirty="0" smtClean="0">
                <a:latin typeface="Menlo Bold"/>
                <a:cs typeface="Menlo Bold"/>
              </a:rPr>
              <a:t> </a:t>
            </a:r>
            <a:r>
              <a:rPr lang="en-US" dirty="0" smtClean="0"/>
              <a:t>and </a:t>
            </a:r>
            <a:r>
              <a:rPr lang="en-US" sz="2000" dirty="0" err="1" smtClean="0">
                <a:latin typeface="Menlo Bold"/>
                <a:cs typeface="Menlo Bold"/>
              </a:rPr>
              <a:t>rocoto</a:t>
            </a:r>
            <a:r>
              <a:rPr lang="en-US" sz="2000" dirty="0" smtClean="0">
                <a:latin typeface="Menlo Bold"/>
                <a:cs typeface="Menlo Bold"/>
              </a:rPr>
              <a:t>/tasks/</a:t>
            </a:r>
            <a:r>
              <a:rPr lang="en-US" sz="2000" dirty="0" err="1" smtClean="0">
                <a:latin typeface="Menlo Bold"/>
                <a:cs typeface="Menlo Bold"/>
              </a:rPr>
              <a:t>bdy.en</a:t>
            </a:r>
            <a:r>
              <a:rPr lang="en-US" dirty="0" err="1" smtClean="0"/>
              <a:t>t</a:t>
            </a:r>
            <a:r>
              <a:rPr lang="en-US" dirty="0" smtClean="0"/>
              <a:t> files as reference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INIT_MODEL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GDAS" for the FGAT </a:t>
            </a:r>
            <a:r>
              <a:rPr lang="en-US" dirty="0" err="1"/>
              <a:t>init</a:t>
            </a:r>
            <a:r>
              <a:rPr lang="en-US" dirty="0"/>
              <a:t> jobs and </a:t>
            </a:r>
            <a:endParaRPr lang="en-US" dirty="0" smtClean="0"/>
          </a:p>
          <a:p>
            <a:pPr lvl="2"/>
            <a:r>
              <a:rPr lang="en-US" dirty="0" smtClean="0"/>
              <a:t>"</a:t>
            </a:r>
            <a:r>
              <a:rPr lang="en-US" dirty="0"/>
              <a:t>GFS" for the deterministic </a:t>
            </a:r>
            <a:r>
              <a:rPr lang="en-US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/>
              <a:t>INIT_FHR </a:t>
            </a:r>
            <a:endParaRPr lang="en-US" dirty="0" smtClean="0"/>
          </a:p>
          <a:p>
            <a:pPr lvl="2"/>
            <a:r>
              <a:rPr lang="en-US" dirty="0" smtClean="0"/>
              <a:t>0 </a:t>
            </a:r>
            <a:r>
              <a:rPr lang="en-US" dirty="0"/>
              <a:t>for "GFS" or </a:t>
            </a:r>
            <a:endParaRPr lang="en-US" dirty="0" smtClean="0"/>
          </a:p>
          <a:p>
            <a:pPr lvl="2"/>
            <a:r>
              <a:rPr lang="en-US" dirty="0" smtClean="0"/>
              <a:t>An integer </a:t>
            </a:r>
            <a:r>
              <a:rPr lang="en-US" dirty="0"/>
              <a:t>3, 4, 5, ..., 9 for the various parts of </a:t>
            </a:r>
            <a:r>
              <a:rPr lang="en-US" dirty="0" smtClean="0"/>
              <a:t>the </a:t>
            </a:r>
            <a:r>
              <a:rPr lang="en-US" dirty="0"/>
              <a:t>FGAT </a:t>
            </a:r>
            <a:r>
              <a:rPr lang="en-US" dirty="0" smtClean="0"/>
              <a:t>(INIT_MODEL</a:t>
            </a:r>
            <a:r>
              <a:rPr lang="en-US" dirty="0"/>
              <a:t>=GDAS)</a:t>
            </a:r>
          </a:p>
          <a:p>
            <a:pPr lvl="1"/>
            <a:r>
              <a:rPr lang="en-US" dirty="0"/>
              <a:t>$INIT_PARTS 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3dvar" to process everything needed for the relocation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"</a:t>
            </a:r>
            <a:r>
              <a:rPr lang="en-US" dirty="0" err="1"/>
              <a:t>bdy</a:t>
            </a:r>
            <a:r>
              <a:rPr lang="en-US" dirty="0"/>
              <a:t>" for full forecast length boundary condition processing, </a:t>
            </a:r>
            <a:endParaRPr lang="en-US" dirty="0" smtClean="0"/>
          </a:p>
          <a:p>
            <a:pPr lvl="2"/>
            <a:r>
              <a:rPr lang="en-US" dirty="0" smtClean="0"/>
              <a:t>"</a:t>
            </a:r>
            <a:r>
              <a:rPr lang="en-US" dirty="0"/>
              <a:t>parent" to only run the bare minimum required for a no-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forecast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all" to run everything conceivable.</a:t>
            </a:r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 &amp; Input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be run on a node with HPSS access and with sufficient memory (1-3 GB)</a:t>
            </a:r>
          </a:p>
          <a:p>
            <a:r>
              <a:rPr lang="en-US" dirty="0" smtClean="0"/>
              <a:t>On NOAA machines, the front end nodes and </a:t>
            </a:r>
            <a:r>
              <a:rPr lang="en-US" i="1" dirty="0" err="1" smtClean="0"/>
              <a:t>rdtn</a:t>
            </a:r>
            <a:r>
              <a:rPr lang="en-US" dirty="0" smtClean="0"/>
              <a:t>, </a:t>
            </a:r>
            <a:r>
              <a:rPr lang="en-US" i="1" dirty="0" smtClean="0"/>
              <a:t>transfer</a:t>
            </a:r>
            <a:r>
              <a:rPr lang="en-US" dirty="0" smtClean="0"/>
              <a:t>, and </a:t>
            </a:r>
            <a:r>
              <a:rPr lang="en-US" i="1" dirty="0" smtClean="0"/>
              <a:t>service</a:t>
            </a:r>
            <a:r>
              <a:rPr lang="en-US" dirty="0" smtClean="0"/>
              <a:t> queues all suffice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4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the launcher first from wrapper in wrappers directory with desired configuration</a:t>
            </a:r>
          </a:p>
          <a:p>
            <a:r>
              <a:rPr lang="en-US" dirty="0" smtClean="0"/>
              <a:t>Use start file in wrappers directory and storm1.holdvars.txt in $</a:t>
            </a:r>
            <a:r>
              <a:rPr lang="en-US" dirty="0" err="1" smtClean="0"/>
              <a:t>COMhwrf</a:t>
            </a:r>
            <a:r>
              <a:rPr lang="en-US" dirty="0" smtClean="0"/>
              <a:t> directory to load required environment variables</a:t>
            </a:r>
          </a:p>
          <a:p>
            <a:r>
              <a:rPr lang="en-US" dirty="0" smtClean="0"/>
              <a:t>Decide to submit on FE node (not running MPI </a:t>
            </a:r>
            <a:r>
              <a:rPr lang="en-US" dirty="0" err="1" smtClean="0"/>
              <a:t>executables</a:t>
            </a:r>
            <a:r>
              <a:rPr lang="en-US" dirty="0" smtClean="0"/>
              <a:t>) or in an interactive session (</a:t>
            </a:r>
            <a:r>
              <a:rPr lang="en-US" dirty="0" err="1" smtClean="0"/>
              <a:t>qsub</a:t>
            </a:r>
            <a:r>
              <a:rPr lang="en-US" dirty="0" smtClean="0"/>
              <a:t> –I &lt;options&gt;)</a:t>
            </a:r>
          </a:p>
          <a:p>
            <a:r>
              <a:rPr lang="en-US" dirty="0" smtClean="0"/>
              <a:t>Export additional necessary variables using </a:t>
            </a:r>
            <a:r>
              <a:rPr lang="en-US" dirty="0" err="1" smtClean="0"/>
              <a:t>rocoto</a:t>
            </a:r>
            <a:r>
              <a:rPr lang="en-US" dirty="0" smtClean="0"/>
              <a:t> *.</a:t>
            </a:r>
            <a:r>
              <a:rPr lang="en-US" dirty="0" err="1" smtClean="0"/>
              <a:t>ent</a:t>
            </a:r>
            <a:r>
              <a:rPr lang="en-US" dirty="0" smtClean="0"/>
              <a:t> files as a reference</a:t>
            </a:r>
          </a:p>
          <a:p>
            <a:r>
              <a:rPr lang="en-US" dirty="0" smtClean="0"/>
              <a:t>Submit the ex-script</a:t>
            </a:r>
          </a:p>
        </p:txBody>
      </p:sp>
    </p:spTree>
    <p:extLst>
      <p:ext uri="{BB962C8B-B14F-4D97-AF65-F5344CB8AC3E}">
        <p14:creationId xmlns:p14="http://schemas.microsoft.com/office/powerpoint/2010/main" val="318308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directly run HWRF Python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Start an interactive session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Run the launcher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Start a Python shell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Initialize the </a:t>
            </a:r>
            <a:r>
              <a:rPr lang="en-US" dirty="0" err="1" smtClean="0"/>
              <a:t>produtil</a:t>
            </a:r>
            <a:r>
              <a:rPr lang="en-US" dirty="0" smtClean="0"/>
              <a:t> package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Initialize </a:t>
            </a:r>
            <a:r>
              <a:rPr lang="en-US" dirty="0" err="1" smtClean="0"/>
              <a:t>hwrf_expt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213365"/>
            <a:ext cx="8229600" cy="923330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4BAC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cd /path/to/HWRF/scripts</a:t>
            </a:r>
          </a:p>
          <a:p>
            <a:r>
              <a:rPr lang="en-US" dirty="0">
                <a:latin typeface="Menlo Bold"/>
                <a:cs typeface="Menlo Bold"/>
              </a:rPr>
              <a:t>( . /path/</a:t>
            </a:r>
            <a:r>
              <a:rPr lang="en-US" dirty="0" smtClean="0">
                <a:latin typeface="Menlo Bold"/>
                <a:cs typeface="Menlo Bold"/>
              </a:rPr>
              <a:t>to/start/file ; . $</a:t>
            </a:r>
            <a:r>
              <a:rPr lang="en-US" dirty="0" err="1" smtClean="0">
                <a:latin typeface="Menlo Bold"/>
                <a:cs typeface="Menlo Bold"/>
              </a:rPr>
              <a:t>COMhwrf</a:t>
            </a:r>
            <a:r>
              <a:rPr lang="en-US" dirty="0" smtClean="0">
                <a:latin typeface="Menlo Bold"/>
                <a:cs typeface="Menlo Bold"/>
              </a:rPr>
              <a:t>/storm1.holdvars.txt </a:t>
            </a:r>
            <a:r>
              <a:rPr lang="en-US" dirty="0">
                <a:latin typeface="Menlo Bold"/>
                <a:cs typeface="Menlo Bold"/>
              </a:rPr>
              <a:t>\</a:t>
            </a:r>
          </a:p>
          <a:p>
            <a:r>
              <a:rPr lang="en-US" dirty="0">
                <a:latin typeface="Menlo Bold"/>
                <a:cs typeface="Menlo Bold"/>
              </a:rPr>
              <a:t>    export PYTHONPATH=$</a:t>
            </a:r>
            <a:r>
              <a:rPr lang="en-US" dirty="0" err="1">
                <a:latin typeface="Menlo Bold"/>
                <a:cs typeface="Menlo Bold"/>
              </a:rPr>
              <a:t>USHhwrf</a:t>
            </a:r>
            <a:r>
              <a:rPr lang="en-US" dirty="0">
                <a:latin typeface="Menlo Bold"/>
                <a:cs typeface="Menlo Bold"/>
              </a:rPr>
              <a:t> TOTAL_TASKS=1 ; python 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3299" y="4783809"/>
            <a:ext cx="3539067" cy="646331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4BAC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import </a:t>
            </a:r>
            <a:r>
              <a:rPr lang="en-US" dirty="0" err="1">
                <a:latin typeface="Menlo Bold"/>
                <a:cs typeface="Menlo Bold"/>
              </a:rPr>
              <a:t>produtil.setup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produtil.setup.setup</a:t>
            </a:r>
            <a:r>
              <a:rPr lang="en-US" dirty="0">
                <a:latin typeface="Menlo Bold"/>
                <a:cs typeface="Menlo Bold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3299" y="5931066"/>
            <a:ext cx="3539067" cy="646331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4BACC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enlo Bold"/>
                <a:cs typeface="Menlo Bold"/>
              </a:rPr>
              <a:t>import </a:t>
            </a:r>
            <a:r>
              <a:rPr lang="en-US" dirty="0" err="1">
                <a:latin typeface="Menlo Bold"/>
                <a:cs typeface="Menlo Bold"/>
              </a:rPr>
              <a:t>hwrf_expt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hwrf_expt.init_module</a:t>
            </a:r>
            <a:r>
              <a:rPr lang="en-US" dirty="0">
                <a:latin typeface="Menlo Bold"/>
                <a:cs typeface="Menlo Bold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687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Usefulness of alternative methods</a:t>
            </a:r>
          </a:p>
          <a:p>
            <a:r>
              <a:rPr lang="en-US" dirty="0" smtClean="0"/>
              <a:t>Interactive batch jobs and wrappers</a:t>
            </a:r>
          </a:p>
          <a:p>
            <a:r>
              <a:rPr lang="en-US" dirty="0" smtClean="0"/>
              <a:t>Run ex-scripts from the shell</a:t>
            </a:r>
          </a:p>
          <a:p>
            <a:r>
              <a:rPr lang="en-US" dirty="0" smtClean="0"/>
              <a:t>Manually run HWRF Python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directly run HWRF Python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entire HWRF system is then accessible via the </a:t>
            </a:r>
            <a:r>
              <a:rPr lang="en-US" dirty="0" err="1" smtClean="0"/>
              <a:t>hwrf_expt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An example to get the name of the MOAD domain: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5670" y="5096470"/>
            <a:ext cx="6689866" cy="1107996"/>
          </a:xfrm>
          <a:prstGeom prst="rect">
            <a:avLst/>
          </a:prstGeom>
          <a:solidFill>
            <a:srgbClr val="E6E0EC"/>
          </a:solidFill>
          <a:ln w="38100" cmpd="sng">
            <a:solidFill>
              <a:srgbClr val="8064A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4"/>
                </a:solidFill>
              </a:rPr>
              <a:t>Conceivably, the entire HWRF system could be run this way in a single Python interactive session in an interactive batch job. However, that would be </a:t>
            </a:r>
            <a:r>
              <a:rPr lang="en-US" sz="2200" b="1" dirty="0" smtClean="0">
                <a:solidFill>
                  <a:schemeClr val="accent4"/>
                </a:solidFill>
              </a:rPr>
              <a:t>quite tedious!</a:t>
            </a:r>
            <a:endParaRPr lang="en-US" sz="2200" dirty="0"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598" y="3244333"/>
            <a:ext cx="491276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Menlo Bold"/>
                <a:cs typeface="Menlo Bold"/>
              </a:rPr>
              <a:t>print </a:t>
            </a:r>
            <a:r>
              <a:rPr lang="en-US" sz="2200" dirty="0" err="1">
                <a:latin typeface="Menlo Bold"/>
                <a:cs typeface="Menlo Bold"/>
              </a:rPr>
              <a:t>str</a:t>
            </a:r>
            <a:r>
              <a:rPr lang="en-US" sz="2200" dirty="0">
                <a:latin typeface="Menlo Bold"/>
                <a:cs typeface="Menlo Bold"/>
              </a:rPr>
              <a:t>(</a:t>
            </a:r>
            <a:r>
              <a:rPr lang="en-US" sz="2200" dirty="0" err="1">
                <a:latin typeface="Menlo Bold"/>
                <a:cs typeface="Menlo Bold"/>
              </a:rPr>
              <a:t>hwrf_expt.moad</a:t>
            </a:r>
            <a:r>
              <a:rPr lang="en-US" sz="2200" dirty="0" smtClean="0">
                <a:latin typeface="Menlo Bold"/>
                <a:cs typeface="Menlo Bold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466" y="4060582"/>
            <a:ext cx="3191737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Perpetua"/>
                <a:cs typeface="Perpetua"/>
              </a:rPr>
              <a:t>Prints </a:t>
            </a:r>
            <a:r>
              <a:rPr lang="en-US" sz="2600" i="1" dirty="0" err="1" smtClean="0">
                <a:latin typeface="Perpetua"/>
                <a:cs typeface="Perpetua"/>
              </a:rPr>
              <a:t>moad</a:t>
            </a:r>
            <a:endParaRPr lang="en-US" sz="2600" i="1" dirty="0" smtClean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7923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Automation system</a:t>
            </a:r>
          </a:p>
          <a:p>
            <a:pPr lvl="1"/>
            <a:r>
              <a:rPr lang="en-US" dirty="0" err="1" smtClean="0"/>
              <a:t>ecFlow</a:t>
            </a:r>
            <a:endParaRPr lang="en-US" dirty="0" smtClean="0"/>
          </a:p>
          <a:p>
            <a:pPr lvl="1"/>
            <a:r>
              <a:rPr lang="en-US" dirty="0" smtClean="0"/>
              <a:t>Rocoto</a:t>
            </a:r>
          </a:p>
          <a:p>
            <a:r>
              <a:rPr lang="en-US" dirty="0" smtClean="0"/>
              <a:t>Wrappers</a:t>
            </a:r>
          </a:p>
          <a:p>
            <a:r>
              <a:rPr lang="en-US" dirty="0" smtClean="0"/>
              <a:t>Interactive batch jobs</a:t>
            </a:r>
          </a:p>
          <a:p>
            <a:r>
              <a:rPr lang="en-US" dirty="0" smtClean="0"/>
              <a:t>Manually submitting scripts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When running more than a few cycles of HWRF, it is recommended that some automation capability is used.</a:t>
            </a:r>
          </a:p>
          <a:p>
            <a:r>
              <a:rPr lang="en-US" dirty="0" smtClean="0"/>
              <a:t>When implementing new capabilities and debugging, the other forms of job submission may be more effective/efficient in the testing process</a:t>
            </a:r>
          </a:p>
          <a:p>
            <a:r>
              <a:rPr lang="en-US" dirty="0" smtClean="0"/>
              <a:t>Wrappers can be used to submit the jobs that are supported in the HWRF v3.7a public release. Others would need to be developed as needed.</a:t>
            </a:r>
          </a:p>
          <a:p>
            <a:pPr lvl="1"/>
            <a:r>
              <a:rPr lang="en-US" dirty="0" smtClean="0"/>
              <a:t>Quickly run one component at a time. (cannot start from the middle)</a:t>
            </a:r>
          </a:p>
          <a:p>
            <a:r>
              <a:rPr lang="en-US" dirty="0" smtClean="0"/>
              <a:t>Manual execution is ideal for quick turnaround on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9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HWRF with Wrappers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Each wrapper submits a single component of the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only components supported in the HWRF v3.7a public release have wrappers readily available in the trunk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7733" y="2135413"/>
            <a:ext cx="6468534" cy="267765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numCol="2">
            <a:spAutoFit/>
          </a:bodyPr>
          <a:lstStyle/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bufrprep_wrapper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forecast_wrapper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gsi_d02_wrapper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gsi_d03_wrapper</a:t>
            </a: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init_gdas_wrapper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init_gfs_wrapper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init_ocean_wrapper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launcher_wrapper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merge_wrapper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post_wrapper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products_wrapper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relocate_wrapper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unpost_wrapper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Wrappers: </a:t>
            </a:r>
            <a:r>
              <a:rPr lang="en-US" dirty="0" err="1" smtClean="0"/>
              <a:t>global_vars.ksh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wrapper sources the </a:t>
            </a:r>
            <a:r>
              <a:rPr lang="en-US" dirty="0" err="1"/>
              <a:t>global_vars.ksh</a:t>
            </a:r>
            <a:r>
              <a:rPr lang="en-US" dirty="0"/>
              <a:t> file, which sets a few variables required by each component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1" y="2778120"/>
            <a:ext cx="88561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##### Definition of the Storm ######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export START_TIME=2014101412    # Initial start date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SID=08L                  # Storm ID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CASE=HISTORY             # HISTORY OR FORECAST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Location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of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HWRF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installation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=/PATH/TO/HWRF/INSTALLATION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EXPT=`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echo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 | rev |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cut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-d/ -f1 | rev`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File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containing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the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case-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specific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variables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defined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in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launcher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startfile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}/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wrappers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/$EXPT-${START_TIME}-$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SID.start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985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Wrappers must be submitted in sequence</a:t>
            </a:r>
          </a:p>
          <a:p>
            <a:r>
              <a:rPr lang="en-US" dirty="0" smtClean="0"/>
              <a:t>Some wrappers may be submitted simultaneously, while others require completion of previous task before submission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933"/>
            <a:ext cx="9144000" cy="2934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19" y="5716600"/>
            <a:ext cx="1889381" cy="923330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00CC"/>
                </a:solidFill>
              </a:rPr>
              <a:t>Don’t submit until forecast job is running</a:t>
            </a:r>
            <a:endParaRPr lang="en-US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7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batch system has its own set of requirements for submitting a job</a:t>
            </a:r>
          </a:p>
          <a:p>
            <a:r>
              <a:rPr lang="en-US" dirty="0" smtClean="0"/>
              <a:t>The following is an example of the resources needed for the GFS Initialization job on NOAA’s Jet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8725" y="3171334"/>
            <a:ext cx="5743187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#!/bin/</a:t>
            </a:r>
            <a:r>
              <a:rPr lang="en-US" sz="1600" dirty="0" err="1">
                <a:latin typeface="Menlo Regular"/>
                <a:cs typeface="Menlo Regular"/>
              </a:rPr>
              <a:t>sh</a:t>
            </a:r>
            <a:endParaRPr lang="en-US" sz="1600" dirty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#PBS -A </a:t>
            </a:r>
            <a:r>
              <a:rPr lang="en-US" sz="1600" dirty="0" err="1">
                <a:latin typeface="Menlo Regular"/>
                <a:cs typeface="Menlo Regular"/>
              </a:rPr>
              <a:t>dtc-hurr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#PBS -l partition=</a:t>
            </a:r>
            <a:r>
              <a:rPr lang="en-US" sz="1600" dirty="0" err="1">
                <a:latin typeface="Menlo Regular"/>
                <a:cs typeface="Menlo Regular"/>
              </a:rPr>
              <a:t>ujet:tjet:sjet:vjet:njet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#PBS -j </a:t>
            </a:r>
            <a:r>
              <a:rPr lang="en-US" sz="1600" dirty="0" err="1">
                <a:latin typeface="Menlo Regular"/>
                <a:cs typeface="Menlo Regular"/>
              </a:rPr>
              <a:t>oe</a:t>
            </a:r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#PBS -q batch # queue</a:t>
            </a:r>
          </a:p>
          <a:p>
            <a:r>
              <a:rPr lang="en-US" sz="1600" dirty="0">
                <a:latin typeface="Menlo Regular"/>
                <a:cs typeface="Menlo Regular"/>
              </a:rPr>
              <a:t>#PBS -l </a:t>
            </a:r>
            <a:r>
              <a:rPr lang="en-US" sz="1600" dirty="0" err="1">
                <a:latin typeface="Menlo Regular"/>
                <a:cs typeface="Menlo Regular"/>
              </a:rPr>
              <a:t>procs</a:t>
            </a:r>
            <a:r>
              <a:rPr lang="en-US" sz="1600" dirty="0">
                <a:latin typeface="Menlo Regular"/>
                <a:cs typeface="Menlo Regular"/>
              </a:rPr>
              <a:t>=48</a:t>
            </a:r>
          </a:p>
          <a:p>
            <a:r>
              <a:rPr lang="de-DE" sz="1600" dirty="0">
                <a:latin typeface="Menlo Regular"/>
                <a:cs typeface="Menlo Regular"/>
              </a:rPr>
              <a:t>#PBS -l </a:t>
            </a:r>
            <a:r>
              <a:rPr lang="de-DE" sz="1600" dirty="0" err="1">
                <a:latin typeface="Menlo Regular"/>
                <a:cs typeface="Menlo Regular"/>
              </a:rPr>
              <a:t>walltime</a:t>
            </a:r>
            <a:r>
              <a:rPr lang="de-DE" sz="1600" dirty="0">
                <a:latin typeface="Menlo Regular"/>
                <a:cs typeface="Menlo Regular"/>
              </a:rPr>
              <a:t>=04:39:00</a:t>
            </a:r>
          </a:p>
          <a:p>
            <a:r>
              <a:rPr lang="de-DE" sz="1600" dirty="0">
                <a:latin typeface="Menlo Regular"/>
                <a:cs typeface="Menlo Regular"/>
              </a:rPr>
              <a:t>#PBS -l </a:t>
            </a:r>
            <a:r>
              <a:rPr lang="de-DE" sz="1600" dirty="0" err="1">
                <a:latin typeface="Menlo Regular"/>
                <a:cs typeface="Menlo Regular"/>
              </a:rPr>
              <a:t>vmem</a:t>
            </a:r>
            <a:r>
              <a:rPr lang="de-DE" sz="1600" dirty="0">
                <a:latin typeface="Menlo Regular"/>
                <a:cs typeface="Menlo Regular"/>
              </a:rPr>
              <a:t>=40GB</a:t>
            </a:r>
          </a:p>
          <a:p>
            <a:r>
              <a:rPr lang="de-DE" sz="1600" dirty="0">
                <a:latin typeface="Menlo Regular"/>
                <a:cs typeface="Menlo Regular"/>
              </a:rPr>
              <a:t>#PBS -N </a:t>
            </a:r>
            <a:r>
              <a:rPr lang="de-DE" sz="1600" dirty="0" err="1">
                <a:latin typeface="Menlo Regular"/>
                <a:cs typeface="Menlo Regular"/>
              </a:rPr>
              <a:t>gfsinit</a:t>
            </a:r>
            <a:endParaRPr lang="de-DE" sz="1600" dirty="0">
              <a:latin typeface="Menlo Regular"/>
              <a:cs typeface="Menlo Regular"/>
            </a:endParaRPr>
          </a:p>
          <a:p>
            <a:endParaRPr lang="de-DE" sz="1600" dirty="0">
              <a:latin typeface="Menlo Regular"/>
              <a:cs typeface="Menlo Regular"/>
            </a:endParaRPr>
          </a:p>
          <a:p>
            <a:r>
              <a:rPr lang="de-DE" sz="1600" dirty="0">
                <a:latin typeface="Menlo Regular"/>
                <a:cs typeface="Menlo Regular"/>
              </a:rPr>
              <a:t>cd $</a:t>
            </a:r>
            <a:r>
              <a:rPr lang="de-DE" sz="1600" dirty="0" smtClean="0">
                <a:latin typeface="Menlo Regular"/>
                <a:cs typeface="Menlo Regular"/>
              </a:rPr>
              <a:t>PBS_O_WORKDIR</a:t>
            </a:r>
            <a:endParaRPr lang="de-DE" sz="1600" dirty="0">
              <a:latin typeface="Menlo Regular"/>
              <a:cs typeface="Menlo Regular"/>
            </a:endParaRPr>
          </a:p>
          <a:p>
            <a:endParaRPr lang="de-DE" sz="1600" dirty="0">
              <a:latin typeface="Menlo Regular"/>
              <a:cs typeface="Menlo Regular"/>
            </a:endParaRPr>
          </a:p>
          <a:p>
            <a:r>
              <a:rPr lang="de-DE" sz="1600" dirty="0">
                <a:latin typeface="Menlo Regular"/>
                <a:cs typeface="Menlo Regular"/>
              </a:rPr>
              <a:t>./</a:t>
            </a:r>
            <a:r>
              <a:rPr lang="de-DE" sz="1600" dirty="0" err="1">
                <a:latin typeface="Menlo Regular"/>
                <a:cs typeface="Menlo Regular"/>
              </a:rPr>
              <a:t>init_gfs_wrapper</a:t>
            </a:r>
            <a:endParaRPr lang="en-US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542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2342</TotalTime>
  <Words>1296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DTC</vt:lpstr>
      <vt:lpstr>Debugging:  Alternative Methods of Running</vt:lpstr>
      <vt:lpstr>Overview</vt:lpstr>
      <vt:lpstr>Ways to Run</vt:lpstr>
      <vt:lpstr>Usefulness</vt:lpstr>
      <vt:lpstr>Running HWRF with Wrappers</vt:lpstr>
      <vt:lpstr>Wrappers</vt:lpstr>
      <vt:lpstr>Wrappers: global_vars.ksh</vt:lpstr>
      <vt:lpstr>Wrappers</vt:lpstr>
      <vt:lpstr>Submitting Jobs</vt:lpstr>
      <vt:lpstr>Run ex-scripts Manually</vt:lpstr>
      <vt:lpstr>Running ex-scripts manually</vt:lpstr>
      <vt:lpstr>exhwrf_launch</vt:lpstr>
      <vt:lpstr>Serial and OpenMP Jobs</vt:lpstr>
      <vt:lpstr>Starting an interactive session</vt:lpstr>
      <vt:lpstr>Submitting the job</vt:lpstr>
      <vt:lpstr>Init &amp; Bdy Jobs</vt:lpstr>
      <vt:lpstr>Archiving &amp; Input Jobs</vt:lpstr>
      <vt:lpstr>Building your own scripts</vt:lpstr>
      <vt:lpstr>To directly run HWRF Python functions</vt:lpstr>
      <vt:lpstr>To directly run HWRF Python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Christina Holt</dc:creator>
  <cp:lastModifiedBy>Christina Holt</cp:lastModifiedBy>
  <cp:revision>23</cp:revision>
  <dcterms:created xsi:type="dcterms:W3CDTF">2015-11-18T19:04:22Z</dcterms:created>
  <dcterms:modified xsi:type="dcterms:W3CDTF">2016-01-21T14:16:16Z</dcterms:modified>
</cp:coreProperties>
</file>