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0" r:id="rId4"/>
    <p:sldId id="271" r:id="rId5"/>
    <p:sldId id="272" r:id="rId6"/>
    <p:sldId id="273" r:id="rId7"/>
    <p:sldId id="261" r:id="rId8"/>
    <p:sldId id="259" r:id="rId9"/>
    <p:sldId id="262" r:id="rId10"/>
    <p:sldId id="269" r:id="rId11"/>
    <p:sldId id="274" r:id="rId12"/>
    <p:sldId id="275" r:id="rId13"/>
    <p:sldId id="267" r:id="rId14"/>
    <p:sldId id="264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3EE3A-956F-784F-82D4-2D5BFDB3A05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8C39-7817-5845-92F5-B3C115DD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Priority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E8C39-7817-5845-92F5-B3C115DD1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r>
              <a:rPr lang="en-US" baseline="0" dirty="0" smtClean="0"/>
              <a:t> or critical level from any script any where</a:t>
            </a:r>
          </a:p>
          <a:p>
            <a:r>
              <a:rPr lang="en-US" baseline="0" dirty="0" err="1" smtClean="0"/>
              <a:t>produtil.log.jlogger.info|critical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E8C39-7817-5845-92F5-B3C115DD1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6EF73A-C1E7-C345-9118-95CA7E8D0B16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HWRF Python Scripts Training</a:t>
            </a:r>
          </a:p>
          <a:p>
            <a:r>
              <a:rPr lang="en-US" dirty="0" smtClean="0"/>
              <a:t>College Park, MD</a:t>
            </a:r>
            <a:endParaRPr lang="en-US" dirty="0"/>
          </a:p>
          <a:p>
            <a:r>
              <a:rPr lang="en-US" dirty="0" smtClean="0"/>
              <a:t>January 22, 2016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0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the standard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62991"/>
          </a:xfrm>
        </p:spPr>
        <p:txBody>
          <a:bodyPr/>
          <a:lstStyle/>
          <a:p>
            <a:r>
              <a:rPr lang="en-US" dirty="0" smtClean="0"/>
              <a:t>Adding log messages can be done from the </a:t>
            </a:r>
            <a:r>
              <a:rPr lang="en-US" dirty="0" err="1" smtClean="0"/>
              <a:t>ush</a:t>
            </a:r>
            <a:r>
              <a:rPr lang="en-US" dirty="0" smtClean="0"/>
              <a:t> scripts with a few simple commands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0744" y="2203506"/>
            <a:ext cx="8103256" cy="303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3750" indent="-206375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Menlo-Regular"/>
              </a:rPr>
              <a:t>logger=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self.log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logger.info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the value of 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: %s’ %(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)) 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logger.warning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a warning!’)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logger.error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an error’)</a:t>
            </a:r>
          </a:p>
          <a:p>
            <a:pPr marL="2063750" indent="-2063750">
              <a:lnSpc>
                <a:spcPct val="12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logger.critical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(‘This is really bad!’)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41221" y="4393402"/>
            <a:ext cx="10366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Result: 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241221" y="4761602"/>
            <a:ext cx="8772685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01/08 04:34:45.706 </a:t>
            </a:r>
            <a:r>
              <a:rPr lang="en-US" dirty="0" err="1" smtClean="0">
                <a:solidFill>
                  <a:srgbClr val="000000"/>
                </a:solidFill>
                <a:latin typeface="Menlo-Regular"/>
              </a:rPr>
              <a:t>hwrf.gfsinit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relocate.py:353) </a:t>
            </a:r>
            <a:r>
              <a:rPr lang="en-US" dirty="0">
                <a:latin typeface="Menlo-Regular"/>
              </a:rPr>
              <a:t>INFO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: This 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is the value of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: 270.0</a:t>
            </a:r>
          </a:p>
          <a:p>
            <a:pPr>
              <a:lnSpc>
                <a:spcPct val="120000"/>
              </a:lnSpc>
            </a:pPr>
            <a:r>
              <a:rPr lang="nb-NO" dirty="0">
                <a:solidFill>
                  <a:srgbClr val="000000"/>
                </a:solidFill>
                <a:latin typeface="Menlo-Regular"/>
              </a:rPr>
              <a:t>01/08 04:34:</a:t>
            </a:r>
            <a:r>
              <a:rPr lang="nb-NO" dirty="0" smtClean="0">
                <a:solidFill>
                  <a:srgbClr val="000000"/>
                </a:solidFill>
                <a:latin typeface="Menlo-Regular"/>
              </a:rPr>
              <a:t>45.902 </a:t>
            </a:r>
            <a:r>
              <a:rPr lang="nb-NO" dirty="0" err="1" smtClean="0">
                <a:solidFill>
                  <a:srgbClr val="000000"/>
                </a:solidFill>
                <a:latin typeface="Menlo-Regular"/>
              </a:rPr>
              <a:t>hwrf.gfsinit</a:t>
            </a:r>
            <a:r>
              <a:rPr lang="nb-NO" dirty="0" smtClean="0">
                <a:solidFill>
                  <a:srgbClr val="000000"/>
                </a:solidFill>
                <a:latin typeface="Menlo-Regular"/>
              </a:rPr>
              <a:t> (relocate.py:354) </a:t>
            </a:r>
            <a:r>
              <a:rPr lang="nb-NO" dirty="0">
                <a:solidFill>
                  <a:srgbClr val="000000"/>
                </a:solidFill>
                <a:latin typeface="Menlo-Regular"/>
              </a:rPr>
              <a:t>WARNING</a:t>
            </a:r>
            <a:r>
              <a:rPr lang="nb-NO" dirty="0" smtClean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This is a warning!</a:t>
            </a:r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log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221" y="1708726"/>
            <a:ext cx="8772685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2"/>
                </a:solidFill>
                <a:latin typeface="Menlo-Regular"/>
              </a:rPr>
              <a:t>01/08 04:34:45.706 </a:t>
            </a:r>
            <a:r>
              <a:rPr lang="en-US" b="1" dirty="0" err="1" smtClean="0">
                <a:solidFill>
                  <a:srgbClr val="4BACC6"/>
                </a:solidFill>
                <a:latin typeface="Menlo-Regular"/>
              </a:rPr>
              <a:t>hwrf.gfsinit</a:t>
            </a:r>
            <a:r>
              <a:rPr lang="en-US" b="1" dirty="0" smtClean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b="1" dirty="0">
                <a:solidFill>
                  <a:srgbClr val="F79646"/>
                </a:solidFill>
                <a:latin typeface="Menlo-Regular"/>
              </a:rPr>
              <a:t>relocate.py:353</a:t>
            </a:r>
            <a:r>
              <a:rPr lang="en-US" b="1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b="1" dirty="0">
                <a:solidFill>
                  <a:srgbClr val="8064A2"/>
                </a:solidFill>
                <a:latin typeface="Menlo-Regular"/>
              </a:rPr>
              <a:t>INFO</a:t>
            </a:r>
            <a:r>
              <a:rPr lang="en-US" b="1" dirty="0" smtClean="0">
                <a:solidFill>
                  <a:srgbClr val="000000"/>
                </a:solidFill>
                <a:latin typeface="Menlo-Regular"/>
              </a:rPr>
              <a:t>: This </a:t>
            </a:r>
            <a:r>
              <a:rPr lang="en-US" b="1" dirty="0">
                <a:solidFill>
                  <a:srgbClr val="000000"/>
                </a:solidFill>
                <a:latin typeface="Menlo-Regular"/>
              </a:rPr>
              <a:t>is the value of </a:t>
            </a:r>
            <a:r>
              <a:rPr lang="en-US" b="1" dirty="0" err="1">
                <a:solidFill>
                  <a:srgbClr val="000000"/>
                </a:solidFill>
                <a:latin typeface="Menlo-Regular"/>
              </a:rPr>
              <a:t>some_variable</a:t>
            </a:r>
            <a:r>
              <a:rPr lang="en-US" b="1" dirty="0" smtClean="0">
                <a:solidFill>
                  <a:srgbClr val="000000"/>
                </a:solidFill>
                <a:latin typeface="Menlo-Regular"/>
              </a:rPr>
              <a:t>: 270.0</a:t>
            </a:r>
          </a:p>
          <a:p>
            <a:pPr>
              <a:lnSpc>
                <a:spcPct val="120000"/>
              </a:lnSpc>
            </a:pPr>
            <a:r>
              <a:rPr lang="nb-NO" b="1" dirty="0">
                <a:solidFill>
                  <a:srgbClr val="C0504D"/>
                </a:solidFill>
                <a:latin typeface="Menlo-Regular"/>
              </a:rPr>
              <a:t>01/08 04:34:</a:t>
            </a:r>
            <a:r>
              <a:rPr lang="nb-NO" b="1" dirty="0" smtClean="0">
                <a:solidFill>
                  <a:srgbClr val="C0504D"/>
                </a:solidFill>
                <a:latin typeface="Menlo-Regular"/>
              </a:rPr>
              <a:t>45.902 </a:t>
            </a:r>
            <a:r>
              <a:rPr lang="nb-NO" b="1" dirty="0" err="1" smtClean="0">
                <a:solidFill>
                  <a:schemeClr val="accent5"/>
                </a:solidFill>
                <a:latin typeface="Menlo-Regular"/>
              </a:rPr>
              <a:t>hwrf.gfsinit</a:t>
            </a:r>
            <a:r>
              <a:rPr lang="nb-NO" b="1" dirty="0" smtClean="0">
                <a:solidFill>
                  <a:srgbClr val="000000"/>
                </a:solidFill>
                <a:latin typeface="Menlo-Regular"/>
              </a:rPr>
              <a:t> (</a:t>
            </a:r>
            <a:r>
              <a:rPr lang="nb-NO" b="1" dirty="0" smtClean="0">
                <a:solidFill>
                  <a:schemeClr val="accent6"/>
                </a:solidFill>
                <a:latin typeface="Menlo-Regular"/>
              </a:rPr>
              <a:t>relocate.py:354</a:t>
            </a:r>
            <a:r>
              <a:rPr lang="nb-NO" b="1" dirty="0" smtClean="0">
                <a:solidFill>
                  <a:srgbClr val="000000"/>
                </a:solidFill>
                <a:latin typeface="Menlo-Regular"/>
              </a:rPr>
              <a:t>) </a:t>
            </a:r>
            <a:r>
              <a:rPr lang="nb-NO" b="1" dirty="0">
                <a:solidFill>
                  <a:schemeClr val="accent4"/>
                </a:solidFill>
                <a:latin typeface="Menlo-Regular"/>
              </a:rPr>
              <a:t>WARNING</a:t>
            </a:r>
            <a:r>
              <a:rPr lang="nb-NO" b="1" dirty="0" smtClean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b="1" dirty="0">
                <a:solidFill>
                  <a:srgbClr val="000000"/>
                </a:solidFill>
                <a:latin typeface="Menlo-Regular"/>
              </a:rPr>
              <a:t>This is a warning!</a:t>
            </a:r>
            <a:endParaRPr lang="en-US" b="1" dirty="0" smtClean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120000"/>
              </a:lnSpc>
            </a:pP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95008" y="2710046"/>
            <a:ext cx="709842" cy="1106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81681" y="4407299"/>
            <a:ext cx="376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Menlo Bold"/>
                <a:cs typeface="Menlo Bold"/>
              </a:rPr>
              <a:t>file and line number that generated the message</a:t>
            </a:r>
            <a:endParaRPr lang="en-US" b="1" dirty="0">
              <a:solidFill>
                <a:schemeClr val="accent6"/>
              </a:solidFill>
              <a:latin typeface="Menlo Bold"/>
              <a:cs typeface="Menl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6955" y="376659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Menlo Bold"/>
                <a:cs typeface="Menlo Bold"/>
              </a:rPr>
              <a:t>log stream</a:t>
            </a:r>
            <a:endParaRPr lang="en-US" b="1" dirty="0">
              <a:solidFill>
                <a:schemeClr val="accent5"/>
              </a:solidFill>
              <a:latin typeface="Menlo Bold"/>
              <a:cs typeface="Menlo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221" y="4084134"/>
            <a:ext cx="252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Menlo Bold"/>
                <a:cs typeface="Menlo Bold"/>
              </a:rPr>
              <a:t>date and time of log message</a:t>
            </a:r>
            <a:endParaRPr lang="en-US" b="1" dirty="0">
              <a:solidFill>
                <a:schemeClr val="accent2"/>
              </a:solidFill>
              <a:latin typeface="Menlo Bold"/>
              <a:cs typeface="Menlo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6455" y="3714802"/>
            <a:ext cx="143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64A2"/>
                </a:solidFill>
                <a:latin typeface="Menlo Bold"/>
                <a:cs typeface="Menlo Bold"/>
              </a:rPr>
              <a:t>log level</a:t>
            </a:r>
            <a:endParaRPr lang="en-US" b="1" dirty="0">
              <a:solidFill>
                <a:srgbClr val="8064A2"/>
              </a:solidFill>
              <a:latin typeface="Menlo Bold"/>
              <a:cs typeface="Menlo Bold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7789333" y="2710046"/>
            <a:ext cx="54833" cy="10047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0"/>
          </p:cNvCxnSpPr>
          <p:nvPr/>
        </p:nvCxnSpPr>
        <p:spPr>
          <a:xfrm flipV="1">
            <a:off x="5665745" y="2710046"/>
            <a:ext cx="413322" cy="16972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3606800" y="2862446"/>
            <a:ext cx="271397" cy="904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24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Logging Levels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10981"/>
              </p:ext>
            </p:extLst>
          </p:nvPr>
        </p:nvGraphicFramePr>
        <p:xfrm>
          <a:off x="152398" y="1539877"/>
          <a:ext cx="8652935" cy="339444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90135"/>
                <a:gridCol w="1117600"/>
                <a:gridCol w="1117600"/>
                <a:gridCol w="1388534"/>
                <a:gridCol w="3539066"/>
              </a:tblGrid>
              <a:tr h="62759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err="1" smtClean="0">
                          <a:latin typeface="+mj-lt"/>
                        </a:rPr>
                        <a:t>stdout</a:t>
                      </a:r>
                      <a:endParaRPr lang="en-US" sz="25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err="1" smtClean="0">
                          <a:latin typeface="+mj-lt"/>
                        </a:rPr>
                        <a:t>stderr</a:t>
                      </a:r>
                      <a:endParaRPr lang="en-US" sz="25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err="1" smtClean="0">
                          <a:latin typeface="+mj-lt"/>
                        </a:rPr>
                        <a:t>jlogfile</a:t>
                      </a:r>
                      <a:endParaRPr lang="en-US" sz="25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 smtClean="0">
                          <a:latin typeface="+mj-lt"/>
                        </a:rPr>
                        <a:t>Meaning</a:t>
                      </a:r>
                      <a:endParaRPr lang="en-US" sz="25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j-lt"/>
                        </a:rPr>
                        <a:t>DEBUG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Debug messages used by developer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j-lt"/>
                        </a:rPr>
                        <a:t>INFO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504D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504D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 status information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j-lt"/>
                        </a:rPr>
                        <a:t>WARNING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7933C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77933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7933C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77933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504D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 </a:t>
                      </a:r>
                      <a:r>
                        <a:rPr lang="en-US" baseline="0" dirty="0" smtClean="0"/>
                        <a:t>useful for debugging failed jobs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j-lt"/>
                        </a:rPr>
                        <a:t>ERROR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7933C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77933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7933C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77933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7933C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77933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 that degrade </a:t>
                      </a:r>
                      <a:r>
                        <a:rPr lang="en-US" dirty="0" err="1" smtClean="0"/>
                        <a:t>fcst</a:t>
                      </a:r>
                      <a:r>
                        <a:rPr lang="en-US" baseline="0" dirty="0" smtClean="0"/>
                        <a:t> or disable components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j-lt"/>
                        </a:rPr>
                        <a:t>CRITICAL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7933C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77933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7933C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77933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7933C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77933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Failures that require intervention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0666" y="5301255"/>
            <a:ext cx="7332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Note: Log </a:t>
            </a:r>
            <a:r>
              <a:rPr lang="en-US" sz="2000" dirty="0"/>
              <a:t>messages sent to the special "</a:t>
            </a:r>
            <a:r>
              <a:rPr lang="en-US" sz="2000" dirty="0" err="1"/>
              <a:t>jlog</a:t>
            </a:r>
            <a:r>
              <a:rPr lang="en-US" sz="2000" dirty="0"/>
              <a:t>" stream also go to the </a:t>
            </a:r>
            <a:r>
              <a:rPr lang="en-US" sz="2000" dirty="0" err="1"/>
              <a:t>jlogfile</a:t>
            </a:r>
            <a:r>
              <a:rPr lang="en-US" sz="2000" dirty="0"/>
              <a:t>, even if they're at lower log levels</a:t>
            </a:r>
          </a:p>
        </p:txBody>
      </p:sp>
    </p:spTree>
    <p:extLst>
      <p:ext uri="{BB962C8B-B14F-4D97-AF65-F5344CB8AC3E}">
        <p14:creationId xmlns:p14="http://schemas.microsoft.com/office/powerpoint/2010/main" val="232804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Exception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Several lines you get when </a:t>
            </a:r>
            <a:r>
              <a:rPr lang="en-US" dirty="0" smtClean="0"/>
              <a:t>HWRF components fail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087463"/>
            <a:ext cx="9144000" cy="4770537"/>
          </a:xfrm>
          <a:prstGeom prst="rect">
            <a:avLst/>
          </a:prstGeom>
          <a:solidFill>
            <a:srgbClr val="FFFFFF"/>
          </a:solidFill>
          <a:ln>
            <a:solidFill>
              <a:srgbClr val="4BACC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Traceback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(most recent call last):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File "/pan2/projects/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//scripts/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exhwrf_gsi.py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", line 60, in &lt;module&gt;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main()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//scripts/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exhwrf_gsi.py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53, in main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hwrf_expt.gsi_d02.run()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982,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run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self.grab_enkf_input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285,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grab_enkf_input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self.grab_gfs_enkf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607,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grab_gfs_enkf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%(there,))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GSIInputError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: required input file is empty or non-existent: /pan2/projects/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pytmp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/2015082000/17W/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hwrfdata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/enkf.2015081918/sfg_2015081918_fhr06s_mem001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690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from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components have their own special log files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WPS: </a:t>
            </a:r>
            <a:r>
              <a:rPr lang="en-US" dirty="0" err="1" smtClean="0"/>
              <a:t>metgrid.log</a:t>
            </a:r>
            <a:r>
              <a:rPr lang="en-US" dirty="0" smtClean="0"/>
              <a:t>.*, </a:t>
            </a:r>
            <a:r>
              <a:rPr lang="en-US" dirty="0" err="1" smtClean="0"/>
              <a:t>geogrid.log</a:t>
            </a:r>
            <a:r>
              <a:rPr lang="en-US" dirty="0" smtClean="0"/>
              <a:t>.*, </a:t>
            </a:r>
            <a:r>
              <a:rPr lang="en-US" dirty="0" err="1" smtClean="0"/>
              <a:t>ungrib.log</a:t>
            </a:r>
            <a:endParaRPr lang="en-US" dirty="0" smtClean="0"/>
          </a:p>
          <a:p>
            <a:pPr lvl="1"/>
            <a:r>
              <a:rPr lang="en-US" dirty="0" smtClean="0"/>
              <a:t>GSI: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Coupler: </a:t>
            </a:r>
            <a:r>
              <a:rPr lang="en-US" dirty="0" err="1" smtClean="0"/>
              <a:t>cpl.out</a:t>
            </a:r>
            <a:endParaRPr lang="en-US" dirty="0" smtClean="0"/>
          </a:p>
          <a:p>
            <a:pPr lvl="1"/>
            <a:r>
              <a:rPr lang="en-US" dirty="0"/>
              <a:t>WRF: </a:t>
            </a:r>
            <a:r>
              <a:rPr lang="en-US" dirty="0" err="1"/>
              <a:t>rsl.out</a:t>
            </a:r>
            <a:r>
              <a:rPr lang="en-US" dirty="0"/>
              <a:t>.* and </a:t>
            </a:r>
            <a:r>
              <a:rPr lang="en-US" dirty="0" err="1"/>
              <a:t>rsl.err</a:t>
            </a:r>
            <a:r>
              <a:rPr lang="en-US" dirty="0"/>
              <a:t>.</a:t>
            </a: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coupled components: Atmosphere, Ocean, Coupler</a:t>
            </a:r>
          </a:p>
          <a:p>
            <a:r>
              <a:rPr lang="en-US" dirty="0" smtClean="0"/>
              <a:t>Coupler and ocean share </a:t>
            </a:r>
            <a:r>
              <a:rPr lang="en-US" sz="2200" dirty="0" smtClean="0">
                <a:latin typeface="Menlo Bold"/>
                <a:cs typeface="Menlo Bold"/>
              </a:rPr>
              <a:t>$</a:t>
            </a:r>
            <a:r>
              <a:rPr lang="en-US" sz="2200" dirty="0" err="1" smtClean="0">
                <a:latin typeface="Menlo Bold"/>
                <a:cs typeface="Menlo Bold"/>
              </a:rPr>
              <a:t>WORKhwrf</a:t>
            </a:r>
            <a:r>
              <a:rPr lang="en-US" sz="2200" dirty="0" smtClean="0">
                <a:latin typeface="Menlo Bold"/>
                <a:cs typeface="Menlo Bold"/>
              </a:rPr>
              <a:t>/</a:t>
            </a:r>
            <a:r>
              <a:rPr lang="en-US" sz="2200" dirty="0" err="1" smtClean="0">
                <a:latin typeface="Menlo Bold"/>
                <a:cs typeface="Menlo Bold"/>
              </a:rPr>
              <a:t>cpl.out</a:t>
            </a:r>
            <a:endParaRPr lang="en-US" sz="2200" dirty="0" smtClean="0">
              <a:latin typeface="Menlo Bold"/>
              <a:cs typeface="Menlo Bold"/>
            </a:endParaRPr>
          </a:p>
          <a:p>
            <a:pPr lvl="1"/>
            <a:r>
              <a:rPr lang="en-US" sz="2600" dirty="0" smtClean="0">
                <a:cs typeface="Menlo Bold"/>
              </a:rPr>
              <a:t>This extra file exists because it’s huge</a:t>
            </a:r>
          </a:p>
          <a:p>
            <a:r>
              <a:rPr lang="en-US" sz="2800" dirty="0" smtClean="0">
                <a:cs typeface="Menlo Bold"/>
              </a:rPr>
              <a:t>WRF has an out and err file for each rank</a:t>
            </a: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$</a:t>
            </a:r>
            <a:r>
              <a:rPr lang="en-US" sz="2000" dirty="0" err="1">
                <a:latin typeface="Menlo Regular"/>
                <a:cs typeface="Menlo Regular"/>
              </a:rPr>
              <a:t>WORKhwrf</a:t>
            </a:r>
            <a:r>
              <a:rPr lang="en-US" sz="2000" dirty="0">
                <a:latin typeface="Menlo Regular"/>
                <a:cs typeface="Menlo Regular"/>
              </a:rPr>
              <a:t>/</a:t>
            </a:r>
            <a:r>
              <a:rPr lang="en-US" sz="2000" dirty="0" err="1">
                <a:latin typeface="Menlo Regular"/>
                <a:cs typeface="Menlo Regular"/>
              </a:rPr>
              <a:t>runwrf</a:t>
            </a:r>
            <a:r>
              <a:rPr lang="en-US" sz="2000" dirty="0">
                <a:latin typeface="Menlo Regular"/>
                <a:cs typeface="Menlo Regular"/>
              </a:rPr>
              <a:t>/</a:t>
            </a:r>
            <a:r>
              <a:rPr lang="en-US" sz="2000" dirty="0" err="1">
                <a:latin typeface="Menlo Regular"/>
                <a:cs typeface="Menlo Regular"/>
              </a:rPr>
              <a:t>rsl.out.</a:t>
            </a:r>
            <a:r>
              <a:rPr lang="en-US" sz="2000" dirty="0" err="1" smtClean="0">
                <a:latin typeface="Menlo Regular"/>
                <a:cs typeface="Menlo Regular"/>
              </a:rPr>
              <a:t>RANK</a:t>
            </a:r>
            <a:endParaRPr lang="en-US" sz="2000" dirty="0">
              <a:latin typeface="Menlo Regular"/>
              <a:cs typeface="Menlo Regular"/>
            </a:endParaRP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$</a:t>
            </a:r>
            <a:r>
              <a:rPr lang="en-US" sz="2000" dirty="0" err="1">
                <a:latin typeface="Menlo Regular"/>
                <a:cs typeface="Menlo Regular"/>
              </a:rPr>
              <a:t>WORKhwrf</a:t>
            </a:r>
            <a:r>
              <a:rPr lang="en-US" sz="2000" dirty="0">
                <a:latin typeface="Menlo Regular"/>
                <a:cs typeface="Menlo Regular"/>
              </a:rPr>
              <a:t>/</a:t>
            </a:r>
            <a:r>
              <a:rPr lang="en-US" sz="2000" dirty="0" err="1">
                <a:latin typeface="Menlo Regular"/>
                <a:cs typeface="Menlo Regular"/>
              </a:rPr>
              <a:t>runwrf</a:t>
            </a:r>
            <a:r>
              <a:rPr lang="en-US" sz="2000" dirty="0" smtClean="0">
                <a:latin typeface="Menlo Regular"/>
                <a:cs typeface="Menlo Regular"/>
              </a:rPr>
              <a:t>/</a:t>
            </a:r>
            <a:r>
              <a:rPr lang="en-US" sz="2000" dirty="0" err="1" smtClean="0">
                <a:latin typeface="Menlo Regular"/>
                <a:cs typeface="Menlo Regular"/>
              </a:rPr>
              <a:t>rsl.err.RANK</a:t>
            </a:r>
            <a:endParaRPr lang="en-US" sz="2000" dirty="0">
              <a:latin typeface="Menlo Regular"/>
              <a:cs typeface="Menlo Regular"/>
            </a:endParaRPr>
          </a:p>
          <a:p>
            <a:r>
              <a:rPr lang="en-US" dirty="0" smtClean="0">
                <a:cs typeface="Menlo Bold"/>
              </a:rPr>
              <a:t>The WRF master process does extensive logging in </a:t>
            </a:r>
            <a:r>
              <a:rPr lang="en-US" sz="2000" dirty="0">
                <a:latin typeface="Menlo Regular"/>
                <a:cs typeface="Menlo Regular"/>
              </a:rPr>
              <a:t>$</a:t>
            </a:r>
            <a:r>
              <a:rPr lang="en-US" sz="2000" dirty="0" err="1">
                <a:latin typeface="Menlo Regular"/>
                <a:cs typeface="Menlo Regular"/>
              </a:rPr>
              <a:t>WORKhwrf</a:t>
            </a:r>
            <a:r>
              <a:rPr lang="en-US" sz="2000" dirty="0">
                <a:latin typeface="Menlo Regular"/>
                <a:cs typeface="Menlo Regular"/>
              </a:rPr>
              <a:t>/</a:t>
            </a:r>
            <a:r>
              <a:rPr lang="en-US" sz="2000" dirty="0" err="1">
                <a:latin typeface="Menlo Regular"/>
                <a:cs typeface="Menlo Regular"/>
              </a:rPr>
              <a:t>runwrf</a:t>
            </a:r>
            <a:r>
              <a:rPr lang="en-US" sz="2000" dirty="0">
                <a:latin typeface="Menlo Regular"/>
                <a:cs typeface="Menlo Regular"/>
              </a:rPr>
              <a:t>/rsl.out</a:t>
            </a:r>
            <a:r>
              <a:rPr lang="en-US" sz="2000" dirty="0" smtClean="0">
                <a:latin typeface="Menlo Regular"/>
                <a:cs typeface="Menlo Regular"/>
              </a:rPr>
              <a:t>.0000</a:t>
            </a:r>
          </a:p>
          <a:p>
            <a:pPr lvl="1"/>
            <a:r>
              <a:rPr lang="en-US" dirty="0" smtClean="0">
                <a:cs typeface="Menlo Bold"/>
              </a:rPr>
              <a:t>Note: A failure could occur in any rank, and would be in that </a:t>
            </a:r>
            <a:r>
              <a:rPr lang="en-US" dirty="0" err="1" smtClean="0">
                <a:cs typeface="Menlo Bold"/>
              </a:rPr>
              <a:t>rsl.err</a:t>
            </a:r>
            <a:r>
              <a:rPr lang="en-US" dirty="0" smtClean="0">
                <a:cs typeface="Menlo Bold"/>
              </a:rPr>
              <a:t> or </a:t>
            </a:r>
            <a:r>
              <a:rPr lang="en-US" dirty="0" err="1" smtClean="0">
                <a:cs typeface="Menlo Bold"/>
              </a:rPr>
              <a:t>rsl.out</a:t>
            </a:r>
            <a:r>
              <a:rPr lang="en-US" dirty="0" smtClean="0">
                <a:cs typeface="Menlo Bold"/>
              </a:rPr>
              <a:t> file</a:t>
            </a:r>
          </a:p>
          <a:p>
            <a:endParaRPr lang="en-US" dirty="0" smtClean="0"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26010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&amp; </a:t>
            </a:r>
            <a:r>
              <a:rPr lang="en-US" dirty="0" err="1" smtClean="0"/>
              <a:t>Regribbing</a:t>
            </a:r>
            <a:r>
              <a:rPr lang="en-US" dirty="0" smtClean="0"/>
              <a:t>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Post-processing is split into post and products jobs</a:t>
            </a:r>
          </a:p>
          <a:p>
            <a:pPr lvl="1"/>
            <a:r>
              <a:rPr lang="en-US" dirty="0" smtClean="0"/>
              <a:t>post runs the UPP to convert WRF output files to native e-grid GRIB files</a:t>
            </a:r>
          </a:p>
          <a:p>
            <a:pPr lvl="1"/>
            <a:r>
              <a:rPr lang="en-US" dirty="0" smtClean="0"/>
              <a:t>products </a:t>
            </a:r>
            <a:r>
              <a:rPr lang="en-US" dirty="0" err="1" smtClean="0"/>
              <a:t>regrids</a:t>
            </a:r>
            <a:r>
              <a:rPr lang="en-US" dirty="0" smtClean="0"/>
              <a:t> the UPP output to standard grids, copies the GRIB files and native WRF output files to </a:t>
            </a:r>
            <a:r>
              <a:rPr lang="en-US" sz="2000" dirty="0" smtClean="0">
                <a:latin typeface="Menlo Regular"/>
                <a:cs typeface="Menlo Regular"/>
              </a:rPr>
              <a:t>$</a:t>
            </a:r>
            <a:r>
              <a:rPr lang="en-US" sz="2000" dirty="0" err="1" smtClean="0">
                <a:latin typeface="Menlo Regular"/>
                <a:cs typeface="Menlo Regular"/>
              </a:rPr>
              <a:t>COMhwrf</a:t>
            </a:r>
            <a:r>
              <a:rPr lang="en-US" dirty="0" smtClean="0"/>
              <a:t>, and runs the GFDL vortex tracker</a:t>
            </a:r>
          </a:p>
          <a:p>
            <a:r>
              <a:rPr lang="en-US" dirty="0" smtClean="0"/>
              <a:t>The post standard out is very large and is deleted upon success of post. If there is a failure, the log lives here: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0944" y="4785268"/>
            <a:ext cx="4353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Menlo Bold"/>
                <a:cs typeface="Menlo Bold"/>
              </a:rPr>
              <a:t>$</a:t>
            </a:r>
            <a:r>
              <a:rPr lang="en-US" sz="2000" dirty="0" err="1" smtClean="0">
                <a:latin typeface="Menlo Bold"/>
                <a:cs typeface="Menlo Bold"/>
              </a:rPr>
              <a:t>WORKhwrf</a:t>
            </a:r>
            <a:r>
              <a:rPr lang="en-US" sz="2000" dirty="0" smtClean="0">
                <a:latin typeface="Menlo Bold"/>
                <a:cs typeface="Menlo Bold"/>
              </a:rPr>
              <a:t>/post.* /</a:t>
            </a:r>
            <a:r>
              <a:rPr lang="en-US" sz="2000" dirty="0" err="1" smtClean="0">
                <a:latin typeface="Menlo Bold"/>
                <a:cs typeface="Menlo Bold"/>
              </a:rPr>
              <a:t>vpost.log</a:t>
            </a:r>
            <a:endParaRPr lang="en-US" sz="20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290283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Gribbers</a:t>
            </a:r>
            <a:r>
              <a:rPr lang="en-US" dirty="0"/>
              <a:t> — these perform </a:t>
            </a:r>
            <a:r>
              <a:rPr lang="en-US" dirty="0" err="1"/>
              <a:t>regribbing</a:t>
            </a:r>
            <a:r>
              <a:rPr lang="en-US" dirty="0"/>
              <a:t> operations on post </a:t>
            </a:r>
            <a:r>
              <a:rPr lang="en-US" dirty="0" smtClean="0"/>
              <a:t>output.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Runs </a:t>
            </a:r>
            <a:r>
              <a:rPr lang="en-US" dirty="0" err="1"/>
              <a:t>cnvgrib</a:t>
            </a:r>
            <a:r>
              <a:rPr lang="en-US" dirty="0"/>
              <a:t>, </a:t>
            </a:r>
            <a:r>
              <a:rPr lang="en-US" dirty="0" err="1"/>
              <a:t>wgrib</a:t>
            </a:r>
            <a:r>
              <a:rPr lang="en-US" dirty="0"/>
              <a:t> and hwrf_egrid2latlon (</a:t>
            </a:r>
            <a:r>
              <a:rPr lang="en-US" dirty="0" err="1"/>
              <a:t>copygb</a:t>
            </a:r>
            <a:r>
              <a:rPr lang="en-US" dirty="0"/>
              <a:t>) </a:t>
            </a:r>
            <a:r>
              <a:rPr lang="en-US" dirty="0" smtClean="0"/>
              <a:t>programs.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Copiers — these copy native model output. Once all native model output is copied, they start </a:t>
            </a:r>
            <a:r>
              <a:rPr lang="en-US" dirty="0" err="1"/>
              <a:t>regribbing</a:t>
            </a:r>
            <a:r>
              <a:rPr lang="en-US" dirty="0"/>
              <a:t> instead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Trackers </a:t>
            </a:r>
            <a:r>
              <a:rPr lang="en-US" dirty="0"/>
              <a:t>— these run the GFDL Vortex Tracker on outputs from the </a:t>
            </a:r>
            <a:r>
              <a:rPr lang="en-US" dirty="0" err="1"/>
              <a:t>Gribbers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8666" y="2982724"/>
            <a:ext cx="6654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enlo Bold"/>
                <a:cs typeface="Menlo Bold"/>
              </a:rPr>
              <a:t>$</a:t>
            </a:r>
            <a:r>
              <a:rPr lang="en-US" sz="2000" dirty="0" err="1">
                <a:latin typeface="Menlo Bold"/>
                <a:cs typeface="Menlo Bold"/>
              </a:rPr>
              <a:t>WORKhwrf</a:t>
            </a:r>
            <a:r>
              <a:rPr lang="en-US" sz="2000" dirty="0">
                <a:latin typeface="Menlo Bold"/>
                <a:cs typeface="Menlo Bold"/>
              </a:rPr>
              <a:t>/$</a:t>
            </a:r>
            <a:r>
              <a:rPr lang="en-US" sz="2000" dirty="0" err="1">
                <a:latin typeface="Menlo Bold"/>
                <a:cs typeface="Menlo Bold"/>
              </a:rPr>
              <a:t>jobid-gribber</a:t>
            </a:r>
            <a:r>
              <a:rPr lang="en-US" sz="2000" dirty="0">
                <a:latin typeface="Menlo Bold"/>
                <a:cs typeface="Menlo Bold"/>
              </a:rPr>
              <a:t>[1-7]</a:t>
            </a:r>
            <a:r>
              <a:rPr lang="en-US" sz="2000" dirty="0" smtClean="0">
                <a:latin typeface="Menlo Bold"/>
                <a:cs typeface="Menlo Bold"/>
              </a:rPr>
              <a:t>.log</a:t>
            </a:r>
            <a:endParaRPr lang="en-US" sz="2000" dirty="0"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8666" y="4357244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enlo Bold"/>
                <a:cs typeface="Menlo Bold"/>
              </a:rPr>
              <a:t>$</a:t>
            </a:r>
            <a:r>
              <a:rPr lang="en-US" sz="2000" dirty="0" err="1">
                <a:latin typeface="Menlo Bold"/>
                <a:cs typeface="Menlo Bold"/>
              </a:rPr>
              <a:t>WORKhwrf</a:t>
            </a:r>
            <a:r>
              <a:rPr lang="en-US" sz="2000" dirty="0">
                <a:latin typeface="Menlo Bold"/>
                <a:cs typeface="Menlo Bold"/>
              </a:rPr>
              <a:t>/$</a:t>
            </a:r>
            <a:r>
              <a:rPr lang="en-US" sz="2000" dirty="0" err="1">
                <a:latin typeface="Menlo Bold"/>
                <a:cs typeface="Menlo Bold"/>
              </a:rPr>
              <a:t>jobid-</a:t>
            </a:r>
            <a:r>
              <a:rPr lang="en-US" sz="2000" dirty="0" err="1" smtClean="0">
                <a:latin typeface="Menlo Bold"/>
                <a:cs typeface="Menlo Bold"/>
              </a:rPr>
              <a:t>copier.log</a:t>
            </a:r>
            <a:endParaRPr lang="en-US" sz="2000" dirty="0">
              <a:latin typeface="Menlo Bold"/>
              <a:cs typeface="Menl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8666" y="5698231"/>
            <a:ext cx="81449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enlo Bold"/>
                <a:cs typeface="Menlo Bold"/>
              </a:rPr>
              <a:t>Main </a:t>
            </a:r>
            <a:r>
              <a:rPr lang="en-US" sz="2000" dirty="0" smtClean="0">
                <a:latin typeface="Menlo Bold"/>
                <a:cs typeface="Menlo Bold"/>
              </a:rPr>
              <a:t>Tracker: </a:t>
            </a:r>
            <a:r>
              <a:rPr lang="en-US" sz="2000" dirty="0">
                <a:latin typeface="Menlo Bold"/>
                <a:cs typeface="Menlo Bold"/>
              </a:rPr>
              <a:t>$</a:t>
            </a:r>
            <a:r>
              <a:rPr lang="en-US" sz="2000" dirty="0" err="1">
                <a:latin typeface="Menlo Bold"/>
                <a:cs typeface="Menlo Bold"/>
              </a:rPr>
              <a:t>WORKhwrf</a:t>
            </a:r>
            <a:r>
              <a:rPr lang="en-US" sz="2000" dirty="0">
                <a:latin typeface="Menlo Bold"/>
                <a:cs typeface="Menlo Bold"/>
              </a:rPr>
              <a:t>/$</a:t>
            </a:r>
            <a:r>
              <a:rPr lang="en-US" sz="2000" dirty="0" err="1">
                <a:latin typeface="Menlo Bold"/>
                <a:cs typeface="Menlo Bold"/>
              </a:rPr>
              <a:t>jobid-tracker.log</a:t>
            </a:r>
            <a:endParaRPr lang="en-US" sz="2000" dirty="0">
              <a:latin typeface="Menlo Bold"/>
              <a:cs typeface="Menlo Bold"/>
            </a:endParaRPr>
          </a:p>
          <a:p>
            <a:r>
              <a:rPr lang="en-US" sz="2000" dirty="0">
                <a:latin typeface="Menlo Bold"/>
                <a:cs typeface="Menlo Bold"/>
              </a:rPr>
              <a:t>d02 </a:t>
            </a:r>
            <a:r>
              <a:rPr lang="en-US" sz="2000" dirty="0" smtClean="0">
                <a:latin typeface="Menlo Bold"/>
                <a:cs typeface="Menlo Bold"/>
              </a:rPr>
              <a:t>Tracker: </a:t>
            </a:r>
            <a:r>
              <a:rPr lang="en-US" sz="2000" dirty="0">
                <a:latin typeface="Menlo Bold"/>
                <a:cs typeface="Menlo Bold"/>
              </a:rPr>
              <a:t>$</a:t>
            </a:r>
            <a:r>
              <a:rPr lang="en-US" sz="2000" dirty="0" err="1">
                <a:latin typeface="Menlo Bold"/>
                <a:cs typeface="Menlo Bold"/>
              </a:rPr>
              <a:t>WORKhwrf</a:t>
            </a:r>
            <a:r>
              <a:rPr lang="en-US" sz="2000" dirty="0">
                <a:latin typeface="Menlo Bold"/>
                <a:cs typeface="Menlo Bold"/>
              </a:rPr>
              <a:t>/$jobid-d02tracker.log</a:t>
            </a:r>
          </a:p>
          <a:p>
            <a:r>
              <a:rPr lang="en-US" sz="2000" dirty="0">
                <a:latin typeface="Menlo Bold"/>
                <a:cs typeface="Menlo Bold"/>
              </a:rPr>
              <a:t>d01 </a:t>
            </a:r>
            <a:r>
              <a:rPr lang="en-US" sz="2000" dirty="0" smtClean="0">
                <a:latin typeface="Menlo Bold"/>
                <a:cs typeface="Menlo Bold"/>
              </a:rPr>
              <a:t>Tracker: </a:t>
            </a:r>
            <a:r>
              <a:rPr lang="en-US" sz="2000" dirty="0">
                <a:latin typeface="Menlo Bold"/>
                <a:cs typeface="Menlo Bold"/>
              </a:rPr>
              <a:t>$</a:t>
            </a:r>
            <a:r>
              <a:rPr lang="en-US" sz="2000" dirty="0" err="1">
                <a:latin typeface="Menlo Bold"/>
                <a:cs typeface="Menlo Bold"/>
              </a:rPr>
              <a:t>WORKhwrf</a:t>
            </a:r>
            <a:r>
              <a:rPr lang="en-US" sz="2000" dirty="0">
                <a:latin typeface="Menlo Bold"/>
                <a:cs typeface="Menlo Bold"/>
              </a:rPr>
              <a:t>/$jobid-d01tracker.log</a:t>
            </a:r>
          </a:p>
        </p:txBody>
      </p:sp>
    </p:spTree>
    <p:extLst>
      <p:ext uri="{BB962C8B-B14F-4D97-AF65-F5344CB8AC3E}">
        <p14:creationId xmlns:p14="http://schemas.microsoft.com/office/powerpoint/2010/main" val="141200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&amp; </a:t>
            </a:r>
            <a:r>
              <a:rPr lang="en-US" dirty="0" err="1" smtClean="0"/>
              <a:t>Bdy</a:t>
            </a:r>
            <a:r>
              <a:rPr lang="en-US" dirty="0" smtClean="0"/>
              <a:t>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jobs run many programs with extensive logging. Each </a:t>
            </a:r>
            <a:r>
              <a:rPr lang="en-US" dirty="0" err="1" smtClean="0"/>
              <a:t>init</a:t>
            </a:r>
            <a:r>
              <a:rPr lang="en-US" dirty="0" smtClean="0"/>
              <a:t> job has its own Python standard output/error stream, but each program also generates logs</a:t>
            </a:r>
          </a:p>
          <a:p>
            <a:r>
              <a:rPr lang="en-US" dirty="0" smtClean="0"/>
              <a:t>Two types of initialization: </a:t>
            </a:r>
            <a:r>
              <a:rPr lang="en-US" dirty="0" err="1" smtClean="0"/>
              <a:t>gfsinit</a:t>
            </a:r>
            <a:r>
              <a:rPr lang="en-US" dirty="0" smtClean="0"/>
              <a:t> and </a:t>
            </a:r>
            <a:r>
              <a:rPr lang="en-US" dirty="0" err="1" smtClean="0"/>
              <a:t>fgatinit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4267" y="3429000"/>
            <a:ext cx="77385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indent="-1828800"/>
            <a:r>
              <a:rPr lang="en-US" sz="2000" dirty="0">
                <a:latin typeface="Menlo Bold"/>
                <a:cs typeface="Menlo Bold"/>
              </a:rPr>
              <a:t>$</a:t>
            </a:r>
            <a:r>
              <a:rPr lang="en-US" sz="2000" dirty="0" err="1">
                <a:latin typeface="Menlo Bold"/>
                <a:cs typeface="Menlo Bold"/>
              </a:rPr>
              <a:t>WORKhwrf</a:t>
            </a:r>
            <a:r>
              <a:rPr lang="en-US" sz="2000" dirty="0">
                <a:latin typeface="Menlo Bold"/>
                <a:cs typeface="Menlo Bold"/>
              </a:rPr>
              <a:t>/</a:t>
            </a:r>
            <a:r>
              <a:rPr lang="en-US" sz="2000" dirty="0" err="1">
                <a:latin typeface="Menlo Bold"/>
                <a:cs typeface="Menlo Bold"/>
              </a:rPr>
              <a:t>gfsinit</a:t>
            </a:r>
            <a:r>
              <a:rPr lang="en-US" sz="2000" dirty="0">
                <a:latin typeface="Menlo Bold"/>
                <a:cs typeface="Menlo Bold"/>
              </a:rPr>
              <a:t> </a:t>
            </a:r>
            <a:r>
              <a:rPr lang="en-US" sz="2000" dirty="0"/>
              <a:t>— parent global model full-length forecast. By default, this is the GFS.</a:t>
            </a:r>
          </a:p>
          <a:p>
            <a:pPr marL="1828800" indent="-1828800"/>
            <a:r>
              <a:rPr lang="en-US" sz="2000" dirty="0">
                <a:latin typeface="Menlo Bold"/>
                <a:cs typeface="Menlo Bold"/>
              </a:rPr>
              <a:t>$intercom/</a:t>
            </a:r>
            <a:r>
              <a:rPr lang="en-US" sz="2000" dirty="0" err="1">
                <a:latin typeface="Menlo Bold"/>
                <a:cs typeface="Menlo Bold"/>
              </a:rPr>
              <a:t>gfsinit</a:t>
            </a:r>
            <a:r>
              <a:rPr lang="en-US" sz="2000" dirty="0">
                <a:latin typeface="Menlo Bold"/>
                <a:cs typeface="Menlo Bold"/>
              </a:rPr>
              <a:t> </a:t>
            </a:r>
            <a:r>
              <a:rPr lang="en-US" sz="2000" dirty="0"/>
              <a:t>— intercom delivery location for that </a:t>
            </a:r>
            <a:r>
              <a:rPr lang="en-US" sz="2000" dirty="0" err="1"/>
              <a:t>init</a:t>
            </a:r>
            <a:endParaRPr lang="en-US" sz="2000" dirty="0"/>
          </a:p>
          <a:p>
            <a:pPr marL="1828800" indent="-1828800"/>
            <a:r>
              <a:rPr lang="en-US" sz="2000" dirty="0">
                <a:latin typeface="Menlo Bold"/>
                <a:cs typeface="Menlo Bold"/>
              </a:rPr>
              <a:t>$</a:t>
            </a:r>
            <a:r>
              <a:rPr lang="en-US" sz="2000" dirty="0" err="1">
                <a:latin typeface="Menlo Bold"/>
                <a:cs typeface="Menlo Bold"/>
              </a:rPr>
              <a:t>WORKhwrf</a:t>
            </a:r>
            <a:r>
              <a:rPr lang="en-US" sz="2000" dirty="0">
                <a:latin typeface="Menlo Bold"/>
                <a:cs typeface="Menlo Bold"/>
              </a:rPr>
              <a:t>/fgat.$YMDH00 </a:t>
            </a:r>
            <a:r>
              <a:rPr lang="en-US" sz="2000" dirty="0"/>
              <a:t>— parent global model short-length forecast for analysis. By default, this is the GDAS. There are usually three of these, for the HWRF analysis time -3, +0 and +3 hours.</a:t>
            </a:r>
          </a:p>
          <a:p>
            <a:pPr marL="1828800" indent="-1828800"/>
            <a:r>
              <a:rPr lang="en-US" sz="2000" dirty="0">
                <a:latin typeface="Menlo Bold"/>
                <a:cs typeface="Menlo Bold"/>
              </a:rPr>
              <a:t>$intercom/fgat.$YMDH00 </a:t>
            </a:r>
            <a:r>
              <a:rPr lang="en-US" sz="2000" dirty="0"/>
              <a:t>— intercom delivery location for that </a:t>
            </a:r>
            <a:r>
              <a:rPr lang="en-US" sz="2000" dirty="0" err="1"/>
              <a:t>init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67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&amp; </a:t>
            </a:r>
            <a:r>
              <a:rPr lang="en-US" dirty="0" err="1" smtClean="0"/>
              <a:t>Bdy</a:t>
            </a:r>
            <a:r>
              <a:rPr lang="en-US" dirty="0" smtClean="0"/>
              <a:t>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5067" y="1447800"/>
            <a:ext cx="8398933" cy="45720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Geogrid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stdout</a:t>
            </a:r>
            <a:r>
              <a:rPr lang="en-US" dirty="0"/>
              <a:t>/</a:t>
            </a:r>
            <a:r>
              <a:rPr lang="en-US" dirty="0" err="1"/>
              <a:t>stderr</a:t>
            </a:r>
            <a:r>
              <a:rPr lang="en-US" dirty="0"/>
              <a:t> — </a:t>
            </a:r>
            <a:r>
              <a:rPr lang="en-US" sz="2200" dirty="0" err="1">
                <a:latin typeface="Menlo Bold"/>
                <a:cs typeface="Menlo Bold"/>
              </a:rPr>
              <a:t>wps</a:t>
            </a:r>
            <a:r>
              <a:rPr lang="en-US" sz="2200" dirty="0">
                <a:latin typeface="Menlo Bold"/>
                <a:cs typeface="Menlo Bold"/>
              </a:rPr>
              <a:t>/</a:t>
            </a:r>
            <a:r>
              <a:rPr lang="en-US" sz="2200" dirty="0" err="1">
                <a:latin typeface="Menlo Bold"/>
                <a:cs typeface="Menlo Bold"/>
              </a:rPr>
              <a:t>geogrid.log</a:t>
            </a:r>
            <a:endParaRPr lang="en-US" sz="2200" dirty="0">
              <a:latin typeface="Menlo Bold"/>
              <a:cs typeface="Menlo Bold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per rank — </a:t>
            </a:r>
            <a:r>
              <a:rPr lang="en-US" sz="2200" dirty="0" err="1">
                <a:latin typeface="Menlo Bold"/>
                <a:cs typeface="Menlo Bold"/>
              </a:rPr>
              <a:t>wps</a:t>
            </a:r>
            <a:r>
              <a:rPr lang="en-US" sz="2200" dirty="0">
                <a:latin typeface="Menlo Bold"/>
                <a:cs typeface="Menlo Bold"/>
              </a:rPr>
              <a:t>/</a:t>
            </a:r>
            <a:r>
              <a:rPr lang="en-US" sz="2200" dirty="0" err="1">
                <a:latin typeface="Menlo Bold"/>
                <a:cs typeface="Menlo Bold"/>
              </a:rPr>
              <a:t>geogrid.log.RANK</a:t>
            </a:r>
            <a:endParaRPr lang="en-US" sz="2200" dirty="0">
              <a:latin typeface="Menlo Bold"/>
              <a:cs typeface="Menlo 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Ungrib</a:t>
            </a:r>
            <a:endParaRPr lang="en-US" dirty="0"/>
          </a:p>
          <a:p>
            <a:pPr marL="560070" lvl="1" indent="-285750">
              <a:buFont typeface="Arial"/>
              <a:buChar char="•"/>
            </a:pPr>
            <a:r>
              <a:rPr lang="en-US" dirty="0" err="1" smtClean="0"/>
              <a:t>stdout</a:t>
            </a:r>
            <a:r>
              <a:rPr lang="en-US" dirty="0"/>
              <a:t>/</a:t>
            </a:r>
            <a:r>
              <a:rPr lang="en-US" dirty="0" err="1"/>
              <a:t>stderr</a:t>
            </a:r>
            <a:r>
              <a:rPr lang="en-US" dirty="0"/>
              <a:t> — </a:t>
            </a:r>
            <a:r>
              <a:rPr lang="en-US" sz="2000" dirty="0" err="1">
                <a:latin typeface="Menlo Bold"/>
                <a:cs typeface="Menlo Bold"/>
              </a:rPr>
              <a:t>wps</a:t>
            </a:r>
            <a:r>
              <a:rPr lang="en-US" sz="2000" dirty="0">
                <a:latin typeface="Menlo Bold"/>
                <a:cs typeface="Menlo Bold"/>
              </a:rPr>
              <a:t>/</a:t>
            </a:r>
            <a:r>
              <a:rPr lang="en-US" sz="2000" dirty="0" err="1">
                <a:latin typeface="Menlo Bold"/>
                <a:cs typeface="Menlo Bold"/>
              </a:rPr>
              <a:t>ungrib.log</a:t>
            </a:r>
            <a:endParaRPr lang="en-US" sz="2000" dirty="0">
              <a:latin typeface="Menlo Bold"/>
              <a:cs typeface="Menlo 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Metgrid</a:t>
            </a:r>
            <a:endParaRPr lang="en-US" dirty="0"/>
          </a:p>
          <a:p>
            <a:pPr marL="560070" lvl="1" indent="-285750">
              <a:buFont typeface="Arial"/>
              <a:buChar char="•"/>
            </a:pPr>
            <a:r>
              <a:rPr lang="en-US" dirty="0" err="1" smtClean="0"/>
              <a:t>stdout</a:t>
            </a:r>
            <a:r>
              <a:rPr lang="en-US" dirty="0"/>
              <a:t>/</a:t>
            </a:r>
            <a:r>
              <a:rPr lang="en-US" dirty="0" err="1"/>
              <a:t>stderr</a:t>
            </a:r>
            <a:r>
              <a:rPr lang="en-US" dirty="0"/>
              <a:t> — </a:t>
            </a:r>
            <a:r>
              <a:rPr lang="en-US" sz="2200" dirty="0" err="1">
                <a:latin typeface="Menlo Bold"/>
                <a:cs typeface="Menlo Bold"/>
              </a:rPr>
              <a:t>wps</a:t>
            </a:r>
            <a:r>
              <a:rPr lang="en-US" sz="2200" dirty="0">
                <a:latin typeface="Menlo Bold"/>
                <a:cs typeface="Menlo Bold"/>
              </a:rPr>
              <a:t>/</a:t>
            </a:r>
            <a:r>
              <a:rPr lang="en-US" sz="2200" dirty="0" err="1" smtClean="0">
                <a:latin typeface="Menlo Bold"/>
                <a:cs typeface="Menlo Bold"/>
              </a:rPr>
              <a:t>metgrid.log</a:t>
            </a:r>
            <a:endParaRPr lang="en-US" sz="2200" dirty="0" smtClean="0">
              <a:latin typeface="Menlo Bold"/>
              <a:cs typeface="Menlo Bold"/>
            </a:endParaRPr>
          </a:p>
          <a:p>
            <a:pPr marL="560070" lvl="1" indent="-285750">
              <a:buFont typeface="Arial"/>
              <a:buChar char="•"/>
            </a:pPr>
            <a:r>
              <a:rPr lang="en-US" dirty="0" smtClean="0"/>
              <a:t>per </a:t>
            </a:r>
            <a:r>
              <a:rPr lang="en-US" dirty="0"/>
              <a:t>rank — </a:t>
            </a:r>
            <a:r>
              <a:rPr lang="en-US" sz="2200" dirty="0" err="1">
                <a:latin typeface="Menlo Bold"/>
                <a:cs typeface="Menlo Bold"/>
              </a:rPr>
              <a:t>wps</a:t>
            </a:r>
            <a:r>
              <a:rPr lang="en-US" sz="2200" dirty="0">
                <a:latin typeface="Menlo Bold"/>
                <a:cs typeface="Menlo Bold"/>
              </a:rPr>
              <a:t>/</a:t>
            </a:r>
            <a:r>
              <a:rPr lang="en-US" sz="2200" dirty="0" err="1">
                <a:latin typeface="Menlo Bold"/>
                <a:cs typeface="Menlo Bold"/>
              </a:rPr>
              <a:t>metgrid.log.RANK</a:t>
            </a:r>
            <a:endParaRPr lang="en-US" sz="2200" dirty="0">
              <a:latin typeface="Menlo Bold"/>
              <a:cs typeface="Menlo Bold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prep_hybrid</a:t>
            </a:r>
            <a:endParaRPr lang="en-US" dirty="0"/>
          </a:p>
          <a:p>
            <a:pPr marL="560070" lvl="1" indent="-285750">
              <a:buFont typeface="Arial"/>
              <a:buChar char="•"/>
            </a:pPr>
            <a:r>
              <a:rPr lang="en-US" dirty="0"/>
              <a:t>While running: </a:t>
            </a:r>
            <a:r>
              <a:rPr lang="en-US" sz="2200" dirty="0">
                <a:latin typeface="Menlo Bold"/>
                <a:cs typeface="Menlo Bold"/>
              </a:rPr>
              <a:t>$</a:t>
            </a:r>
            <a:r>
              <a:rPr lang="en-US" sz="2200" dirty="0" err="1">
                <a:latin typeface="Menlo Bold"/>
                <a:cs typeface="Menlo Bold"/>
              </a:rPr>
              <a:t>WORKhwrf</a:t>
            </a:r>
            <a:r>
              <a:rPr lang="en-US" sz="2200" dirty="0">
                <a:latin typeface="Menlo Bold"/>
                <a:cs typeface="Menlo Bold"/>
              </a:rPr>
              <a:t>/(</a:t>
            </a:r>
            <a:r>
              <a:rPr lang="en-US" sz="2200" dirty="0" err="1">
                <a:latin typeface="Menlo Bold"/>
                <a:cs typeface="Menlo Bold"/>
              </a:rPr>
              <a:t>init</a:t>
            </a:r>
            <a:r>
              <a:rPr lang="en-US" sz="2200" dirty="0">
                <a:latin typeface="Menlo Bold"/>
                <a:cs typeface="Menlo Bold"/>
              </a:rPr>
              <a:t>)/</a:t>
            </a:r>
            <a:r>
              <a:rPr lang="en-US" sz="2200" dirty="0" err="1">
                <a:latin typeface="Menlo Bold"/>
                <a:cs typeface="Menlo Bold"/>
              </a:rPr>
              <a:t>prep_hybrid</a:t>
            </a:r>
            <a:r>
              <a:rPr lang="en-US" sz="2200" dirty="0">
                <a:latin typeface="Menlo Bold"/>
                <a:cs typeface="Menlo Bold"/>
              </a:rPr>
              <a:t>/$YMDH/</a:t>
            </a:r>
            <a:r>
              <a:rPr lang="en-US" sz="2200" dirty="0" err="1">
                <a:latin typeface="Menlo Bold"/>
                <a:cs typeface="Menlo Bold"/>
              </a:rPr>
              <a:t>prep.log</a:t>
            </a:r>
            <a:endParaRPr lang="en-US" sz="2200" dirty="0">
              <a:latin typeface="Menlo Bold"/>
              <a:cs typeface="Menlo Bold"/>
            </a:endParaRPr>
          </a:p>
          <a:p>
            <a:pPr marL="560070" lvl="1" indent="-285750">
              <a:buFont typeface="Arial"/>
              <a:buChar char="•"/>
            </a:pPr>
            <a:r>
              <a:rPr lang="en-US" dirty="0"/>
              <a:t>When finished: </a:t>
            </a:r>
            <a:r>
              <a:rPr lang="en-US" sz="2200" dirty="0">
                <a:latin typeface="Menlo Bold"/>
                <a:cs typeface="Menlo Bold"/>
              </a:rPr>
              <a:t>$intercom/(</a:t>
            </a:r>
            <a:r>
              <a:rPr lang="en-US" sz="2200" dirty="0" err="1">
                <a:latin typeface="Menlo Bold"/>
                <a:cs typeface="Menlo Bold"/>
              </a:rPr>
              <a:t>init</a:t>
            </a:r>
            <a:r>
              <a:rPr lang="en-US" sz="2200" dirty="0">
                <a:latin typeface="Menlo Bold"/>
                <a:cs typeface="Menlo Bold"/>
              </a:rPr>
              <a:t>)/</a:t>
            </a:r>
            <a:r>
              <a:rPr lang="en-US" sz="2200" dirty="0" err="1">
                <a:latin typeface="Menlo Bold"/>
                <a:cs typeface="Menlo Bold"/>
              </a:rPr>
              <a:t>prep_hybrid</a:t>
            </a:r>
            <a:r>
              <a:rPr lang="en-US" sz="2200" dirty="0">
                <a:latin typeface="Menlo Bold"/>
                <a:cs typeface="Menlo Bold"/>
              </a:rPr>
              <a:t>/prep_$</a:t>
            </a:r>
            <a:r>
              <a:rPr lang="en-US" sz="2200" dirty="0" err="1">
                <a:latin typeface="Menlo Bold"/>
                <a:cs typeface="Menlo Bold"/>
              </a:rPr>
              <a:t>piece.log</a:t>
            </a:r>
            <a:r>
              <a:rPr lang="en-US" sz="2200" dirty="0">
                <a:latin typeface="Menlo Bold"/>
                <a:cs typeface="Menlo Bold"/>
              </a:rPr>
              <a:t> </a:t>
            </a:r>
            <a:r>
              <a:rPr lang="en-US" dirty="0"/>
              <a:t>where $piece is the boundary time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7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jlogfile</a:t>
            </a:r>
            <a:endParaRPr lang="en-US" dirty="0" smtClean="0"/>
          </a:p>
          <a:p>
            <a:r>
              <a:rPr lang="en-US" dirty="0" smtClean="0"/>
              <a:t>Python standard error and standard output</a:t>
            </a:r>
          </a:p>
          <a:p>
            <a:r>
              <a:rPr lang="en-US" dirty="0" smtClean="0"/>
              <a:t>Per-job log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2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 &amp; </a:t>
            </a:r>
            <a:r>
              <a:rPr lang="en-US" dirty="0" err="1" smtClean="0"/>
              <a:t>Bdy</a:t>
            </a:r>
            <a:r>
              <a:rPr lang="en-US" dirty="0" smtClean="0"/>
              <a:t>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WRF and Real</a:t>
            </a:r>
            <a:r>
              <a:rPr lang="en-US" dirty="0" smtClean="0"/>
              <a:t>: (see Forecast logs)</a:t>
            </a:r>
            <a:endParaRPr lang="en-US" dirty="0"/>
          </a:p>
          <a:p>
            <a:pPr marL="560070" lvl="1" indent="-285750">
              <a:buFont typeface="Arial"/>
              <a:buChar char="•"/>
            </a:pPr>
            <a:r>
              <a:rPr lang="en-US" dirty="0" err="1"/>
              <a:t>init</a:t>
            </a:r>
            <a:r>
              <a:rPr lang="en-US" dirty="0"/>
              <a:t>-length </a:t>
            </a:r>
            <a:r>
              <a:rPr lang="en-US" dirty="0" err="1"/>
              <a:t>real_nmm</a:t>
            </a:r>
            <a:r>
              <a:rPr lang="en-US" dirty="0"/>
              <a:t> — </a:t>
            </a:r>
            <a:r>
              <a:rPr lang="en-US" dirty="0" err="1"/>
              <a:t>realinit</a:t>
            </a:r>
            <a:r>
              <a:rPr lang="en-US" dirty="0"/>
              <a:t>/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/>
              <a:t>forecast-length </a:t>
            </a:r>
            <a:r>
              <a:rPr lang="en-US" dirty="0" err="1"/>
              <a:t>real_nmm</a:t>
            </a:r>
            <a:r>
              <a:rPr lang="en-US" dirty="0"/>
              <a:t> — </a:t>
            </a:r>
            <a:r>
              <a:rPr lang="en-US" dirty="0" err="1"/>
              <a:t>realfcst</a:t>
            </a:r>
            <a:r>
              <a:rPr lang="en-US" dirty="0"/>
              <a:t>/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 err="1"/>
              <a:t>wrfanl</a:t>
            </a:r>
            <a:r>
              <a:rPr lang="en-US" dirty="0"/>
              <a:t> run of the </a:t>
            </a:r>
            <a:r>
              <a:rPr lang="en-US" dirty="0" err="1"/>
              <a:t>wrf</a:t>
            </a:r>
            <a:r>
              <a:rPr lang="en-US" dirty="0"/>
              <a:t> — </a:t>
            </a:r>
            <a:r>
              <a:rPr lang="en-US" dirty="0" err="1"/>
              <a:t>wrfanl</a:t>
            </a:r>
            <a:r>
              <a:rPr lang="en-US" dirty="0"/>
              <a:t>/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/>
              <a:t>ghost run of the </a:t>
            </a:r>
            <a:r>
              <a:rPr lang="en-US" dirty="0" err="1"/>
              <a:t>wrf</a:t>
            </a:r>
            <a:r>
              <a:rPr lang="en-US" dirty="0"/>
              <a:t> — ghost/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For generating parent vortex location</a:t>
            </a:r>
            <a:r>
              <a:rPr lang="en-US" dirty="0" smtClean="0"/>
              <a:t>: (see Post-processing Logs)</a:t>
            </a:r>
            <a:endParaRPr lang="en-US" dirty="0"/>
          </a:p>
          <a:p>
            <a:pPr marL="560070" lvl="1" indent="-285750">
              <a:buFont typeface="Arial"/>
              <a:buChar char="•"/>
            </a:pPr>
            <a:r>
              <a:rPr lang="en-US" dirty="0"/>
              <a:t>post (while running or if failed) — post.*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 err="1"/>
              <a:t>hwrf.gribtask</a:t>
            </a:r>
            <a:r>
              <a:rPr lang="en-US" dirty="0"/>
              <a:t> to convert to </a:t>
            </a:r>
            <a:r>
              <a:rPr lang="en-US" dirty="0" err="1"/>
              <a:t>lat-lon</a:t>
            </a:r>
            <a:r>
              <a:rPr lang="en-US" dirty="0"/>
              <a:t> — </a:t>
            </a:r>
            <a:r>
              <a:rPr lang="en-US" dirty="0" err="1"/>
              <a:t>regribber</a:t>
            </a:r>
            <a:r>
              <a:rPr lang="en-US" dirty="0"/>
              <a:t>/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/>
              <a:t>tracker — tracker/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6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 next…</a:t>
            </a:r>
          </a:p>
          <a:p>
            <a:r>
              <a:rPr lang="en-US" dirty="0" smtClean="0"/>
              <a:t>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3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common file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786" y="1447800"/>
            <a:ext cx="7643013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Menlo Bold"/>
                <a:cs typeface="Menlo Bold"/>
              </a:rPr>
              <a:t>$</a:t>
            </a:r>
            <a:r>
              <a:rPr lang="en-US" b="1" dirty="0" err="1">
                <a:latin typeface="Menlo Bold"/>
                <a:cs typeface="Menlo Bold"/>
              </a:rPr>
              <a:t>HOMEhwrf</a:t>
            </a:r>
            <a:r>
              <a:rPr lang="en-US" dirty="0">
                <a:latin typeface="Menlo Bold"/>
                <a:cs typeface="Menlo Bold"/>
              </a:rPr>
              <a:t> </a:t>
            </a:r>
            <a:r>
              <a:rPr lang="en-US" dirty="0"/>
              <a:t>— HWRF installation directory</a:t>
            </a:r>
          </a:p>
          <a:p>
            <a:r>
              <a:rPr lang="en-US" b="1" dirty="0">
                <a:latin typeface="Menlo Bold"/>
                <a:cs typeface="Menlo Bold"/>
              </a:rPr>
              <a:t>$</a:t>
            </a:r>
            <a:r>
              <a:rPr lang="en-US" b="1" dirty="0" err="1">
                <a:latin typeface="Menlo Bold"/>
                <a:cs typeface="Menlo Bold"/>
              </a:rPr>
              <a:t>WORKhwrf</a:t>
            </a:r>
            <a:r>
              <a:rPr lang="en-US" b="1" dirty="0">
                <a:latin typeface="Menlo Bold"/>
                <a:cs typeface="Menlo Bold"/>
              </a:rPr>
              <a:t> </a:t>
            </a:r>
            <a:r>
              <a:rPr lang="en-US" dirty="0"/>
              <a:t>— the directory in which each HWRF storm runs. There is one of these per cycle, per storm.</a:t>
            </a:r>
          </a:p>
          <a:p>
            <a:r>
              <a:rPr lang="en-US" b="1" dirty="0">
                <a:latin typeface="Menlo Bold"/>
                <a:cs typeface="Menlo Bold"/>
              </a:rPr>
              <a:t>$intercom</a:t>
            </a:r>
            <a:r>
              <a:rPr lang="en-US" dirty="0"/>
              <a:t>=$</a:t>
            </a:r>
            <a:r>
              <a:rPr lang="en-US" dirty="0" err="1"/>
              <a:t>WORKhwrf</a:t>
            </a:r>
            <a:r>
              <a:rPr lang="en-US" dirty="0"/>
              <a:t>/intercom — a directory for trading data between jobs within one storm and cycle.</a:t>
            </a:r>
          </a:p>
          <a:p>
            <a:r>
              <a:rPr lang="en-US" b="1" dirty="0">
                <a:latin typeface="Menlo Bold"/>
                <a:cs typeface="Menlo Bold"/>
              </a:rPr>
              <a:t>$</a:t>
            </a:r>
            <a:r>
              <a:rPr lang="en-US" b="1" dirty="0" err="1">
                <a:latin typeface="Menlo Bold"/>
                <a:cs typeface="Menlo Bold"/>
              </a:rPr>
              <a:t>COMhwrf</a:t>
            </a:r>
            <a:r>
              <a:rPr lang="en-US" b="1" dirty="0"/>
              <a:t> </a:t>
            </a:r>
            <a:r>
              <a:rPr lang="en-US" dirty="0"/>
              <a:t>— the output directory for each cycle. There may be one of these per storm, or all storms may share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common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5231901"/>
          </a:xfrm>
        </p:spPr>
        <p:txBody>
          <a:bodyPr>
            <a:normAutofit/>
          </a:bodyPr>
          <a:lstStyle/>
          <a:p>
            <a:r>
              <a:rPr lang="en-US" b="1" dirty="0">
                <a:latin typeface="Menlo Bold"/>
                <a:cs typeface="Menlo Bold"/>
              </a:rPr>
              <a:t>$log </a:t>
            </a:r>
            <a:r>
              <a:rPr lang="en-US" dirty="0"/>
              <a:t>— log files that are not specific to a storm or cycle</a:t>
            </a:r>
          </a:p>
          <a:p>
            <a:r>
              <a:rPr lang="en-US" b="1" dirty="0">
                <a:latin typeface="Menlo Bold"/>
                <a:cs typeface="Menlo Bold"/>
              </a:rPr>
              <a:t>$job </a:t>
            </a:r>
            <a:r>
              <a:rPr lang="en-US" dirty="0"/>
              <a:t>— the name of the job (post, forecast, products, etc.)</a:t>
            </a:r>
          </a:p>
          <a:p>
            <a:r>
              <a:rPr lang="en-US" b="1" dirty="0">
                <a:latin typeface="Menlo Bold"/>
                <a:cs typeface="Menlo Bold"/>
              </a:rPr>
              <a:t>$</a:t>
            </a:r>
            <a:r>
              <a:rPr lang="en-US" b="1" dirty="0" err="1">
                <a:latin typeface="Menlo Bold"/>
                <a:cs typeface="Menlo Bold"/>
              </a:rPr>
              <a:t>jobid</a:t>
            </a:r>
            <a:r>
              <a:rPr lang="en-US" b="1" dirty="0">
                <a:latin typeface="Menlo Bold"/>
                <a:cs typeface="Menlo Bold"/>
              </a:rPr>
              <a:t> </a:t>
            </a:r>
            <a:r>
              <a:rPr lang="en-US" dirty="0"/>
              <a:t>— the job ID assigned by the batch system, or passed down to the scripts by </a:t>
            </a:r>
            <a:r>
              <a:rPr lang="en-US" dirty="0" err="1"/>
              <a:t>ecFlow</a:t>
            </a:r>
            <a:r>
              <a:rPr lang="en-US" dirty="0"/>
              <a:t> (NCO-specific)</a:t>
            </a:r>
          </a:p>
          <a:p>
            <a:r>
              <a:rPr lang="en-US" b="1" dirty="0">
                <a:latin typeface="Menlo Bold"/>
                <a:cs typeface="Menlo Bold"/>
              </a:rPr>
              <a:t>$YMD, $YMDH, $HH </a:t>
            </a:r>
            <a:r>
              <a:rPr lang="en-US" dirty="0"/>
              <a:t>— components of the forecast cycle. For September 6, 2016, 00:00 UTC:</a:t>
            </a:r>
          </a:p>
          <a:p>
            <a:pPr lvl="1"/>
            <a:r>
              <a:rPr lang="en-US" b="1" dirty="0">
                <a:latin typeface="Menlo Bold"/>
                <a:cs typeface="Menlo Bold"/>
              </a:rPr>
              <a:t>$YMD </a:t>
            </a:r>
            <a:r>
              <a:rPr lang="en-US" dirty="0"/>
              <a:t>= 20160906</a:t>
            </a:r>
          </a:p>
          <a:p>
            <a:pPr lvl="1"/>
            <a:r>
              <a:rPr lang="en-US" b="1" dirty="0">
                <a:latin typeface="Menlo Bold"/>
                <a:cs typeface="Menlo Bold"/>
              </a:rPr>
              <a:t>$YMDH </a:t>
            </a:r>
            <a:r>
              <a:rPr lang="en-US" dirty="0"/>
              <a:t>= 2016090600</a:t>
            </a:r>
          </a:p>
          <a:p>
            <a:pPr lvl="1"/>
            <a:r>
              <a:rPr lang="en-US" b="1" dirty="0">
                <a:latin typeface="Menlo Bold"/>
                <a:cs typeface="Menlo Bold"/>
              </a:rPr>
              <a:t>$HH </a:t>
            </a:r>
            <a:r>
              <a:rPr lang="en-US" dirty="0"/>
              <a:t>= 00</a:t>
            </a:r>
          </a:p>
          <a:p>
            <a:r>
              <a:rPr lang="en-US" b="1" dirty="0">
                <a:latin typeface="Menlo Bold"/>
                <a:cs typeface="Menlo Bold"/>
              </a:rPr>
              <a:t>$STID </a:t>
            </a:r>
            <a:r>
              <a:rPr lang="en-US" dirty="0"/>
              <a:t>— three-character storm id, such as 12L or 31W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7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Menlo Bold"/>
                <a:cs typeface="Menlo Bold"/>
              </a:rPr>
              <a:t>$</a:t>
            </a:r>
            <a:r>
              <a:rPr lang="en-US" b="1" dirty="0" err="1">
                <a:latin typeface="Menlo Bold"/>
                <a:cs typeface="Menlo Bold"/>
              </a:rPr>
              <a:t>envir</a:t>
            </a:r>
            <a:r>
              <a:rPr lang="en-US" b="1" dirty="0">
                <a:latin typeface="Menlo Bold"/>
                <a:cs typeface="Menlo Bold"/>
              </a:rPr>
              <a:t> </a:t>
            </a:r>
            <a:r>
              <a:rPr lang="en-US" dirty="0"/>
              <a:t>— NCO-specific variable: prod, </a:t>
            </a:r>
            <a:r>
              <a:rPr lang="en-US" dirty="0" err="1"/>
              <a:t>para</a:t>
            </a:r>
            <a:r>
              <a:rPr lang="en-US" dirty="0"/>
              <a:t> or test for the production, parallel or test version of HWRF.</a:t>
            </a:r>
          </a:p>
          <a:p>
            <a:r>
              <a:rPr lang="en-US" b="1" dirty="0">
                <a:latin typeface="Menlo Bold"/>
                <a:cs typeface="Menlo Bold"/>
              </a:rPr>
              <a:t>$</a:t>
            </a:r>
            <a:r>
              <a:rPr lang="en-US" b="1" dirty="0" err="1">
                <a:latin typeface="Menlo Bold"/>
                <a:cs typeface="Menlo Bold"/>
              </a:rPr>
              <a:t>stormnum</a:t>
            </a:r>
            <a:r>
              <a:rPr lang="en-US" b="1" dirty="0">
                <a:latin typeface="Menlo Bold"/>
                <a:cs typeface="Menlo Bold"/>
              </a:rPr>
              <a:t> </a:t>
            </a:r>
            <a:r>
              <a:rPr lang="en-US" dirty="0"/>
              <a:t>— NCO-specific variable: a number from 1 to 7, for the storm priority.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the logs?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If you’re NCO: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If you’re a repository user: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5551" y="2111200"/>
            <a:ext cx="6612897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Menlo Regular"/>
                <a:cs typeface="Menlo Regular"/>
              </a:rPr>
              <a:t>$</a:t>
            </a:r>
            <a:r>
              <a:rPr lang="en-US" dirty="0" err="1">
                <a:latin typeface="Menlo Regular"/>
                <a:cs typeface="Menlo Regular"/>
              </a:rPr>
              <a:t>WORKhwrf</a:t>
            </a:r>
            <a:r>
              <a:rPr lang="en-US" dirty="0">
                <a:latin typeface="Menlo Regular"/>
                <a:cs typeface="Menlo Regular"/>
              </a:rPr>
              <a:t>=/tmpprd_p2/</a:t>
            </a:r>
            <a:r>
              <a:rPr lang="en-US" dirty="0" err="1">
                <a:latin typeface="Menlo Regular"/>
                <a:cs typeface="Menlo Regular"/>
              </a:rPr>
              <a:t>hwrf$stormnum</a:t>
            </a:r>
            <a:r>
              <a:rPr lang="en-US" dirty="0">
                <a:latin typeface="Menlo Regular"/>
                <a:cs typeface="Menlo Regular"/>
              </a:rPr>
              <a:t>_$</a:t>
            </a:r>
            <a:r>
              <a:rPr lang="en-US" dirty="0" err="1">
                <a:latin typeface="Menlo Regular"/>
                <a:cs typeface="Menlo Regular"/>
              </a:rPr>
              <a:t>envir</a:t>
            </a:r>
            <a:r>
              <a:rPr lang="en-US" dirty="0">
                <a:latin typeface="Menlo Regular"/>
                <a:cs typeface="Menlo Regular"/>
              </a:rPr>
              <a:t>_$HH/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enlo Regular"/>
                <a:cs typeface="Menlo Regular"/>
              </a:rPr>
              <a:t>$</a:t>
            </a:r>
            <a:r>
              <a:rPr lang="en-US" dirty="0" err="1">
                <a:latin typeface="Menlo Regular"/>
                <a:cs typeface="Menlo Regular"/>
              </a:rPr>
              <a:t>COMhwrf</a:t>
            </a:r>
            <a:r>
              <a:rPr lang="en-US" dirty="0">
                <a:latin typeface="Menlo Regular"/>
                <a:cs typeface="Menlo Regular"/>
              </a:rPr>
              <a:t>=/com2/</a:t>
            </a:r>
            <a:r>
              <a:rPr lang="en-US" dirty="0" err="1">
                <a:latin typeface="Menlo Regular"/>
                <a:cs typeface="Menlo Regular"/>
              </a:rPr>
              <a:t>hur</a:t>
            </a:r>
            <a:r>
              <a:rPr lang="en-US" dirty="0">
                <a:latin typeface="Menlo Regular"/>
                <a:cs typeface="Menlo Regular"/>
              </a:rPr>
              <a:t>/$</a:t>
            </a:r>
            <a:r>
              <a:rPr lang="en-US" dirty="0" err="1">
                <a:latin typeface="Menlo Regular"/>
                <a:cs typeface="Menlo Regular"/>
              </a:rPr>
              <a:t>envir</a:t>
            </a:r>
            <a:r>
              <a:rPr lang="en-US" dirty="0">
                <a:latin typeface="Menlo Regular"/>
                <a:cs typeface="Menlo Regular"/>
              </a:rPr>
              <a:t>/</a:t>
            </a:r>
            <a:r>
              <a:rPr lang="en-US" dirty="0" err="1">
                <a:latin typeface="Menlo Regular"/>
                <a:cs typeface="Menlo Regular"/>
              </a:rPr>
              <a:t>hwrf</a:t>
            </a:r>
            <a:r>
              <a:rPr lang="en-US" dirty="0">
                <a:latin typeface="Menlo Regular"/>
                <a:cs typeface="Menlo Regular"/>
              </a:rPr>
              <a:t>.$YMDH/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enlo Regular"/>
                <a:cs typeface="Menlo Regular"/>
              </a:rPr>
              <a:t>$log=/com2/output/$</a:t>
            </a:r>
            <a:r>
              <a:rPr lang="en-US" dirty="0" err="1">
                <a:latin typeface="Menlo Regular"/>
                <a:cs typeface="Menlo Regular"/>
              </a:rPr>
              <a:t>envir</a:t>
            </a:r>
            <a:r>
              <a:rPr lang="en-US" dirty="0">
                <a:latin typeface="Menlo Regular"/>
                <a:cs typeface="Menlo Regular"/>
              </a:rPr>
              <a:t>/$YMD/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enlo Regular"/>
                <a:cs typeface="Menlo Regular"/>
              </a:rPr>
              <a:t>$</a:t>
            </a:r>
            <a:r>
              <a:rPr lang="en-US" dirty="0" err="1">
                <a:latin typeface="Menlo Regular"/>
                <a:cs typeface="Menlo Regular"/>
              </a:rPr>
              <a:t>envir</a:t>
            </a:r>
            <a:r>
              <a:rPr lang="en-US" dirty="0">
                <a:latin typeface="Menlo Regular"/>
                <a:cs typeface="Menlo Regular"/>
              </a:rPr>
              <a:t>=prod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enlo Regular"/>
                <a:cs typeface="Menlo Regular"/>
              </a:rPr>
              <a:t>per-job logs: $log/</a:t>
            </a:r>
            <a:r>
              <a:rPr lang="en-US" dirty="0" err="1">
                <a:latin typeface="Menlo Regular"/>
                <a:cs typeface="Menlo Regular"/>
              </a:rPr>
              <a:t>hwrf$stormnum</a:t>
            </a:r>
            <a:r>
              <a:rPr lang="en-US" dirty="0">
                <a:latin typeface="Menlo Regular"/>
                <a:cs typeface="Menlo Regular"/>
              </a:rPr>
              <a:t>_$</a:t>
            </a:r>
            <a:r>
              <a:rPr lang="en-US" dirty="0" err="1">
                <a:latin typeface="Menlo Regular"/>
                <a:cs typeface="Menlo Regular"/>
              </a:rPr>
              <a:t>job.o$jobid</a:t>
            </a:r>
            <a:endParaRPr lang="en-US" dirty="0"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Menlo Regular"/>
                <a:cs typeface="Menlo Regular"/>
              </a:rPr>
              <a:t>jlogfile</a:t>
            </a:r>
            <a:r>
              <a:rPr lang="en-US" dirty="0">
                <a:latin typeface="Menlo Regular"/>
                <a:cs typeface="Menlo Regular"/>
              </a:rPr>
              <a:t>: None</a:t>
            </a:r>
            <a:r>
              <a:rPr lang="en-US" dirty="0" smtClean="0">
                <a:latin typeface="Menlo Regular"/>
                <a:cs typeface="Menlo Regular"/>
              </a:rPr>
              <a:t>?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5551" y="4803399"/>
            <a:ext cx="7212996" cy="1745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Menlo Regular"/>
                <a:cs typeface="Menlo Regular"/>
              </a:rPr>
              <a:t>$</a:t>
            </a:r>
            <a:r>
              <a:rPr lang="en-US" dirty="0" err="1">
                <a:latin typeface="Menlo Regular"/>
                <a:cs typeface="Menlo Regular"/>
              </a:rPr>
              <a:t>WORKhwrf</a:t>
            </a:r>
            <a:r>
              <a:rPr lang="en-US" dirty="0">
                <a:latin typeface="Menlo Regular"/>
                <a:cs typeface="Menlo Regular"/>
              </a:rPr>
              <a:t>=$CDSCRUB/$SUBEXPT/$YMDH/$STID/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enlo Regular"/>
                <a:cs typeface="Menlo Regular"/>
              </a:rPr>
              <a:t>$</a:t>
            </a:r>
            <a:r>
              <a:rPr lang="en-US" dirty="0" err="1">
                <a:latin typeface="Menlo Regular"/>
                <a:cs typeface="Menlo Regular"/>
              </a:rPr>
              <a:t>COMhwrf</a:t>
            </a:r>
            <a:r>
              <a:rPr lang="en-US" dirty="0">
                <a:latin typeface="Menlo Regular"/>
                <a:cs typeface="Menlo Regular"/>
              </a:rPr>
              <a:t>=$CDSCRUB/$SUBEXPT/com/$YMDH/$STID/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enlo Regular"/>
                <a:cs typeface="Menlo Regular"/>
              </a:rPr>
              <a:t>$log=$CDSCRUB/$SUBEXPT/log/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enlo Regular"/>
                <a:cs typeface="Menlo Regular"/>
              </a:rPr>
              <a:t>per job logs: $</a:t>
            </a:r>
            <a:r>
              <a:rPr lang="en-US" dirty="0" err="1">
                <a:latin typeface="Menlo Regular"/>
                <a:cs typeface="Menlo Regular"/>
              </a:rPr>
              <a:t>WORKhwrf</a:t>
            </a:r>
            <a:r>
              <a:rPr lang="en-US" dirty="0">
                <a:latin typeface="Menlo Regular"/>
                <a:cs typeface="Menlo Regular"/>
              </a:rPr>
              <a:t>/</a:t>
            </a:r>
            <a:r>
              <a:rPr lang="en-US" dirty="0" err="1">
                <a:latin typeface="Menlo Regular"/>
                <a:cs typeface="Menlo Regular"/>
              </a:rPr>
              <a:t>hwrf</a:t>
            </a:r>
            <a:r>
              <a:rPr lang="en-US" dirty="0">
                <a:latin typeface="Menlo Regular"/>
                <a:cs typeface="Menlo Regular"/>
              </a:rPr>
              <a:t>_$</a:t>
            </a:r>
            <a:r>
              <a:rPr lang="en-US" dirty="0" err="1" smtClean="0">
                <a:latin typeface="Menlo Regular"/>
                <a:cs typeface="Menlo Regular"/>
              </a:rPr>
              <a:t>job.log</a:t>
            </a:r>
            <a:endParaRPr lang="en-US" dirty="0">
              <a:latin typeface="Menlo Regular"/>
              <a:cs typeface="Menlo Regular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Menlo Regular"/>
                <a:cs typeface="Menlo Regular"/>
              </a:rPr>
              <a:t>jlogfile</a:t>
            </a:r>
            <a:r>
              <a:rPr lang="en-US" dirty="0">
                <a:latin typeface="Menlo Regular"/>
                <a:cs typeface="Menlo Regular"/>
              </a:rPr>
              <a:t>=$CDSCRUB/$SUBEXPT/log/</a:t>
            </a:r>
            <a:r>
              <a:rPr lang="en-US" dirty="0" err="1">
                <a:latin typeface="Menlo Regular"/>
                <a:cs typeface="Menlo Regular"/>
              </a:rPr>
              <a:t>jlogfile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331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Located here for most: </a:t>
            </a:r>
            <a:r>
              <a:rPr lang="en-US" sz="2000" dirty="0" err="1" smtClean="0">
                <a:latin typeface="Menlo Bold"/>
                <a:cs typeface="Menlo Bold"/>
              </a:rPr>
              <a:t>pytmp</a:t>
            </a:r>
            <a:r>
              <a:rPr lang="en-US" sz="2000" dirty="0" smtClean="0">
                <a:latin typeface="Menlo Bold"/>
                <a:cs typeface="Menlo Bold"/>
              </a:rPr>
              <a:t>/{EXPT}/log/</a:t>
            </a:r>
            <a:r>
              <a:rPr lang="en-US" sz="2000" dirty="0" err="1" smtClean="0">
                <a:latin typeface="Menlo Bold"/>
                <a:cs typeface="Menlo Bold"/>
              </a:rPr>
              <a:t>jlogfile</a:t>
            </a:r>
            <a:endParaRPr lang="en-US" sz="2000" dirty="0">
              <a:latin typeface="Menlo Bold"/>
              <a:cs typeface="Menlo Bold"/>
            </a:endParaRPr>
          </a:p>
          <a:p>
            <a:r>
              <a:rPr lang="en-US" dirty="0" smtClean="0">
                <a:latin typeface="Perpetua"/>
                <a:cs typeface="Perpetua"/>
              </a:rPr>
              <a:t>NCO’s </a:t>
            </a:r>
            <a:r>
              <a:rPr lang="en-US" dirty="0" err="1" smtClean="0">
                <a:latin typeface="Perpetua"/>
                <a:cs typeface="Perpetua"/>
              </a:rPr>
              <a:t>jlog</a:t>
            </a:r>
            <a:r>
              <a:rPr lang="en-US" dirty="0" smtClean="0">
                <a:latin typeface="Perpetua"/>
                <a:cs typeface="Perpetua"/>
              </a:rPr>
              <a:t> location is configured by </a:t>
            </a:r>
            <a:r>
              <a:rPr lang="en-US" sz="2000" dirty="0" smtClean="0">
                <a:latin typeface="Menlo Bold"/>
                <a:cs typeface="Menlo Bold"/>
              </a:rPr>
              <a:t>$</a:t>
            </a:r>
            <a:r>
              <a:rPr lang="en-US" sz="2000" dirty="0" err="1" smtClean="0">
                <a:latin typeface="Menlo Bold"/>
                <a:cs typeface="Menlo Bold"/>
              </a:rPr>
              <a:t>jlogfile</a:t>
            </a:r>
            <a:endParaRPr lang="en-US" sz="2000" dirty="0" smtClean="0">
              <a:latin typeface="Menlo Bold"/>
              <a:cs typeface="Menlo Bold"/>
            </a:endParaRPr>
          </a:p>
          <a:p>
            <a:r>
              <a:rPr lang="en-US" dirty="0">
                <a:latin typeface="Perpetua"/>
                <a:cs typeface="Perpetua"/>
              </a:rPr>
              <a:t>C</a:t>
            </a:r>
            <a:r>
              <a:rPr lang="en-US" dirty="0" smtClean="0">
                <a:latin typeface="Perpetua"/>
                <a:cs typeface="Perpetua"/>
              </a:rPr>
              <a:t>ontains </a:t>
            </a:r>
          </a:p>
          <a:p>
            <a:pPr lvl="1"/>
            <a:r>
              <a:rPr lang="en-US" dirty="0" smtClean="0">
                <a:latin typeface="Perpetua"/>
                <a:cs typeface="Perpetua"/>
              </a:rPr>
              <a:t>A record of the completion of HWRF jobs</a:t>
            </a:r>
          </a:p>
          <a:p>
            <a:pPr lvl="1"/>
            <a:r>
              <a:rPr lang="en-US" dirty="0" smtClean="0"/>
              <a:t>Log </a:t>
            </a:r>
            <a:r>
              <a:rPr lang="en-US" dirty="0"/>
              <a:t>messages for all jobs run by that sub-experiment, for all storms and cycles.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the highest-level messages are reported in the </a:t>
            </a:r>
            <a:r>
              <a:rPr lang="en-US" dirty="0" smtClean="0"/>
              <a:t>file</a:t>
            </a:r>
            <a:endParaRPr lang="en-US" dirty="0" smtClean="0">
              <a:latin typeface="Perpetua"/>
              <a:cs typeface="Perpetua"/>
            </a:endParaRPr>
          </a:p>
          <a:p>
            <a:r>
              <a:rPr lang="en-US" dirty="0" smtClean="0">
                <a:latin typeface="Perpetua"/>
                <a:cs typeface="Perpetua"/>
              </a:rPr>
              <a:t>To write to the </a:t>
            </a:r>
            <a:r>
              <a:rPr lang="en-US" dirty="0" err="1" smtClean="0">
                <a:latin typeface="Perpetua"/>
                <a:cs typeface="Perpetua"/>
              </a:rPr>
              <a:t>jlogfile</a:t>
            </a:r>
            <a:r>
              <a:rPr lang="en-US" dirty="0" smtClean="0">
                <a:latin typeface="Perpetua"/>
                <a:cs typeface="Perpetua"/>
              </a:rPr>
              <a:t>: </a:t>
            </a:r>
          </a:p>
          <a:p>
            <a:pPr lvl="1"/>
            <a:r>
              <a:rPr lang="en-US" sz="2000" dirty="0" err="1" smtClean="0">
                <a:latin typeface="Menlo Bold"/>
                <a:cs typeface="Menlo Bold"/>
              </a:rPr>
              <a:t>produtil.log.jlogger.info</a:t>
            </a:r>
            <a:endParaRPr lang="en-US" sz="2000" dirty="0" smtClean="0">
              <a:latin typeface="Menlo Bold"/>
              <a:cs typeface="Menlo Bold"/>
            </a:endParaRPr>
          </a:p>
          <a:p>
            <a:pPr lvl="1"/>
            <a:r>
              <a:rPr lang="en-US" sz="2000" dirty="0" err="1" smtClean="0">
                <a:latin typeface="Menlo Bold"/>
                <a:cs typeface="Menlo Bold"/>
              </a:rPr>
              <a:t>produtil.log.jlogger.critical</a:t>
            </a:r>
            <a:endParaRPr lang="en-US" sz="2000" dirty="0">
              <a:latin typeface="Menlo Bold"/>
              <a:cs typeface="Menlo Bold"/>
            </a:endParaRPr>
          </a:p>
          <a:p>
            <a:pPr lvl="1"/>
            <a:endParaRPr lang="en-US" dirty="0" smtClean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0314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jlogfile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73240"/>
            <a:ext cx="8026400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11/05 21:12:22Z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11/05 21:20:05Z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11/05 21:21:20Z hwrf_launch_17W_2015082000_E99-INFO:  </a:t>
            </a:r>
            <a:r>
              <a:rPr lang="en-US" sz="1200" dirty="0" err="1"/>
              <a:t>exhwrf_launch</a:t>
            </a:r>
            <a:r>
              <a:rPr lang="en-US" sz="1200" dirty="0"/>
              <a:t> is starting</a:t>
            </a:r>
          </a:p>
          <a:p>
            <a:r>
              <a:rPr lang="en-US" sz="1200" dirty="0"/>
              <a:t>11/05 21:21:20Z hwrf_launch_17W_2015082000_E99-hwrf: ERROR:  /com/</a:t>
            </a:r>
            <a:r>
              <a:rPr lang="en-US" sz="1200" dirty="0" err="1"/>
              <a:t>hur</a:t>
            </a:r>
            <a:r>
              <a:rPr lang="en-US" sz="1200" dirty="0"/>
              <a:t>/prod/</a:t>
            </a:r>
            <a:r>
              <a:rPr lang="en-US" sz="1200" dirty="0" err="1"/>
              <a:t>inpdata</a:t>
            </a:r>
            <a:r>
              <a:rPr lang="en-US" sz="1200" dirty="0"/>
              <a:t>/</a:t>
            </a:r>
            <a:r>
              <a:rPr lang="en-US" sz="1200" dirty="0" err="1"/>
              <a:t>nstorms</a:t>
            </a:r>
            <a:r>
              <a:rPr lang="en-US" sz="1200" dirty="0"/>
              <a:t>: error reading: [</a:t>
            </a:r>
            <a:r>
              <a:rPr lang="en-US" sz="1200" dirty="0" err="1"/>
              <a:t>Errno</a:t>
            </a:r>
            <a:r>
              <a:rPr lang="en-US" sz="1200" dirty="0"/>
              <a:t> 2] No such file or directory: '/com/</a:t>
            </a:r>
            <a:r>
              <a:rPr lang="en-US" sz="1200" dirty="0" err="1"/>
              <a:t>hur</a:t>
            </a:r>
            <a:r>
              <a:rPr lang="en-US" sz="1200" dirty="0"/>
              <a:t>/prod/</a:t>
            </a:r>
            <a:r>
              <a:rPr lang="en-US" sz="1200" dirty="0" err="1"/>
              <a:t>inpdata</a:t>
            </a:r>
            <a:r>
              <a:rPr lang="en-US" sz="1200" dirty="0"/>
              <a:t>/</a:t>
            </a:r>
            <a:r>
              <a:rPr lang="en-US" sz="1200" dirty="0" err="1"/>
              <a:t>nstorms</a:t>
            </a:r>
            <a:r>
              <a:rPr lang="en-US" sz="1200" dirty="0"/>
              <a:t>'.</a:t>
            </a:r>
          </a:p>
          <a:p>
            <a:r>
              <a:rPr lang="en-US" sz="1200" dirty="0"/>
              <a:t>  Will read all storms.</a:t>
            </a:r>
          </a:p>
          <a:p>
            <a:r>
              <a:rPr lang="en-US" sz="1200" dirty="0"/>
              <a:t>11/05 21:21:24Z hwrf_launch_17W_2015082000_E99-INFO:  ENS 99 (of 0) is not a perturbed ensemble member; not perturbing wind.</a:t>
            </a:r>
          </a:p>
          <a:p>
            <a:r>
              <a:rPr lang="en-US" sz="1200" dirty="0"/>
              <a:t>11/05 21:21:35Z hwrf_launch_17W_2015082000_E99-INFO:  </a:t>
            </a:r>
            <a:r>
              <a:rPr lang="en-US" sz="1200" dirty="0" err="1"/>
              <a:t>exhwrf_launch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11/05 22:52:18Z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11/05 22:53:29Z hwrf_input_17W_2015082000_E99-INFO:  HWRF input job starting</a:t>
            </a:r>
          </a:p>
          <a:p>
            <a:r>
              <a:rPr lang="en-US" sz="1200" dirty="0"/>
              <a:t>11/05 22:53:39Z hwrf_input_17W_2015082000_E99-hwrf.exhwrf_input: ERROR:  [</a:t>
            </a:r>
            <a:r>
              <a:rPr lang="en-US" sz="1200" dirty="0" err="1"/>
              <a:t>MainThread</a:t>
            </a:r>
            <a:r>
              <a:rPr lang="en-US" sz="1200" dirty="0"/>
              <a:t>] </a:t>
            </a:r>
            <a:r>
              <a:rPr lang="en-US" sz="1200" dirty="0" err="1"/>
              <a:t>Christina.Holt@dtn-zeus.rdhpcs.noaa.gov</a:t>
            </a:r>
            <a:r>
              <a:rPr lang="en-US" sz="1200" dirty="0"/>
              <a:t>: cannot access; will skip</a:t>
            </a:r>
          </a:p>
          <a:p>
            <a:r>
              <a:rPr lang="en-US" sz="1200" dirty="0"/>
              <a:t>11/06 00:09:32Z hwrf_input_17W_2015082000_E99-INFO:  HWRF input job completed</a:t>
            </a:r>
          </a:p>
          <a:p>
            <a:r>
              <a:rPr lang="en-US" sz="1200" dirty="0"/>
              <a:t>11/06 00:24:15Z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11/06 00:26:56Z hwrf_init_17W_2015082000_GFS_0_E99-INFO:  WPS </a:t>
            </a:r>
            <a:r>
              <a:rPr lang="en-US" sz="1200" dirty="0" err="1"/>
              <a:t>Geogrid</a:t>
            </a:r>
            <a:r>
              <a:rPr lang="en-US" sz="1200" dirty="0"/>
              <a:t> completed.</a:t>
            </a:r>
          </a:p>
          <a:p>
            <a:r>
              <a:rPr lang="en-US" sz="1200" dirty="0"/>
              <a:t>11/06 00:27:12Z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11/06 00:27:37Z hwrf_init_17W_2015082000_GDAS1_6_E99-INFO:  WPS </a:t>
            </a:r>
            <a:r>
              <a:rPr lang="en-US" sz="1200" dirty="0" err="1"/>
              <a:t>Geogrid</a:t>
            </a:r>
            <a:r>
              <a:rPr lang="en-US" sz="1200" dirty="0"/>
              <a:t> completed.</a:t>
            </a:r>
          </a:p>
          <a:p>
            <a:r>
              <a:rPr lang="en-US" sz="1200" dirty="0"/>
              <a:t>11/06 00:27:38Z hwrf_init_17W_2015082000_GDAS1_6_E99-INFO:  WPS </a:t>
            </a:r>
            <a:r>
              <a:rPr lang="en-US" sz="1200" dirty="0" err="1"/>
              <a:t>Ungrib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00:27:43Z hwrf_init_17W_2015082000_GFS_0_E99-INFO:  WPS </a:t>
            </a:r>
            <a:r>
              <a:rPr lang="en-US" sz="1200" dirty="0" err="1"/>
              <a:t>Ungrib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00:27:49Z hwrf_init_17W_2015082000_GDAS1_6_E99-INFO:  WPS </a:t>
            </a:r>
            <a:r>
              <a:rPr lang="en-US" sz="1200" dirty="0" err="1"/>
              <a:t>Metgrid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00:28:02Z hwrf_init_17W_2015082000_GDAS1_9_E99-INFO:  WPS </a:t>
            </a:r>
            <a:r>
              <a:rPr lang="en-US" sz="1200" dirty="0" err="1"/>
              <a:t>Geogrid</a:t>
            </a:r>
            <a:r>
              <a:rPr lang="en-US" sz="1200" dirty="0"/>
              <a:t> completed.</a:t>
            </a:r>
          </a:p>
          <a:p>
            <a:r>
              <a:rPr lang="en-US" sz="1200" dirty="0"/>
              <a:t>11/06 00:28:03Z hwrf_init_17W_2015082000_GDAS1_3_E99-INFO:  WPS </a:t>
            </a:r>
            <a:r>
              <a:rPr lang="en-US" sz="1200" dirty="0" err="1"/>
              <a:t>Geogrid</a:t>
            </a:r>
            <a:r>
              <a:rPr lang="en-US" sz="1200" dirty="0"/>
              <a:t> completed.</a:t>
            </a:r>
          </a:p>
          <a:p>
            <a:r>
              <a:rPr lang="en-US" sz="1200" dirty="0"/>
              <a:t>11/06 00:28:05Z hwrf_init_17W_2015082000_GDAS1_3_E99-INFO:  WPS </a:t>
            </a:r>
            <a:r>
              <a:rPr lang="en-US" sz="1200" dirty="0" err="1"/>
              <a:t>Ungrib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00:28:06Z hwrf_init_17W_2015082000_GDAS1_9_E99-INFO:  WPS </a:t>
            </a:r>
            <a:r>
              <a:rPr lang="en-US" sz="1200" dirty="0" err="1"/>
              <a:t>Ungrib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00:28:15Z hwrf_init_17W_2015082000_GDAS1_3_E99-INFO:  WPS </a:t>
            </a:r>
            <a:r>
              <a:rPr lang="en-US" sz="1200" dirty="0" err="1"/>
              <a:t>Metgrid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00:28:19Z hwrf_init_17W_2015082000_GDAS1_9_E99-INFO:  WPS </a:t>
            </a:r>
            <a:r>
              <a:rPr lang="en-US" sz="1200" dirty="0" err="1"/>
              <a:t>Metgrid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00:28:27Z hwrf_init_17W_2015082000_GDAS1_6_E99-INFO:  fgat.t201508200000/</a:t>
            </a:r>
            <a:r>
              <a:rPr lang="en-US" sz="1200" dirty="0" err="1"/>
              <a:t>realinit</a:t>
            </a:r>
            <a:r>
              <a:rPr lang="en-US" sz="1200" dirty="0"/>
              <a:t>: </a:t>
            </a:r>
            <a:r>
              <a:rPr lang="en-US" sz="1200" dirty="0" smtClean="0"/>
              <a:t>completed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630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stderr</a:t>
            </a:r>
            <a:r>
              <a:rPr lang="en-US" dirty="0" smtClean="0"/>
              <a:t> and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Located in the $</a:t>
            </a:r>
            <a:r>
              <a:rPr lang="en-US" dirty="0" err="1" smtClean="0"/>
              <a:t>WORKhwrf</a:t>
            </a:r>
            <a:r>
              <a:rPr lang="en-US" dirty="0" smtClean="0"/>
              <a:t> directory</a:t>
            </a:r>
          </a:p>
          <a:p>
            <a:r>
              <a:rPr lang="en-US" dirty="0" err="1" smtClean="0"/>
              <a:t>stdout</a:t>
            </a:r>
            <a:r>
              <a:rPr lang="en-US" dirty="0" smtClean="0"/>
              <a:t> files contain all the logging (info, error, critical level) messages from the Python scripts</a:t>
            </a:r>
          </a:p>
          <a:p>
            <a:r>
              <a:rPr lang="en-US" dirty="0" err="1" smtClean="0"/>
              <a:t>stderr</a:t>
            </a:r>
            <a:r>
              <a:rPr lang="en-US" dirty="0" smtClean="0"/>
              <a:t> files contain all the error and critical messages, plus the submission information for the job (PROLOGUE, EPILOGUE)</a:t>
            </a:r>
          </a:p>
          <a:p>
            <a:r>
              <a:rPr lang="en-US" dirty="0" smtClean="0"/>
              <a:t>Separated into </a:t>
            </a:r>
            <a:r>
              <a:rPr lang="en-US" dirty="0" err="1" smtClean="0"/>
              <a:t>hwrf</a:t>
            </a:r>
            <a:r>
              <a:rPr lang="en-US" dirty="0" smtClean="0"/>
              <a:t>_*.out and </a:t>
            </a:r>
            <a:r>
              <a:rPr lang="en-US" dirty="0" err="1" smtClean="0"/>
              <a:t>hwrf</a:t>
            </a:r>
            <a:r>
              <a:rPr lang="en-US" dirty="0" smtClean="0"/>
              <a:t>_*.err. Name is set in Rocoto </a:t>
            </a:r>
            <a:r>
              <a:rPr lang="en-US" dirty="0" err="1" smtClean="0"/>
              <a:t>ent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At least one set for each task. </a:t>
            </a:r>
            <a:endParaRPr lang="en-US" dirty="0"/>
          </a:p>
          <a:p>
            <a:r>
              <a:rPr lang="en-US" dirty="0" smtClean="0"/>
              <a:t>Multiple processor jobs have multiple sets of logs</a:t>
            </a:r>
          </a:p>
          <a:p>
            <a:pPr lvl="1"/>
            <a:r>
              <a:rPr lang="en-US" dirty="0" smtClean="0"/>
              <a:t>post, products, tracker, </a:t>
            </a:r>
            <a:r>
              <a:rPr lang="en-US" dirty="0" err="1" smtClean="0"/>
              <a:t>erc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0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19684</TotalTime>
  <Words>2192</Words>
  <Application>Microsoft Macintosh PowerPoint</Application>
  <PresentationFormat>On-screen Show (4:3)</PresentationFormat>
  <Paragraphs>220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DTC</vt:lpstr>
      <vt:lpstr>Logs Overview</vt:lpstr>
      <vt:lpstr>Types of logs</vt:lpstr>
      <vt:lpstr>A few common file locations</vt:lpstr>
      <vt:lpstr>A few more common variables</vt:lpstr>
      <vt:lpstr>NCO Variables</vt:lpstr>
      <vt:lpstr>Where are the logs?</vt:lpstr>
      <vt:lpstr>jlog</vt:lpstr>
      <vt:lpstr>jlogfile</vt:lpstr>
      <vt:lpstr>stderr and stdout</vt:lpstr>
      <vt:lpstr>Writing to the standard out</vt:lpstr>
      <vt:lpstr>Python log structure</vt:lpstr>
      <vt:lpstr>Python Logging Levels</vt:lpstr>
      <vt:lpstr>Python Exception Stacks</vt:lpstr>
      <vt:lpstr>Logs from components</vt:lpstr>
      <vt:lpstr>Forecast Logs</vt:lpstr>
      <vt:lpstr>Post-processing &amp; Regribbing Logs</vt:lpstr>
      <vt:lpstr>Products Logs</vt:lpstr>
      <vt:lpstr>Init &amp; Bdy Logs</vt:lpstr>
      <vt:lpstr>Init &amp; Bdy Logs</vt:lpstr>
      <vt:lpstr>Init &amp; Bdy Logs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</dc:title>
  <dc:creator>Christina Holt</dc:creator>
  <cp:lastModifiedBy>Christina Holt</cp:lastModifiedBy>
  <cp:revision>45</cp:revision>
  <dcterms:created xsi:type="dcterms:W3CDTF">2015-11-03T17:21:47Z</dcterms:created>
  <dcterms:modified xsi:type="dcterms:W3CDTF">2016-01-22T06:14:12Z</dcterms:modified>
</cp:coreProperties>
</file>