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3D16-4687-A546-8A79-5FDA351F3F0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35D2-D15B-E640-A55C-02258723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file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35D2-D15B-E640-A55C-022587231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FC44B458-20A8-664C-8B8D-6B66639EC1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4A6BD7-E1B5-264B-9699-B68DA682D346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HWRF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1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configure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 the directory/name of one extra configure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309" y="2261419"/>
            <a:ext cx="8724129" cy="584776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marL="455613" indent="-455613">
              <a:tabLst>
                <a:tab pos="2060575" algn="l"/>
              </a:tabLst>
            </a:pPr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 smtClean="0">
                <a:solidFill>
                  <a:srgbClr val="7F7F7F"/>
                </a:solidFill>
                <a:latin typeface="Menlo-Regular"/>
              </a:rPr>
              <a:t>sjet.ent</a:t>
            </a:r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hwrf_christina.conf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7501" y="3547069"/>
            <a:ext cx="4572000" cy="3139321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config</a:t>
            </a:r>
            <a:r>
              <a:rPr lang="en-US" dirty="0"/>
              <a:t>]</a:t>
            </a:r>
          </a:p>
          <a:p>
            <a:r>
              <a:rPr lang="en-US" dirty="0" err="1"/>
              <a:t>disk_project</a:t>
            </a:r>
            <a:r>
              <a:rPr lang="en-US" dirty="0"/>
              <a:t>=</a:t>
            </a:r>
            <a:r>
              <a:rPr lang="en-US" dirty="0" err="1"/>
              <a:t>dtc-hurr</a:t>
            </a:r>
            <a:endParaRPr lang="en-US" dirty="0"/>
          </a:p>
          <a:p>
            <a:r>
              <a:rPr lang="en-US" dirty="0"/>
              <a:t>archive=none</a:t>
            </a:r>
          </a:p>
          <a:p>
            <a:r>
              <a:rPr lang="en-US" dirty="0" err="1"/>
              <a:t>scrub_com</a:t>
            </a:r>
            <a:r>
              <a:rPr lang="en-US" dirty="0"/>
              <a:t>=no</a:t>
            </a:r>
          </a:p>
          <a:p>
            <a:endParaRPr lang="en-US" dirty="0"/>
          </a:p>
          <a:p>
            <a:r>
              <a:rPr lang="en-US" dirty="0"/>
              <a:t>[relocate]</a:t>
            </a:r>
          </a:p>
          <a:p>
            <a:r>
              <a:rPr lang="en-US" dirty="0"/>
              <a:t>scrub=no</a:t>
            </a:r>
          </a:p>
          <a:p>
            <a:endParaRPr lang="en-US" dirty="0"/>
          </a:p>
          <a:p>
            <a:r>
              <a:rPr lang="is-IS" dirty="0"/>
              <a:t>[gsi_d02]</a:t>
            </a:r>
          </a:p>
          <a:p>
            <a:r>
              <a:rPr lang="en-US" dirty="0"/>
              <a:t>scrub=</a:t>
            </a:r>
            <a:r>
              <a:rPr lang="en-US" dirty="0" smtClean="0"/>
              <a:t>no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7500" y="3174802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hwrf_christina.conf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0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993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993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9727611">
            <a:off x="201846" y="1656939"/>
            <a:ext cx="1648401" cy="6544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Default 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556" y="4961336"/>
            <a:ext cx="633635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</a:t>
            </a:r>
            <a:r>
              <a:rPr lang="en-US" sz="1600" dirty="0" smtClean="0">
                <a:latin typeface="Menlo Regular"/>
                <a:cs typeface="Menlo Regular"/>
              </a:rPr>
              <a:t>06L </a:t>
            </a:r>
            <a:r>
              <a:rPr lang="en-US" sz="1600" dirty="0" smtClean="0">
                <a:latin typeface="Menlo Regular"/>
                <a:cs typeface="Menlo Regular"/>
              </a:rPr>
              <a:t>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813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1813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9727611">
            <a:off x="201846" y="1799504"/>
            <a:ext cx="164840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Ocean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556" y="5001859"/>
            <a:ext cx="619904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</a:t>
            </a:r>
            <a:r>
              <a:rPr lang="en-US" sz="1600" dirty="0" smtClean="0">
                <a:latin typeface="Menlo Regular"/>
                <a:cs typeface="Menlo Regular"/>
              </a:rPr>
              <a:t>06L </a:t>
            </a:r>
            <a:r>
              <a:rPr lang="en-US" sz="1600" dirty="0" smtClean="0">
                <a:latin typeface="Menlo Regular"/>
                <a:cs typeface="Menlo Regular"/>
              </a:rPr>
              <a:t>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  <a:r>
              <a:rPr lang="en-US" sz="1600" dirty="0" err="1" smtClean="0">
                <a:latin typeface="Menlo Regular"/>
                <a:cs typeface="Menlo Regular"/>
              </a:rPr>
              <a:t>config.run_ocean</a:t>
            </a:r>
            <a:r>
              <a:rPr lang="en-US" sz="1600" dirty="0" smtClean="0">
                <a:latin typeface="Menlo Regular"/>
                <a:cs typeface="Menlo Regular"/>
              </a:rPr>
              <a:t>=no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2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3909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3909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9727611">
            <a:off x="201846" y="1661004"/>
            <a:ext cx="16484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GSI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Spectral*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2275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2275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4324" y="5256784"/>
            <a:ext cx="6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73910" y="6147781"/>
            <a:ext cx="27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A7B"/>
                </a:solidFill>
              </a:rPr>
              <a:t>*No spectral requires No GSI to be explicitly set</a:t>
            </a:r>
            <a:endParaRPr lang="en-US" dirty="0">
              <a:solidFill>
                <a:srgbClr val="604A7B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19820" y="1555074"/>
            <a:ext cx="6199041" cy="78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500" dirty="0" smtClean="0">
                <a:latin typeface="Menlo Regular"/>
                <a:cs typeface="Menlo Regular"/>
              </a:rPr>
              <a:t>$</a:t>
            </a:r>
            <a:r>
              <a:rPr lang="en-US" sz="1500" dirty="0" err="1" smtClean="0">
                <a:latin typeface="Menlo Regular"/>
                <a:cs typeface="Menlo Regular"/>
              </a:rPr>
              <a:t>HOMEhwrf</a:t>
            </a:r>
            <a:r>
              <a:rPr lang="en-US" sz="1500" dirty="0" smtClean="0">
                <a:latin typeface="Menlo Regular"/>
                <a:cs typeface="Menlo Regular"/>
              </a:rPr>
              <a:t>/</a:t>
            </a:r>
            <a:r>
              <a:rPr lang="en-US" sz="1500" dirty="0">
                <a:latin typeface="Menlo Regular"/>
                <a:cs typeface="Menlo Regular"/>
              </a:rPr>
              <a:t>scripts/</a:t>
            </a:r>
            <a:r>
              <a:rPr lang="en-US" sz="1500" dirty="0" err="1">
                <a:latin typeface="Menlo Regular"/>
                <a:cs typeface="Menlo Regular"/>
              </a:rPr>
              <a:t>exhwrf_launch.py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dirty="0" smtClean="0">
                <a:latin typeface="Menlo Regular"/>
                <a:cs typeface="Menlo Regular"/>
              </a:rPr>
              <a:t>2014091306 \ </a:t>
            </a:r>
            <a:r>
              <a:rPr lang="en-US" sz="1500" dirty="0" smtClean="0">
                <a:latin typeface="Menlo Regular"/>
                <a:cs typeface="Menlo Regular"/>
              </a:rPr>
              <a:t>06L </a:t>
            </a:r>
            <a:r>
              <a:rPr lang="en-US" sz="1500" dirty="0" smtClean="0">
                <a:latin typeface="Menlo Regular"/>
                <a:cs typeface="Menlo Regular"/>
              </a:rPr>
              <a:t>HISTORY </a:t>
            </a:r>
            <a:r>
              <a:rPr lang="en-US" sz="1500" dirty="0" err="1" smtClean="0">
                <a:latin typeface="Menlo Regular"/>
                <a:cs typeface="Menlo Regular"/>
              </a:rPr>
              <a:t>config.EXPT</a:t>
            </a:r>
            <a:r>
              <a:rPr lang="en-US" sz="1500" dirty="0" smtClean="0">
                <a:latin typeface="Menlo Regular"/>
                <a:cs typeface="Menlo Regular"/>
              </a:rPr>
              <a:t>={EXPT} </a:t>
            </a:r>
            <a:r>
              <a:rPr lang="en-US" sz="1500" dirty="0" err="1" smtClean="0">
                <a:latin typeface="Menlo Regular"/>
                <a:cs typeface="Menlo Regular"/>
              </a:rPr>
              <a:t>config.run_ocean</a:t>
            </a:r>
            <a:r>
              <a:rPr lang="en-US" sz="1500" dirty="0" smtClean="0">
                <a:latin typeface="Menlo Regular"/>
                <a:cs typeface="Menlo Regular"/>
              </a:rPr>
              <a:t>=no </a:t>
            </a:r>
            <a:r>
              <a:rPr lang="en-US" sz="1500" dirty="0" err="1" smtClean="0">
                <a:latin typeface="Menlo Regular"/>
                <a:cs typeface="Menlo Regular"/>
              </a:rPr>
              <a:t>config.use_spectral</a:t>
            </a:r>
            <a:r>
              <a:rPr lang="en-US" sz="1500" dirty="0" smtClean="0">
                <a:latin typeface="Menlo Regular"/>
                <a:cs typeface="Menlo Regular"/>
              </a:rPr>
              <a:t>=no</a:t>
            </a:r>
            <a:endParaRPr lang="en-US" sz="1500" dirty="0" smtClean="0">
              <a:latin typeface="Menlo Regular"/>
              <a:cs typeface="Menlo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9820" y="1153783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3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2861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2861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9727611">
            <a:off x="201846" y="1661005"/>
            <a:ext cx="16484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Vortex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2862" y="6170219"/>
            <a:ext cx="252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A7B"/>
                </a:solidFill>
              </a:rPr>
              <a:t>*No relocation requires No GSI to be explicitly set</a:t>
            </a:r>
            <a:endParaRPr lang="en-US" dirty="0">
              <a:solidFill>
                <a:srgbClr val="604A7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1556" y="5001859"/>
            <a:ext cx="619904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</a:t>
            </a:r>
            <a:r>
              <a:rPr lang="en-US" sz="1600" dirty="0" smtClean="0">
                <a:latin typeface="Menlo Regular"/>
                <a:cs typeface="Menlo Regular"/>
              </a:rPr>
              <a:t>06L </a:t>
            </a:r>
            <a:r>
              <a:rPr lang="en-US" sz="1600" dirty="0" smtClean="0">
                <a:latin typeface="Menlo Regular"/>
                <a:cs typeface="Menlo Regular"/>
              </a:rPr>
              <a:t>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  <a:r>
              <a:rPr lang="en-US" sz="1600" dirty="0" err="1" smtClean="0">
                <a:latin typeface="Menlo Regular"/>
                <a:cs typeface="Menlo Regular"/>
              </a:rPr>
              <a:t>config.run_gsi</a:t>
            </a:r>
            <a:r>
              <a:rPr lang="en-US" sz="1600" dirty="0" smtClean="0">
                <a:latin typeface="Menlo Regular"/>
                <a:cs typeface="Menlo Regular"/>
              </a:rPr>
              <a:t>=no </a:t>
            </a:r>
            <a:r>
              <a:rPr lang="en-US" sz="1600" dirty="0" err="1" smtClean="0">
                <a:latin typeface="Menlo Regular"/>
                <a:cs typeface="Menlo Regular"/>
              </a:rPr>
              <a:t>config.run_ocean</a:t>
            </a:r>
            <a:r>
              <a:rPr lang="en-US" sz="1600" dirty="0" smtClean="0">
                <a:latin typeface="Menlo Regular"/>
                <a:cs typeface="Menlo Regular"/>
              </a:rPr>
              <a:t>=no</a:t>
            </a:r>
            <a:endParaRPr lang="en-US" sz="1600" dirty="0" smtClean="0">
              <a:latin typeface="Menlo Regular"/>
              <a:cs typeface="Menlo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3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Options: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923" y="2102864"/>
            <a:ext cx="548990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r>
              <a:rPr lang="en-US" sz="1600" dirty="0" err="1" smtClean="0"/>
              <a:t>HOMEhwrf</a:t>
            </a:r>
            <a:r>
              <a:rPr lang="en-US" sz="1600" dirty="0" smtClean="0"/>
              <a:t>/</a:t>
            </a:r>
            <a:r>
              <a:rPr lang="en-US" sz="1600" dirty="0"/>
              <a:t>scripts/</a:t>
            </a:r>
            <a:r>
              <a:rPr lang="en-US" sz="1600" dirty="0" err="1"/>
              <a:t>exhwrf_launch.py</a:t>
            </a:r>
            <a:r>
              <a:rPr lang="en-US" sz="1600" dirty="0"/>
              <a:t> </a:t>
            </a:r>
            <a:r>
              <a:rPr lang="en-US" sz="1600" dirty="0" smtClean="0"/>
              <a:t>2014091306 06L HISTORY \   </a:t>
            </a:r>
          </a:p>
          <a:p>
            <a:r>
              <a:rPr lang="en-US" sz="1600" dirty="0" smtClean="0"/>
              <a:t>    “</a:t>
            </a:r>
            <a:r>
              <a:rPr lang="en-US" sz="1600" dirty="0" err="1" smtClean="0"/>
              <a:t>config.startfile</a:t>
            </a:r>
            <a:r>
              <a:rPr lang="en-US" sz="1600" dirty="0"/>
              <a:t>=$</a:t>
            </a:r>
            <a:r>
              <a:rPr lang="en-US" sz="1600" dirty="0" err="1" smtClean="0"/>
              <a:t>startfile</a:t>
            </a:r>
            <a:r>
              <a:rPr lang="en-US" sz="1600" dirty="0" smtClean="0"/>
              <a:t>” \</a:t>
            </a:r>
            <a:endParaRPr lang="en-US" sz="1600" dirty="0"/>
          </a:p>
          <a:p>
            <a:r>
              <a:rPr lang="en-US" sz="1600" dirty="0" smtClean="0"/>
              <a:t>    “</a:t>
            </a:r>
            <a:r>
              <a:rPr lang="en-US" sz="1600" dirty="0" err="1" smtClean="0"/>
              <a:t>moad_namelist.physics.mp_physics</a:t>
            </a:r>
            <a:r>
              <a:rPr lang="en-US" sz="1600" dirty="0" smtClean="0"/>
              <a:t>=8”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923" y="1733532"/>
            <a:ext cx="197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>
                <a:solidFill>
                  <a:schemeClr val="accent5"/>
                </a:solidFill>
              </a:rPr>
              <a:t>launcher_wrapper</a:t>
            </a:r>
            <a:r>
              <a:rPr lang="en-US" dirty="0">
                <a:solidFill>
                  <a:schemeClr val="accent5"/>
                </a:solidFill>
              </a:rPr>
              <a:t>,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367539"/>
            <a:ext cx="128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hwrf.conf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736871"/>
            <a:ext cx="457200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[</a:t>
            </a:r>
            <a:r>
              <a:rPr lang="en-US" sz="1200" dirty="0" err="1">
                <a:latin typeface="Andale Mono"/>
                <a:cs typeface="Andale Mono"/>
              </a:rPr>
              <a:t>moad_namelist</a:t>
            </a:r>
            <a:r>
              <a:rPr lang="en-US" sz="1200" dirty="0">
                <a:latin typeface="Andale Mono"/>
                <a:cs typeface="Andale Mono"/>
              </a:rPr>
              <a:t>]</a:t>
            </a:r>
          </a:p>
          <a:p>
            <a:r>
              <a:rPr lang="en-US" sz="1200" dirty="0">
                <a:latin typeface="Andale Mono"/>
                <a:cs typeface="Andale Mono"/>
              </a:rPr>
              <a:t># This section contains </a:t>
            </a:r>
            <a:r>
              <a:rPr lang="en-US" sz="1200" dirty="0" err="1">
                <a:latin typeface="Andale Mono"/>
                <a:cs typeface="Andale Mono"/>
              </a:rPr>
              <a:t>namelist</a:t>
            </a:r>
            <a:r>
              <a:rPr lang="en-US" sz="1200" dirty="0">
                <a:latin typeface="Andale Mono"/>
                <a:cs typeface="Andale Mono"/>
              </a:rPr>
              <a:t> information that are specified for</a:t>
            </a:r>
          </a:p>
          <a:p>
            <a:r>
              <a:rPr lang="en-US" sz="1200" dirty="0">
                <a:latin typeface="Andale Mono"/>
                <a:cs typeface="Andale Mono"/>
              </a:rPr>
              <a:t># the WRF MOAD.  Note that some </a:t>
            </a:r>
            <a:r>
              <a:rPr lang="en-US" sz="1200" dirty="0" err="1">
                <a:latin typeface="Andale Mono"/>
                <a:cs typeface="Andale Mono"/>
              </a:rPr>
              <a:t>namelist</a:t>
            </a:r>
            <a:r>
              <a:rPr lang="en-US" sz="1200" dirty="0">
                <a:latin typeface="Andale Mono"/>
                <a:cs typeface="Andale Mono"/>
              </a:rPr>
              <a:t> variables (</a:t>
            </a:r>
            <a:r>
              <a:rPr lang="en-US" sz="1200" dirty="0" err="1">
                <a:latin typeface="Andale Mono"/>
                <a:cs typeface="Andale Mono"/>
              </a:rPr>
              <a:t>io</a:t>
            </a:r>
            <a:r>
              <a:rPr lang="en-US" sz="1200" dirty="0">
                <a:latin typeface="Andale Mono"/>
                <a:cs typeface="Andale Mono"/>
              </a:rPr>
              <a:t> servers, </a:t>
            </a:r>
            <a:r>
              <a:rPr lang="en-US" sz="1200" dirty="0" err="1">
                <a:latin typeface="Andale Mono"/>
                <a:cs typeface="Andale Mono"/>
              </a:rPr>
              <a:t>io</a:t>
            </a:r>
            <a:r>
              <a:rPr lang="en-US" sz="1200" dirty="0">
                <a:latin typeface="Andale Mono"/>
                <a:cs typeface="Andale Mono"/>
              </a:rPr>
              <a:t>,</a:t>
            </a:r>
          </a:p>
          <a:p>
            <a:r>
              <a:rPr lang="en-US" sz="1200" dirty="0">
                <a:latin typeface="Andale Mono"/>
                <a:cs typeface="Andale Mono"/>
              </a:rPr>
              <a:t># domain size, location, parentage) are set automatically by the</a:t>
            </a:r>
          </a:p>
          <a:p>
            <a:r>
              <a:rPr lang="en-US" sz="1200" dirty="0">
                <a:latin typeface="Andale Mono"/>
                <a:cs typeface="Andale Mono"/>
              </a:rPr>
              <a:t># Python code.  See </a:t>
            </a:r>
            <a:r>
              <a:rPr lang="en-US" sz="1200" dirty="0" err="1">
                <a:latin typeface="Andale Mono"/>
                <a:cs typeface="Andale Mono"/>
              </a:rPr>
              <a:t>hwrf</a:t>
            </a:r>
            <a:r>
              <a:rPr lang="en-US" sz="1200" dirty="0">
                <a:latin typeface="Andale Mono"/>
                <a:cs typeface="Andale Mono"/>
              </a:rPr>
              <a:t>/</a:t>
            </a:r>
            <a:r>
              <a:rPr lang="en-US" sz="1200" dirty="0" err="1">
                <a:latin typeface="Andale Mono"/>
                <a:cs typeface="Andale Mono"/>
              </a:rPr>
              <a:t>wrf.py</a:t>
            </a:r>
            <a:r>
              <a:rPr lang="en-US" sz="1200" dirty="0">
                <a:latin typeface="Andale Mono"/>
                <a:cs typeface="Andale Mono"/>
              </a:rPr>
              <a:t> for details.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physics.mp_physics</a:t>
            </a:r>
            <a:r>
              <a:rPr lang="en-US" sz="1200" dirty="0">
                <a:latin typeface="Andale Mono"/>
                <a:cs typeface="Andale Mono"/>
              </a:rPr>
              <a:t> = 85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physics.ra_lw_physics</a:t>
            </a:r>
            <a:r>
              <a:rPr lang="en-US" sz="1200" dirty="0">
                <a:latin typeface="Andale Mono"/>
                <a:cs typeface="Andale Mono"/>
              </a:rPr>
              <a:t> = 98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physics.ra_sw_physics</a:t>
            </a:r>
            <a:r>
              <a:rPr lang="en-US" sz="1200" dirty="0">
                <a:latin typeface="Andale Mono"/>
                <a:cs typeface="Andale Mono"/>
              </a:rPr>
              <a:t> = 98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physics.sf_sfclay_physics</a:t>
            </a:r>
            <a:r>
              <a:rPr lang="en-US" sz="1200" dirty="0">
                <a:latin typeface="Andale Mono"/>
                <a:cs typeface="Andale Mono"/>
              </a:rPr>
              <a:t> = 88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physics.sf_surface_physics</a:t>
            </a:r>
            <a:r>
              <a:rPr lang="en-US" sz="1200" dirty="0">
                <a:latin typeface="Andale Mono"/>
                <a:cs typeface="Andale Mono"/>
              </a:rPr>
              <a:t> = 88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physics.bl_pbl_physics</a:t>
            </a:r>
            <a:r>
              <a:rPr lang="en-US" sz="1200" dirty="0">
                <a:latin typeface="Andale Mono"/>
                <a:cs typeface="Andale Mono"/>
              </a:rPr>
              <a:t> = 3</a:t>
            </a:r>
          </a:p>
          <a:p>
            <a:r>
              <a:rPr lang="en-US" sz="1200" dirty="0" err="1">
                <a:latin typeface="Andale Mono"/>
                <a:cs typeface="Andale Mono"/>
              </a:rPr>
              <a:t>physics.cu_physics</a:t>
            </a:r>
            <a:r>
              <a:rPr lang="en-US" sz="1200" dirty="0">
                <a:latin typeface="Andale Mono"/>
                <a:cs typeface="Andale Mono"/>
              </a:rPr>
              <a:t> = </a:t>
            </a:r>
            <a:r>
              <a:rPr lang="en-US" sz="1200" dirty="0" smtClean="0">
                <a:latin typeface="Andale Mono"/>
                <a:cs typeface="Andale Mono"/>
              </a:rPr>
              <a:t>84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1187571" y="2494843"/>
            <a:ext cx="278526" cy="111200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847" y="3183731"/>
            <a:ext cx="1256834" cy="3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Conf</a:t>
            </a:r>
            <a:r>
              <a:rPr lang="en-US" dirty="0" smtClean="0">
                <a:solidFill>
                  <a:schemeClr val="accent2"/>
                </a:solidFill>
              </a:rPr>
              <a:t> Section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2545728" y="2309160"/>
            <a:ext cx="278526" cy="147061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6376" y="3100371"/>
            <a:ext cx="12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Conf</a:t>
            </a:r>
            <a:r>
              <a:rPr lang="en-US" dirty="0" smtClean="0">
                <a:solidFill>
                  <a:schemeClr val="accent6"/>
                </a:solidFill>
              </a:rPr>
              <a:t> Variable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0777" y="3100371"/>
            <a:ext cx="8538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Desired Value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3620835" y="2905205"/>
            <a:ext cx="116875" cy="195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7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Most configurable options are controlled by variables that live within the </a:t>
            </a:r>
            <a:r>
              <a:rPr lang="en-US" dirty="0" err="1" smtClean="0"/>
              <a:t>parm</a:t>
            </a:r>
            <a:r>
              <a:rPr lang="en-US" dirty="0" smtClean="0"/>
              <a:t>/ directory in 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</a:t>
            </a:r>
            <a:r>
              <a:rPr lang="en-US" dirty="0" smtClean="0"/>
              <a:t> files contains sections in square brackets, i.e. [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Four primary </a:t>
            </a:r>
            <a:r>
              <a:rPr lang="en-US" dirty="0" err="1" smtClean="0"/>
              <a:t>conf</a:t>
            </a:r>
            <a:r>
              <a:rPr lang="en-US" dirty="0" smtClean="0"/>
              <a:t> files control all options and required for each run and are called in the following order</a:t>
            </a:r>
          </a:p>
          <a:p>
            <a:pPr lvl="1"/>
            <a:r>
              <a:rPr lang="en-US" dirty="0" err="1" smtClean="0"/>
              <a:t>hwrf_input.conf</a:t>
            </a:r>
            <a:endParaRPr lang="en-US" dirty="0" smtClean="0"/>
          </a:p>
          <a:p>
            <a:pPr lvl="1"/>
            <a:r>
              <a:rPr lang="en-US" dirty="0" err="1" smtClean="0"/>
              <a:t>hwrf.conf</a:t>
            </a:r>
            <a:endParaRPr lang="en-US" dirty="0" smtClean="0"/>
          </a:p>
          <a:p>
            <a:pPr lvl="1"/>
            <a:r>
              <a:rPr lang="en-US" dirty="0" err="1" smtClean="0"/>
              <a:t>hwrf_holdvars.conf</a:t>
            </a:r>
            <a:endParaRPr lang="en-US" dirty="0" smtClean="0"/>
          </a:p>
          <a:p>
            <a:pPr lvl="1"/>
            <a:r>
              <a:rPr lang="en-US" dirty="0" err="1" smtClean="0"/>
              <a:t>hwrf_basic.conf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0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Sections may appear in multiple </a:t>
            </a:r>
            <a:r>
              <a:rPr lang="en-US" dirty="0" err="1"/>
              <a:t>conf</a:t>
            </a:r>
            <a:r>
              <a:rPr lang="en-US" dirty="0"/>
              <a:t> files with different contents</a:t>
            </a:r>
          </a:p>
          <a:p>
            <a:r>
              <a:rPr lang="en-US" dirty="0"/>
              <a:t>The last configuration option to be set overrides any previous option</a:t>
            </a:r>
          </a:p>
          <a:p>
            <a:r>
              <a:rPr lang="en-US" dirty="0" smtClean="0"/>
              <a:t>Configuration options can be combined in a group as a new configure file, or in the command line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hwrf_input.conf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86808"/>
            <a:ext cx="7772400" cy="4572000"/>
          </a:xfrm>
        </p:spPr>
        <p:txBody>
          <a:bodyPr/>
          <a:lstStyle/>
          <a:p>
            <a:r>
              <a:rPr lang="en-US" dirty="0" smtClean="0"/>
              <a:t>Contains sections that describe the default locations, naming, and pulling priority order of data on NOAA machines on disk and HPSS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7096" y="5815832"/>
            <a:ext cx="578970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[gfs2014_naming]</a:t>
            </a:r>
          </a:p>
          <a:p>
            <a:r>
              <a:rPr lang="de-DE" sz="1500" dirty="0" err="1"/>
              <a:t>gfs_sf</a:t>
            </a:r>
            <a:r>
              <a:rPr lang="de-DE" sz="1500" dirty="0"/>
              <a:t>            = </a:t>
            </a:r>
            <a:r>
              <a:rPr lang="de-DE" sz="1500" dirty="0" err="1"/>
              <a:t>gfs.t</a:t>
            </a:r>
            <a:r>
              <a:rPr lang="de-DE" sz="1500" dirty="0"/>
              <a:t>{</a:t>
            </a:r>
            <a:r>
              <a:rPr lang="de-DE" sz="1500" dirty="0" err="1"/>
              <a:t>aHH</a:t>
            </a:r>
            <a:r>
              <a:rPr lang="de-DE" sz="1500" dirty="0"/>
              <a:t>}</a:t>
            </a:r>
            <a:r>
              <a:rPr lang="de-DE" sz="1500" dirty="0" err="1"/>
              <a:t>z.sf</a:t>
            </a:r>
            <a:r>
              <a:rPr lang="de-DE" sz="1500" dirty="0"/>
              <a:t>{fahr:02d}            ;; GFS </a:t>
            </a:r>
            <a:r>
              <a:rPr lang="de-DE" sz="1500" dirty="0" err="1"/>
              <a:t>spectral</a:t>
            </a:r>
            <a:r>
              <a:rPr lang="de-DE" sz="1500" dirty="0"/>
              <a:t> </a:t>
            </a:r>
            <a:r>
              <a:rPr lang="de-DE" sz="1500" dirty="0" err="1"/>
              <a:t>forecast</a:t>
            </a:r>
            <a:endParaRPr lang="de-DE" sz="1500" dirty="0"/>
          </a:p>
          <a:p>
            <a:r>
              <a:rPr lang="de-DE" sz="1500" dirty="0" err="1"/>
              <a:t>gfs_sfcanl</a:t>
            </a:r>
            <a:r>
              <a:rPr lang="de-DE" sz="1500" dirty="0"/>
              <a:t>        = </a:t>
            </a:r>
            <a:r>
              <a:rPr lang="de-DE" sz="1500" dirty="0" err="1"/>
              <a:t>gfs.t</a:t>
            </a:r>
            <a:r>
              <a:rPr lang="de-DE" sz="1500" dirty="0"/>
              <a:t>{</a:t>
            </a:r>
            <a:r>
              <a:rPr lang="de-DE" sz="1500" dirty="0" err="1"/>
              <a:t>aHH</a:t>
            </a:r>
            <a:r>
              <a:rPr lang="de-DE" sz="1500" dirty="0"/>
              <a:t>}</a:t>
            </a:r>
            <a:r>
              <a:rPr lang="de-DE" sz="1500" dirty="0" err="1"/>
              <a:t>z.sfcanl</a:t>
            </a:r>
            <a:r>
              <a:rPr lang="de-DE" sz="1500" dirty="0"/>
              <a:t>                  ;; GFS </a:t>
            </a:r>
            <a:r>
              <a:rPr lang="de-DE" sz="1500" dirty="0" err="1"/>
              <a:t>surface</a:t>
            </a:r>
            <a:r>
              <a:rPr lang="de-DE" sz="1500" dirty="0"/>
              <a:t> </a:t>
            </a:r>
            <a:r>
              <a:rPr lang="de-DE" sz="1500" dirty="0" err="1" smtClean="0"/>
              <a:t>analysis</a:t>
            </a:r>
            <a:endParaRPr lang="fr-FR" sz="1500" dirty="0" smtClean="0"/>
          </a:p>
          <a:p>
            <a:r>
              <a:rPr lang="fr-FR" sz="1500" dirty="0" smtClean="0"/>
              <a:t>…</a:t>
            </a:r>
            <a:endParaRPr lang="fr-FR" sz="1500" dirty="0"/>
          </a:p>
        </p:txBody>
      </p:sp>
      <p:sp>
        <p:nvSpPr>
          <p:cNvPr id="5" name="Rectangle 4"/>
          <p:cNvSpPr/>
          <p:nvPr/>
        </p:nvSpPr>
        <p:spPr>
          <a:xfrm>
            <a:off x="327162" y="2703577"/>
            <a:ext cx="5789705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[jet_hist_PROD2014]</a:t>
            </a:r>
          </a:p>
          <a:p>
            <a:r>
              <a:rPr lang="en-US" sz="1500" dirty="0"/>
              <a:t>inputroot2014=/lfs3/projects/</a:t>
            </a:r>
            <a:r>
              <a:rPr lang="en-US" sz="1500" dirty="0" err="1"/>
              <a:t>hwrf</a:t>
            </a:r>
            <a:r>
              <a:rPr lang="en-US" sz="1500" dirty="0"/>
              <a:t>-data/</a:t>
            </a:r>
            <a:r>
              <a:rPr lang="en-US" sz="1500" dirty="0" err="1"/>
              <a:t>hwrf</a:t>
            </a:r>
            <a:r>
              <a:rPr lang="en-US" sz="1500" dirty="0"/>
              <a:t>-input   ;; Input root location</a:t>
            </a:r>
          </a:p>
          <a:p>
            <a:r>
              <a:rPr lang="en-US" sz="1500" dirty="0" err="1"/>
              <a:t>inputroot</a:t>
            </a:r>
            <a:r>
              <a:rPr lang="en-US" sz="1500" dirty="0"/>
              <a:t>=/lfs3/projects/</a:t>
            </a:r>
            <a:r>
              <a:rPr lang="en-US" sz="1500" dirty="0" err="1"/>
              <a:t>hwrf</a:t>
            </a:r>
            <a:r>
              <a:rPr lang="en-US" sz="1500" dirty="0"/>
              <a:t>-data/</a:t>
            </a:r>
            <a:r>
              <a:rPr lang="en-US" sz="1500" dirty="0" err="1"/>
              <a:t>hwrf</a:t>
            </a:r>
            <a:r>
              <a:rPr lang="en-US" sz="1500" dirty="0"/>
              <a:t>-input       ;; Input root location</a:t>
            </a:r>
          </a:p>
          <a:p>
            <a:r>
              <a:rPr lang="en-US" sz="1500" dirty="0" smtClean="0"/>
              <a:t>…</a:t>
            </a:r>
            <a:endParaRPr lang="en-US" sz="1500" dirty="0"/>
          </a:p>
          <a:p>
            <a:r>
              <a:rPr lang="en-US" sz="1500" dirty="0" smtClean="0"/>
              <a:t>@</a:t>
            </a:r>
            <a:r>
              <a:rPr lang="en-US" sz="1500" dirty="0" err="1"/>
              <a:t>inc</a:t>
            </a:r>
            <a:r>
              <a:rPr lang="en-US" sz="1500" dirty="0"/>
              <a:t>=gfs2014_naming,para_loop_naming,</a:t>
            </a:r>
            <a:r>
              <a:rPr lang="en-US" sz="1500" dirty="0" smtClean="0"/>
              <a:t>jet_gefs_naming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1504959" y="4236284"/>
            <a:ext cx="578970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[jet_sources_PROD2014]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inc</a:t>
            </a:r>
            <a:r>
              <a:rPr lang="en-US" sz="1600" dirty="0"/>
              <a:t>=gfs2014hpss</a:t>
            </a:r>
          </a:p>
          <a:p>
            <a:r>
              <a:rPr lang="en-US" sz="1600" dirty="0"/>
              <a:t>## Jet history area</a:t>
            </a:r>
          </a:p>
          <a:p>
            <a:r>
              <a:rPr lang="en-US" sz="1600" dirty="0"/>
              <a:t>jet_hist_PROD2014%location  = file:///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427232">
            <a:off x="5329903" y="2518912"/>
            <a:ext cx="19546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Location of files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588581">
            <a:off x="5549497" y="3973185"/>
            <a:ext cx="31154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Sources and priority of each source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558148">
            <a:off x="7020648" y="5895840"/>
            <a:ext cx="20914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Names of files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all the </a:t>
            </a:r>
            <a:r>
              <a:rPr lang="en-US" dirty="0" err="1" smtClean="0"/>
              <a:t>namelist</a:t>
            </a:r>
            <a:r>
              <a:rPr lang="en-US" dirty="0" smtClean="0"/>
              <a:t>-type parameters for all components</a:t>
            </a:r>
          </a:p>
          <a:p>
            <a:r>
              <a:rPr lang="en-US" dirty="0" smtClean="0"/>
              <a:t>Notable sections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671" y="2400603"/>
            <a:ext cx="7354326" cy="1200329"/>
          </a:xfrm>
          <a:prstGeom prst="rect">
            <a:avLst/>
          </a:prstGeom>
          <a:solidFill>
            <a:srgbClr val="E6E0EC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dir</a:t>
            </a:r>
            <a:r>
              <a:rPr lang="en-US" dirty="0"/>
              <a:t>]</a:t>
            </a:r>
          </a:p>
          <a:p>
            <a:r>
              <a:rPr lang="en-US" dirty="0" err="1"/>
              <a:t>statusfile</a:t>
            </a:r>
            <a:r>
              <a:rPr lang="en-US" dirty="0"/>
              <a:t>={</a:t>
            </a:r>
            <a:r>
              <a:rPr lang="en-US" dirty="0" err="1"/>
              <a:t>WORKhwrf</a:t>
            </a:r>
            <a:r>
              <a:rPr lang="en-US" dirty="0"/>
              <a:t>}/{</a:t>
            </a:r>
            <a:r>
              <a:rPr lang="en-US" dirty="0" err="1"/>
              <a:t>stormlabel</a:t>
            </a:r>
            <a:r>
              <a:rPr lang="en-US" dirty="0"/>
              <a:t>}.{YMDH} ;; cycle status file</a:t>
            </a:r>
          </a:p>
          <a:p>
            <a:r>
              <a:rPr lang="en-US" dirty="0"/>
              <a:t>intercom={</a:t>
            </a:r>
            <a:r>
              <a:rPr lang="en-US" dirty="0" err="1"/>
              <a:t>WORKhwrf</a:t>
            </a:r>
            <a:r>
              <a:rPr lang="en-US" dirty="0"/>
              <a:t>}/intercom  ;; </a:t>
            </a:r>
            <a:r>
              <a:rPr lang="en-US" dirty="0" err="1"/>
              <a:t>dir</a:t>
            </a:r>
            <a:r>
              <a:rPr lang="en-US" dirty="0"/>
              <a:t> for communicating data files between jobs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671" y="3836149"/>
            <a:ext cx="7014499" cy="1754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[exe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/>
              <a:t>wgrib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wgrib</a:t>
            </a:r>
            <a:r>
              <a:rPr lang="en-US" dirty="0"/>
              <a:t>  ;; </a:t>
            </a:r>
            <a:r>
              <a:rPr lang="en-US" dirty="0" err="1"/>
              <a:t>wgrib</a:t>
            </a:r>
            <a:r>
              <a:rPr lang="en-US" dirty="0"/>
              <a:t> GRIB1 indexing and manipulation program</a:t>
            </a:r>
          </a:p>
          <a:p>
            <a:r>
              <a:rPr lang="en-US" dirty="0" err="1"/>
              <a:t>cnvgrib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cnvgrib</a:t>
            </a:r>
            <a:r>
              <a:rPr lang="en-US" dirty="0"/>
              <a:t>  ;; </a:t>
            </a:r>
            <a:r>
              <a:rPr lang="en-US" dirty="0" err="1"/>
              <a:t>cnvgrib</a:t>
            </a:r>
            <a:r>
              <a:rPr lang="en-US" dirty="0"/>
              <a:t> GRIB1/2 conversion program</a:t>
            </a:r>
          </a:p>
          <a:p>
            <a:r>
              <a:rPr lang="en-US" dirty="0" err="1"/>
              <a:t>grbindex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grbindex</a:t>
            </a:r>
            <a:r>
              <a:rPr lang="en-US" dirty="0"/>
              <a:t> ;; GRIB1 binary index generation program</a:t>
            </a:r>
          </a:p>
          <a:p>
            <a:r>
              <a:rPr lang="en-US" dirty="0" err="1"/>
              <a:t>mpiserial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mpiserial</a:t>
            </a:r>
            <a:r>
              <a:rPr lang="en-US" dirty="0"/>
              <a:t> ;; Executes serial programs via </a:t>
            </a:r>
            <a:r>
              <a:rPr lang="en-US" dirty="0" smtClean="0"/>
              <a:t>MPI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2489" y="5899685"/>
            <a:ext cx="5781512" cy="98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To see a full list of sections included in this file, type</a:t>
            </a:r>
          </a:p>
          <a:p>
            <a:endParaRPr lang="en-US" sz="2000" dirty="0">
              <a:latin typeface="Menlo Bold"/>
              <a:cs typeface="Menlo Bold"/>
            </a:endParaRPr>
          </a:p>
          <a:p>
            <a:pPr algn="ctr"/>
            <a:r>
              <a:rPr lang="en-US" sz="2000" dirty="0" err="1">
                <a:latin typeface="Menlo Bold"/>
                <a:cs typeface="Menlo Bold"/>
              </a:rPr>
              <a:t>grep</a:t>
            </a:r>
            <a:r>
              <a:rPr lang="en-US" sz="2000" dirty="0">
                <a:latin typeface="Menlo Bold"/>
                <a:cs typeface="Menlo Bold"/>
              </a:rPr>
              <a:t> </a:t>
            </a:r>
            <a:r>
              <a:rPr lang="en-US" sz="2000" dirty="0" smtClean="0">
                <a:latin typeface="Menlo Bold"/>
                <a:cs typeface="Menlo Bold"/>
              </a:rPr>
              <a:t>"^\</a:t>
            </a:r>
            <a:r>
              <a:rPr lang="en-US" sz="2000" dirty="0">
                <a:latin typeface="Menlo Bold"/>
                <a:cs typeface="Menlo Bold"/>
              </a:rPr>
              <a:t>[" </a:t>
            </a:r>
            <a:r>
              <a:rPr lang="en-US" sz="2000" dirty="0" err="1" smtClean="0">
                <a:latin typeface="Menlo Bold"/>
                <a:cs typeface="Menlo Bold"/>
              </a:rPr>
              <a:t>hwrf.conf</a:t>
            </a:r>
            <a:endParaRPr lang="en-US" sz="2000" dirty="0" smtClean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42299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hwrf_holdvar.conf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ets </a:t>
            </a:r>
            <a:r>
              <a:rPr lang="en-US" dirty="0"/>
              <a:t>variables that are only used to create the </a:t>
            </a:r>
            <a:r>
              <a:rPr lang="en-US" dirty="0" err="1"/>
              <a:t>holdvars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/>
              <a:t>for </a:t>
            </a:r>
            <a:r>
              <a:rPr lang="en-US" dirty="0" err="1" smtClean="0"/>
              <a:t>ksh</a:t>
            </a:r>
            <a:endParaRPr lang="en-US" dirty="0"/>
          </a:p>
          <a:p>
            <a:r>
              <a:rPr lang="en-US" dirty="0" smtClean="0"/>
              <a:t>Nothing </a:t>
            </a:r>
            <a:r>
              <a:rPr lang="en-US" dirty="0"/>
              <a:t>in this section is ever used by the Python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vestigial file is just for compatibility with legacy </a:t>
            </a:r>
            <a:r>
              <a:rPr lang="en-US" dirty="0" smtClean="0"/>
              <a:t>external workflows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will be removed </a:t>
            </a:r>
            <a:r>
              <a:rPr lang="en-US" dirty="0" smtClean="0"/>
              <a:t>eventually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hwrf_basic.conf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configuration </a:t>
            </a:r>
            <a:r>
              <a:rPr lang="en-US" dirty="0"/>
              <a:t>file </a:t>
            </a:r>
            <a:r>
              <a:rPr lang="en-US" dirty="0" smtClean="0"/>
              <a:t>responsible for setting directory paths </a:t>
            </a:r>
            <a:r>
              <a:rPr lang="en-US" dirty="0"/>
              <a:t>to which the later </a:t>
            </a:r>
            <a:r>
              <a:rPr lang="en-US" dirty="0" err="1"/>
              <a:t>conf</a:t>
            </a:r>
            <a:r>
              <a:rPr lang="en-US" dirty="0"/>
              <a:t> files </a:t>
            </a:r>
            <a:r>
              <a:rPr lang="en-US" dirty="0" smtClean="0"/>
              <a:t>refer </a:t>
            </a:r>
          </a:p>
          <a:p>
            <a:r>
              <a:rPr lang="en-US" dirty="0" smtClean="0"/>
              <a:t>Assumes another file has set </a:t>
            </a:r>
            <a:r>
              <a:rPr lang="en-US" dirty="0"/>
              <a:t>CDSCRUB, CDSAVE, </a:t>
            </a:r>
            <a:r>
              <a:rPr lang="en-US" dirty="0" err="1"/>
              <a:t>syndat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CDNOSCRUB variables in the [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Configures the workflow-related variables in [</a:t>
            </a:r>
            <a:r>
              <a:rPr lang="en-US" dirty="0" err="1" smtClean="0"/>
              <a:t>config</a:t>
            </a:r>
            <a:r>
              <a:rPr lang="en-US" dirty="0" smtClean="0"/>
              <a:t>] section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3854631"/>
            <a:ext cx="7296197" cy="2677656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</p:spPr>
        <p:txBody>
          <a:bodyPr wrap="square" numCol="1">
            <a:spAutoFit/>
          </a:bodyPr>
          <a:lstStyle/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config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workflow-related variables	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rocotostr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string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vaariables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needed for Rocoto workflow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rocotobool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bool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variables needed for Rocoto workflow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[prelaunch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configures overrides for default settings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[sanity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configures sanity checks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directory paths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[archive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archiving locations and methods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Directly editing original </a:t>
            </a:r>
            <a:r>
              <a:rPr lang="en-US" dirty="0" err="1" smtClean="0"/>
              <a:t>conf</a:t>
            </a:r>
            <a:r>
              <a:rPr lang="en-US" dirty="0" smtClean="0"/>
              <a:t> files is not recommended</a:t>
            </a:r>
          </a:p>
          <a:p>
            <a:r>
              <a:rPr lang="en-US" dirty="0" smtClean="0"/>
              <a:t>Command line arguments vs. passing a new </a:t>
            </a:r>
            <a:r>
              <a:rPr lang="en-US" dirty="0" err="1" smtClean="0"/>
              <a:t>conf</a:t>
            </a:r>
            <a:r>
              <a:rPr lang="en-US" dirty="0" smtClean="0"/>
              <a:t> file during submission of </a:t>
            </a:r>
            <a:r>
              <a:rPr lang="en-US" dirty="0" err="1" smtClean="0"/>
              <a:t>run_hwrf.py</a:t>
            </a:r>
            <a:r>
              <a:rPr lang="en-US" dirty="0" smtClean="0"/>
              <a:t> (contents of </a:t>
            </a:r>
            <a:r>
              <a:rPr lang="en-US" dirty="0" err="1" smtClean="0"/>
              <a:t>rocoto</a:t>
            </a:r>
            <a:r>
              <a:rPr lang="en-US" dirty="0" smtClean="0"/>
              <a:t>/</a:t>
            </a:r>
            <a:r>
              <a:rPr lang="en-US" dirty="0" err="1" smtClean="0"/>
              <a:t>runhwrf_wrapper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configurations load additional files by default, which contain settings that cannot be overridden by passing additional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377513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309" y="1566483"/>
            <a:ext cx="8724129" cy="830997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marL="455613" indent="-455613">
              <a:tabLst>
                <a:tab pos="2060575" algn="l"/>
              </a:tabLst>
            </a:pPr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 smtClean="0">
                <a:solidFill>
                  <a:srgbClr val="7F7F7F"/>
                </a:solidFill>
                <a:latin typeface="Menlo-Regular"/>
              </a:rPr>
              <a:t>sjet.ent</a:t>
            </a:r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config.SUBEXPT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={</a:t>
            </a:r>
            <a:r>
              <a:rPr lang="en-US" sz="1600" i="1" dirty="0" err="1" smtClean="0">
                <a:solidFill>
                  <a:srgbClr val="000000"/>
                </a:solidFill>
                <a:latin typeface="Menlo-Regular"/>
              </a:rPr>
              <a:t>anyname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config.run_gsi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=no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09" y="3031781"/>
            <a:ext cx="59654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XMLfile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XML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{DBFILE}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database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{DATE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YYYYMMDDHH-YYYYMMDDHH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a range of cycles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single cycle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 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two specific cycles</a:t>
            </a:r>
            <a:endParaRPr lang="en-US" dirty="0" smtClean="0"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i="1" dirty="0" smtClean="0">
                <a:latin typeface="Menlo-Regular"/>
              </a:rPr>
              <a:t>{</a:t>
            </a:r>
            <a:r>
              <a:rPr lang="en-US" i="1" dirty="0">
                <a:latin typeface="Menlo-Regular"/>
              </a:rPr>
              <a:t>STID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storm ID, i.e. 18L for Sandy</a:t>
            </a:r>
          </a:p>
          <a:p>
            <a:pPr marL="225425" indent="-225425">
              <a:buFont typeface="Arial"/>
              <a:buChar char="•"/>
            </a:pPr>
            <a:r>
              <a:rPr lang="en-US" i="1" dirty="0">
                <a:latin typeface="Menlo-Regular"/>
              </a:rPr>
              <a:t>{EXPT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name of parent directory of</a:t>
            </a:r>
            <a:r>
              <a:rPr lang="en-US" dirty="0" smtClean="0">
                <a:latin typeface="Menlo-Regular"/>
              </a:rPr>
              <a:t> </a:t>
            </a:r>
            <a:r>
              <a:rPr lang="en-US" dirty="0" err="1" smtClean="0">
                <a:latin typeface="Menlo-Regular"/>
              </a:rPr>
              <a:t>rocoto</a:t>
            </a:r>
            <a:r>
              <a:rPr lang="en-US" dirty="0" smtClean="0">
                <a:latin typeface="Menlo-Regular"/>
              </a:rPr>
              <a:t>/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Can set any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parameter in this line without editing a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file </a:t>
            </a:r>
            <a:endParaRPr lang="en-US" dirty="0">
              <a:latin typeface="Perpetua"/>
              <a:cs typeface="Perpetua"/>
            </a:endParaRP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e.g. add option: </a:t>
            </a:r>
            <a:r>
              <a:rPr lang="en-US" dirty="0" err="1" smtClean="0">
                <a:latin typeface="Menlo-Regular"/>
              </a:rPr>
              <a:t>config.run_gsi</a:t>
            </a:r>
            <a:r>
              <a:rPr lang="en-US" dirty="0" smtClean="0">
                <a:latin typeface="Menlo-Regular"/>
              </a:rPr>
              <a:t>=no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9555" y="3031781"/>
            <a:ext cx="31044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-n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turns of invest renumbering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-s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to specify site file (optional)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running subsequent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instances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 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by passing a list of storms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 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by passing a list of basins</a:t>
            </a:r>
          </a:p>
        </p:txBody>
      </p:sp>
    </p:spTree>
    <p:extLst>
      <p:ext uri="{BB962C8B-B14F-4D97-AF65-F5344CB8AC3E}">
        <p14:creationId xmlns:p14="http://schemas.microsoft.com/office/powerpoint/2010/main" val="331881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8748</TotalTime>
  <Words>1088</Words>
  <Application>Microsoft Macintosh PowerPoint</Application>
  <PresentationFormat>On-screen Show (4:3)</PresentationFormat>
  <Paragraphs>169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DTC</vt:lpstr>
      <vt:lpstr>Configuring HWRF</vt:lpstr>
      <vt:lpstr>HWRF Configuration</vt:lpstr>
      <vt:lpstr>HWRF Configuration</vt:lpstr>
      <vt:lpstr>hwrf_input.conf</vt:lpstr>
      <vt:lpstr>hwrf.conf</vt:lpstr>
      <vt:lpstr>hwrf_holdvar.conf</vt:lpstr>
      <vt:lpstr>hwrf_basic.conf</vt:lpstr>
      <vt:lpstr>Configuration methods</vt:lpstr>
      <vt:lpstr>Command line arguments</vt:lpstr>
      <vt:lpstr>New configure file</vt:lpstr>
      <vt:lpstr>Configuration Options: Workflow</vt:lpstr>
      <vt:lpstr>Configuration Options: Workflow</vt:lpstr>
      <vt:lpstr>Configuration Options: Workflow</vt:lpstr>
      <vt:lpstr>Configuration Options: Workflow</vt:lpstr>
      <vt:lpstr>Configuration Options: 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HWRF</dc:title>
  <dc:creator>Christina Holt</dc:creator>
  <cp:lastModifiedBy>Christina Holt</cp:lastModifiedBy>
  <cp:revision>23</cp:revision>
  <dcterms:created xsi:type="dcterms:W3CDTF">2015-10-28T15:33:17Z</dcterms:created>
  <dcterms:modified xsi:type="dcterms:W3CDTF">2015-11-03T17:21:22Z</dcterms:modified>
</cp:coreProperties>
</file>