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9" r:id="rId6"/>
    <p:sldId id="270" r:id="rId7"/>
    <p:sldId id="272" r:id="rId8"/>
    <p:sldId id="273" r:id="rId9"/>
    <p:sldId id="274" r:id="rId10"/>
    <p:sldId id="278" r:id="rId11"/>
    <p:sldId id="277" r:id="rId12"/>
    <p:sldId id="276" r:id="rId13"/>
    <p:sldId id="271" r:id="rId14"/>
    <p:sldId id="275" r:id="rId15"/>
    <p:sldId id="267" r:id="rId16"/>
    <p:sldId id="260" r:id="rId17"/>
    <p:sldId id="261" r:id="rId18"/>
    <p:sldId id="262" r:id="rId19"/>
    <p:sldId id="279" r:id="rId20"/>
    <p:sldId id="263" r:id="rId21"/>
    <p:sldId id="264" r:id="rId22"/>
    <p:sldId id="282" r:id="rId23"/>
    <p:sldId id="265" r:id="rId24"/>
    <p:sldId id="266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95425-CEF0-2548-96A8-1C9466375CF2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423FB-28CD-1D49-9186-8C23590B4A8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900" dirty="0" smtClean="0"/>
            <a:t>Completion of tasks</a:t>
          </a:r>
          <a:endParaRPr lang="en-US" sz="1900" dirty="0"/>
        </a:p>
      </dgm:t>
    </dgm:pt>
    <dgm:pt modelId="{39A1FC27-72B6-1E48-A4F5-C679B2001E0E}" type="parTrans" cxnId="{0CD9CC8F-BFE8-2243-B08B-3C5F08E328C4}">
      <dgm:prSet/>
      <dgm:spPr/>
      <dgm:t>
        <a:bodyPr/>
        <a:lstStyle/>
        <a:p>
          <a:endParaRPr lang="en-US" sz="1900"/>
        </a:p>
      </dgm:t>
    </dgm:pt>
    <dgm:pt modelId="{EAB2DB2A-F54A-5D4C-AE41-0CC026EA073A}" type="sibTrans" cxnId="{0CD9CC8F-BFE8-2243-B08B-3C5F08E328C4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900"/>
        </a:p>
      </dgm:t>
    </dgm:pt>
    <dgm:pt modelId="{42EF6E8F-A545-EC49-9EBF-A2DE5FCC914E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900" dirty="0" smtClean="0"/>
            <a:t>Efficiency</a:t>
          </a:r>
          <a:endParaRPr lang="en-US" sz="1900" dirty="0"/>
        </a:p>
      </dgm:t>
    </dgm:pt>
    <dgm:pt modelId="{4167ECAA-C20A-6846-8D59-6E5D4DF79658}" type="parTrans" cxnId="{09B46E15-5D8B-124A-9547-BC58BB083B9A}">
      <dgm:prSet/>
      <dgm:spPr/>
      <dgm:t>
        <a:bodyPr/>
        <a:lstStyle/>
        <a:p>
          <a:endParaRPr lang="en-US" sz="1900"/>
        </a:p>
      </dgm:t>
    </dgm:pt>
    <dgm:pt modelId="{C9D77D53-9A3C-E945-BC7B-52DA295A2DAF}" type="sibTrans" cxnId="{09B46E15-5D8B-124A-9547-BC58BB083B9A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900"/>
        </a:p>
      </dgm:t>
    </dgm:pt>
    <dgm:pt modelId="{BDD598DB-DBE3-1C48-9C8E-367C40537BBC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900" dirty="0" smtClean="0"/>
            <a:t>Order</a:t>
          </a:r>
          <a:endParaRPr lang="en-US" sz="1900" dirty="0"/>
        </a:p>
      </dgm:t>
    </dgm:pt>
    <dgm:pt modelId="{B354A89F-9DC2-DF47-A959-A743F25BEE1F}" type="parTrans" cxnId="{55AE6E3D-8B99-3849-9B24-6275E642ACD9}">
      <dgm:prSet/>
      <dgm:spPr/>
      <dgm:t>
        <a:bodyPr/>
        <a:lstStyle/>
        <a:p>
          <a:endParaRPr lang="en-US" sz="1900"/>
        </a:p>
      </dgm:t>
    </dgm:pt>
    <dgm:pt modelId="{FAE45800-6CBD-7140-80C6-35C204F4B93A}" type="sibTrans" cxnId="{55AE6E3D-8B99-3849-9B24-6275E642ACD9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900"/>
        </a:p>
      </dgm:t>
    </dgm:pt>
    <dgm:pt modelId="{C8E1BF50-6730-814A-8019-07D690BAEF8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900" dirty="0" smtClean="0"/>
            <a:t>Persistence</a:t>
          </a:r>
          <a:endParaRPr lang="en-US" sz="1900" dirty="0"/>
        </a:p>
      </dgm:t>
    </dgm:pt>
    <dgm:pt modelId="{4C71163E-AEDE-5440-A60F-D784557B45AC}" type="parTrans" cxnId="{A8DA7132-BB08-9D4E-B6BC-57342B7BA30D}">
      <dgm:prSet/>
      <dgm:spPr/>
      <dgm:t>
        <a:bodyPr/>
        <a:lstStyle/>
        <a:p>
          <a:endParaRPr lang="en-US" sz="1900"/>
        </a:p>
      </dgm:t>
    </dgm:pt>
    <dgm:pt modelId="{E8D7E942-0D5B-DB48-A6D8-BDFBC30C5FE2}" type="sibTrans" cxnId="{A8DA7132-BB08-9D4E-B6BC-57342B7BA30D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900"/>
        </a:p>
      </dgm:t>
    </dgm:pt>
    <dgm:pt modelId="{8CDE7D85-A8EE-F74B-B675-0C29CDB9200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900" dirty="0" smtClean="0"/>
            <a:t>Reliability</a:t>
          </a:r>
          <a:endParaRPr lang="en-US" sz="1900" dirty="0"/>
        </a:p>
      </dgm:t>
    </dgm:pt>
    <dgm:pt modelId="{0BC153D7-3B3C-3C4C-8E93-BCB221B875B1}" type="parTrans" cxnId="{8821FCD1-67D3-B945-90BE-1560303C67AE}">
      <dgm:prSet/>
      <dgm:spPr/>
      <dgm:t>
        <a:bodyPr/>
        <a:lstStyle/>
        <a:p>
          <a:endParaRPr lang="en-US" sz="1900"/>
        </a:p>
      </dgm:t>
    </dgm:pt>
    <dgm:pt modelId="{41CB93EE-129E-6A48-80CA-0D9841665B09}" type="sibTrans" cxnId="{8821FCD1-67D3-B945-90BE-1560303C67AE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900"/>
        </a:p>
      </dgm:t>
    </dgm:pt>
    <dgm:pt modelId="{A9377C2B-4B08-0642-88F6-F05E52785346}">
      <dgm:prSet phldrT="[Text]" phldr="1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sz="1900" dirty="0"/>
        </a:p>
      </dgm:t>
    </dgm:pt>
    <dgm:pt modelId="{3CAEA176-05D9-C44D-93CD-99BE8DBCA178}" type="sibTrans" cxnId="{E7134A81-5C01-194E-BC6C-37297181C75B}">
      <dgm:prSet/>
      <dgm:spPr/>
      <dgm:t>
        <a:bodyPr/>
        <a:lstStyle/>
        <a:p>
          <a:endParaRPr lang="en-US" sz="1900"/>
        </a:p>
      </dgm:t>
    </dgm:pt>
    <dgm:pt modelId="{0546FF06-E791-C14E-AD04-F30B15CFE904}" type="parTrans" cxnId="{E7134A81-5C01-194E-BC6C-37297181C75B}">
      <dgm:prSet/>
      <dgm:spPr/>
      <dgm:t>
        <a:bodyPr/>
        <a:lstStyle/>
        <a:p>
          <a:endParaRPr lang="en-US" sz="1900"/>
        </a:p>
      </dgm:t>
    </dgm:pt>
    <dgm:pt modelId="{68930C9A-A641-874D-94A8-5DCB90DB504B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900" dirty="0" err="1" smtClean="0"/>
            <a:t>Commun-ication</a:t>
          </a:r>
          <a:endParaRPr lang="en-US" sz="1900" dirty="0"/>
        </a:p>
      </dgm:t>
    </dgm:pt>
    <dgm:pt modelId="{6C2D6630-9884-4B45-AEAE-2A563E0FEDEC}" type="parTrans" cxnId="{D7B50DB5-EB8C-4344-B59D-EDCEBCF32643}">
      <dgm:prSet/>
      <dgm:spPr/>
      <dgm:t>
        <a:bodyPr/>
        <a:lstStyle/>
        <a:p>
          <a:endParaRPr lang="en-US" sz="1900"/>
        </a:p>
      </dgm:t>
    </dgm:pt>
    <dgm:pt modelId="{288C72E1-83D8-564D-B0DC-44988C8AE51A}" type="sibTrans" cxnId="{D7B50DB5-EB8C-4344-B59D-EDCEBCF32643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900"/>
        </a:p>
      </dgm:t>
    </dgm:pt>
    <dgm:pt modelId="{7E86EB90-F672-DF42-A9AC-72A7C3B1DCAC}" type="pres">
      <dgm:prSet presAssocID="{84B95425-CEF0-2548-96A8-1C9466375CF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420109-9AC4-CB43-A585-E58900300677}" type="pres">
      <dgm:prSet presAssocID="{A9377C2B-4B08-0642-88F6-F05E52785346}" presName="centerShape" presStyleLbl="node0" presStyleIdx="0" presStyleCnt="1"/>
      <dgm:spPr/>
      <dgm:t>
        <a:bodyPr/>
        <a:lstStyle/>
        <a:p>
          <a:endParaRPr lang="en-US"/>
        </a:p>
      </dgm:t>
    </dgm:pt>
    <dgm:pt modelId="{3ECED5A1-845E-B948-ADB1-951B72C50C1D}" type="pres">
      <dgm:prSet presAssocID="{22A423FB-28CD-1D49-9186-8C23590B4A85}" presName="node" presStyleLbl="node1" presStyleIdx="0" presStyleCnt="6" custScaleX="125313" custScaleY="13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E60A4-7B9A-9749-A476-C1009FA525AD}" type="pres">
      <dgm:prSet presAssocID="{22A423FB-28CD-1D49-9186-8C23590B4A85}" presName="dummy" presStyleCnt="0"/>
      <dgm:spPr/>
    </dgm:pt>
    <dgm:pt modelId="{8E66DE25-6FEB-FF40-A2D9-C29EDE869909}" type="pres">
      <dgm:prSet presAssocID="{EAB2DB2A-F54A-5D4C-AE41-0CC026EA073A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7707655-4F49-004B-8235-738B1E5FA8C0}" type="pres">
      <dgm:prSet presAssocID="{42EF6E8F-A545-EC49-9EBF-A2DE5FCC914E}" presName="node" presStyleLbl="node1" presStyleIdx="1" presStyleCnt="6" custScaleX="125313" custScaleY="13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0EC65-5283-3F4C-97A5-B226B12FCE85}" type="pres">
      <dgm:prSet presAssocID="{42EF6E8F-A545-EC49-9EBF-A2DE5FCC914E}" presName="dummy" presStyleCnt="0"/>
      <dgm:spPr/>
    </dgm:pt>
    <dgm:pt modelId="{4125D7C2-9A4A-F043-BC9F-F30CAA2BF484}" type="pres">
      <dgm:prSet presAssocID="{C9D77D53-9A3C-E945-BC7B-52DA295A2DAF}" presName="sibTrans" presStyleLbl="sibTrans2D1" presStyleIdx="1" presStyleCnt="6"/>
      <dgm:spPr/>
      <dgm:t>
        <a:bodyPr/>
        <a:lstStyle/>
        <a:p>
          <a:endParaRPr lang="en-US"/>
        </a:p>
      </dgm:t>
    </dgm:pt>
    <dgm:pt modelId="{80557E8E-98BA-6E45-8082-EA62E5E2D408}" type="pres">
      <dgm:prSet presAssocID="{BDD598DB-DBE3-1C48-9C8E-367C40537BBC}" presName="node" presStyleLbl="node1" presStyleIdx="2" presStyleCnt="6" custScaleX="125313" custScaleY="13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3CC30-2E98-1148-B40D-583D6EA03F84}" type="pres">
      <dgm:prSet presAssocID="{BDD598DB-DBE3-1C48-9C8E-367C40537BBC}" presName="dummy" presStyleCnt="0"/>
      <dgm:spPr/>
    </dgm:pt>
    <dgm:pt modelId="{BD968D9E-4D0B-334A-B29A-57BEACE92404}" type="pres">
      <dgm:prSet presAssocID="{FAE45800-6CBD-7140-80C6-35C204F4B93A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7A62718-426F-6A49-A30D-B074CC1EA5C4}" type="pres">
      <dgm:prSet presAssocID="{C8E1BF50-6730-814A-8019-07D690BAEF81}" presName="node" presStyleLbl="node1" presStyleIdx="3" presStyleCnt="6" custScaleX="125313" custScaleY="13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8F2-ADF4-7B41-8EA9-7FA76B6C387F}" type="pres">
      <dgm:prSet presAssocID="{C8E1BF50-6730-814A-8019-07D690BAEF81}" presName="dummy" presStyleCnt="0"/>
      <dgm:spPr/>
    </dgm:pt>
    <dgm:pt modelId="{1CABB9A5-D3ED-A742-BAD0-6A364D15222D}" type="pres">
      <dgm:prSet presAssocID="{E8D7E942-0D5B-DB48-A6D8-BDFBC30C5FE2}" presName="sibTrans" presStyleLbl="sibTrans2D1" presStyleIdx="3" presStyleCnt="6"/>
      <dgm:spPr/>
      <dgm:t>
        <a:bodyPr/>
        <a:lstStyle/>
        <a:p>
          <a:endParaRPr lang="en-US"/>
        </a:p>
      </dgm:t>
    </dgm:pt>
    <dgm:pt modelId="{279AEAE8-70B1-D94B-9D73-76A9A21049D2}" type="pres">
      <dgm:prSet presAssocID="{68930C9A-A641-874D-94A8-5DCB90DB504B}" presName="node" presStyleLbl="node1" presStyleIdx="4" presStyleCnt="6" custScaleX="125313" custScaleY="13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8DB17-F2F3-BD4A-8703-E46902C4911D}" type="pres">
      <dgm:prSet presAssocID="{68930C9A-A641-874D-94A8-5DCB90DB504B}" presName="dummy" presStyleCnt="0"/>
      <dgm:spPr/>
    </dgm:pt>
    <dgm:pt modelId="{E315D83B-D0A0-504F-ADF5-9616595976F0}" type="pres">
      <dgm:prSet presAssocID="{288C72E1-83D8-564D-B0DC-44988C8AE51A}" presName="sibTrans" presStyleLbl="sibTrans2D1" presStyleIdx="4" presStyleCnt="6"/>
      <dgm:spPr/>
      <dgm:t>
        <a:bodyPr/>
        <a:lstStyle/>
        <a:p>
          <a:endParaRPr lang="en-US"/>
        </a:p>
      </dgm:t>
    </dgm:pt>
    <dgm:pt modelId="{9B5B134D-ADB9-0B4B-BC89-732CE89D7FEC}" type="pres">
      <dgm:prSet presAssocID="{8CDE7D85-A8EE-F74B-B675-0C29CDB92004}" presName="node" presStyleLbl="node1" presStyleIdx="5" presStyleCnt="6" custScaleX="125313" custScaleY="13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CCDC8-1D9E-0D42-AFE7-EBC2A492994F}" type="pres">
      <dgm:prSet presAssocID="{8CDE7D85-A8EE-F74B-B675-0C29CDB92004}" presName="dummy" presStyleCnt="0"/>
      <dgm:spPr/>
    </dgm:pt>
    <dgm:pt modelId="{5E836DF4-B2E9-C346-AE2D-015AEA530D2C}" type="pres">
      <dgm:prSet presAssocID="{41CB93EE-129E-6A48-80CA-0D9841665B09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8821FCD1-67D3-B945-90BE-1560303C67AE}" srcId="{A9377C2B-4B08-0642-88F6-F05E52785346}" destId="{8CDE7D85-A8EE-F74B-B675-0C29CDB92004}" srcOrd="5" destOrd="0" parTransId="{0BC153D7-3B3C-3C4C-8E93-BCB221B875B1}" sibTransId="{41CB93EE-129E-6A48-80CA-0D9841665B09}"/>
    <dgm:cxn modelId="{D11538B4-00DD-1C48-9BFF-7B0AE866D9BA}" type="presOf" srcId="{A9377C2B-4B08-0642-88F6-F05E52785346}" destId="{AB420109-9AC4-CB43-A585-E58900300677}" srcOrd="0" destOrd="0" presId="urn:microsoft.com/office/officeart/2005/8/layout/radial6"/>
    <dgm:cxn modelId="{C1DD9E1C-8189-1644-9F2F-20AEE9E70E3E}" type="presOf" srcId="{42EF6E8F-A545-EC49-9EBF-A2DE5FCC914E}" destId="{37707655-4F49-004B-8235-738B1E5FA8C0}" srcOrd="0" destOrd="0" presId="urn:microsoft.com/office/officeart/2005/8/layout/radial6"/>
    <dgm:cxn modelId="{7209E46D-EE3C-AC45-88AC-0453A6D39262}" type="presOf" srcId="{288C72E1-83D8-564D-B0DC-44988C8AE51A}" destId="{E315D83B-D0A0-504F-ADF5-9616595976F0}" srcOrd="0" destOrd="0" presId="urn:microsoft.com/office/officeart/2005/8/layout/radial6"/>
    <dgm:cxn modelId="{E7134A81-5C01-194E-BC6C-37297181C75B}" srcId="{84B95425-CEF0-2548-96A8-1C9466375CF2}" destId="{A9377C2B-4B08-0642-88F6-F05E52785346}" srcOrd="0" destOrd="0" parTransId="{0546FF06-E791-C14E-AD04-F30B15CFE904}" sibTransId="{3CAEA176-05D9-C44D-93CD-99BE8DBCA178}"/>
    <dgm:cxn modelId="{CD918F03-41CD-5B4B-9E8C-89183291A05F}" type="presOf" srcId="{EAB2DB2A-F54A-5D4C-AE41-0CC026EA073A}" destId="{8E66DE25-6FEB-FF40-A2D9-C29EDE869909}" srcOrd="0" destOrd="0" presId="urn:microsoft.com/office/officeart/2005/8/layout/radial6"/>
    <dgm:cxn modelId="{55AE6E3D-8B99-3849-9B24-6275E642ACD9}" srcId="{A9377C2B-4B08-0642-88F6-F05E52785346}" destId="{BDD598DB-DBE3-1C48-9C8E-367C40537BBC}" srcOrd="2" destOrd="0" parTransId="{B354A89F-9DC2-DF47-A959-A743F25BEE1F}" sibTransId="{FAE45800-6CBD-7140-80C6-35C204F4B93A}"/>
    <dgm:cxn modelId="{A5BD523E-A4A8-3B4C-B569-6E1C28BD16F1}" type="presOf" srcId="{C9D77D53-9A3C-E945-BC7B-52DA295A2DAF}" destId="{4125D7C2-9A4A-F043-BC9F-F30CAA2BF484}" srcOrd="0" destOrd="0" presId="urn:microsoft.com/office/officeart/2005/8/layout/radial6"/>
    <dgm:cxn modelId="{24FA1694-A0C8-7C44-92E5-85C121887527}" type="presOf" srcId="{C8E1BF50-6730-814A-8019-07D690BAEF81}" destId="{E7A62718-426F-6A49-A30D-B074CC1EA5C4}" srcOrd="0" destOrd="0" presId="urn:microsoft.com/office/officeart/2005/8/layout/radial6"/>
    <dgm:cxn modelId="{40DBE1FF-906D-614A-BB92-FF862F35B584}" type="presOf" srcId="{BDD598DB-DBE3-1C48-9C8E-367C40537BBC}" destId="{80557E8E-98BA-6E45-8082-EA62E5E2D408}" srcOrd="0" destOrd="0" presId="urn:microsoft.com/office/officeart/2005/8/layout/radial6"/>
    <dgm:cxn modelId="{B5789C8F-9A05-6E4B-9562-5E45C4373BF4}" type="presOf" srcId="{FAE45800-6CBD-7140-80C6-35C204F4B93A}" destId="{BD968D9E-4D0B-334A-B29A-57BEACE92404}" srcOrd="0" destOrd="0" presId="urn:microsoft.com/office/officeart/2005/8/layout/radial6"/>
    <dgm:cxn modelId="{B8BB7DB9-51A7-FF4E-ABD4-032415C38C6E}" type="presOf" srcId="{22A423FB-28CD-1D49-9186-8C23590B4A85}" destId="{3ECED5A1-845E-B948-ADB1-951B72C50C1D}" srcOrd="0" destOrd="0" presId="urn:microsoft.com/office/officeart/2005/8/layout/radial6"/>
    <dgm:cxn modelId="{12614896-EBB4-CD44-89CC-626BB58AFB1B}" type="presOf" srcId="{84B95425-CEF0-2548-96A8-1C9466375CF2}" destId="{7E86EB90-F672-DF42-A9AC-72A7C3B1DCAC}" srcOrd="0" destOrd="0" presId="urn:microsoft.com/office/officeart/2005/8/layout/radial6"/>
    <dgm:cxn modelId="{0CD9CC8F-BFE8-2243-B08B-3C5F08E328C4}" srcId="{A9377C2B-4B08-0642-88F6-F05E52785346}" destId="{22A423FB-28CD-1D49-9186-8C23590B4A85}" srcOrd="0" destOrd="0" parTransId="{39A1FC27-72B6-1E48-A4F5-C679B2001E0E}" sibTransId="{EAB2DB2A-F54A-5D4C-AE41-0CC026EA073A}"/>
    <dgm:cxn modelId="{A8DA7132-BB08-9D4E-B6BC-57342B7BA30D}" srcId="{A9377C2B-4B08-0642-88F6-F05E52785346}" destId="{C8E1BF50-6730-814A-8019-07D690BAEF81}" srcOrd="3" destOrd="0" parTransId="{4C71163E-AEDE-5440-A60F-D784557B45AC}" sibTransId="{E8D7E942-0D5B-DB48-A6D8-BDFBC30C5FE2}"/>
    <dgm:cxn modelId="{D7B50DB5-EB8C-4344-B59D-EDCEBCF32643}" srcId="{A9377C2B-4B08-0642-88F6-F05E52785346}" destId="{68930C9A-A641-874D-94A8-5DCB90DB504B}" srcOrd="4" destOrd="0" parTransId="{6C2D6630-9884-4B45-AEAE-2A563E0FEDEC}" sibTransId="{288C72E1-83D8-564D-B0DC-44988C8AE51A}"/>
    <dgm:cxn modelId="{E2D56169-B0BF-344A-84F4-661808C66172}" type="presOf" srcId="{8CDE7D85-A8EE-F74B-B675-0C29CDB92004}" destId="{9B5B134D-ADB9-0B4B-BC89-732CE89D7FEC}" srcOrd="0" destOrd="0" presId="urn:microsoft.com/office/officeart/2005/8/layout/radial6"/>
    <dgm:cxn modelId="{1F615D09-2209-2947-BFE2-16956D1507FF}" type="presOf" srcId="{E8D7E942-0D5B-DB48-A6D8-BDFBC30C5FE2}" destId="{1CABB9A5-D3ED-A742-BAD0-6A364D15222D}" srcOrd="0" destOrd="0" presId="urn:microsoft.com/office/officeart/2005/8/layout/radial6"/>
    <dgm:cxn modelId="{09B46E15-5D8B-124A-9547-BC58BB083B9A}" srcId="{A9377C2B-4B08-0642-88F6-F05E52785346}" destId="{42EF6E8F-A545-EC49-9EBF-A2DE5FCC914E}" srcOrd="1" destOrd="0" parTransId="{4167ECAA-C20A-6846-8D59-6E5D4DF79658}" sibTransId="{C9D77D53-9A3C-E945-BC7B-52DA295A2DAF}"/>
    <dgm:cxn modelId="{DAFE2D81-923C-7148-8182-808EB4917078}" type="presOf" srcId="{68930C9A-A641-874D-94A8-5DCB90DB504B}" destId="{279AEAE8-70B1-D94B-9D73-76A9A21049D2}" srcOrd="0" destOrd="0" presId="urn:microsoft.com/office/officeart/2005/8/layout/radial6"/>
    <dgm:cxn modelId="{10C26FF2-CBA9-2D44-9807-39335A050500}" type="presOf" srcId="{41CB93EE-129E-6A48-80CA-0D9841665B09}" destId="{5E836DF4-B2E9-C346-AE2D-015AEA530D2C}" srcOrd="0" destOrd="0" presId="urn:microsoft.com/office/officeart/2005/8/layout/radial6"/>
    <dgm:cxn modelId="{7B174BF4-3E43-6F41-9347-F9F9BFD214DA}" type="presParOf" srcId="{7E86EB90-F672-DF42-A9AC-72A7C3B1DCAC}" destId="{AB420109-9AC4-CB43-A585-E58900300677}" srcOrd="0" destOrd="0" presId="urn:microsoft.com/office/officeart/2005/8/layout/radial6"/>
    <dgm:cxn modelId="{35BE69BF-DEB6-2241-8886-A904E1357A42}" type="presParOf" srcId="{7E86EB90-F672-DF42-A9AC-72A7C3B1DCAC}" destId="{3ECED5A1-845E-B948-ADB1-951B72C50C1D}" srcOrd="1" destOrd="0" presId="urn:microsoft.com/office/officeart/2005/8/layout/radial6"/>
    <dgm:cxn modelId="{DB6D873C-EE51-4747-AC93-0A0A12FE119C}" type="presParOf" srcId="{7E86EB90-F672-DF42-A9AC-72A7C3B1DCAC}" destId="{2B3E60A4-7B9A-9749-A476-C1009FA525AD}" srcOrd="2" destOrd="0" presId="urn:microsoft.com/office/officeart/2005/8/layout/radial6"/>
    <dgm:cxn modelId="{8B6A5DCC-3D57-6846-9C69-FD3E0294AF84}" type="presParOf" srcId="{7E86EB90-F672-DF42-A9AC-72A7C3B1DCAC}" destId="{8E66DE25-6FEB-FF40-A2D9-C29EDE869909}" srcOrd="3" destOrd="0" presId="urn:microsoft.com/office/officeart/2005/8/layout/radial6"/>
    <dgm:cxn modelId="{E1B23539-7C0A-EE4B-B586-3DA9995A704D}" type="presParOf" srcId="{7E86EB90-F672-DF42-A9AC-72A7C3B1DCAC}" destId="{37707655-4F49-004B-8235-738B1E5FA8C0}" srcOrd="4" destOrd="0" presId="urn:microsoft.com/office/officeart/2005/8/layout/radial6"/>
    <dgm:cxn modelId="{373909E3-B99C-A74C-96D6-EDBA3861E488}" type="presParOf" srcId="{7E86EB90-F672-DF42-A9AC-72A7C3B1DCAC}" destId="{D670EC65-5283-3F4C-97A5-B226B12FCE85}" srcOrd="5" destOrd="0" presId="urn:microsoft.com/office/officeart/2005/8/layout/radial6"/>
    <dgm:cxn modelId="{064A962A-02E6-2243-B00E-372D47C8B553}" type="presParOf" srcId="{7E86EB90-F672-DF42-A9AC-72A7C3B1DCAC}" destId="{4125D7C2-9A4A-F043-BC9F-F30CAA2BF484}" srcOrd="6" destOrd="0" presId="urn:microsoft.com/office/officeart/2005/8/layout/radial6"/>
    <dgm:cxn modelId="{23D0A864-D676-3A49-94EC-034DCF201150}" type="presParOf" srcId="{7E86EB90-F672-DF42-A9AC-72A7C3B1DCAC}" destId="{80557E8E-98BA-6E45-8082-EA62E5E2D408}" srcOrd="7" destOrd="0" presId="urn:microsoft.com/office/officeart/2005/8/layout/radial6"/>
    <dgm:cxn modelId="{FEA5A5B6-DE6B-4B49-B3A5-08E7B5CE8D6E}" type="presParOf" srcId="{7E86EB90-F672-DF42-A9AC-72A7C3B1DCAC}" destId="{8D63CC30-2E98-1148-B40D-583D6EA03F84}" srcOrd="8" destOrd="0" presId="urn:microsoft.com/office/officeart/2005/8/layout/radial6"/>
    <dgm:cxn modelId="{19683BD1-898A-AD48-B676-7C3392D935F6}" type="presParOf" srcId="{7E86EB90-F672-DF42-A9AC-72A7C3B1DCAC}" destId="{BD968D9E-4D0B-334A-B29A-57BEACE92404}" srcOrd="9" destOrd="0" presId="urn:microsoft.com/office/officeart/2005/8/layout/radial6"/>
    <dgm:cxn modelId="{AA296800-E3F8-9C45-B4E2-8C9A62151023}" type="presParOf" srcId="{7E86EB90-F672-DF42-A9AC-72A7C3B1DCAC}" destId="{E7A62718-426F-6A49-A30D-B074CC1EA5C4}" srcOrd="10" destOrd="0" presId="urn:microsoft.com/office/officeart/2005/8/layout/radial6"/>
    <dgm:cxn modelId="{3F7D02B1-A7F3-3242-A7B4-B860E5F86CAC}" type="presParOf" srcId="{7E86EB90-F672-DF42-A9AC-72A7C3B1DCAC}" destId="{3F02C8F2-ADF4-7B41-8EA9-7FA76B6C387F}" srcOrd="11" destOrd="0" presId="urn:microsoft.com/office/officeart/2005/8/layout/radial6"/>
    <dgm:cxn modelId="{CBE241CB-C095-684C-8D8C-BF657B7765E3}" type="presParOf" srcId="{7E86EB90-F672-DF42-A9AC-72A7C3B1DCAC}" destId="{1CABB9A5-D3ED-A742-BAD0-6A364D15222D}" srcOrd="12" destOrd="0" presId="urn:microsoft.com/office/officeart/2005/8/layout/radial6"/>
    <dgm:cxn modelId="{D1492772-E6D1-2346-8C73-8975B98D124A}" type="presParOf" srcId="{7E86EB90-F672-DF42-A9AC-72A7C3B1DCAC}" destId="{279AEAE8-70B1-D94B-9D73-76A9A21049D2}" srcOrd="13" destOrd="0" presId="urn:microsoft.com/office/officeart/2005/8/layout/radial6"/>
    <dgm:cxn modelId="{6B52EC9F-EE70-174F-AF45-A03539407577}" type="presParOf" srcId="{7E86EB90-F672-DF42-A9AC-72A7C3B1DCAC}" destId="{AD08DB17-F2F3-BD4A-8703-E46902C4911D}" srcOrd="14" destOrd="0" presId="urn:microsoft.com/office/officeart/2005/8/layout/radial6"/>
    <dgm:cxn modelId="{B0BC0030-A775-C340-B3BB-FC3662CE9841}" type="presParOf" srcId="{7E86EB90-F672-DF42-A9AC-72A7C3B1DCAC}" destId="{E315D83B-D0A0-504F-ADF5-9616595976F0}" srcOrd="15" destOrd="0" presId="urn:microsoft.com/office/officeart/2005/8/layout/radial6"/>
    <dgm:cxn modelId="{2CDCFD1D-7210-2C49-AE05-AC33B47C79E8}" type="presParOf" srcId="{7E86EB90-F672-DF42-A9AC-72A7C3B1DCAC}" destId="{9B5B134D-ADB9-0B4B-BC89-732CE89D7FEC}" srcOrd="16" destOrd="0" presId="urn:microsoft.com/office/officeart/2005/8/layout/radial6"/>
    <dgm:cxn modelId="{87C57BAF-5CD0-094F-8795-28526A7AC225}" type="presParOf" srcId="{7E86EB90-F672-DF42-A9AC-72A7C3B1DCAC}" destId="{0B7CCDC8-1D9E-0D42-AFE7-EBC2A492994F}" srcOrd="17" destOrd="0" presId="urn:microsoft.com/office/officeart/2005/8/layout/radial6"/>
    <dgm:cxn modelId="{ABD2B590-8C6E-C94A-BFDB-3B2440C39693}" type="presParOf" srcId="{7E86EB90-F672-DF42-A9AC-72A7C3B1DCAC}" destId="{5E836DF4-B2E9-C346-AE2D-015AEA530D2C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36DF4-B2E9-C346-AE2D-015AEA530D2C}">
      <dsp:nvSpPr>
        <dsp:cNvPr id="0" name=""/>
        <dsp:cNvSpPr/>
      </dsp:nvSpPr>
      <dsp:spPr>
        <a:xfrm>
          <a:off x="2313265" y="581758"/>
          <a:ext cx="3970913" cy="3970913"/>
        </a:xfrm>
        <a:prstGeom prst="blockArc">
          <a:avLst>
            <a:gd name="adj1" fmla="val 12600000"/>
            <a:gd name="adj2" fmla="val 16200000"/>
            <a:gd name="adj3" fmla="val 4529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E315D83B-D0A0-504F-ADF5-9616595976F0}">
      <dsp:nvSpPr>
        <dsp:cNvPr id="0" name=""/>
        <dsp:cNvSpPr/>
      </dsp:nvSpPr>
      <dsp:spPr>
        <a:xfrm>
          <a:off x="2313265" y="581758"/>
          <a:ext cx="3970913" cy="3970913"/>
        </a:xfrm>
        <a:prstGeom prst="blockArc">
          <a:avLst>
            <a:gd name="adj1" fmla="val 9000000"/>
            <a:gd name="adj2" fmla="val 12600000"/>
            <a:gd name="adj3" fmla="val 4529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1CABB9A5-D3ED-A742-BAD0-6A364D15222D}">
      <dsp:nvSpPr>
        <dsp:cNvPr id="0" name=""/>
        <dsp:cNvSpPr/>
      </dsp:nvSpPr>
      <dsp:spPr>
        <a:xfrm>
          <a:off x="2313265" y="581758"/>
          <a:ext cx="3970913" cy="3970913"/>
        </a:xfrm>
        <a:prstGeom prst="blockArc">
          <a:avLst>
            <a:gd name="adj1" fmla="val 5400000"/>
            <a:gd name="adj2" fmla="val 9000000"/>
            <a:gd name="adj3" fmla="val 4529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BD968D9E-4D0B-334A-B29A-57BEACE92404}">
      <dsp:nvSpPr>
        <dsp:cNvPr id="0" name=""/>
        <dsp:cNvSpPr/>
      </dsp:nvSpPr>
      <dsp:spPr>
        <a:xfrm>
          <a:off x="2313265" y="581758"/>
          <a:ext cx="3970913" cy="3970913"/>
        </a:xfrm>
        <a:prstGeom prst="blockArc">
          <a:avLst>
            <a:gd name="adj1" fmla="val 1800000"/>
            <a:gd name="adj2" fmla="val 5400000"/>
            <a:gd name="adj3" fmla="val 4529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4125D7C2-9A4A-F043-BC9F-F30CAA2BF484}">
      <dsp:nvSpPr>
        <dsp:cNvPr id="0" name=""/>
        <dsp:cNvSpPr/>
      </dsp:nvSpPr>
      <dsp:spPr>
        <a:xfrm>
          <a:off x="2313265" y="581758"/>
          <a:ext cx="3970913" cy="3970913"/>
        </a:xfrm>
        <a:prstGeom prst="blockArc">
          <a:avLst>
            <a:gd name="adj1" fmla="val 19800000"/>
            <a:gd name="adj2" fmla="val 1800000"/>
            <a:gd name="adj3" fmla="val 4529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8E66DE25-6FEB-FF40-A2D9-C29EDE869909}">
      <dsp:nvSpPr>
        <dsp:cNvPr id="0" name=""/>
        <dsp:cNvSpPr/>
      </dsp:nvSpPr>
      <dsp:spPr>
        <a:xfrm>
          <a:off x="2313265" y="581758"/>
          <a:ext cx="3970913" cy="3970913"/>
        </a:xfrm>
        <a:prstGeom prst="blockArc">
          <a:avLst>
            <a:gd name="adj1" fmla="val 16200000"/>
            <a:gd name="adj2" fmla="val 19800000"/>
            <a:gd name="adj3" fmla="val 4529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AB420109-9AC4-CB43-A585-E58900300677}">
      <dsp:nvSpPr>
        <dsp:cNvPr id="0" name=""/>
        <dsp:cNvSpPr/>
      </dsp:nvSpPr>
      <dsp:spPr>
        <a:xfrm>
          <a:off x="3406653" y="1675146"/>
          <a:ext cx="1784137" cy="1784137"/>
        </a:xfrm>
        <a:prstGeom prst="ellipse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667934" y="1936427"/>
        <a:ext cx="1261575" cy="1261575"/>
      </dsp:txXfrm>
    </dsp:sp>
    <dsp:sp modelId="{3ECED5A1-845E-B948-ADB1-951B72C50C1D}">
      <dsp:nvSpPr>
        <dsp:cNvPr id="0" name=""/>
        <dsp:cNvSpPr/>
      </dsp:nvSpPr>
      <dsp:spPr>
        <a:xfrm>
          <a:off x="3516207" y="-201437"/>
          <a:ext cx="1565029" cy="16563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Completion of tasks</a:t>
          </a:r>
          <a:endParaRPr lang="en-US" sz="1900" kern="1200" dirty="0"/>
        </a:p>
      </dsp:txBody>
      <dsp:txXfrm>
        <a:off x="3745400" y="41124"/>
        <a:ext cx="1106643" cy="1171189"/>
      </dsp:txXfrm>
    </dsp:sp>
    <dsp:sp modelId="{37707655-4F49-004B-8235-738B1E5FA8C0}">
      <dsp:nvSpPr>
        <dsp:cNvPr id="0" name=""/>
        <dsp:cNvSpPr/>
      </dsp:nvSpPr>
      <dsp:spPr>
        <a:xfrm>
          <a:off x="5196727" y="768811"/>
          <a:ext cx="1565029" cy="1656311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Efficiency</a:t>
          </a:r>
          <a:endParaRPr lang="en-US" sz="1900" kern="1200" dirty="0"/>
        </a:p>
      </dsp:txBody>
      <dsp:txXfrm>
        <a:off x="5425920" y="1011372"/>
        <a:ext cx="1106643" cy="1171189"/>
      </dsp:txXfrm>
    </dsp:sp>
    <dsp:sp modelId="{80557E8E-98BA-6E45-8082-EA62E5E2D408}">
      <dsp:nvSpPr>
        <dsp:cNvPr id="0" name=""/>
        <dsp:cNvSpPr/>
      </dsp:nvSpPr>
      <dsp:spPr>
        <a:xfrm>
          <a:off x="5196727" y="2709307"/>
          <a:ext cx="1565029" cy="1656311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Order</a:t>
          </a:r>
          <a:endParaRPr lang="en-US" sz="1900" kern="1200" dirty="0"/>
        </a:p>
      </dsp:txBody>
      <dsp:txXfrm>
        <a:off x="5425920" y="2951868"/>
        <a:ext cx="1106643" cy="1171189"/>
      </dsp:txXfrm>
    </dsp:sp>
    <dsp:sp modelId="{E7A62718-426F-6A49-A30D-B074CC1EA5C4}">
      <dsp:nvSpPr>
        <dsp:cNvPr id="0" name=""/>
        <dsp:cNvSpPr/>
      </dsp:nvSpPr>
      <dsp:spPr>
        <a:xfrm>
          <a:off x="3516207" y="3679555"/>
          <a:ext cx="1565029" cy="1656311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Persistence</a:t>
          </a:r>
          <a:endParaRPr lang="en-US" sz="1900" kern="1200" dirty="0"/>
        </a:p>
      </dsp:txBody>
      <dsp:txXfrm>
        <a:off x="3745400" y="3922116"/>
        <a:ext cx="1106643" cy="1171189"/>
      </dsp:txXfrm>
    </dsp:sp>
    <dsp:sp modelId="{279AEAE8-70B1-D94B-9D73-76A9A21049D2}">
      <dsp:nvSpPr>
        <dsp:cNvPr id="0" name=""/>
        <dsp:cNvSpPr/>
      </dsp:nvSpPr>
      <dsp:spPr>
        <a:xfrm>
          <a:off x="1835688" y="2709307"/>
          <a:ext cx="1565029" cy="1656311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Commun-ication</a:t>
          </a:r>
          <a:endParaRPr lang="en-US" sz="1900" kern="1200" dirty="0"/>
        </a:p>
      </dsp:txBody>
      <dsp:txXfrm>
        <a:off x="2064881" y="2951868"/>
        <a:ext cx="1106643" cy="1171189"/>
      </dsp:txXfrm>
    </dsp:sp>
    <dsp:sp modelId="{9B5B134D-ADB9-0B4B-BC89-732CE89D7FEC}">
      <dsp:nvSpPr>
        <dsp:cNvPr id="0" name=""/>
        <dsp:cNvSpPr/>
      </dsp:nvSpPr>
      <dsp:spPr>
        <a:xfrm>
          <a:off x="1835688" y="768811"/>
          <a:ext cx="1565029" cy="165631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Reliability</a:t>
          </a:r>
          <a:endParaRPr lang="en-US" sz="1900" kern="1200" dirty="0"/>
        </a:p>
      </dsp:txBody>
      <dsp:txXfrm>
        <a:off x="2064881" y="1011372"/>
        <a:ext cx="1106643" cy="117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6464C-61FC-DC49-AA26-6922A94E42C4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BD523-BE7E-F249-86EF-DA8252D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BD523-BE7E-F249-86EF-DA8252D4B1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8C06B7-A1DF-2543-A7EF-1A3A651E430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dhpcs.noaa.gov/rocot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dhpcs.noaa.gov/rocoto/" TargetMode="External"/><Relationship Id="rId4" Type="http://schemas.openxmlformats.org/officeDocument/2006/relationships/hyperlink" Target="https://sites.google.com/a/noaa.gov/oar-jetdocs/home/getting-things-done/starting-recurring-processes-with-cron%23Best_Practice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emc.ncep.noaa.gov/HWRF/weeklies/OCT14/OCT162014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HWRF Python Scripts Training</a:t>
            </a:r>
          </a:p>
          <a:p>
            <a:r>
              <a:rPr lang="en-US" dirty="0" smtClean="0"/>
              <a:t>Miami, FL</a:t>
            </a:r>
          </a:p>
          <a:p>
            <a:r>
              <a:rPr lang="en-US" dirty="0" smtClean="0"/>
              <a:t>November 19,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7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8715" y="1417638"/>
            <a:ext cx="8492558" cy="4572000"/>
          </a:xfrm>
        </p:spPr>
        <p:txBody>
          <a:bodyPr>
            <a:noAutofit/>
          </a:bodyPr>
          <a:lstStyle/>
          <a:p>
            <a:r>
              <a:rPr lang="en-US" dirty="0" smtClean="0"/>
              <a:t>Task </a:t>
            </a:r>
            <a:r>
              <a:rPr lang="en-US" sz="2200" dirty="0" smtClean="0">
                <a:latin typeface="Menlo Bold"/>
                <a:cs typeface="Menlo Bold"/>
              </a:rPr>
              <a:t>&lt;</a:t>
            </a:r>
            <a:r>
              <a:rPr lang="en-US" sz="2200" dirty="0" err="1" smtClean="0">
                <a:latin typeface="Menlo Bold"/>
                <a:cs typeface="Menlo Bold"/>
              </a:rPr>
              <a:t>taskdep</a:t>
            </a:r>
            <a:r>
              <a:rPr lang="en-US" sz="2200" dirty="0" smtClean="0">
                <a:latin typeface="Menlo Bold"/>
                <a:cs typeface="Menlo Bold"/>
              </a:rPr>
              <a:t>&gt;</a:t>
            </a:r>
          </a:p>
          <a:p>
            <a:pPr lvl="1"/>
            <a:r>
              <a:rPr lang="en-US" dirty="0" err="1" smtClean="0"/>
              <a:t>cycle_offset</a:t>
            </a:r>
            <a:r>
              <a:rPr lang="en-US" dirty="0" smtClean="0"/>
              <a:t>: </a:t>
            </a:r>
            <a:r>
              <a:rPr lang="en-US" sz="1500" dirty="0">
                <a:latin typeface="Menlo Bold"/>
                <a:cs typeface="Menlo Bold"/>
              </a:rPr>
              <a:t>&lt;</a:t>
            </a:r>
            <a:r>
              <a:rPr lang="en-US" sz="1500" dirty="0" err="1">
                <a:latin typeface="Menlo Bold"/>
                <a:cs typeface="Menlo Bold"/>
              </a:rPr>
              <a:t>taskdep</a:t>
            </a:r>
            <a:r>
              <a:rPr lang="en-US" sz="1500" dirty="0">
                <a:latin typeface="Menlo Bold"/>
                <a:cs typeface="Menlo Bold"/>
              </a:rPr>
              <a:t> task="</a:t>
            </a:r>
            <a:r>
              <a:rPr lang="en-US" sz="1500" dirty="0" smtClean="0">
                <a:latin typeface="Menlo Bold"/>
                <a:cs typeface="Menlo Bold"/>
              </a:rPr>
              <a:t>wrfpost_f006” </a:t>
            </a:r>
            <a:r>
              <a:rPr lang="en-US" sz="1500" dirty="0" err="1" smtClean="0">
                <a:latin typeface="Menlo Bold"/>
                <a:cs typeface="Menlo Bold"/>
              </a:rPr>
              <a:t>cycle_offset</a:t>
            </a:r>
            <a:r>
              <a:rPr lang="en-US" sz="1500" dirty="0">
                <a:latin typeface="Menlo Bold"/>
                <a:cs typeface="Menlo Bold"/>
              </a:rPr>
              <a:t>="-6:00:00"/&gt; </a:t>
            </a:r>
            <a:endParaRPr lang="en-US" dirty="0" smtClean="0"/>
          </a:p>
          <a:p>
            <a:pPr lvl="1"/>
            <a:r>
              <a:rPr lang="en-US" dirty="0" smtClean="0"/>
              <a:t>state</a:t>
            </a:r>
            <a:r>
              <a:rPr lang="en-US" dirty="0"/>
              <a:t>: </a:t>
            </a:r>
            <a:r>
              <a:rPr lang="en-US" sz="1500" dirty="0">
                <a:latin typeface="Menlo Bold"/>
                <a:cs typeface="Menlo Bold"/>
              </a:rPr>
              <a:t>&lt;</a:t>
            </a:r>
            <a:r>
              <a:rPr lang="en-US" sz="1500" dirty="0" err="1">
                <a:latin typeface="Menlo Bold"/>
                <a:cs typeface="Menlo Bold"/>
              </a:rPr>
              <a:t>taskdep</a:t>
            </a:r>
            <a:r>
              <a:rPr lang="en-US" sz="1500" dirty="0">
                <a:latin typeface="Menlo Bold"/>
                <a:cs typeface="Menlo Bold"/>
              </a:rPr>
              <a:t> state="succeeded" task="X"/</a:t>
            </a:r>
            <a:r>
              <a:rPr lang="en-US" sz="1500" dirty="0" smtClean="0">
                <a:latin typeface="Menlo Bold"/>
                <a:cs typeface="Menlo Bold"/>
              </a:rPr>
              <a:t>&gt;</a:t>
            </a:r>
          </a:p>
          <a:p>
            <a:r>
              <a:rPr lang="en-US" dirty="0" err="1" smtClean="0">
                <a:cs typeface="Menlo Bold"/>
              </a:rPr>
              <a:t>Metatask</a:t>
            </a:r>
            <a:r>
              <a:rPr lang="en-US" dirty="0" smtClean="0">
                <a:cs typeface="Menlo Bold"/>
              </a:rPr>
              <a:t> </a:t>
            </a:r>
            <a:r>
              <a:rPr lang="en-US" sz="2200" dirty="0" smtClean="0">
                <a:latin typeface="Menlo Bold"/>
                <a:cs typeface="Menlo Bold"/>
              </a:rPr>
              <a:t>&lt;</a:t>
            </a:r>
            <a:r>
              <a:rPr lang="en-US" sz="2200" dirty="0" err="1" smtClean="0">
                <a:latin typeface="Menlo Bold"/>
                <a:cs typeface="Menlo Bold"/>
              </a:rPr>
              <a:t>metataskdep</a:t>
            </a:r>
            <a:r>
              <a:rPr lang="en-US" sz="2200" dirty="0">
                <a:latin typeface="Menlo Bold"/>
                <a:cs typeface="Menlo Bold"/>
              </a:rPr>
              <a:t>&gt;</a:t>
            </a:r>
          </a:p>
          <a:p>
            <a:r>
              <a:rPr lang="en-US" dirty="0" smtClean="0"/>
              <a:t>Data </a:t>
            </a:r>
            <a:r>
              <a:rPr lang="en-US" sz="2200" dirty="0" smtClean="0">
                <a:latin typeface="Menlo Bold"/>
                <a:cs typeface="Menlo Bold"/>
              </a:rPr>
              <a:t>&lt;</a:t>
            </a:r>
            <a:r>
              <a:rPr lang="en-US" sz="2200" dirty="0" err="1" smtClean="0">
                <a:latin typeface="Menlo Bold"/>
                <a:cs typeface="Menlo Bold"/>
              </a:rPr>
              <a:t>datadep</a:t>
            </a:r>
            <a:r>
              <a:rPr lang="en-US" sz="2200" dirty="0" smtClean="0">
                <a:latin typeface="Menlo Bold"/>
                <a:cs typeface="Menlo Bold"/>
              </a:rPr>
              <a:t>&gt;</a:t>
            </a:r>
          </a:p>
          <a:p>
            <a:pPr lvl="1"/>
            <a:r>
              <a:rPr lang="en-US" dirty="0" smtClean="0"/>
              <a:t>age &amp; </a:t>
            </a:r>
            <a:r>
              <a:rPr lang="en-US" dirty="0" err="1" smtClean="0"/>
              <a:t>minsize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Time </a:t>
            </a:r>
            <a:r>
              <a:rPr lang="en-US" sz="2200" dirty="0" smtClean="0">
                <a:latin typeface="Menlo Bold"/>
                <a:cs typeface="Menlo Bold"/>
              </a:rPr>
              <a:t>&lt;</a:t>
            </a:r>
            <a:r>
              <a:rPr lang="en-US" sz="2200" dirty="0" err="1" smtClean="0">
                <a:latin typeface="Menlo Bold"/>
                <a:cs typeface="Menlo Bold"/>
              </a:rPr>
              <a:t>timedep</a:t>
            </a:r>
            <a:r>
              <a:rPr lang="en-US" sz="2200" dirty="0" smtClean="0">
                <a:latin typeface="Menlo Bold"/>
                <a:cs typeface="Menlo Bold"/>
              </a:rPr>
              <a:t>&gt;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 smtClean="0">
                <a:cs typeface="Menlo Bold"/>
              </a:rPr>
              <a:t>Cycle exists </a:t>
            </a:r>
            <a:r>
              <a:rPr lang="en-US" sz="2200" dirty="0" smtClean="0">
                <a:latin typeface="Menlo Bold"/>
                <a:cs typeface="Menlo Bold"/>
              </a:rPr>
              <a:t>&lt;</a:t>
            </a:r>
            <a:r>
              <a:rPr lang="en-US" sz="2200" dirty="0" err="1" smtClean="0">
                <a:latin typeface="Menlo Bold"/>
                <a:cs typeface="Menlo Bold"/>
              </a:rPr>
              <a:t>cycleexistdep</a:t>
            </a:r>
            <a:r>
              <a:rPr lang="en-US" sz="2200" dirty="0" smtClean="0">
                <a:latin typeface="Menlo Bold"/>
                <a:cs typeface="Menlo Bold"/>
              </a:rPr>
              <a:t>&gt;</a:t>
            </a:r>
          </a:p>
          <a:p>
            <a:r>
              <a:rPr lang="en-US" dirty="0" err="1" smtClean="0">
                <a:cs typeface="Menlo Bold"/>
              </a:rPr>
              <a:t>Grep</a:t>
            </a:r>
            <a:r>
              <a:rPr lang="en-US" dirty="0" smtClean="0">
                <a:cs typeface="Menlo Bold"/>
              </a:rPr>
              <a:t> </a:t>
            </a:r>
            <a:r>
              <a:rPr lang="en-US" sz="2200" dirty="0" smtClean="0">
                <a:latin typeface="Menlo Bold"/>
                <a:cs typeface="Menlo Bold"/>
              </a:rPr>
              <a:t>&lt;</a:t>
            </a:r>
            <a:r>
              <a:rPr lang="en-US" sz="2200" dirty="0" err="1" smtClean="0">
                <a:latin typeface="Menlo Bold"/>
                <a:cs typeface="Menlo Bold"/>
              </a:rPr>
              <a:t>sh</a:t>
            </a:r>
            <a:r>
              <a:rPr lang="en-US" sz="2200" dirty="0" smtClean="0">
                <a:latin typeface="Menlo Bold"/>
                <a:cs typeface="Menlo Bold"/>
              </a:rPr>
              <a:t>&gt; </a:t>
            </a:r>
            <a:r>
              <a:rPr lang="en-US" sz="2200" dirty="0" err="1" smtClean="0">
                <a:latin typeface="Menlo Bold"/>
                <a:cs typeface="Menlo Bold"/>
              </a:rPr>
              <a:t>grep</a:t>
            </a:r>
            <a:r>
              <a:rPr lang="en-US" sz="2200" dirty="0" smtClean="0">
                <a:latin typeface="Menlo Bold"/>
                <a:cs typeface="Menlo Bold"/>
              </a:rPr>
              <a:t>…</a:t>
            </a:r>
          </a:p>
          <a:p>
            <a:pPr lvl="1"/>
            <a:endParaRPr lang="en-US" sz="2000" dirty="0">
              <a:cs typeface="Perpetu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5067" y="3704979"/>
            <a:ext cx="385029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 Bold"/>
                <a:cs typeface="Menlo Bold"/>
              </a:rPr>
              <a:t>deps</a:t>
            </a:r>
            <a:r>
              <a:rPr lang="en-US" dirty="0" smtClean="0">
                <a:latin typeface="Menlo Bold"/>
                <a:cs typeface="Menlo Bold"/>
              </a:rPr>
              <a:t>/</a:t>
            </a:r>
            <a:r>
              <a:rPr lang="en-US" dirty="0" err="1" smtClean="0">
                <a:latin typeface="Menlo Bold"/>
                <a:cs typeface="Menlo Bold"/>
              </a:rPr>
              <a:t>cycling_condition.ent</a:t>
            </a:r>
            <a:endParaRPr lang="en-US" dirty="0">
              <a:latin typeface="Menlo Bold"/>
              <a:cs typeface="Menl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4044" y="4156786"/>
            <a:ext cx="24605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nlo Bold"/>
                <a:cs typeface="Menlo Bold"/>
              </a:rPr>
              <a:t>tasks/</a:t>
            </a:r>
            <a:r>
              <a:rPr lang="en-US" dirty="0" err="1" smtClean="0">
                <a:latin typeface="Menlo Bold"/>
                <a:cs typeface="Menlo Bold"/>
              </a:rPr>
              <a:t>launch.ent</a:t>
            </a:r>
            <a:endParaRPr lang="en-US" dirty="0">
              <a:latin typeface="Menlo Bold"/>
              <a:cs typeface="Menl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3398" y="4645528"/>
            <a:ext cx="24605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nlo Bold"/>
                <a:cs typeface="Menlo Bold"/>
              </a:rPr>
              <a:t>tasks/</a:t>
            </a:r>
            <a:r>
              <a:rPr lang="en-US" dirty="0" err="1" smtClean="0">
                <a:latin typeface="Menlo Bold"/>
                <a:cs typeface="Menlo Bold"/>
              </a:rPr>
              <a:t>launch.ent</a:t>
            </a:r>
            <a:endParaRPr lang="en-US" dirty="0">
              <a:latin typeface="Menlo Bold"/>
              <a:cs typeface="Menlo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5499" y="2796918"/>
            <a:ext cx="268617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enlo Bold"/>
                <a:cs typeface="Menlo Bold"/>
              </a:rPr>
              <a:t>tasks/</a:t>
            </a:r>
            <a:r>
              <a:rPr lang="en-US" dirty="0" err="1">
                <a:latin typeface="Menlo Bold"/>
                <a:cs typeface="Menlo Bold"/>
              </a:rPr>
              <a:t>gsi_post.ent</a:t>
            </a:r>
            <a:endParaRPr lang="en-US" dirty="0">
              <a:latin typeface="Menlo Bold"/>
              <a:cs typeface="Menlo Bol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74044" y="5114986"/>
            <a:ext cx="2686177" cy="369332"/>
          </a:xfrm>
          <a:prstGeom prst="rect">
            <a:avLst/>
          </a:prstGeom>
          <a:solidFill>
            <a:srgbClr val="EBF1DE"/>
          </a:solidFill>
          <a:ln>
            <a:solidFill>
              <a:srgbClr val="9BBB59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tasks/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forecast.ent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3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 the dependencies for the following tasks in words: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Relocate GFS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Uncoupled Forecast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err="1" smtClean="0"/>
              <a:t>Post_helper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9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the following tasks to have the corresponding dependencies: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post and products cannot run until forecast is complete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err="1" smtClean="0"/>
              <a:t>com_scrub</a:t>
            </a:r>
            <a:r>
              <a:rPr lang="en-US" dirty="0" smtClean="0"/>
              <a:t> should never run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relocate must only be scheduled between 2 and 3 pm</a:t>
            </a:r>
          </a:p>
        </p:txBody>
      </p:sp>
    </p:spTree>
    <p:extLst>
      <p:ext uri="{BB962C8B-B14F-4D97-AF65-F5344CB8AC3E}">
        <p14:creationId xmlns:p14="http://schemas.microsoft.com/office/powerpoint/2010/main" val="1479785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Activity: Create a simple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an XML script to run </a:t>
            </a:r>
            <a:r>
              <a:rPr lang="en-US" dirty="0" err="1" smtClean="0"/>
              <a:t>HWRF.sh</a:t>
            </a:r>
            <a:r>
              <a:rPr lang="en-US" dirty="0" smtClean="0"/>
              <a:t>  </a:t>
            </a:r>
          </a:p>
          <a:p>
            <a:r>
              <a:rPr lang="en-US" dirty="0" smtClean="0"/>
              <a:t>Environment variables required</a:t>
            </a:r>
          </a:p>
          <a:p>
            <a:pPr lvl="1"/>
            <a:r>
              <a:rPr lang="en-US" dirty="0" smtClean="0"/>
              <a:t>HWRF=1</a:t>
            </a:r>
          </a:p>
          <a:p>
            <a:pPr lvl="1"/>
            <a:r>
              <a:rPr lang="en-US" dirty="0" smtClean="0"/>
              <a:t>BASIN=AL</a:t>
            </a:r>
          </a:p>
          <a:p>
            <a:pPr lvl="1"/>
            <a:r>
              <a:rPr lang="en-US" dirty="0" smtClean="0"/>
              <a:t>SID=11L</a:t>
            </a:r>
          </a:p>
          <a:p>
            <a:r>
              <a:rPr lang="en-US" dirty="0" smtClean="0"/>
              <a:t>Cycles: 2015092712-2015093006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Using Rocoto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Rocoto XML…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26545"/>
            <a:ext cx="7772400" cy="3853615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Documentation available here:</a:t>
            </a:r>
            <a:r>
              <a:rPr lang="en-US" sz="2400" dirty="0">
                <a:hlinkClick r:id="rId2"/>
              </a:rPr>
              <a:t> http://rdhpcs.noaa.gov/rocoto/</a:t>
            </a:r>
            <a:endParaRPr lang="en-US" sz="2400" dirty="0"/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Generates a database file the first time it’s run</a:t>
            </a:r>
          </a:p>
          <a:p>
            <a:r>
              <a:rPr lang="en-US" dirty="0" smtClean="0"/>
              <a:t>Must run several times to complete the entire workflow</a:t>
            </a:r>
          </a:p>
          <a:p>
            <a:pPr lvl="1"/>
            <a:r>
              <a:rPr lang="en-US" dirty="0" smtClean="0"/>
              <a:t>Manually run while debugging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cron</a:t>
            </a:r>
            <a:r>
              <a:rPr lang="en-US" dirty="0" smtClean="0"/>
              <a:t> during production</a:t>
            </a:r>
          </a:p>
          <a:p>
            <a:r>
              <a:rPr lang="en-US" dirty="0" smtClean="0"/>
              <a:t>Performs the following steps each time:</a:t>
            </a:r>
          </a:p>
          <a:p>
            <a:pPr lvl="1"/>
            <a:r>
              <a:rPr lang="en-US" dirty="0" smtClean="0"/>
              <a:t>Read the database file specified by –d flag</a:t>
            </a:r>
          </a:p>
          <a:p>
            <a:pPr lvl="1"/>
            <a:r>
              <a:rPr lang="en-US" dirty="0" smtClean="0"/>
              <a:t>Query the batch system for current state of workflow</a:t>
            </a:r>
          </a:p>
          <a:p>
            <a:pPr lvl="1"/>
            <a:r>
              <a:rPr lang="en-US" dirty="0" smtClean="0"/>
              <a:t>Take action based on state of workflow</a:t>
            </a:r>
          </a:p>
          <a:p>
            <a:pPr lvl="2"/>
            <a:r>
              <a:rPr lang="en-US" dirty="0" smtClean="0"/>
              <a:t>Resubmit crashed jobs</a:t>
            </a:r>
          </a:p>
          <a:p>
            <a:pPr lvl="2"/>
            <a:r>
              <a:rPr lang="en-US" dirty="0" smtClean="0"/>
              <a:t>Submit jobs for tasks whose dependencies are now satisfied</a:t>
            </a:r>
          </a:p>
          <a:p>
            <a:pPr lvl="1"/>
            <a:r>
              <a:rPr lang="en-US" dirty="0" smtClean="0"/>
              <a:t>Save the current state of the workflow in the database file specified by –d flag</a:t>
            </a:r>
          </a:p>
          <a:p>
            <a:pPr lvl="1"/>
            <a:r>
              <a:rPr lang="en-US" dirty="0" smtClean="0"/>
              <a:t>Quit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1123" y="1581212"/>
            <a:ext cx="687243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dale Mono"/>
                <a:cs typeface="Andale Mono"/>
              </a:rPr>
              <a:t>rocotorun –w </a:t>
            </a:r>
            <a:r>
              <a:rPr lang="en-US" i="1" dirty="0" smtClean="0">
                <a:latin typeface="Andale Mono"/>
                <a:cs typeface="Andale Mono"/>
              </a:rPr>
              <a:t>XMLFILE</a:t>
            </a:r>
            <a:r>
              <a:rPr lang="en-US" dirty="0" smtClean="0">
                <a:latin typeface="Andale Mono"/>
                <a:cs typeface="Andale Mono"/>
              </a:rPr>
              <a:t> –d </a:t>
            </a:r>
            <a:r>
              <a:rPr lang="en-US" i="1" dirty="0" smtClean="0">
                <a:latin typeface="Andale Mono"/>
                <a:cs typeface="Andale Mono"/>
              </a:rPr>
              <a:t>DATABASEFILE  </a:t>
            </a:r>
            <a:endParaRPr lang="en-US" i="1" dirty="0">
              <a:latin typeface="Andale Mono"/>
              <a:cs typeface="Andale Mono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14400" y="4220329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qstat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9750" y="5232844"/>
            <a:ext cx="506886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dale Mono"/>
                <a:cs typeface="Andale Mono"/>
              </a:rPr>
              <a:t>qstat</a:t>
            </a:r>
            <a:r>
              <a:rPr lang="en-US" dirty="0" smtClean="0">
                <a:latin typeface="Andale Mono"/>
                <a:cs typeface="Andale Mono"/>
              </a:rPr>
              <a:t> –u USERNAME</a:t>
            </a:r>
            <a:endParaRPr lang="en-US" i="1" dirty="0">
              <a:latin typeface="Andale Mono"/>
              <a:cs typeface="Andale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691675"/>
            <a:ext cx="9123391" cy="1061829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r>
              <a:rPr lang="de-DE" sz="1050" dirty="0">
                <a:solidFill>
                  <a:srgbClr val="000000"/>
                </a:solidFill>
                <a:latin typeface="Andale Mono"/>
                <a:cs typeface="Andale Mono"/>
              </a:rPr>
              <a:t>Job ID                  Username    Queue    </a:t>
            </a:r>
            <a:r>
              <a:rPr lang="de-DE" sz="1050" dirty="0" err="1">
                <a:solidFill>
                  <a:srgbClr val="000000"/>
                </a:solidFill>
                <a:latin typeface="Andale Mono"/>
                <a:cs typeface="Andale Mono"/>
              </a:rPr>
              <a:t>Jobname</a:t>
            </a:r>
            <a:r>
              <a:rPr lang="de-DE" sz="1050" dirty="0">
                <a:solidFill>
                  <a:srgbClr val="000000"/>
                </a:solidFill>
                <a:latin typeface="Andale Mono"/>
                <a:cs typeface="Andale Mono"/>
              </a:rPr>
              <a:t>          </a:t>
            </a:r>
            <a:r>
              <a:rPr lang="de-DE" sz="1050" dirty="0" err="1">
                <a:solidFill>
                  <a:srgbClr val="000000"/>
                </a:solidFill>
                <a:latin typeface="Andale Mono"/>
                <a:cs typeface="Andale Mono"/>
              </a:rPr>
              <a:t>SessID</a:t>
            </a:r>
            <a:r>
              <a:rPr lang="de-DE" sz="1050" dirty="0">
                <a:solidFill>
                  <a:srgbClr val="000000"/>
                </a:solidFill>
                <a:latin typeface="Andale Mono"/>
                <a:cs typeface="Andale Mono"/>
              </a:rPr>
              <a:t>  NDS   TSK   Memory   Time    S   Time</a:t>
            </a:r>
          </a:p>
          <a:p>
            <a:r>
              <a:rPr lang="de-DE" sz="1050" dirty="0">
                <a:solidFill>
                  <a:srgbClr val="000000"/>
                </a:solidFill>
                <a:latin typeface="Andale Mono"/>
                <a:cs typeface="Andale Mono"/>
              </a:rPr>
              <a:t>----------------------- ----------- -------- ---------------- ------ ----- ------ ------ --------- - ---------</a:t>
            </a:r>
          </a:p>
          <a:p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30352530.jetbqs3        </a:t>
            </a:r>
            <a:r>
              <a:rPr lang="en-US" sz="1050" dirty="0" err="1">
                <a:solidFill>
                  <a:srgbClr val="000000"/>
                </a:solidFill>
                <a:latin typeface="Andale Mono"/>
                <a:cs typeface="Andale Mono"/>
              </a:rPr>
              <a:t>Christina.H</a:t>
            </a:r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 batch    </a:t>
            </a:r>
            <a:r>
              <a:rPr lang="en-US" sz="1050" dirty="0" err="1">
                <a:solidFill>
                  <a:srgbClr val="000000"/>
                </a:solidFill>
                <a:latin typeface="Andale Mono"/>
                <a:cs typeface="Andale Mono"/>
              </a:rPr>
              <a:t>hwrf_cpl_forecas</a:t>
            </a:r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   8586     1    228    --   02:59:00 R  01:08:40</a:t>
            </a:r>
          </a:p>
          <a:p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30352898.jetbqs3        </a:t>
            </a:r>
            <a:r>
              <a:rPr lang="en-US" sz="1050" dirty="0" err="1">
                <a:solidFill>
                  <a:srgbClr val="000000"/>
                </a:solidFill>
                <a:latin typeface="Andale Mono"/>
                <a:cs typeface="Andale Mono"/>
              </a:rPr>
              <a:t>Christina.H</a:t>
            </a:r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 batch    hwrf_post_18L_20  15369     1     12    --   02:59:00 R  00:59:16</a:t>
            </a:r>
          </a:p>
          <a:p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30352899.jetbqs3        </a:t>
            </a:r>
            <a:r>
              <a:rPr lang="en-US" sz="1050" dirty="0" err="1">
                <a:solidFill>
                  <a:srgbClr val="000000"/>
                </a:solidFill>
                <a:latin typeface="Andale Mono"/>
                <a:cs typeface="Andale Mono"/>
              </a:rPr>
              <a:t>Christina.H</a:t>
            </a:r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 batch    </a:t>
            </a:r>
            <a:r>
              <a:rPr lang="en-US" sz="1050" dirty="0" err="1">
                <a:solidFill>
                  <a:srgbClr val="000000"/>
                </a:solidFill>
                <a:latin typeface="Andale Mono"/>
                <a:cs typeface="Andale Mono"/>
              </a:rPr>
              <a:t>hwrf_post_helper</a:t>
            </a:r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  15833     1     12    --   02:59:00 R  00:59:16</a:t>
            </a:r>
          </a:p>
          <a:p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30353062.jetbqs3        </a:t>
            </a:r>
            <a:r>
              <a:rPr lang="en-US" sz="1050" dirty="0" err="1">
                <a:solidFill>
                  <a:srgbClr val="000000"/>
                </a:solidFill>
                <a:latin typeface="Andale Mono"/>
                <a:cs typeface="Andale Mono"/>
              </a:rPr>
              <a:t>Christina.H</a:t>
            </a:r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 batch    hwrf_products_18   1129     1      6    --   02:59:00 R  00:54:11</a:t>
            </a:r>
            <a:endParaRPr lang="en-US" sz="105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2819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-407987"/>
            <a:ext cx="7772400" cy="1143000"/>
          </a:xfrm>
        </p:spPr>
        <p:txBody>
          <a:bodyPr/>
          <a:lstStyle/>
          <a:p>
            <a:r>
              <a:rPr lang="en-US" dirty="0" err="1" smtClean="0"/>
              <a:t>rocotostat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264" y="678687"/>
            <a:ext cx="780006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dale Mono"/>
                <a:cs typeface="Andale Mono"/>
              </a:rPr>
              <a:t>rocotostat –w </a:t>
            </a:r>
            <a:r>
              <a:rPr lang="en-US" i="1" dirty="0" smtClean="0">
                <a:latin typeface="Andale Mono"/>
                <a:cs typeface="Andale Mono"/>
              </a:rPr>
              <a:t>XMLFILE</a:t>
            </a:r>
            <a:r>
              <a:rPr lang="en-US" dirty="0" smtClean="0">
                <a:latin typeface="Andale Mono"/>
                <a:cs typeface="Andale Mono"/>
              </a:rPr>
              <a:t> –d </a:t>
            </a:r>
            <a:r>
              <a:rPr lang="en-US" i="1" dirty="0" smtClean="0">
                <a:latin typeface="Andale Mono"/>
                <a:cs typeface="Andale Mono"/>
              </a:rPr>
              <a:t>DATABASEFILE</a:t>
            </a:r>
            <a:r>
              <a:rPr lang="en-US" dirty="0" smtClean="0">
                <a:latin typeface="Andale Mono"/>
                <a:cs typeface="Andale Mono"/>
              </a:rPr>
              <a:t> –c </a:t>
            </a:r>
            <a:r>
              <a:rPr lang="en-US" i="1" dirty="0" smtClean="0">
                <a:latin typeface="Andale Mono"/>
                <a:cs typeface="Andale Mono"/>
              </a:rPr>
              <a:t>YYYYMMDDHHMM</a:t>
            </a:r>
            <a:endParaRPr lang="en-US" i="1" dirty="0">
              <a:latin typeface="Andale Mono"/>
              <a:cs typeface="Andale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264" y="1824393"/>
            <a:ext cx="79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310095"/>
            <a:ext cx="9157236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Andale Mono"/>
                <a:cs typeface="Andale Mono"/>
              </a:rPr>
              <a:t> CYCLE                    TASK                       JOBID               STATE         EXIT STATUS     TRIES      DURATION</a:t>
            </a:r>
          </a:p>
          <a:p>
            <a:r>
              <a:rPr lang="en-US" sz="900" dirty="0">
                <a:latin typeface="Andale Mono"/>
                <a:cs typeface="Andale Mono"/>
              </a:rPr>
              <a:t>==================================================================================================================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      launch_E99                    30347274           SUCCEEDED                   0         1          19.0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         bdy_E99                    30348043           SUCCEEDED                   0         1        4784.0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  init_GFS_0_E99                    30347301           SUCCEEDED                   0         1         974.0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init_GDAS1_3_E99                    30347302           SUCCEEDED                   0         1        1206.0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init_GDAS1_6_E99                    30347303           SUCCEEDED                   0         1        1194.0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init_GDAS1_9_E99                    30347304           SUCCEEDED                   0         1        1204.0</a:t>
            </a:r>
          </a:p>
          <a:p>
            <a:r>
              <a:rPr lang="ro-RO" sz="900" dirty="0">
                <a:latin typeface="Andale Mono"/>
                <a:cs typeface="Andale Mono"/>
              </a:rPr>
              <a:t>201210280600          ocean_init_E99                    30347305           SUCCEEDED                   0         1        1938.0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  relocate_GFS_0_E99                           -                   -                   -         -             -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relocate_GDAS1_3_E99                    30348196           SUCCEEDED                   0         1         488.0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relocate_GDAS1_6_E99                    30348198           SUCCEEDED                   0         1         475.0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relocate_GDAS1_9_E99                    30348199           SUCCEEDED                   0         1         493.0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     gsi_d02_E99                    30348505           SUCCEEDED                   0         1        1157.0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     gsi_d03_E99                    30348509           SUCCEEDED                   0         1         474.0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       merge_E99                    30349722           SUCCEEDED                   0         1         104.0</a:t>
            </a:r>
          </a:p>
          <a:p>
            <a:r>
              <a:rPr lang="it-IT" sz="900" dirty="0">
                <a:latin typeface="Andale Mono"/>
                <a:cs typeface="Andale Mono"/>
              </a:rPr>
              <a:t>201210280600          check_init_E99                    30352258           SUCCEEDED                   0         1          10.0</a:t>
            </a:r>
          </a:p>
          <a:p>
            <a:r>
              <a:rPr lang="fr-FR" sz="900" dirty="0">
                <a:latin typeface="Andale Mono"/>
                <a:cs typeface="Andale Mono"/>
              </a:rPr>
              <a:t>201210280600    coupled_forecast_E99                    30352530             RUNNING                   -         0           0.0</a:t>
            </a:r>
          </a:p>
          <a:p>
            <a:r>
              <a:rPr lang="fr-FR" sz="900" dirty="0">
                <a:latin typeface="Andale Mono"/>
                <a:cs typeface="Andale Mono"/>
              </a:rPr>
              <a:t>201210280600    uncoupled_forecast_E99                           -                   -                   -         -             -</a:t>
            </a:r>
          </a:p>
          <a:p>
            <a:r>
              <a:rPr lang="fr-FR" sz="900" dirty="0">
                <a:latin typeface="Andale Mono"/>
                <a:cs typeface="Andale Mono"/>
              </a:rPr>
              <a:t>201210280600              unpost_E99           </a:t>
            </a:r>
            <a:r>
              <a:rPr lang="fr-FR" sz="900" dirty="0" err="1">
                <a:latin typeface="Andale Mono"/>
                <a:cs typeface="Andale Mono"/>
              </a:rPr>
              <a:t>druby</a:t>
            </a:r>
            <a:r>
              <a:rPr lang="fr-FR" sz="900" dirty="0">
                <a:latin typeface="Andale Mono"/>
                <a:cs typeface="Andale Mono"/>
              </a:rPr>
              <a:t>://fe3:37405          SUBMITTING                   -         0           0.0</a:t>
            </a:r>
          </a:p>
          <a:p>
            <a:r>
              <a:rPr lang="fr-FR" sz="900" dirty="0">
                <a:latin typeface="Andale Mono"/>
                <a:cs typeface="Andale Mono"/>
              </a:rPr>
              <a:t>201210280600                post_E99                           -                   -                   -         -             -</a:t>
            </a:r>
          </a:p>
          <a:p>
            <a:r>
              <a:rPr lang="fr-FR" sz="900" dirty="0">
                <a:latin typeface="Andale Mono"/>
                <a:cs typeface="Andale Mono"/>
              </a:rPr>
              <a:t>201210280600         post_helper_E99                           -                   -                   -         -             -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        products_E99                           -                   -                   -         -             -</a:t>
            </a:r>
          </a:p>
          <a:p>
            <a:r>
              <a:rPr lang="sv-SE" sz="900" dirty="0">
                <a:latin typeface="Andale Mono"/>
                <a:cs typeface="Andale Mono"/>
              </a:rPr>
              <a:t>201210280600          tracker_d1_E99                           -                   -                   -         -             -</a:t>
            </a:r>
          </a:p>
          <a:p>
            <a:r>
              <a:rPr lang="sv-SE" sz="900" dirty="0">
                <a:latin typeface="Andale Mono"/>
                <a:cs typeface="Andale Mono"/>
              </a:rPr>
              <a:t>201210280600         tracker_d12_E99                           -                   -                   -         -             -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          output_E99                           -                   -                   -         -             -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          completion                           -                   -                   -         -             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2535" y="952769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Check the status of a set of cycles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56873" y="4802537"/>
            <a:ext cx="1931306" cy="1754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ndale Mono"/>
                <a:cs typeface="Andale Mono"/>
              </a:rPr>
              <a:t>SUCCEEDED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  <a:latin typeface="Andale Mono"/>
                <a:cs typeface="Andale Mono"/>
              </a:rPr>
              <a:t>RUNNING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  <a:latin typeface="Andale Mono"/>
                <a:cs typeface="Andale Mono"/>
              </a:rPr>
              <a:t>SUBMITTING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  <a:latin typeface="Andale Mono"/>
                <a:cs typeface="Andale Mono"/>
              </a:rPr>
              <a:t>FAILED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  <a:latin typeface="Andale Mono"/>
                <a:cs typeface="Andale Mono"/>
              </a:rPr>
              <a:t>DEAD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  <a:latin typeface="Andale Mono"/>
                <a:cs typeface="Andale Mono"/>
              </a:rPr>
              <a:t>UNKNOWN</a:t>
            </a:r>
            <a:endParaRPr lang="en-US" dirty="0">
              <a:solidFill>
                <a:schemeClr val="accent4"/>
              </a:solidFill>
              <a:latin typeface="Andale Mono"/>
              <a:cs typeface="Andale Mono"/>
            </a:endParaRPr>
          </a:p>
        </p:txBody>
      </p:sp>
      <p:cxnSp>
        <p:nvCxnSpPr>
          <p:cNvPr id="12" name="Straight Arrow Connector 11"/>
          <p:cNvCxnSpPr>
            <a:stCxn id="3" idx="0"/>
          </p:cNvCxnSpPr>
          <p:nvPr/>
        </p:nvCxnSpPr>
        <p:spPr>
          <a:xfrm flipH="1" flipV="1">
            <a:off x="5972531" y="3552081"/>
            <a:ext cx="849995" cy="12504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3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-464772"/>
            <a:ext cx="7772400" cy="1143000"/>
          </a:xfrm>
        </p:spPr>
        <p:txBody>
          <a:bodyPr/>
          <a:lstStyle/>
          <a:p>
            <a:r>
              <a:rPr lang="en-US" dirty="0" err="1" smtClean="0"/>
              <a:t>rocotocheck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835" y="678228"/>
            <a:ext cx="887390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dale Mono"/>
                <a:cs typeface="Andale Mono"/>
              </a:rPr>
              <a:t>rocotocheck</a:t>
            </a:r>
            <a:r>
              <a:rPr lang="en-US" dirty="0" smtClean="0">
                <a:latin typeface="Andale Mono"/>
                <a:cs typeface="Andale Mono"/>
              </a:rPr>
              <a:t> –w </a:t>
            </a:r>
            <a:r>
              <a:rPr lang="en-US" i="1" dirty="0" smtClean="0">
                <a:latin typeface="Andale Mono"/>
                <a:cs typeface="Andale Mono"/>
              </a:rPr>
              <a:t>XMLFILE</a:t>
            </a:r>
            <a:r>
              <a:rPr lang="en-US" dirty="0" smtClean="0">
                <a:latin typeface="Andale Mono"/>
                <a:cs typeface="Andale Mono"/>
              </a:rPr>
              <a:t> –d </a:t>
            </a:r>
            <a:r>
              <a:rPr lang="en-US" i="1" dirty="0" smtClean="0">
                <a:latin typeface="Andale Mono"/>
                <a:cs typeface="Andale Mono"/>
              </a:rPr>
              <a:t>DATABASEFILE </a:t>
            </a:r>
            <a:r>
              <a:rPr lang="en-US" dirty="0" smtClean="0">
                <a:latin typeface="Andale Mono"/>
                <a:cs typeface="Andale Mono"/>
              </a:rPr>
              <a:t>–c YYYYMMDDHHMM –t </a:t>
            </a:r>
            <a:r>
              <a:rPr lang="en-US" i="1" dirty="0" smtClean="0">
                <a:latin typeface="Andale Mono"/>
                <a:cs typeface="Andale Mono"/>
              </a:rPr>
              <a:t>TASK</a:t>
            </a:r>
            <a:endParaRPr lang="en-US" i="1" dirty="0">
              <a:latin typeface="Andale Mono"/>
              <a:cs typeface="Andale Mono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14400" y="3141663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qstat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9750" y="4284663"/>
            <a:ext cx="506886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dale Mono"/>
                <a:cs typeface="Andale Mono"/>
              </a:rPr>
              <a:t>qstat</a:t>
            </a:r>
            <a:r>
              <a:rPr lang="en-US" dirty="0" smtClean="0">
                <a:latin typeface="Andale Mono"/>
                <a:cs typeface="Andale Mono"/>
              </a:rPr>
              <a:t> –u USERNAME</a:t>
            </a:r>
            <a:endParaRPr lang="en-US" i="1" dirty="0">
              <a:latin typeface="Andale Mono"/>
              <a:cs typeface="Andale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9750" y="107750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Detailed status info for a specific task in a specific cycle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1446839"/>
            <a:ext cx="7186359" cy="5262981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Andale Mono"/>
                <a:cs typeface="Andale Mono"/>
              </a:rPr>
              <a:t>Task: ocean_init_E99</a:t>
            </a:r>
          </a:p>
          <a:p>
            <a:r>
              <a:rPr lang="en-US" sz="800" dirty="0">
                <a:latin typeface="Andale Mono"/>
                <a:cs typeface="Andale Mono"/>
              </a:rPr>
              <a:t>  account: </a:t>
            </a:r>
            <a:r>
              <a:rPr lang="en-US" sz="800" dirty="0" err="1">
                <a:latin typeface="Andale Mono"/>
                <a:cs typeface="Andale Mono"/>
              </a:rPr>
              <a:t>dtc-hurr</a:t>
            </a:r>
            <a:endParaRPr lang="en-US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  command: /pan2/projects/</a:t>
            </a:r>
            <a:r>
              <a:rPr lang="en-US" sz="800" dirty="0" err="1">
                <a:latin typeface="Andale Mono"/>
                <a:cs typeface="Andale Mono"/>
              </a:rPr>
              <a:t>dtc-hurr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Christina.Holt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CC_rel_branch</a:t>
            </a:r>
            <a:r>
              <a:rPr lang="en-US" sz="800" dirty="0">
                <a:latin typeface="Andale Mono"/>
                <a:cs typeface="Andale Mono"/>
              </a:rPr>
              <a:t>/trunk/scripts/</a:t>
            </a:r>
            <a:r>
              <a:rPr lang="en-US" sz="800" dirty="0" err="1">
                <a:latin typeface="Andale Mono"/>
                <a:cs typeface="Andale Mono"/>
              </a:rPr>
              <a:t>exhwrf_ocean_init.py</a:t>
            </a:r>
            <a:endParaRPr lang="en-US" sz="800" dirty="0">
              <a:latin typeface="Andale Mono"/>
              <a:cs typeface="Andale Mono"/>
            </a:endParaRPr>
          </a:p>
          <a:p>
            <a:r>
              <a:rPr lang="pt-BR" sz="800" dirty="0">
                <a:latin typeface="Andale Mono"/>
                <a:cs typeface="Andale Mono"/>
              </a:rPr>
              <a:t>  cores: 9</a:t>
            </a:r>
          </a:p>
          <a:p>
            <a:r>
              <a:rPr lang="pt-BR" sz="800" dirty="0">
                <a:latin typeface="Andale Mono"/>
                <a:cs typeface="Andale Mono"/>
              </a:rPr>
              <a:t>  final: false</a:t>
            </a: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jobname</a:t>
            </a:r>
            <a:r>
              <a:rPr lang="pl-PL" sz="800" dirty="0">
                <a:latin typeface="Andale Mono"/>
                <a:cs typeface="Andale Mono"/>
              </a:rPr>
              <a:t>: hwrf_ocean_init_18L_2012102806_E99</a:t>
            </a: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maxtries</a:t>
            </a:r>
            <a:r>
              <a:rPr lang="pl-PL" sz="800" dirty="0">
                <a:latin typeface="Andale Mono"/>
                <a:cs typeface="Andale Mono"/>
              </a:rPr>
              <a:t>: 3</a:t>
            </a: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memory</a:t>
            </a:r>
            <a:r>
              <a:rPr lang="pl-PL" sz="800" dirty="0">
                <a:latin typeface="Andale Mono"/>
                <a:cs typeface="Andale Mono"/>
              </a:rPr>
              <a:t>: </a:t>
            </a: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metatasks</a:t>
            </a:r>
            <a:r>
              <a:rPr lang="pl-PL" sz="800" dirty="0">
                <a:latin typeface="Andale Mono"/>
                <a:cs typeface="Andale Mono"/>
              </a:rPr>
              <a:t>: </a:t>
            </a:r>
            <a:r>
              <a:rPr lang="pl-PL" sz="800" dirty="0" err="1">
                <a:latin typeface="Andale Mono"/>
                <a:cs typeface="Andale Mono"/>
              </a:rPr>
              <a:t>meta_init</a:t>
            </a:r>
            <a:endParaRPr lang="pl-PL" sz="800" dirty="0">
              <a:latin typeface="Andale Mono"/>
              <a:cs typeface="Andale Mono"/>
            </a:endParaRP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name</a:t>
            </a:r>
            <a:r>
              <a:rPr lang="pl-PL" sz="800" dirty="0">
                <a:latin typeface="Andale Mono"/>
                <a:cs typeface="Andale Mono"/>
              </a:rPr>
              <a:t>: ocean_init_E99</a:t>
            </a:r>
          </a:p>
          <a:p>
            <a:r>
              <a:rPr lang="pl-PL" sz="800" dirty="0">
                <a:latin typeface="Andale Mono"/>
                <a:cs typeface="Andale Mono"/>
              </a:rPr>
              <a:t>  native: -l </a:t>
            </a:r>
            <a:r>
              <a:rPr lang="pl-PL" sz="800" dirty="0" err="1">
                <a:latin typeface="Andale Mono"/>
                <a:cs typeface="Andale Mono"/>
              </a:rPr>
              <a:t>partition</a:t>
            </a:r>
            <a:r>
              <a:rPr lang="pl-PL" sz="800" dirty="0">
                <a:latin typeface="Andale Mono"/>
                <a:cs typeface="Andale Mono"/>
              </a:rPr>
              <a:t>=</a:t>
            </a:r>
            <a:r>
              <a:rPr lang="pl-PL" sz="800" dirty="0" err="1">
                <a:latin typeface="Andale Mono"/>
                <a:cs typeface="Andale Mono"/>
              </a:rPr>
              <a:t>ujet:tjet:vjet:sjet</a:t>
            </a:r>
            <a:endParaRPr lang="pl-PL" sz="800" dirty="0">
              <a:latin typeface="Andale Mono"/>
              <a:cs typeface="Andale Mono"/>
            </a:endParaRP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queue</a:t>
            </a:r>
            <a:r>
              <a:rPr lang="pl-PL" sz="800" dirty="0">
                <a:latin typeface="Andale Mono"/>
                <a:cs typeface="Andale Mono"/>
              </a:rPr>
              <a:t>: </a:t>
            </a:r>
            <a:r>
              <a:rPr lang="pl-PL" sz="800" dirty="0" err="1">
                <a:latin typeface="Andale Mono"/>
                <a:cs typeface="Andale Mono"/>
              </a:rPr>
              <a:t>batch</a:t>
            </a:r>
            <a:endParaRPr lang="pl-PL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  </a:t>
            </a:r>
            <a:r>
              <a:rPr lang="en-US" sz="800" dirty="0" err="1">
                <a:latin typeface="Andale Mono"/>
                <a:cs typeface="Andale Mono"/>
              </a:rPr>
              <a:t>seqnum</a:t>
            </a:r>
            <a:r>
              <a:rPr lang="en-US" sz="800" dirty="0">
                <a:latin typeface="Andale Mono"/>
                <a:cs typeface="Andale Mono"/>
              </a:rPr>
              <a:t>: 5</a:t>
            </a:r>
          </a:p>
          <a:p>
            <a:r>
              <a:rPr lang="en-US" sz="800" dirty="0">
                <a:latin typeface="Andale Mono"/>
                <a:cs typeface="Andale Mono"/>
              </a:rPr>
              <a:t>  </a:t>
            </a:r>
            <a:r>
              <a:rPr lang="en-US" sz="800" dirty="0" err="1">
                <a:latin typeface="Andale Mono"/>
                <a:cs typeface="Andale Mono"/>
              </a:rPr>
              <a:t>stderr</a:t>
            </a:r>
            <a:r>
              <a:rPr lang="en-US" sz="800" dirty="0">
                <a:latin typeface="Andale Mono"/>
                <a:cs typeface="Andale Mono"/>
              </a:rPr>
              <a:t>: /pan2/projects/</a:t>
            </a:r>
            <a:r>
              <a:rPr lang="en-US" sz="800" dirty="0" err="1">
                <a:latin typeface="Andale Mono"/>
                <a:cs typeface="Andale Mono"/>
              </a:rPr>
              <a:t>dtc-hurr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Christina.Holt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CC_rel_branch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pytmp</a:t>
            </a:r>
            <a:r>
              <a:rPr lang="en-US" sz="800" dirty="0">
                <a:latin typeface="Andale Mono"/>
                <a:cs typeface="Andale Mono"/>
              </a:rPr>
              <a:t>/trunk/2012102806/18L/</a:t>
            </a:r>
            <a:r>
              <a:rPr lang="en-US" sz="800" dirty="0" err="1">
                <a:latin typeface="Andale Mono"/>
                <a:cs typeface="Andale Mono"/>
              </a:rPr>
              <a:t>hwrf_ocean_init.err</a:t>
            </a:r>
            <a:endParaRPr lang="en-US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  </a:t>
            </a:r>
            <a:r>
              <a:rPr lang="en-US" sz="800" dirty="0" err="1">
                <a:latin typeface="Andale Mono"/>
                <a:cs typeface="Andale Mono"/>
              </a:rPr>
              <a:t>stdout</a:t>
            </a:r>
            <a:r>
              <a:rPr lang="en-US" sz="800" dirty="0">
                <a:latin typeface="Andale Mono"/>
                <a:cs typeface="Andale Mono"/>
              </a:rPr>
              <a:t>: /pan2/projects/</a:t>
            </a:r>
            <a:r>
              <a:rPr lang="en-US" sz="800" dirty="0" err="1">
                <a:latin typeface="Andale Mono"/>
                <a:cs typeface="Andale Mono"/>
              </a:rPr>
              <a:t>dtc-hurr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Christina.Holt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CC_rel_branch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pytmp</a:t>
            </a:r>
            <a:r>
              <a:rPr lang="en-US" sz="800" dirty="0">
                <a:latin typeface="Andale Mono"/>
                <a:cs typeface="Andale Mono"/>
              </a:rPr>
              <a:t>/trunk/2012102806/18L/</a:t>
            </a:r>
            <a:r>
              <a:rPr lang="en-US" sz="800" dirty="0" err="1">
                <a:latin typeface="Andale Mono"/>
                <a:cs typeface="Andale Mono"/>
              </a:rPr>
              <a:t>hwrf_ocean_init.out</a:t>
            </a:r>
            <a:endParaRPr lang="en-US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  throttle: 9999999</a:t>
            </a:r>
          </a:p>
          <a:p>
            <a:r>
              <a:rPr lang="de-DE" sz="800" dirty="0">
                <a:latin typeface="Andale Mono"/>
                <a:cs typeface="Andale Mono"/>
              </a:rPr>
              <a:t>  </a:t>
            </a:r>
            <a:r>
              <a:rPr lang="de-DE" sz="800" dirty="0" err="1">
                <a:latin typeface="Andale Mono"/>
                <a:cs typeface="Andale Mono"/>
              </a:rPr>
              <a:t>walltime</a:t>
            </a:r>
            <a:r>
              <a:rPr lang="de-DE" sz="800" dirty="0">
                <a:latin typeface="Andale Mono"/>
                <a:cs typeface="Andale Mono"/>
              </a:rPr>
              <a:t>: 00:59:00</a:t>
            </a:r>
          </a:p>
          <a:p>
            <a:r>
              <a:rPr lang="de-DE" sz="800" dirty="0">
                <a:latin typeface="Andale Mono"/>
                <a:cs typeface="Andale Mono"/>
              </a:rPr>
              <a:t>  </a:t>
            </a:r>
            <a:r>
              <a:rPr lang="de-DE" sz="800" dirty="0" err="1">
                <a:latin typeface="Andale Mono"/>
                <a:cs typeface="Andale Mono"/>
              </a:rPr>
              <a:t>environment</a:t>
            </a:r>
            <a:endParaRPr lang="de-DE" sz="800" dirty="0">
              <a:latin typeface="Andale Mono"/>
              <a:cs typeface="Andale Mono"/>
            </a:endParaRPr>
          </a:p>
          <a:p>
            <a:r>
              <a:rPr lang="de-DE" sz="800" dirty="0">
                <a:latin typeface="Andale Mono"/>
                <a:cs typeface="Andale Mono"/>
              </a:rPr>
              <a:t>    </a:t>
            </a:r>
            <a:r>
              <a:rPr lang="de-DE" sz="800" dirty="0" err="1">
                <a:latin typeface="Andale Mono"/>
                <a:cs typeface="Andale Mono"/>
              </a:rPr>
              <a:t>CONFhwrf</a:t>
            </a:r>
            <a:r>
              <a:rPr lang="de-DE" sz="800" dirty="0">
                <a:latin typeface="Andale Mono"/>
                <a:cs typeface="Andale Mono"/>
              </a:rPr>
              <a:t> ==&gt; /pan2/</a:t>
            </a:r>
            <a:r>
              <a:rPr lang="de-DE" sz="800" dirty="0" err="1">
                <a:latin typeface="Andale Mono"/>
                <a:cs typeface="Andale Mono"/>
              </a:rPr>
              <a:t>projects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dtc-hurr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Christina.Holt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CC_rel_branch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pytmp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trunk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com</a:t>
            </a:r>
            <a:r>
              <a:rPr lang="de-DE" sz="800" dirty="0">
                <a:latin typeface="Andale Mono"/>
                <a:cs typeface="Andale Mono"/>
              </a:rPr>
              <a:t>/2012102806/18L/storm1.conf</a:t>
            </a:r>
          </a:p>
          <a:p>
            <a:r>
              <a:rPr lang="de-DE" sz="800" dirty="0">
                <a:latin typeface="Andale Mono"/>
                <a:cs typeface="Andale Mono"/>
              </a:rPr>
              <a:t>    </a:t>
            </a:r>
            <a:r>
              <a:rPr lang="de-DE" sz="800" dirty="0" err="1">
                <a:latin typeface="Andale Mono"/>
                <a:cs typeface="Andale Mono"/>
              </a:rPr>
              <a:t>HOMEhwrf</a:t>
            </a:r>
            <a:r>
              <a:rPr lang="de-DE" sz="800" dirty="0">
                <a:latin typeface="Andale Mono"/>
                <a:cs typeface="Andale Mono"/>
              </a:rPr>
              <a:t> ==&gt; /pan2/</a:t>
            </a:r>
            <a:r>
              <a:rPr lang="de-DE" sz="800" dirty="0" err="1">
                <a:latin typeface="Andale Mono"/>
                <a:cs typeface="Andale Mono"/>
              </a:rPr>
              <a:t>projects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dtc-hurr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Christina.Holt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CC_rel_branch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trunk</a:t>
            </a:r>
            <a:endParaRPr lang="de-DE" sz="800" dirty="0">
              <a:latin typeface="Andale Mono"/>
              <a:cs typeface="Andale Mono"/>
            </a:endParaRPr>
          </a:p>
          <a:p>
            <a:r>
              <a:rPr lang="de-DE" sz="800" dirty="0">
                <a:latin typeface="Andale Mono"/>
                <a:cs typeface="Andale Mono"/>
              </a:rPr>
              <a:t>    PARAFLAG ==&gt; YES</a:t>
            </a:r>
          </a:p>
          <a:p>
            <a:r>
              <a:rPr lang="de-DE" sz="800" dirty="0">
                <a:latin typeface="Andale Mono"/>
                <a:cs typeface="Andale Mono"/>
              </a:rPr>
              <a:t>    PYTHONPATH ==&gt; /pan2/</a:t>
            </a:r>
            <a:r>
              <a:rPr lang="de-DE" sz="800" dirty="0" err="1">
                <a:latin typeface="Andale Mono"/>
                <a:cs typeface="Andale Mono"/>
              </a:rPr>
              <a:t>projects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dtc-hurr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Christina.Holt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CC_rel_branch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trunk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ush</a:t>
            </a:r>
            <a:endParaRPr lang="de-DE" sz="800" dirty="0">
              <a:latin typeface="Andale Mono"/>
              <a:cs typeface="Andale Mono"/>
            </a:endParaRPr>
          </a:p>
          <a:p>
            <a:r>
              <a:rPr lang="de-DE" sz="800" dirty="0">
                <a:latin typeface="Andale Mono"/>
                <a:cs typeface="Andale Mono"/>
              </a:rPr>
              <a:t>    TOTAL_TASKS ==&gt; 9</a:t>
            </a:r>
          </a:p>
          <a:p>
            <a:r>
              <a:rPr lang="de-DE" sz="800" dirty="0">
                <a:latin typeface="Andale Mono"/>
                <a:cs typeface="Andale Mono"/>
              </a:rPr>
              <a:t>    </a:t>
            </a:r>
            <a:r>
              <a:rPr lang="de-DE" sz="800" dirty="0" err="1">
                <a:latin typeface="Andale Mono"/>
                <a:cs typeface="Andale Mono"/>
              </a:rPr>
              <a:t>WORKhwrf</a:t>
            </a:r>
            <a:r>
              <a:rPr lang="de-DE" sz="800" dirty="0">
                <a:latin typeface="Andale Mono"/>
                <a:cs typeface="Andale Mono"/>
              </a:rPr>
              <a:t> ==&gt; /pan2/</a:t>
            </a:r>
            <a:r>
              <a:rPr lang="de-DE" sz="800" dirty="0" err="1">
                <a:latin typeface="Andale Mono"/>
                <a:cs typeface="Andale Mono"/>
              </a:rPr>
              <a:t>projects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dtc-hurr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Christina.Holt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CC_rel_branch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pytmp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trunk</a:t>
            </a:r>
            <a:r>
              <a:rPr lang="de-DE" sz="800" dirty="0">
                <a:latin typeface="Andale Mono"/>
                <a:cs typeface="Andale Mono"/>
              </a:rPr>
              <a:t>/2012102806/18L</a:t>
            </a:r>
          </a:p>
          <a:p>
            <a:r>
              <a:rPr lang="de-DE" sz="800" dirty="0">
                <a:latin typeface="Andale Mono"/>
                <a:cs typeface="Andale Mono"/>
              </a:rPr>
              <a:t>    </a:t>
            </a:r>
            <a:r>
              <a:rPr lang="de-DE" sz="800" dirty="0" err="1">
                <a:latin typeface="Andale Mono"/>
                <a:cs typeface="Andale Mono"/>
              </a:rPr>
              <a:t>jlogfile</a:t>
            </a:r>
            <a:r>
              <a:rPr lang="de-DE" sz="800" dirty="0">
                <a:latin typeface="Andale Mono"/>
                <a:cs typeface="Andale Mono"/>
              </a:rPr>
              <a:t> ==&gt; /pan2/</a:t>
            </a:r>
            <a:r>
              <a:rPr lang="de-DE" sz="800" dirty="0" err="1">
                <a:latin typeface="Andale Mono"/>
                <a:cs typeface="Andale Mono"/>
              </a:rPr>
              <a:t>projects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dtc-hurr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Christina.Holt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CC_rel_branch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pytmp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trunk</a:t>
            </a:r>
            <a:r>
              <a:rPr lang="de-DE" sz="800" dirty="0">
                <a:latin typeface="Andale Mono"/>
                <a:cs typeface="Andale Mono"/>
              </a:rPr>
              <a:t>/log/</a:t>
            </a:r>
            <a:r>
              <a:rPr lang="de-DE" sz="800" dirty="0" err="1">
                <a:latin typeface="Andale Mono"/>
                <a:cs typeface="Andale Mono"/>
              </a:rPr>
              <a:t>jlogfile</a:t>
            </a:r>
            <a:endParaRPr lang="de-DE" sz="800" dirty="0">
              <a:latin typeface="Andale Mono"/>
              <a:cs typeface="Andale Mono"/>
            </a:endParaRPr>
          </a:p>
          <a:p>
            <a:r>
              <a:rPr lang="de-DE" sz="800" dirty="0">
                <a:latin typeface="Andale Mono"/>
                <a:cs typeface="Andale Mono"/>
              </a:rPr>
              <a:t>  </a:t>
            </a:r>
            <a:r>
              <a:rPr lang="de-DE" sz="800" dirty="0" err="1">
                <a:latin typeface="Andale Mono"/>
                <a:cs typeface="Andale Mono"/>
              </a:rPr>
              <a:t>dependencies</a:t>
            </a:r>
            <a:endParaRPr lang="de-DE" sz="800" dirty="0">
              <a:latin typeface="Andale Mono"/>
              <a:cs typeface="Andale Mono"/>
            </a:endParaRPr>
          </a:p>
          <a:p>
            <a:r>
              <a:rPr lang="de-DE" sz="800" dirty="0">
                <a:latin typeface="Andale Mono"/>
                <a:cs typeface="Andale Mono"/>
              </a:rPr>
              <a:t>    AND </a:t>
            </a:r>
            <a:r>
              <a:rPr lang="de-DE" sz="800" dirty="0" err="1">
                <a:latin typeface="Andale Mono"/>
                <a:cs typeface="Andale Mono"/>
              </a:rPr>
              <a:t>is</a:t>
            </a:r>
            <a:r>
              <a:rPr lang="de-DE" sz="800" dirty="0">
                <a:latin typeface="Andale Mono"/>
                <a:cs typeface="Andale Mono"/>
              </a:rPr>
              <a:t> </a:t>
            </a:r>
            <a:r>
              <a:rPr lang="de-DE" sz="800" dirty="0" err="1">
                <a:latin typeface="Andale Mono"/>
                <a:cs typeface="Andale Mono"/>
              </a:rPr>
              <a:t>satisfied</a:t>
            </a:r>
            <a:endParaRPr lang="de-DE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      launch_E99 of cycle 201210280600 is SUCCEEDED</a:t>
            </a:r>
          </a:p>
          <a:p>
            <a:r>
              <a:rPr lang="en-US" sz="800" dirty="0">
                <a:latin typeface="Andale Mono"/>
                <a:cs typeface="Andale Mono"/>
              </a:rPr>
              <a:t>      'YES'=='YES' is true</a:t>
            </a:r>
          </a:p>
          <a:p>
            <a:endParaRPr lang="en-US" sz="800" dirty="0">
              <a:latin typeface="Andale Mono"/>
              <a:cs typeface="Andale Mono"/>
            </a:endParaRPr>
          </a:p>
          <a:p>
            <a:r>
              <a:rPr lang="pl-PL" sz="800" dirty="0" err="1">
                <a:latin typeface="Andale Mono"/>
                <a:cs typeface="Andale Mono"/>
              </a:rPr>
              <a:t>Cycle</a:t>
            </a:r>
            <a:r>
              <a:rPr lang="pl-PL" sz="800" dirty="0">
                <a:latin typeface="Andale Mono"/>
                <a:cs typeface="Andale Mono"/>
              </a:rPr>
              <a:t>: 201210280600</a:t>
            </a: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State</a:t>
            </a:r>
            <a:r>
              <a:rPr lang="pl-PL" sz="800" dirty="0">
                <a:latin typeface="Andale Mono"/>
                <a:cs typeface="Andale Mono"/>
              </a:rPr>
              <a:t>: </a:t>
            </a:r>
            <a:r>
              <a:rPr lang="pl-PL" sz="800" dirty="0" err="1">
                <a:latin typeface="Andale Mono"/>
                <a:cs typeface="Andale Mono"/>
              </a:rPr>
              <a:t>done</a:t>
            </a:r>
            <a:endParaRPr lang="pl-PL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  Activated: Fri Oct 10 15:14:35 UTC 2014</a:t>
            </a:r>
          </a:p>
          <a:p>
            <a:r>
              <a:rPr lang="en-US" sz="800" dirty="0">
                <a:latin typeface="Andale Mono"/>
                <a:cs typeface="Andale Mono"/>
              </a:rPr>
              <a:t>  Completed: Fri Oct 10 19:25:10 UTC 2014</a:t>
            </a:r>
          </a:p>
          <a:p>
            <a:r>
              <a:rPr lang="en-US" sz="800" dirty="0">
                <a:latin typeface="Andale Mono"/>
                <a:cs typeface="Andale Mono"/>
              </a:rPr>
              <a:t>  Expired: -</a:t>
            </a:r>
          </a:p>
          <a:p>
            <a:endParaRPr lang="en-US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Job: 30347305</a:t>
            </a:r>
          </a:p>
          <a:p>
            <a:r>
              <a:rPr lang="en-US" sz="800" dirty="0">
                <a:latin typeface="Andale Mono"/>
                <a:cs typeface="Andale Mono"/>
              </a:rPr>
              <a:t>  State:  SUCCEEDED (C)</a:t>
            </a:r>
          </a:p>
          <a:p>
            <a:r>
              <a:rPr lang="en-US" sz="800" dirty="0">
                <a:latin typeface="Andale Mono"/>
                <a:cs typeface="Andale Mono"/>
              </a:rPr>
              <a:t>  Exit Status:  0</a:t>
            </a:r>
          </a:p>
          <a:p>
            <a:r>
              <a:rPr lang="en-US" sz="800" dirty="0">
                <a:latin typeface="Andale Mono"/>
                <a:cs typeface="Andale Mono"/>
              </a:rPr>
              <a:t>  Tries:  1</a:t>
            </a:r>
          </a:p>
          <a:p>
            <a:r>
              <a:rPr lang="en-US" sz="800" dirty="0">
                <a:latin typeface="Andale Mono"/>
                <a:cs typeface="Andale Mono"/>
              </a:rPr>
              <a:t>  Unknown count:  0</a:t>
            </a:r>
          </a:p>
          <a:p>
            <a:r>
              <a:rPr lang="es-ES_tradnl" sz="800" dirty="0">
                <a:latin typeface="Andale Mono"/>
                <a:cs typeface="Andale Mono"/>
              </a:rPr>
              <a:t>  </a:t>
            </a:r>
            <a:r>
              <a:rPr lang="es-ES_tradnl" sz="800" dirty="0" err="1">
                <a:latin typeface="Andale Mono"/>
                <a:cs typeface="Andale Mono"/>
              </a:rPr>
              <a:t>Duration</a:t>
            </a:r>
            <a:r>
              <a:rPr lang="es-ES_tradnl" sz="800" dirty="0">
                <a:latin typeface="Andale Mono"/>
                <a:cs typeface="Andale Mono"/>
              </a:rPr>
              <a:t>:  1938.0</a:t>
            </a:r>
          </a:p>
        </p:txBody>
      </p:sp>
    </p:spTree>
    <p:extLst>
      <p:ext uri="{BB962C8B-B14F-4D97-AF65-F5344CB8AC3E}">
        <p14:creationId xmlns:p14="http://schemas.microsoft.com/office/powerpoint/2010/main" val="201042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53" y="2604883"/>
            <a:ext cx="7772400" cy="1143000"/>
          </a:xfrm>
        </p:spPr>
        <p:txBody>
          <a:bodyPr/>
          <a:lstStyle/>
          <a:p>
            <a:r>
              <a:rPr lang="en-US" dirty="0" err="1" smtClean="0"/>
              <a:t>rocotorewind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7853" y="4803928"/>
            <a:ext cx="7772400" cy="180331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Clear the database of specified tasks</a:t>
            </a:r>
          </a:p>
          <a:p>
            <a:r>
              <a:rPr lang="en-US" dirty="0"/>
              <a:t>R</a:t>
            </a:r>
            <a:r>
              <a:rPr lang="en-US" dirty="0" smtClean="0"/>
              <a:t>esubmit jobs that have dependencies met</a:t>
            </a:r>
          </a:p>
          <a:p>
            <a:r>
              <a:rPr lang="en-US" dirty="0" smtClean="0"/>
              <a:t>Kills jobs already running or in the queue</a:t>
            </a:r>
          </a:p>
          <a:p>
            <a:r>
              <a:rPr lang="en-US" dirty="0" smtClean="0"/>
              <a:t>Rewinding the launcher will delete com and work directories</a:t>
            </a:r>
          </a:p>
          <a:p>
            <a:r>
              <a:rPr lang="en-US" dirty="0" smtClean="0"/>
              <a:t>To rewind an entire cycle, use the –a option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240" y="3910100"/>
            <a:ext cx="887390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dale Mono"/>
                <a:cs typeface="Andale Mono"/>
              </a:rPr>
              <a:t>rocotorewind</a:t>
            </a:r>
            <a:r>
              <a:rPr lang="en-US" dirty="0" smtClean="0">
                <a:latin typeface="Andale Mono"/>
                <a:cs typeface="Andale Mono"/>
              </a:rPr>
              <a:t> –w </a:t>
            </a:r>
            <a:r>
              <a:rPr lang="en-US" i="1" dirty="0" smtClean="0">
                <a:latin typeface="Andale Mono"/>
                <a:cs typeface="Andale Mono"/>
              </a:rPr>
              <a:t>XMLFILE</a:t>
            </a:r>
            <a:r>
              <a:rPr lang="en-US" dirty="0" smtClean="0">
                <a:latin typeface="Andale Mono"/>
                <a:cs typeface="Andale Mono"/>
              </a:rPr>
              <a:t> –d </a:t>
            </a:r>
            <a:r>
              <a:rPr lang="en-US" i="1" dirty="0" smtClean="0">
                <a:latin typeface="Andale Mono"/>
                <a:cs typeface="Andale Mono"/>
              </a:rPr>
              <a:t>DATABASEFILE </a:t>
            </a:r>
            <a:r>
              <a:rPr lang="en-US" dirty="0" smtClean="0">
                <a:latin typeface="Andale Mono"/>
                <a:cs typeface="Andale Mono"/>
              </a:rPr>
              <a:t>–c YYYYMMDDHHMM –t </a:t>
            </a:r>
            <a:r>
              <a:rPr lang="en-US" i="1" dirty="0" smtClean="0">
                <a:latin typeface="Andale Mono"/>
                <a:cs typeface="Andale Mono"/>
              </a:rPr>
              <a:t>TASK1 </a:t>
            </a:r>
            <a:r>
              <a:rPr lang="en-US" dirty="0" smtClean="0">
                <a:latin typeface="Andale Mono"/>
                <a:cs typeface="Andale Mono"/>
              </a:rPr>
              <a:t>–t</a:t>
            </a:r>
            <a:r>
              <a:rPr lang="en-US" i="1" dirty="0" smtClean="0">
                <a:latin typeface="Andale Mono"/>
                <a:cs typeface="Andale Mono"/>
              </a:rPr>
              <a:t> TASK2 </a:t>
            </a:r>
            <a:r>
              <a:rPr lang="en-US" dirty="0" smtClean="0">
                <a:latin typeface="Andale Mono"/>
                <a:cs typeface="Andale Mono"/>
              </a:rPr>
              <a:t>–t</a:t>
            </a:r>
            <a:r>
              <a:rPr lang="en-US" i="1" dirty="0" smtClean="0">
                <a:latin typeface="Andale Mono"/>
                <a:cs typeface="Andale Mono"/>
              </a:rPr>
              <a:t> TASK3</a:t>
            </a:r>
            <a:endParaRPr lang="en-US" i="1" dirty="0">
              <a:latin typeface="Andale Mono"/>
              <a:cs typeface="Andale Mono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4428" y="196550"/>
            <a:ext cx="8963025" cy="2543762"/>
            <a:chOff x="104428" y="196550"/>
            <a:chExt cx="8963025" cy="2543762"/>
          </a:xfrm>
        </p:grpSpPr>
        <p:grpSp>
          <p:nvGrpSpPr>
            <p:cNvPr id="3" name="Group 2"/>
            <p:cNvGrpSpPr/>
            <p:nvPr/>
          </p:nvGrpSpPr>
          <p:grpSpPr>
            <a:xfrm>
              <a:off x="104428" y="196550"/>
              <a:ext cx="8963025" cy="1775225"/>
              <a:chOff x="201350" y="4292636"/>
              <a:chExt cx="8963025" cy="1775225"/>
            </a:xfrm>
          </p:grpSpPr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934775" y="4292636"/>
                <a:ext cx="7772400" cy="1143000"/>
              </a:xfrm>
              <a:prstGeom prst="rect">
                <a:avLst/>
              </a:prstGeom>
            </p:spPr>
            <p:txBody>
              <a:bodyPr bIns="91440" anchor="b" anchorCtr="0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err="1" smtClean="0"/>
                  <a:t>rocotoboot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1350" y="5698529"/>
                <a:ext cx="8963025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9BBB5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latin typeface="Andale Mono"/>
                    <a:cs typeface="Andale Mono"/>
                  </a:rPr>
                  <a:t>rocotoboot</a:t>
                </a:r>
                <a:r>
                  <a:rPr lang="en-US" dirty="0" smtClean="0">
                    <a:latin typeface="Andale Mono"/>
                    <a:cs typeface="Andale Mono"/>
                  </a:rPr>
                  <a:t> –w </a:t>
                </a:r>
                <a:r>
                  <a:rPr lang="en-US" i="1" dirty="0" smtClean="0">
                    <a:latin typeface="Andale Mono"/>
                    <a:cs typeface="Andale Mono"/>
                  </a:rPr>
                  <a:t>XMLFILE</a:t>
                </a:r>
                <a:r>
                  <a:rPr lang="en-US" dirty="0" smtClean="0">
                    <a:latin typeface="Andale Mono"/>
                    <a:cs typeface="Andale Mono"/>
                  </a:rPr>
                  <a:t> –d </a:t>
                </a:r>
                <a:r>
                  <a:rPr lang="en-US" i="1" dirty="0" smtClean="0">
                    <a:latin typeface="Andale Mono"/>
                    <a:cs typeface="Andale Mono"/>
                  </a:rPr>
                  <a:t>DATABASEFILE</a:t>
                </a:r>
                <a:r>
                  <a:rPr lang="en-US" dirty="0" smtClean="0">
                    <a:latin typeface="Andale Mono"/>
                    <a:cs typeface="Andale Mono"/>
                  </a:rPr>
                  <a:t> –c </a:t>
                </a:r>
                <a:r>
                  <a:rPr lang="en-US" i="1" dirty="0" smtClean="0">
                    <a:latin typeface="Andale Mono"/>
                    <a:cs typeface="Andale Mono"/>
                  </a:rPr>
                  <a:t>YYYYMMDDHHMM </a:t>
                </a:r>
                <a:r>
                  <a:rPr lang="en-US" dirty="0">
                    <a:latin typeface="Andale Mono"/>
                    <a:cs typeface="Andale Mono"/>
                  </a:rPr>
                  <a:t>–t </a:t>
                </a:r>
                <a:r>
                  <a:rPr lang="en-US" i="1" dirty="0" smtClean="0">
                    <a:latin typeface="Andale Mono"/>
                    <a:cs typeface="Andale Mono"/>
                  </a:rPr>
                  <a:t>TASK</a:t>
                </a:r>
                <a:endParaRPr lang="en-US" i="1" dirty="0">
                  <a:latin typeface="Andale Mono"/>
                  <a:cs typeface="Andale Mono"/>
                </a:endParaRPr>
              </a:p>
            </p:txBody>
          </p:sp>
        </p:grpSp>
        <p:sp>
          <p:nvSpPr>
            <p:cNvPr id="9" name="Content Placeholder 3"/>
            <p:cNvSpPr txBox="1">
              <a:spLocks/>
            </p:cNvSpPr>
            <p:nvPr/>
          </p:nvSpPr>
          <p:spPr>
            <a:xfrm>
              <a:off x="897741" y="2064188"/>
              <a:ext cx="7772400" cy="676124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l" rtl="0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Forces a task to run, regardless of dependencies</a:t>
              </a:r>
            </a:p>
            <a:p>
              <a:pPr marL="0" indent="0"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775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Rocoto utilities to find more information about failures</a:t>
            </a:r>
          </a:p>
        </p:txBody>
      </p:sp>
    </p:spTree>
    <p:extLst>
      <p:ext uri="{BB962C8B-B14F-4D97-AF65-F5344CB8AC3E}">
        <p14:creationId xmlns:p14="http://schemas.microsoft.com/office/powerpoint/2010/main" val="181213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dirty="0" smtClean="0"/>
              <a:t>Introduction to Rocoto</a:t>
            </a:r>
            <a:endParaRPr lang="en-US" sz="2800" dirty="0"/>
          </a:p>
          <a:p>
            <a:pPr lvl="0"/>
            <a:r>
              <a:rPr lang="en-US" sz="2800" dirty="0"/>
              <a:t>How it works</a:t>
            </a:r>
          </a:p>
          <a:p>
            <a:pPr lvl="1"/>
            <a:r>
              <a:rPr lang="en-US" dirty="0"/>
              <a:t>Overview and description of XML</a:t>
            </a:r>
          </a:p>
          <a:p>
            <a:pPr lvl="0"/>
            <a:r>
              <a:rPr lang="en-US" sz="2800" dirty="0"/>
              <a:t>Effectively using Rocoto (run, boot, stat, check, rewind, logs)</a:t>
            </a:r>
          </a:p>
          <a:p>
            <a:pPr lvl="0"/>
            <a:r>
              <a:rPr lang="en-US" sz="2800" dirty="0"/>
              <a:t>Activities:</a:t>
            </a:r>
          </a:p>
          <a:p>
            <a:pPr lvl="1"/>
            <a:r>
              <a:rPr lang="en-US" dirty="0"/>
              <a:t>Check status of run (Two cycles: one dead, one hung)</a:t>
            </a:r>
          </a:p>
          <a:p>
            <a:pPr lvl="1"/>
            <a:r>
              <a:rPr lang="en-US" dirty="0"/>
              <a:t>Why did it hang?</a:t>
            </a:r>
          </a:p>
          <a:p>
            <a:pPr lvl="1"/>
            <a:r>
              <a:rPr lang="en-US" dirty="0"/>
              <a:t>To boot or not to boot?</a:t>
            </a:r>
          </a:p>
          <a:p>
            <a:pPr lvl="1"/>
            <a:r>
              <a:rPr lang="en-US" dirty="0"/>
              <a:t>How would you </a:t>
            </a:r>
          </a:p>
          <a:p>
            <a:pPr lvl="2"/>
            <a:r>
              <a:rPr lang="en-US" dirty="0"/>
              <a:t>Change the dependencies that make a certain task run (e.g., vortex relocate can only run between 2 and 3 pm, or something else)</a:t>
            </a:r>
          </a:p>
          <a:p>
            <a:pPr lvl="2"/>
            <a:r>
              <a:rPr lang="en-US" dirty="0"/>
              <a:t>Tinker with the number of processors used to run each job?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9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Layer to Configure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HWRF is a complex system that has many configurable options</a:t>
            </a:r>
          </a:p>
          <a:p>
            <a:pPr lvl="1"/>
            <a:r>
              <a:rPr lang="en-US" dirty="0" smtClean="0"/>
              <a:t>Choice of configuration can change the steps and the dependencies of each step</a:t>
            </a:r>
          </a:p>
          <a:p>
            <a:pPr lvl="1"/>
            <a:r>
              <a:rPr lang="en-US" dirty="0" smtClean="0"/>
              <a:t>Rocoto does not have branching capabilities…no logic structures</a:t>
            </a:r>
          </a:p>
          <a:p>
            <a:r>
              <a:rPr lang="en-US" dirty="0" smtClean="0"/>
              <a:t>Python layer on top of Rocoto layer</a:t>
            </a:r>
          </a:p>
          <a:p>
            <a:pPr lvl="1"/>
            <a:r>
              <a:rPr lang="en-US" dirty="0" smtClean="0"/>
              <a:t>Populates an XML template that matches your configuration</a:t>
            </a:r>
          </a:p>
          <a:p>
            <a:pPr lvl="1"/>
            <a:r>
              <a:rPr lang="en-US" dirty="0" smtClean="0"/>
              <a:t>Removes the burden of matching the workflow to the configuration from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4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47302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ndale Mono"/>
                <a:cs typeface="Andale Mono"/>
              </a:rPr>
              <a:t>hwrf</a:t>
            </a:r>
            <a:r>
              <a:rPr lang="en-US" sz="3600" dirty="0" smtClean="0">
                <a:latin typeface="Andale Mono"/>
                <a:cs typeface="Andale Mono"/>
              </a:rPr>
              <a:t>/</a:t>
            </a:r>
            <a:r>
              <a:rPr lang="en-US" sz="3600" dirty="0" err="1" smtClean="0">
                <a:latin typeface="Andale Mono"/>
                <a:cs typeface="Andale Mono"/>
              </a:rPr>
              <a:t>rocoto</a:t>
            </a:r>
            <a:r>
              <a:rPr lang="en-US" sz="3600" dirty="0" smtClean="0">
                <a:latin typeface="Andale Mono"/>
                <a:cs typeface="Andale Mono"/>
              </a:rPr>
              <a:t>/</a:t>
            </a:r>
            <a:endParaRPr lang="en-US" sz="3600" dirty="0">
              <a:latin typeface="Andale Mono"/>
              <a:cs typeface="Andale Mo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706" y="1007770"/>
            <a:ext cx="8767803" cy="57491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 b="1" dirty="0" err="1" smtClean="0">
                <a:solidFill>
                  <a:srgbClr val="2FE71A"/>
                </a:solidFill>
                <a:latin typeface="Andale Mono"/>
                <a:cs typeface="Andale Mono"/>
              </a:rPr>
              <a:t>run_hwrf.py</a:t>
            </a:r>
            <a:endParaRPr lang="en-US" sz="1700" b="1" dirty="0">
              <a:solidFill>
                <a:srgbClr val="2FE71A"/>
              </a:solidFill>
              <a:latin typeface="Andale Mono"/>
              <a:cs typeface="Andale Mon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cs typeface="Perpetua"/>
              </a:rPr>
              <a:t>Get environment variables from </a:t>
            </a:r>
            <a:r>
              <a:rPr lang="en-US" sz="1700" dirty="0" err="1" smtClean="0">
                <a:cs typeface="Perpetua"/>
              </a:rPr>
              <a:t>confs</a:t>
            </a:r>
            <a:endParaRPr lang="en-US" sz="1700" dirty="0" smtClean="0">
              <a:cs typeface="Perpetu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cs typeface="Perpetua"/>
              </a:rPr>
              <a:t>Check for a </a:t>
            </a:r>
            <a:r>
              <a:rPr lang="en-US" sz="1700" dirty="0" err="1" smtClean="0">
                <a:cs typeface="Perpetua"/>
              </a:rPr>
              <a:t>TCVital</a:t>
            </a:r>
            <a:r>
              <a:rPr lang="en-US" sz="1700" dirty="0" smtClean="0">
                <a:cs typeface="Perpetua"/>
              </a:rPr>
              <a:t> record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cs typeface="Perpetua"/>
              </a:rPr>
              <a:t>Generate xml from template (or use existing)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cs typeface="Perpetua"/>
              </a:rPr>
              <a:t>Source the include file that loads modules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cs typeface="Perpetua"/>
              </a:rPr>
              <a:t>Issue </a:t>
            </a:r>
            <a:r>
              <a:rPr lang="en-US" sz="1700" dirty="0" err="1" smtClean="0">
                <a:cs typeface="Perpetua"/>
              </a:rPr>
              <a:t>rocotorun</a:t>
            </a:r>
            <a:r>
              <a:rPr lang="en-US" sz="1700" dirty="0" smtClean="0">
                <a:cs typeface="Perpetua"/>
              </a:rPr>
              <a:t> command</a:t>
            </a:r>
          </a:p>
          <a:p>
            <a:pPr marL="285750" indent="-285750">
              <a:buFont typeface="Arial"/>
              <a:buChar char="•"/>
            </a:pPr>
            <a:r>
              <a:rPr lang="en-US" sz="1700" b="1" dirty="0" err="1" smtClean="0">
                <a:solidFill>
                  <a:srgbClr val="000000"/>
                </a:solidFill>
                <a:latin typeface="Andale Mono"/>
                <a:cs typeface="Andale Mono"/>
              </a:rPr>
              <a:t>hwrf_workflow.xml.in</a:t>
            </a:r>
            <a:endParaRPr lang="en-US" sz="1700" b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Template for xml workflow</a:t>
            </a:r>
          </a:p>
          <a:p>
            <a:pPr marL="285750" indent="-285750">
              <a:buFont typeface="Arial"/>
              <a:buChar char="•"/>
            </a:pPr>
            <a:r>
              <a:rPr lang="en-US" sz="1700" b="1" dirty="0" smtClean="0">
                <a:solidFill>
                  <a:srgbClr val="4A00FF"/>
                </a:solidFill>
                <a:latin typeface="Andale Mono"/>
                <a:cs typeface="Andale Mono"/>
              </a:rPr>
              <a:t>sites/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Files containing variables specific to known machines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Any machine can be added by copying and modifying one of the 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sites/</a:t>
            </a: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 files </a:t>
            </a:r>
          </a:p>
          <a:p>
            <a:pPr marL="285750" indent="-285750">
              <a:buFont typeface="Arial"/>
              <a:buChar char="•"/>
            </a:pPr>
            <a:r>
              <a:rPr lang="en-US" sz="1700" b="1" dirty="0" smtClean="0">
                <a:solidFill>
                  <a:srgbClr val="4A00FF"/>
                </a:solidFill>
                <a:latin typeface="Andale Mono"/>
                <a:cs typeface="Andale Mono"/>
              </a:rPr>
              <a:t>storms/</a:t>
            </a:r>
            <a:endParaRPr lang="en-US" sz="1700" b="1" dirty="0">
              <a:solidFill>
                <a:srgbClr val="4A00FF"/>
              </a:solidFill>
              <a:latin typeface="Andale Mono"/>
              <a:cs typeface="Andale Mon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cs typeface="Perpetua"/>
              </a:rPr>
              <a:t>Not currently used</a:t>
            </a:r>
            <a:endParaRPr lang="en-US" sz="1700" b="1" dirty="0" smtClean="0">
              <a:solidFill>
                <a:srgbClr val="4A00FF"/>
              </a:solidFill>
              <a:latin typeface="Andale Mono"/>
              <a:cs typeface="Andale Mono"/>
            </a:endParaRPr>
          </a:p>
          <a:p>
            <a:pPr marL="285750" indent="-285750">
              <a:buFont typeface="Arial"/>
              <a:buChar char="•"/>
            </a:pPr>
            <a:r>
              <a:rPr lang="en-US" sz="1700" b="1" dirty="0" smtClean="0">
                <a:solidFill>
                  <a:srgbClr val="4A00FF"/>
                </a:solidFill>
                <a:latin typeface="Andale Mono"/>
                <a:cs typeface="Andale Mono"/>
              </a:rPr>
              <a:t>tasks/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Files defining Rocoto tasks specific to HWRF</a:t>
            </a:r>
          </a:p>
          <a:p>
            <a:pPr marL="285750" indent="-285750">
              <a:buFont typeface="Arial"/>
              <a:buChar char="•"/>
            </a:pPr>
            <a:r>
              <a:rPr lang="en-US" sz="1700" b="1" dirty="0" err="1" smtClean="0">
                <a:solidFill>
                  <a:srgbClr val="000000"/>
                </a:solidFill>
                <a:latin typeface="Andale Mono"/>
                <a:cs typeface="Andale Mono"/>
              </a:rPr>
              <a:t>cycling_condition.ent</a:t>
            </a:r>
            <a:endParaRPr lang="en-US" sz="1700" b="1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cs typeface="Andale Mono"/>
              </a:rPr>
              <a:t>Lists of dependencies for cycled runs (</a:t>
            </a:r>
            <a:r>
              <a:rPr lang="en-US" sz="1700" dirty="0" err="1" smtClean="0">
                <a:solidFill>
                  <a:srgbClr val="000000"/>
                </a:solidFill>
                <a:cs typeface="Andale Mono"/>
              </a:rPr>
              <a:t>rocoto</a:t>
            </a:r>
            <a:r>
              <a:rPr lang="en-US" sz="1700" dirty="0" smtClean="0">
                <a:solidFill>
                  <a:srgbClr val="000000"/>
                </a:solidFill>
                <a:cs typeface="Andale Mono"/>
              </a:rPr>
              <a:t> XML file)</a:t>
            </a:r>
            <a:endParaRPr lang="en-US" sz="1700" dirty="0">
              <a:solidFill>
                <a:srgbClr val="000000"/>
              </a:solidFill>
              <a:cs typeface="Andale Mono"/>
            </a:endParaRPr>
          </a:p>
          <a:p>
            <a:pPr marL="285750" indent="-285750">
              <a:buFont typeface="Arial"/>
              <a:buChar char="•"/>
            </a:pPr>
            <a:r>
              <a:rPr lang="en-US" sz="1700" b="1" dirty="0" err="1">
                <a:solidFill>
                  <a:srgbClr val="000000"/>
                </a:solidFill>
                <a:latin typeface="Andale Mono"/>
                <a:cs typeface="Andale Mono"/>
              </a:rPr>
              <a:t>env_vars.ent</a:t>
            </a:r>
            <a:endParaRPr lang="en-US" sz="1700" b="1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cs typeface="Perpetua"/>
              </a:rPr>
              <a:t>List of environmental </a:t>
            </a:r>
            <a:r>
              <a:rPr lang="en-US" sz="1700" dirty="0">
                <a:solidFill>
                  <a:srgbClr val="000000"/>
                </a:solidFill>
                <a:cs typeface="Perpetua"/>
              </a:rPr>
              <a:t>variables </a:t>
            </a:r>
            <a:r>
              <a:rPr lang="en-US" sz="1700" dirty="0" smtClean="0">
                <a:solidFill>
                  <a:srgbClr val="000000"/>
                </a:solidFill>
                <a:cs typeface="Perpetua"/>
              </a:rPr>
              <a:t>defining location of code, </a:t>
            </a:r>
            <a:r>
              <a:rPr lang="en-US" sz="1700" dirty="0" err="1" smtClean="0">
                <a:solidFill>
                  <a:srgbClr val="000000"/>
                </a:solidFill>
                <a:cs typeface="Perpetua"/>
              </a:rPr>
              <a:t>conf</a:t>
            </a:r>
            <a:r>
              <a:rPr lang="en-US" sz="1700" dirty="0" smtClean="0">
                <a:solidFill>
                  <a:srgbClr val="000000"/>
                </a:solidFill>
                <a:cs typeface="Perpetua"/>
              </a:rPr>
              <a:t>, output, etc. (</a:t>
            </a:r>
            <a:r>
              <a:rPr lang="en-US" sz="1700" dirty="0" err="1" smtClean="0">
                <a:solidFill>
                  <a:srgbClr val="000000"/>
                </a:solidFill>
                <a:cs typeface="Perpetua"/>
              </a:rPr>
              <a:t>rocoto</a:t>
            </a:r>
            <a:r>
              <a:rPr lang="en-US" sz="1700" dirty="0" smtClean="0">
                <a:solidFill>
                  <a:srgbClr val="000000"/>
                </a:solidFill>
                <a:cs typeface="Perpetua"/>
              </a:rPr>
              <a:t> XML file)</a:t>
            </a:r>
            <a:endParaRPr lang="en-US" sz="1700" dirty="0">
              <a:solidFill>
                <a:srgbClr val="000000"/>
              </a:solidFill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262586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47302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ndale Mono"/>
                <a:cs typeface="Andale Mono"/>
              </a:rPr>
              <a:t>hwrf</a:t>
            </a:r>
            <a:r>
              <a:rPr lang="en-US" sz="3600" dirty="0" smtClean="0">
                <a:latin typeface="Andale Mono"/>
                <a:cs typeface="Andale Mono"/>
              </a:rPr>
              <a:t>/</a:t>
            </a:r>
            <a:r>
              <a:rPr lang="en-US" sz="3600" dirty="0" err="1" smtClean="0">
                <a:latin typeface="Andale Mono"/>
                <a:cs typeface="Andale Mono"/>
              </a:rPr>
              <a:t>rocoto</a:t>
            </a:r>
            <a:r>
              <a:rPr lang="en-US" sz="3600" dirty="0" smtClean="0">
                <a:latin typeface="Andale Mono"/>
                <a:cs typeface="Andale Mono"/>
              </a:rPr>
              <a:t>/</a:t>
            </a:r>
            <a:endParaRPr lang="en-US" sz="3600" dirty="0">
              <a:latin typeface="Andale Mono"/>
              <a:cs typeface="Andale Mo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706" y="895698"/>
            <a:ext cx="8767803" cy="57491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 b="1" dirty="0" err="1" smtClean="0">
                <a:solidFill>
                  <a:srgbClr val="2FE71A"/>
                </a:solidFill>
                <a:latin typeface="Andale Mono"/>
                <a:cs typeface="Andale Mono"/>
              </a:rPr>
              <a:t>run_hwrf.py</a:t>
            </a:r>
            <a:endParaRPr lang="en-US" sz="1700" b="1" dirty="0">
              <a:solidFill>
                <a:srgbClr val="2FE71A"/>
              </a:solidFill>
              <a:latin typeface="Andale Mono"/>
              <a:cs typeface="Andale Mon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cs typeface="Perpetua"/>
              </a:rPr>
              <a:t>Get environment variables from </a:t>
            </a:r>
            <a:r>
              <a:rPr lang="en-US" sz="1700" dirty="0" err="1" smtClean="0">
                <a:cs typeface="Perpetua"/>
              </a:rPr>
              <a:t>confs</a:t>
            </a:r>
            <a:endParaRPr lang="en-US" sz="1700" dirty="0" smtClean="0">
              <a:cs typeface="Perpetu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cs typeface="Perpetua"/>
              </a:rPr>
              <a:t>Check for a </a:t>
            </a:r>
            <a:r>
              <a:rPr lang="en-US" sz="1700" dirty="0" err="1" smtClean="0">
                <a:cs typeface="Perpetua"/>
              </a:rPr>
              <a:t>TCVital</a:t>
            </a:r>
            <a:r>
              <a:rPr lang="en-US" sz="1700" dirty="0" smtClean="0">
                <a:cs typeface="Perpetua"/>
              </a:rPr>
              <a:t> record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cs typeface="Perpetua"/>
              </a:rPr>
              <a:t>Generate xml from template (or use existing)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cs typeface="Perpetua"/>
              </a:rPr>
              <a:t>Source the include file that loads modules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cs typeface="Perpetua"/>
              </a:rPr>
              <a:t>Issue </a:t>
            </a:r>
            <a:r>
              <a:rPr lang="en-US" sz="1700" dirty="0" err="1" smtClean="0">
                <a:cs typeface="Perpetua"/>
              </a:rPr>
              <a:t>rocotorun</a:t>
            </a:r>
            <a:r>
              <a:rPr lang="en-US" sz="1700" dirty="0" smtClean="0">
                <a:cs typeface="Perpetua"/>
              </a:rPr>
              <a:t> command</a:t>
            </a:r>
          </a:p>
          <a:p>
            <a:pPr marL="285750" indent="-285750">
              <a:buFont typeface="Arial"/>
              <a:buChar char="•"/>
            </a:pPr>
            <a:r>
              <a:rPr lang="en-US" sz="1700" b="1" dirty="0" err="1" smtClean="0">
                <a:solidFill>
                  <a:srgbClr val="000000"/>
                </a:solidFill>
                <a:latin typeface="Andale Mono"/>
                <a:cs typeface="Andale Mono"/>
              </a:rPr>
              <a:t>hwrf_workflow.xml.in</a:t>
            </a:r>
            <a:r>
              <a:rPr lang="en-US" sz="1700" b="1" dirty="0" smtClean="0">
                <a:solidFill>
                  <a:srgbClr val="000000"/>
                </a:solidFill>
                <a:latin typeface="Andale Mono"/>
                <a:cs typeface="Andale Mono"/>
              </a:rPr>
              <a:t> &amp;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hwrf_multistorm_workflow.xml.in</a:t>
            </a:r>
            <a:endParaRPr lang="en-US" sz="1700" b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Template for xml workflow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err="1" smtClean="0">
                <a:solidFill>
                  <a:srgbClr val="22DB0D"/>
                </a:solidFill>
                <a:latin typeface="Andale Mono"/>
                <a:cs typeface="Andale Mono"/>
              </a:rPr>
              <a:t>runhwrf_wrapper</a:t>
            </a:r>
            <a:endParaRPr lang="en-US" sz="17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pPr marL="285750" indent="-285750">
              <a:buFont typeface="Arial"/>
              <a:buChar char="•"/>
            </a:pPr>
            <a:r>
              <a:rPr lang="en-US" sz="1700" b="1" dirty="0" smtClean="0">
                <a:solidFill>
                  <a:srgbClr val="4A00FF"/>
                </a:solidFill>
                <a:latin typeface="Andale Mono"/>
                <a:cs typeface="Andale Mono"/>
              </a:rPr>
              <a:t>sites/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Files containing variables specific to known machines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Any machine can be added by copying and modifying one of the 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sites/</a:t>
            </a: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 files </a:t>
            </a:r>
          </a:p>
          <a:p>
            <a:pPr marL="285750" indent="-285750">
              <a:buFont typeface="Arial"/>
              <a:buChar char="•"/>
            </a:pPr>
            <a:r>
              <a:rPr lang="en-US" sz="1700" b="1" dirty="0" smtClean="0">
                <a:solidFill>
                  <a:srgbClr val="4A00FF"/>
                </a:solidFill>
                <a:latin typeface="Andale Mono"/>
                <a:cs typeface="Andale Mono"/>
              </a:rPr>
              <a:t>storms/</a:t>
            </a:r>
            <a:endParaRPr lang="en-US" sz="1700" b="1" dirty="0">
              <a:solidFill>
                <a:srgbClr val="4A00FF"/>
              </a:solidFill>
              <a:latin typeface="Andale Mono"/>
              <a:cs typeface="Andale Mon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cs typeface="Perpetua"/>
              </a:rPr>
              <a:t>Not currently used</a:t>
            </a:r>
            <a:endParaRPr lang="en-US" sz="1700" b="1" dirty="0" smtClean="0">
              <a:solidFill>
                <a:srgbClr val="4A00FF"/>
              </a:solidFill>
              <a:latin typeface="Andale Mono"/>
              <a:cs typeface="Andale Mono"/>
            </a:endParaRPr>
          </a:p>
          <a:p>
            <a:pPr marL="285750" indent="-285750">
              <a:buFont typeface="Arial"/>
              <a:buChar char="•"/>
            </a:pPr>
            <a:r>
              <a:rPr lang="en-US" sz="1700" b="1" dirty="0" smtClean="0">
                <a:solidFill>
                  <a:srgbClr val="4A00FF"/>
                </a:solidFill>
                <a:latin typeface="Andale Mono"/>
                <a:cs typeface="Andale Mono"/>
              </a:rPr>
              <a:t>tasks/ &amp; </a:t>
            </a:r>
            <a:r>
              <a:rPr lang="en-US" sz="1600" b="1" dirty="0" err="1">
                <a:solidFill>
                  <a:srgbClr val="4300FF"/>
                </a:solidFill>
                <a:latin typeface="Andale Mono"/>
                <a:cs typeface="Andale Mono"/>
              </a:rPr>
              <a:t>multistorm_tasks</a:t>
            </a:r>
            <a:r>
              <a:rPr lang="en-US" sz="1600" b="1" dirty="0" smtClean="0">
                <a:solidFill>
                  <a:srgbClr val="4300FF"/>
                </a:solidFill>
                <a:latin typeface="Menlo-Bold"/>
              </a:rPr>
              <a:t>/</a:t>
            </a:r>
            <a:endParaRPr lang="en-US" sz="1700" b="1" dirty="0" smtClean="0">
              <a:solidFill>
                <a:srgbClr val="4A00FF"/>
              </a:solidFill>
              <a:latin typeface="Andale Mono"/>
              <a:cs typeface="Andale Mon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Files defining Rocoto tasks specific to HWRF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err="1" smtClean="0">
                <a:solidFill>
                  <a:srgbClr val="4300FF"/>
                </a:solidFill>
                <a:latin typeface="Andale Mono"/>
                <a:cs typeface="Andale Mono"/>
              </a:rPr>
              <a:t>deps</a:t>
            </a:r>
            <a:r>
              <a:rPr lang="en-US" sz="1600" b="1" dirty="0" smtClean="0">
                <a:solidFill>
                  <a:srgbClr val="4300FF"/>
                </a:solidFill>
                <a:latin typeface="Andale Mono"/>
                <a:cs typeface="Andale Mono"/>
              </a:rPr>
              <a:t>/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Complex dependencies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env_vars.ent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forecast_procs.ent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ms_vars.ent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Perpetua"/>
                <a:cs typeface="Perpetua"/>
              </a:rPr>
              <a:t>Variable definitions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 smtClean="0">
              <a:solidFill>
                <a:srgbClr val="4300FF"/>
              </a:solidFill>
              <a:latin typeface="Andale Mono"/>
              <a:cs typeface="Andale Mono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 smtClean="0">
              <a:solidFill>
                <a:srgbClr val="4300FF"/>
              </a:solidFill>
              <a:latin typeface="Andale Mono"/>
              <a:cs typeface="Andale Mono"/>
            </a:endParaRPr>
          </a:p>
          <a:p>
            <a:pPr marL="285750" indent="-285750">
              <a:buFont typeface="Arial"/>
              <a:buChar char="•"/>
            </a:pPr>
            <a:endParaRPr lang="en-US" sz="1700" dirty="0">
              <a:solidFill>
                <a:srgbClr val="000000"/>
              </a:solidFill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269050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Rocoto for HWRF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4134" y="1246896"/>
            <a:ext cx="8669866" cy="72327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Arguments for </a:t>
            </a:r>
            <a:r>
              <a:rPr lang="en-US" dirty="0" err="1" smtClean="0"/>
              <a:t>run_hwrf.py</a:t>
            </a:r>
            <a:r>
              <a:rPr lang="en-US" dirty="0" smtClean="0"/>
              <a:t> are nearly </a:t>
            </a:r>
            <a:r>
              <a:rPr lang="en-US" dirty="0"/>
              <a:t>the same as for </a:t>
            </a:r>
            <a:r>
              <a:rPr lang="en-US" dirty="0" err="1"/>
              <a:t>exhwrf_launch.py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3694" y="1917988"/>
            <a:ext cx="8724129" cy="584776"/>
          </a:xfrm>
          <a:prstGeom prst="rect">
            <a:avLst/>
          </a:prstGeom>
          <a:solidFill>
            <a:srgbClr val="EBF1DE"/>
          </a:solidFill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Menlo-Regular"/>
              </a:rPr>
              <a:t>./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run_hwrf.py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–w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{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XMLfile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}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–d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{DBFILE} 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{DATE}</a:t>
            </a:r>
            <a:r>
              <a:rPr lang="en-US" sz="1600" dirty="0" smtClean="0">
                <a:solidFill>
                  <a:srgbClr val="7F7F7F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Menlo-Regular"/>
              </a:rPr>
              <a:t>–n –s sites/</a:t>
            </a:r>
            <a:r>
              <a:rPr lang="en-US" sz="1600" dirty="0" err="1">
                <a:solidFill>
                  <a:srgbClr val="7F7F7F"/>
                </a:solidFill>
                <a:latin typeface="Menlo-Regular"/>
              </a:rPr>
              <a:t>sjet.ent</a:t>
            </a:r>
            <a:endParaRPr lang="en-US" sz="1600" dirty="0">
              <a:solidFill>
                <a:srgbClr val="7F7F7F"/>
              </a:solidFill>
            </a:endParaRPr>
          </a:p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 {STID}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HISTORY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config.EXPT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{EXPT} </a:t>
            </a:r>
            <a:r>
              <a:rPr lang="en-US" sz="1600" i="1" dirty="0" err="1" smtClean="0">
                <a:solidFill>
                  <a:srgbClr val="000000"/>
                </a:solidFill>
                <a:latin typeface="Menlo-Regular"/>
              </a:rPr>
              <a:t>config.run_gsi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=no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134" y="2588459"/>
            <a:ext cx="596549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XMLfile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is the XML file (optional)</a:t>
            </a:r>
          </a:p>
          <a:p>
            <a:pPr marL="225425" indent="-225425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{DBFILE}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is the database file (optional)</a:t>
            </a:r>
          </a:p>
          <a:p>
            <a:pPr marL="225425" indent="-225425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{DATE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} </a:t>
            </a: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YYYYMMDDHH-YYYYMMDDHH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for a range of cycles</a:t>
            </a: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YYYYMMDDHH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a single cycle</a:t>
            </a: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YYYYMMDDHH YYYYMMDDHH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two specific cycles</a:t>
            </a:r>
            <a:endParaRPr lang="en-US" dirty="0" smtClean="0">
              <a:latin typeface="Perpetua"/>
              <a:cs typeface="Perpetua"/>
            </a:endParaRPr>
          </a:p>
          <a:p>
            <a:pPr marL="225425" indent="-225425">
              <a:buFont typeface="Arial"/>
              <a:buChar char="•"/>
            </a:pPr>
            <a:r>
              <a:rPr lang="en-US" i="1" dirty="0" smtClean="0">
                <a:latin typeface="Menlo-Regular"/>
              </a:rPr>
              <a:t>{</a:t>
            </a:r>
            <a:r>
              <a:rPr lang="en-US" i="1" dirty="0">
                <a:latin typeface="Menlo-Regular"/>
              </a:rPr>
              <a:t>STID</a:t>
            </a:r>
            <a:r>
              <a:rPr lang="en-US" i="1" dirty="0" smtClean="0">
                <a:latin typeface="Menlo-Regular"/>
              </a:rPr>
              <a:t>} </a:t>
            </a:r>
            <a:r>
              <a:rPr lang="en-US" dirty="0" smtClean="0">
                <a:latin typeface="Perpetua"/>
                <a:cs typeface="Perpetua"/>
              </a:rPr>
              <a:t>is the storm ID, i.e. 18L for Sandy</a:t>
            </a:r>
          </a:p>
          <a:p>
            <a:pPr marL="225425" indent="-225425">
              <a:buFont typeface="Arial"/>
              <a:buChar char="•"/>
            </a:pPr>
            <a:r>
              <a:rPr lang="en-US" i="1" dirty="0">
                <a:latin typeface="Menlo-Regular"/>
              </a:rPr>
              <a:t>{EXPT</a:t>
            </a:r>
            <a:r>
              <a:rPr lang="en-US" i="1" dirty="0" smtClean="0">
                <a:latin typeface="Menlo-Regular"/>
              </a:rPr>
              <a:t>} </a:t>
            </a:r>
            <a:r>
              <a:rPr lang="en-US" dirty="0" smtClean="0">
                <a:latin typeface="Perpetua"/>
                <a:cs typeface="Perpetua"/>
              </a:rPr>
              <a:t>is the name of parent directory of</a:t>
            </a:r>
            <a:r>
              <a:rPr lang="en-US" dirty="0" smtClean="0">
                <a:latin typeface="Menlo-Regular"/>
              </a:rPr>
              <a:t> </a:t>
            </a:r>
            <a:r>
              <a:rPr lang="en-US" dirty="0" err="1" smtClean="0">
                <a:latin typeface="Menlo-Regular"/>
              </a:rPr>
              <a:t>rocoto</a:t>
            </a:r>
            <a:r>
              <a:rPr lang="en-US" dirty="0" smtClean="0">
                <a:latin typeface="Menlo-Regular"/>
              </a:rPr>
              <a:t>/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latin typeface="Perpetua"/>
                <a:cs typeface="Perpetua"/>
              </a:rPr>
              <a:t>Can set any </a:t>
            </a:r>
            <a:r>
              <a:rPr lang="en-US" dirty="0" err="1" smtClean="0">
                <a:latin typeface="Perpetua"/>
                <a:cs typeface="Perpetua"/>
              </a:rPr>
              <a:t>conf</a:t>
            </a:r>
            <a:r>
              <a:rPr lang="en-US" dirty="0" smtClean="0">
                <a:latin typeface="Perpetua"/>
                <a:cs typeface="Perpetua"/>
              </a:rPr>
              <a:t> parameter in this line without editing a </a:t>
            </a:r>
            <a:r>
              <a:rPr lang="en-US" dirty="0" err="1" smtClean="0">
                <a:latin typeface="Perpetua"/>
                <a:cs typeface="Perpetua"/>
              </a:rPr>
              <a:t>conf</a:t>
            </a:r>
            <a:r>
              <a:rPr lang="en-US" dirty="0" smtClean="0">
                <a:latin typeface="Perpetua"/>
                <a:cs typeface="Perpetua"/>
              </a:rPr>
              <a:t> file </a:t>
            </a:r>
            <a:endParaRPr lang="en-US" dirty="0">
              <a:latin typeface="Perpetua"/>
              <a:cs typeface="Perpetua"/>
            </a:endParaRP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latin typeface="Perpetua"/>
                <a:cs typeface="Perpetua"/>
              </a:rPr>
              <a:t>e.g. add option: </a:t>
            </a:r>
            <a:r>
              <a:rPr lang="en-US" dirty="0" err="1" smtClean="0">
                <a:latin typeface="Menlo-Regular"/>
              </a:rPr>
              <a:t>config.run_gsi</a:t>
            </a:r>
            <a:r>
              <a:rPr lang="en-US" dirty="0" smtClean="0">
                <a:latin typeface="Menlo-Regular"/>
              </a:rPr>
              <a:t>=no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24221" y="2588459"/>
            <a:ext cx="31044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-n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turns of invest renumbering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-s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to specify site file (optional)</a:t>
            </a:r>
            <a:endParaRPr lang="en-US" dirty="0">
              <a:solidFill>
                <a:srgbClr val="000000"/>
              </a:solidFill>
              <a:latin typeface="Perpetua"/>
              <a:cs typeface="Perpetua"/>
            </a:endParaRP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running subsequent instances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-m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for running </a:t>
            </a:r>
            <a:r>
              <a:rPr lang="en-US" dirty="0" err="1" smtClean="0">
                <a:solidFill>
                  <a:srgbClr val="000000"/>
                </a:solidFill>
                <a:latin typeface="Perpetua"/>
                <a:cs typeface="Perpetua"/>
              </a:rPr>
              <a:t>multistorm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with a particular storm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-M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for running </a:t>
            </a:r>
            <a:r>
              <a:rPr lang="en-US" dirty="0" err="1" smtClean="0">
                <a:solidFill>
                  <a:srgbClr val="000000"/>
                </a:solidFill>
                <a:latin typeface="Perpetua"/>
                <a:cs typeface="Perpetua"/>
              </a:rPr>
              <a:t>multistorm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a list of basins</a:t>
            </a:r>
          </a:p>
        </p:txBody>
      </p:sp>
    </p:spTree>
    <p:extLst>
      <p:ext uri="{BB962C8B-B14F-4D97-AF65-F5344CB8AC3E}">
        <p14:creationId xmlns:p14="http://schemas.microsoft.com/office/powerpoint/2010/main" val="266065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Rocoto for HWRF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4134" y="1959774"/>
            <a:ext cx="8212666" cy="40346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first instance of the </a:t>
            </a:r>
            <a:r>
              <a:rPr lang="en-US" dirty="0" err="1" smtClean="0">
                <a:latin typeface="Andale Mono"/>
                <a:cs typeface="Andale Mono"/>
              </a:rPr>
              <a:t>run_hwrf.py</a:t>
            </a:r>
            <a:endParaRPr lang="en-US" dirty="0" smtClean="0">
              <a:latin typeface="Andale Mono"/>
              <a:cs typeface="Andale Mono"/>
            </a:endParaRPr>
          </a:p>
          <a:p>
            <a:pPr lvl="1"/>
            <a:r>
              <a:rPr lang="en-US" dirty="0" smtClean="0"/>
              <a:t>Generates the xml code in </a:t>
            </a:r>
            <a:r>
              <a:rPr lang="en-US" sz="2100" dirty="0" err="1" smtClean="0">
                <a:latin typeface="Andale Mono"/>
                <a:cs typeface="Andale Mono"/>
              </a:rPr>
              <a:t>rocoto</a:t>
            </a:r>
            <a:r>
              <a:rPr lang="en-US" sz="2100" dirty="0" smtClean="0">
                <a:latin typeface="Andale Mono"/>
                <a:cs typeface="Andale Mono"/>
              </a:rPr>
              <a:t>/</a:t>
            </a:r>
          </a:p>
          <a:p>
            <a:pPr lvl="1"/>
            <a:r>
              <a:rPr lang="en-US" dirty="0" smtClean="0"/>
              <a:t>Invokes </a:t>
            </a:r>
            <a:r>
              <a:rPr lang="en-US" dirty="0" err="1" smtClean="0"/>
              <a:t>rocotorun</a:t>
            </a:r>
            <a:r>
              <a:rPr lang="en-US" dirty="0" smtClean="0"/>
              <a:t> which generates database file in </a:t>
            </a:r>
            <a:r>
              <a:rPr lang="en-US" sz="2100" dirty="0" err="1" smtClean="0">
                <a:latin typeface="Andale Mono"/>
                <a:cs typeface="Andale Mono"/>
              </a:rPr>
              <a:t>rocoto</a:t>
            </a:r>
            <a:r>
              <a:rPr lang="en-US" sz="2100" dirty="0" smtClean="0">
                <a:latin typeface="Andale Mono"/>
                <a:cs typeface="Andale Mono"/>
              </a:rPr>
              <a:t>/</a:t>
            </a:r>
          </a:p>
          <a:p>
            <a:r>
              <a:rPr lang="en-US" dirty="0"/>
              <a:t>Run every few minutes using the –f argument</a:t>
            </a:r>
          </a:p>
          <a:p>
            <a:pPr lvl="1"/>
            <a:r>
              <a:rPr lang="en-US" dirty="0"/>
              <a:t>Checks for the completion of tasks</a:t>
            </a:r>
          </a:p>
          <a:p>
            <a:pPr lvl="1"/>
            <a:r>
              <a:rPr lang="en-US" dirty="0"/>
              <a:t>Submits tasks when dependencies have been met</a:t>
            </a:r>
          </a:p>
          <a:p>
            <a:pPr lvl="1"/>
            <a:r>
              <a:rPr lang="en-US" dirty="0"/>
              <a:t>Does not overwrite </a:t>
            </a:r>
            <a:r>
              <a:rPr lang="en-US" dirty="0" err="1"/>
              <a:t>db</a:t>
            </a:r>
            <a:r>
              <a:rPr lang="en-US" dirty="0"/>
              <a:t> and xml files when –f option is used (asks otherwise)</a:t>
            </a:r>
          </a:p>
          <a:p>
            <a:r>
              <a:rPr lang="en-US" dirty="0" smtClean="0"/>
              <a:t>Run HWRF with a </a:t>
            </a:r>
            <a:r>
              <a:rPr lang="en-US" dirty="0" err="1" smtClean="0"/>
              <a:t>cron</a:t>
            </a:r>
            <a:r>
              <a:rPr lang="en-US" dirty="0" smtClean="0"/>
              <a:t> job (</a:t>
            </a:r>
            <a:r>
              <a:rPr lang="en-US" dirty="0" err="1" smtClean="0"/>
              <a:t>crontab</a:t>
            </a:r>
            <a:r>
              <a:rPr lang="en-US" dirty="0" smtClean="0"/>
              <a:t> –e to edit your jobs)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4134" y="4973166"/>
            <a:ext cx="8212666" cy="13378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1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7973" y="4189831"/>
            <a:ext cx="7772400" cy="13382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Additional Resources: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973" y="4650929"/>
            <a:ext cx="876631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Rocoto for HWRF: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://www.emc.ncep.noaa.gov/HWRF/weeklies/OCT14/OCT162014.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pPr marL="0" lvl="2"/>
            <a:r>
              <a:rPr lang="en-US" dirty="0" smtClean="0"/>
              <a:t>Rocoto: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http://rdhpcs.noaa.gov/rocoto/</a:t>
            </a:r>
            <a:endParaRPr lang="en-US" dirty="0"/>
          </a:p>
          <a:p>
            <a:r>
              <a:rPr lang="en-US" dirty="0" err="1" smtClean="0"/>
              <a:t>Cron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https://sites.google.com/a/noaa.gov/oar-jetdocs/home/getting-things-done/starting-recurring-processes-with-cron#</a:t>
            </a:r>
            <a:r>
              <a:rPr lang="en-US" dirty="0" smtClean="0">
                <a:hlinkClick r:id="rId4"/>
              </a:rPr>
              <a:t>Best_Practices</a:t>
            </a:r>
            <a:endParaRPr lang="en-US" dirty="0" smtClean="0"/>
          </a:p>
          <a:p>
            <a:r>
              <a:rPr lang="en-US" dirty="0" smtClean="0"/>
              <a:t>Rocoto Help: </a:t>
            </a:r>
            <a:r>
              <a:rPr lang="en-US" dirty="0" err="1"/>
              <a:t>rdhpcs.rocoto.help@</a:t>
            </a:r>
            <a:r>
              <a:rPr lang="en-US" dirty="0" err="1" smtClean="0"/>
              <a:t>noaa.gov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Rocoto’s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9400" y="1450295"/>
            <a:ext cx="4528457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Workflow management</a:t>
            </a:r>
          </a:p>
          <a:p>
            <a:pPr lvl="1"/>
            <a:r>
              <a:rPr lang="en-US" dirty="0"/>
              <a:t>A workflow is a collection of interconnected steps employed to accomplish an overall goal</a:t>
            </a:r>
          </a:p>
          <a:p>
            <a:pPr lvl="1"/>
            <a:r>
              <a:rPr lang="en-US" dirty="0"/>
              <a:t>Rocoto is a workflow manager</a:t>
            </a:r>
          </a:p>
          <a:p>
            <a:pPr lvl="2"/>
            <a:r>
              <a:rPr lang="en-US" dirty="0"/>
              <a:t>A means of defining a workflow</a:t>
            </a:r>
          </a:p>
          <a:p>
            <a:pPr lvl="2"/>
            <a:r>
              <a:rPr lang="en-US" dirty="0"/>
              <a:t>Automation of workflow </a:t>
            </a:r>
            <a:r>
              <a:rPr lang="en-US" dirty="0" smtClean="0"/>
              <a:t>execution</a:t>
            </a:r>
          </a:p>
          <a:p>
            <a:r>
              <a:rPr lang="en-US" dirty="0"/>
              <a:t>Rocoto is capable of</a:t>
            </a:r>
          </a:p>
          <a:p>
            <a:pPr lvl="1"/>
            <a:r>
              <a:rPr lang="en-US" dirty="0"/>
              <a:t>Tracking dependencies</a:t>
            </a:r>
          </a:p>
          <a:p>
            <a:pPr lvl="1"/>
            <a:r>
              <a:rPr lang="en-US" dirty="0"/>
              <a:t>Checking job status, including failures</a:t>
            </a:r>
          </a:p>
          <a:p>
            <a:pPr lvl="1"/>
            <a:r>
              <a:rPr lang="en-US" dirty="0"/>
              <a:t>Resubmitting failed jobs (to a maximum number of attempts)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6895257"/>
              </p:ext>
            </p:extLst>
          </p:nvPr>
        </p:nvGraphicFramePr>
        <p:xfrm>
          <a:off x="2431143" y="1302658"/>
          <a:ext cx="8597445" cy="5134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00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Rocoto operates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43412"/>
            <a:ext cx="7772400" cy="55145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</a:t>
            </a:r>
            <a:r>
              <a:rPr lang="en-US" dirty="0"/>
              <a:t>o</a:t>
            </a:r>
            <a:r>
              <a:rPr lang="en-US" dirty="0" smtClean="0"/>
              <a:t>verview: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ubmits a task if its dependencies have been met</a:t>
            </a:r>
          </a:p>
          <a:p>
            <a:pPr lvl="1"/>
            <a:r>
              <a:rPr lang="en-US" dirty="0" smtClean="0"/>
              <a:t>Run again to check completion of jobs, and whether more jobs can be submitted</a:t>
            </a:r>
          </a:p>
          <a:p>
            <a:pPr lvl="1"/>
            <a:r>
              <a:rPr lang="en-US" dirty="0" smtClean="0"/>
              <a:t>Continue submitting until all tasks have completed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Rocoto </a:t>
            </a:r>
            <a:r>
              <a:rPr lang="en-US" dirty="0"/>
              <a:t>uses a custom XML language to define the workflow</a:t>
            </a:r>
          </a:p>
          <a:p>
            <a:pPr lvl="1"/>
            <a:r>
              <a:rPr lang="en-US" dirty="0"/>
              <a:t>Tasks and interdependencies</a:t>
            </a:r>
          </a:p>
          <a:p>
            <a:pPr lvl="1"/>
            <a:r>
              <a:rPr lang="en-US" dirty="0"/>
              <a:t>Runtime requirements (</a:t>
            </a:r>
            <a:r>
              <a:rPr lang="en-US" dirty="0" err="1"/>
              <a:t>queueing</a:t>
            </a:r>
            <a:r>
              <a:rPr lang="en-US" dirty="0"/>
              <a:t>, environment variables)</a:t>
            </a:r>
          </a:p>
          <a:p>
            <a:pPr lvl="1"/>
            <a:r>
              <a:rPr lang="en-US" dirty="0"/>
              <a:t>Automation controls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0571"/>
            <a:ext cx="9144000" cy="212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Rocoto XML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4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9194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Header</a:t>
            </a:r>
          </a:p>
          <a:p>
            <a:r>
              <a:rPr lang="en-US" dirty="0" smtClean="0"/>
              <a:t>Entities</a:t>
            </a:r>
          </a:p>
          <a:p>
            <a:r>
              <a:rPr lang="en-US" dirty="0" smtClean="0"/>
              <a:t>Important tags</a:t>
            </a:r>
          </a:p>
          <a:p>
            <a:pPr lvl="1"/>
            <a:r>
              <a:rPr lang="en-US" dirty="0" smtClean="0"/>
              <a:t>&lt;workflow&gt;</a:t>
            </a:r>
          </a:p>
          <a:p>
            <a:pPr lvl="2"/>
            <a:r>
              <a:rPr lang="en-US" dirty="0" smtClean="0"/>
              <a:t>Everything lives inside here</a:t>
            </a:r>
          </a:p>
          <a:p>
            <a:pPr lvl="1"/>
            <a:r>
              <a:rPr lang="en-US" dirty="0" smtClean="0"/>
              <a:t>&lt;log&gt;</a:t>
            </a:r>
          </a:p>
          <a:p>
            <a:pPr lvl="2"/>
            <a:r>
              <a:rPr lang="en-US" dirty="0" smtClean="0"/>
              <a:t>Defines the location of the Rocoto log file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cyclestr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References the “current” cycle at runtime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cycledef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Defines the set of cycles to be run for the workflow</a:t>
            </a:r>
          </a:p>
          <a:p>
            <a:pPr lvl="1"/>
            <a:r>
              <a:rPr lang="en-US" dirty="0" smtClean="0"/>
              <a:t>&lt;task&gt;</a:t>
            </a:r>
          </a:p>
          <a:p>
            <a:pPr lvl="2"/>
            <a:r>
              <a:rPr lang="en-US" dirty="0" smtClean="0"/>
              <a:t>Job submission portion of workflow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metatask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Collection of tasks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133" y="6367259"/>
            <a:ext cx="795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Taken from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christopherwharrop</a:t>
            </a:r>
            <a:r>
              <a:rPr lang="en-US" dirty="0"/>
              <a:t>/</a:t>
            </a:r>
            <a:r>
              <a:rPr lang="en-US" dirty="0" err="1"/>
              <a:t>rocoto</a:t>
            </a:r>
            <a:r>
              <a:rPr lang="en-US" dirty="0"/>
              <a:t>/wiki/Documentation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3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62" y="109359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Rocoto XML – Environment Variables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1862" y="1252359"/>
            <a:ext cx="9087388" cy="5428407"/>
            <a:chOff x="151862" y="1417638"/>
            <a:chExt cx="9087388" cy="5428407"/>
          </a:xfrm>
        </p:grpSpPr>
        <p:grpSp>
          <p:nvGrpSpPr>
            <p:cNvPr id="11" name="Group 10"/>
            <p:cNvGrpSpPr/>
            <p:nvPr/>
          </p:nvGrpSpPr>
          <p:grpSpPr>
            <a:xfrm>
              <a:off x="151862" y="1417638"/>
              <a:ext cx="9087388" cy="5428407"/>
              <a:chOff x="475141" y="1561139"/>
              <a:chExt cx="9087388" cy="542840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5141" y="1561139"/>
                <a:ext cx="8611138" cy="5428407"/>
              </a:xfrm>
              <a:prstGeom prst="rect">
                <a:avLst/>
              </a:prstGeom>
              <a:solidFill>
                <a:srgbClr val="FDEADA"/>
              </a:solidFill>
              <a:ln>
                <a:solidFill>
                  <a:srgbClr val="F79646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950" dirty="0" smtClean="0">
                    <a:latin typeface="Andale Mono"/>
                    <a:cs typeface="Andale Mono"/>
                  </a:rPr>
                  <a:t>&lt;</a:t>
                </a:r>
                <a:r>
                  <a:rPr lang="en-US" sz="950" dirty="0">
                    <a:latin typeface="Andale Mono"/>
                    <a:cs typeface="Andale Mono"/>
                  </a:rPr>
                  <a:t>?xml version="1.0"?&gt;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&lt;!DOCTYPE workflow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[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&lt;!-- Scrub Times --&gt;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&lt;!ENTITY COM_SCRUB_TIME "14400"&gt;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&lt;!ENTITY WORK_SCRUB_TIME "1200"&gt;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&lt;!ENTITY CYCLE_THROTTLE "4"&gt;</a:t>
                </a:r>
              </a:p>
              <a:p>
                <a:endParaRPr lang="en-US" sz="950" dirty="0">
                  <a:latin typeface="Andale Mono"/>
                  <a:cs typeface="Andale Mono"/>
                </a:endParaRP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&lt;!-- External parameter entities --&gt;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&lt;!ENTITY % SITES    SYSTEM "sites/</a:t>
                </a:r>
                <a:r>
                  <a:rPr lang="en-US" sz="950" dirty="0" err="1">
                    <a:latin typeface="Andale Mono"/>
                    <a:cs typeface="Andale Mono"/>
                  </a:rPr>
                  <a:t>all.ent</a:t>
                </a:r>
                <a:r>
                  <a:rPr lang="en-US" sz="95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&lt;!ENTITY % TASKS    SYSTEM "tasks/</a:t>
                </a:r>
                <a:r>
                  <a:rPr lang="en-US" sz="950" dirty="0" err="1">
                    <a:latin typeface="Andale Mono"/>
                    <a:cs typeface="Andale Mono"/>
                  </a:rPr>
                  <a:t>all.ent</a:t>
                </a:r>
                <a:r>
                  <a:rPr lang="en-US" sz="95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&lt;!ENTITY % STORMS   SYSTEM "storms/H214.ent"&gt;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%SITES;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%TASKS;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%STORMS;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sz="950" dirty="0">
                    <a:latin typeface="Andale Mono"/>
                    <a:cs typeface="Andale Mono"/>
                  </a:rPr>
                  <a:t>.</a:t>
                </a:r>
              </a:p>
              <a:p>
                <a:r>
                  <a:rPr lang="da-DK" sz="950" dirty="0" smtClean="0">
                    <a:latin typeface="Andale Mono"/>
                    <a:cs typeface="Andale Mono"/>
                  </a:rPr>
                  <a:t>  </a:t>
                </a:r>
                <a:r>
                  <a:rPr lang="da-DK" sz="950" dirty="0">
                    <a:latin typeface="Andale Mono"/>
                    <a:cs typeface="Andale Mono"/>
                  </a:rPr>
                  <a:t>&lt;!ENTITY EXPT "</a:t>
                </a:r>
                <a:r>
                  <a:rPr lang="da-DK" sz="950" dirty="0" err="1">
                    <a:latin typeface="Andale Mono"/>
                    <a:cs typeface="Andale Mono"/>
                  </a:rPr>
                  <a:t>trunk</a:t>
                </a:r>
                <a:r>
                  <a:rPr lang="da-DK" sz="95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SUBEXPT "</a:t>
                </a:r>
                <a:r>
                  <a:rPr lang="da-DK" sz="950" dirty="0" err="1">
                    <a:latin typeface="Andale Mono"/>
                    <a:cs typeface="Andale Mono"/>
                  </a:rPr>
                  <a:t>trunk</a:t>
                </a:r>
                <a:r>
                  <a:rPr lang="da-DK" sz="95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</a:t>
                </a:r>
                <a:r>
                  <a:rPr lang="da-DK" sz="950" dirty="0" err="1">
                    <a:latin typeface="Andale Mono"/>
                    <a:cs typeface="Andale Mono"/>
                  </a:rPr>
                  <a:t>HOMEhwrf</a:t>
                </a:r>
                <a:r>
                  <a:rPr lang="da-DK" sz="950" dirty="0">
                    <a:latin typeface="Andale Mono"/>
                    <a:cs typeface="Andale Mono"/>
                  </a:rPr>
                  <a:t> "/pan2/</a:t>
                </a:r>
                <a:r>
                  <a:rPr lang="da-DK" sz="950" dirty="0" err="1">
                    <a:latin typeface="Andale Mono"/>
                    <a:cs typeface="Andale Mono"/>
                  </a:rPr>
                  <a:t>projects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dtc-hurr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Christina.Holt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CC_rel_branch</a:t>
                </a:r>
                <a:r>
                  <a:rPr lang="da-DK" sz="950" dirty="0">
                    <a:latin typeface="Andale Mono"/>
                    <a:cs typeface="Andale Mono"/>
                  </a:rPr>
                  <a:t>/&amp;EXPT;"&gt;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</a:t>
                </a:r>
                <a:r>
                  <a:rPr lang="da-DK" sz="950" dirty="0" err="1">
                    <a:latin typeface="Andale Mono"/>
                    <a:cs typeface="Andale Mono"/>
                  </a:rPr>
                  <a:t>WORKhwrf</a:t>
                </a:r>
                <a:r>
                  <a:rPr lang="da-DK" sz="950" dirty="0">
                    <a:latin typeface="Andale Mono"/>
                    <a:cs typeface="Andale Mono"/>
                  </a:rPr>
                  <a:t> "/pan2/</a:t>
                </a:r>
                <a:r>
                  <a:rPr lang="da-DK" sz="950" dirty="0" err="1">
                    <a:latin typeface="Andale Mono"/>
                    <a:cs typeface="Andale Mono"/>
                  </a:rPr>
                  <a:t>projects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dtc-hurr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Christina.Holt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CC_rel_branch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pytmp</a:t>
                </a:r>
                <a:r>
                  <a:rPr lang="da-DK" sz="950" dirty="0">
                    <a:latin typeface="Andale Mono"/>
                    <a:cs typeface="Andale Mono"/>
                  </a:rPr>
                  <a:t>/&amp;SUBEXPT;/@</a:t>
                </a:r>
                <a:r>
                  <a:rPr lang="da-DK" sz="950" dirty="0" err="1">
                    <a:latin typeface="Andale Mono"/>
                    <a:cs typeface="Andale Mono"/>
                  </a:rPr>
                  <a:t>Y@m@d@H</a:t>
                </a:r>
                <a:r>
                  <a:rPr lang="da-DK" sz="950" dirty="0">
                    <a:latin typeface="Andale Mono"/>
                    <a:cs typeface="Andale Mono"/>
                  </a:rPr>
                  <a:t>/&amp;SID;"&gt;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</a:t>
                </a:r>
                <a:r>
                  <a:rPr lang="da-DK" sz="950" dirty="0" err="1">
                    <a:latin typeface="Andale Mono"/>
                    <a:cs typeface="Andale Mono"/>
                  </a:rPr>
                  <a:t>COMhwrf</a:t>
                </a:r>
                <a:r>
                  <a:rPr lang="da-DK" sz="950" dirty="0">
                    <a:latin typeface="Andale Mono"/>
                    <a:cs typeface="Andale Mono"/>
                  </a:rPr>
                  <a:t> "/pan2/</a:t>
                </a:r>
                <a:r>
                  <a:rPr lang="da-DK" sz="950" dirty="0" err="1">
                    <a:latin typeface="Andale Mono"/>
                    <a:cs typeface="Andale Mono"/>
                  </a:rPr>
                  <a:t>projects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dtc-hurr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Christina.Holt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CC_rel_branch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pytmp</a:t>
                </a:r>
                <a:r>
                  <a:rPr lang="da-DK" sz="950" dirty="0">
                    <a:latin typeface="Andale Mono"/>
                    <a:cs typeface="Andale Mono"/>
                  </a:rPr>
                  <a:t>/&amp;SUBEXPT;/</a:t>
                </a:r>
                <a:r>
                  <a:rPr lang="da-DK" sz="950" dirty="0" err="1">
                    <a:latin typeface="Andale Mono"/>
                    <a:cs typeface="Andale Mono"/>
                  </a:rPr>
                  <a:t>com</a:t>
                </a:r>
                <a:r>
                  <a:rPr lang="da-DK" sz="950" dirty="0">
                    <a:latin typeface="Andale Mono"/>
                    <a:cs typeface="Andale Mono"/>
                  </a:rPr>
                  <a:t>/@</a:t>
                </a:r>
                <a:r>
                  <a:rPr lang="da-DK" sz="950" dirty="0" err="1">
                    <a:latin typeface="Andale Mono"/>
                    <a:cs typeface="Andale Mono"/>
                  </a:rPr>
                  <a:t>Y@m@d@H</a:t>
                </a:r>
                <a:r>
                  <a:rPr lang="da-DK" sz="950" dirty="0">
                    <a:latin typeface="Andale Mono"/>
                    <a:cs typeface="Andale Mono"/>
                  </a:rPr>
                  <a:t>/&amp;SID;"&gt;</a:t>
                </a:r>
              </a:p>
              <a:p>
                <a:pPr>
                  <a:lnSpc>
                    <a:spcPct val="50000"/>
                  </a:lnSpc>
                </a:pPr>
                <a:r>
                  <a:rPr lang="da-DK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da-DK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da-DK" sz="950" dirty="0">
                    <a:latin typeface="Andale Mono"/>
                    <a:cs typeface="Andale Mono"/>
                  </a:rPr>
                  <a:t>.</a:t>
                </a:r>
                <a:endParaRPr lang="da-DK" sz="950" dirty="0" smtClean="0">
                  <a:latin typeface="Andale Mono"/>
                  <a:cs typeface="Andale Mono"/>
                </a:endParaRPr>
              </a:p>
              <a:p>
                <a:r>
                  <a:rPr lang="da-DK" sz="950" dirty="0" smtClean="0">
                    <a:latin typeface="Andale Mono"/>
                    <a:cs typeface="Andale Mono"/>
                  </a:rPr>
                  <a:t>&lt;</a:t>
                </a:r>
                <a:r>
                  <a:rPr lang="da-DK" sz="950" dirty="0">
                    <a:latin typeface="Andale Mono"/>
                    <a:cs typeface="Andale Mono"/>
                  </a:rPr>
                  <a:t>!-- </a:t>
                </a:r>
                <a:r>
                  <a:rPr lang="da-DK" sz="950" dirty="0" err="1">
                    <a:latin typeface="Andale Mono"/>
                    <a:cs typeface="Andale Mono"/>
                  </a:rPr>
                  <a:t>Enabling</a:t>
                </a:r>
                <a:r>
                  <a:rPr lang="da-DK" sz="950" dirty="0">
                    <a:latin typeface="Andale Mono"/>
                    <a:cs typeface="Andale Mono"/>
                  </a:rPr>
                  <a:t> or </a:t>
                </a:r>
                <a:r>
                  <a:rPr lang="da-DK" sz="950" dirty="0" err="1">
                    <a:latin typeface="Andale Mono"/>
                    <a:cs typeface="Andale Mono"/>
                  </a:rPr>
                  <a:t>disabling</a:t>
                </a:r>
                <a:r>
                  <a:rPr lang="da-DK" sz="950" dirty="0">
                    <a:latin typeface="Andale Mono"/>
                    <a:cs typeface="Andale Mono"/>
                  </a:rPr>
                  <a:t>  parts of the </a:t>
                </a:r>
                <a:r>
                  <a:rPr lang="da-DK" sz="950" dirty="0" err="1">
                    <a:latin typeface="Andale Mono"/>
                    <a:cs typeface="Andale Mono"/>
                  </a:rPr>
                  <a:t>workflow</a:t>
                </a:r>
                <a:r>
                  <a:rPr lang="da-DK" sz="950" dirty="0">
                    <a:latin typeface="Andale Mono"/>
                    <a:cs typeface="Andale Mono"/>
                  </a:rPr>
                  <a:t>: --&gt;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RUN_GSI "YES"&gt;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RUN_OCEAN "YES"&gt;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RUN_RELOCATION "YES"&gt;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EXTRA_TRACKERS "NO"&gt;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&lt;!-- - - - - - - - - - - - - - - - - - - - - - - - - - - - - - - - --&gt;</a:t>
                </a:r>
              </a:p>
              <a:p>
                <a:endParaRPr lang="da-DK" sz="950" dirty="0">
                  <a:latin typeface="Andale Mono"/>
                  <a:cs typeface="Andale Mono"/>
                </a:endParaRP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&lt;!-- </a:t>
                </a:r>
                <a:r>
                  <a:rPr lang="da-DK" sz="950" dirty="0" err="1">
                    <a:latin typeface="Andale Mono"/>
                    <a:cs typeface="Andale Mono"/>
                  </a:rPr>
                  <a:t>External</a:t>
                </a:r>
                <a:r>
                  <a:rPr lang="da-DK" sz="950" dirty="0">
                    <a:latin typeface="Andale Mono"/>
                    <a:cs typeface="Andale Mono"/>
                  </a:rPr>
                  <a:t> </a:t>
                </a:r>
                <a:r>
                  <a:rPr lang="da-DK" sz="950" dirty="0" err="1">
                    <a:latin typeface="Andale Mono"/>
                    <a:cs typeface="Andale Mono"/>
                  </a:rPr>
                  <a:t>entities</a:t>
                </a:r>
                <a:r>
                  <a:rPr lang="da-DK" sz="950" dirty="0">
                    <a:latin typeface="Andale Mono"/>
                    <a:cs typeface="Andale Mono"/>
                  </a:rPr>
                  <a:t> --&gt;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ENV_VARS   SYSTEM "</a:t>
                </a:r>
                <a:r>
                  <a:rPr lang="da-DK" sz="950" dirty="0" err="1">
                    <a:latin typeface="Andale Mono"/>
                    <a:cs typeface="Andale Mono"/>
                  </a:rPr>
                  <a:t>env_vars.ent</a:t>
                </a:r>
                <a:r>
                  <a:rPr lang="da-DK" sz="95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</a:t>
                </a:r>
                <a:r>
                  <a:rPr lang="da-DK" sz="950" dirty="0" err="1">
                    <a:latin typeface="Andale Mono"/>
                    <a:cs typeface="Andale Mono"/>
                  </a:rPr>
                  <a:t>cycling_condition</a:t>
                </a:r>
                <a:r>
                  <a:rPr lang="da-DK" sz="950" dirty="0">
                    <a:latin typeface="Andale Mono"/>
                    <a:cs typeface="Andale Mono"/>
                  </a:rPr>
                  <a:t> SYSTEM "</a:t>
                </a:r>
                <a:r>
                  <a:rPr lang="da-DK" sz="950" dirty="0" err="1">
                    <a:latin typeface="Andale Mono"/>
                    <a:cs typeface="Andale Mono"/>
                  </a:rPr>
                  <a:t>cycling_condition.ent</a:t>
                </a:r>
                <a:r>
                  <a:rPr lang="da-DK" sz="950" dirty="0">
                    <a:latin typeface="Andale Mono"/>
                    <a:cs typeface="Andale Mono"/>
                  </a:rPr>
                  <a:t>"</a:t>
                </a:r>
                <a:r>
                  <a:rPr lang="da-DK" sz="950" dirty="0" smtClean="0">
                    <a:latin typeface="Andale Mono"/>
                    <a:cs typeface="Andale Mono"/>
                  </a:rPr>
                  <a:t>&gt;</a:t>
                </a:r>
              </a:p>
              <a:p>
                <a:pPr>
                  <a:lnSpc>
                    <a:spcPct val="50000"/>
                  </a:lnSpc>
                </a:pPr>
                <a:r>
                  <a:rPr lang="da-DK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da-DK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da-DK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&lt;!-- Workflow below here </a:t>
                </a:r>
                <a:r>
                  <a:rPr lang="en-US" sz="950" dirty="0" smtClean="0">
                    <a:latin typeface="Andale Mono"/>
                    <a:cs typeface="Andale Mono"/>
                    <a:sym typeface="Wingdings"/>
                  </a:rPr>
                  <a:t>--&gt;</a:t>
                </a:r>
                <a:endParaRPr lang="en-US" sz="950" dirty="0">
                  <a:latin typeface="Andale Mono"/>
                  <a:cs typeface="Andale Mono"/>
                </a:endParaRPr>
              </a:p>
            </p:txBody>
          </p:sp>
          <p:sp>
            <p:nvSpPr>
              <p:cNvPr id="5" name="Right Brace 4"/>
              <p:cNvSpPr/>
              <p:nvPr/>
            </p:nvSpPr>
            <p:spPr>
              <a:xfrm>
                <a:off x="3975426" y="2782082"/>
                <a:ext cx="305882" cy="897553"/>
              </a:xfrm>
              <a:prstGeom prst="rightBrac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ight Brace 5"/>
              <p:cNvSpPr/>
              <p:nvPr/>
            </p:nvSpPr>
            <p:spPr>
              <a:xfrm>
                <a:off x="3063217" y="2000748"/>
                <a:ext cx="351018" cy="643718"/>
              </a:xfrm>
              <a:prstGeom prst="rightBrac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Brace 6"/>
              <p:cNvSpPr/>
              <p:nvPr/>
            </p:nvSpPr>
            <p:spPr>
              <a:xfrm>
                <a:off x="8256635" y="4110742"/>
                <a:ext cx="461005" cy="1456558"/>
              </a:xfrm>
              <a:prstGeom prst="rightBrace">
                <a:avLst>
                  <a:gd name="adj1" fmla="val 8333"/>
                  <a:gd name="adj2" fmla="val 17303"/>
                </a:avLst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14682" y="2939028"/>
                <a:ext cx="26986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Variables for include files (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rocoto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/*)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10278" y="2135752"/>
                <a:ext cx="2698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HWRF System Variables</a:t>
                </a:r>
                <a:endParaRPr lang="en-US" sz="1400" dirty="0">
                  <a:solidFill>
                    <a:schemeClr val="accent5">
                      <a:lumMod val="75000"/>
                    </a:schemeClr>
                  </a:solidFill>
                  <a:latin typeface="Andale Mono"/>
                  <a:cs typeface="Andale Mono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558478" y="4306299"/>
                <a:ext cx="10040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HWRF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Config</a:t>
                </a: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Variables</a:t>
                </a:r>
              </a:p>
            </p:txBody>
          </p:sp>
        </p:grpSp>
        <p:sp>
          <p:nvSpPr>
            <p:cNvPr id="12" name="Right Brace 11"/>
            <p:cNvSpPr/>
            <p:nvPr/>
          </p:nvSpPr>
          <p:spPr>
            <a:xfrm>
              <a:off x="4712897" y="5805424"/>
              <a:ext cx="315768" cy="662691"/>
            </a:xfrm>
            <a:prstGeom prst="righ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40789" y="5827122"/>
              <a:ext cx="1325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Variables for include files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ight Brace 14"/>
          <p:cNvSpPr/>
          <p:nvPr/>
        </p:nvSpPr>
        <p:spPr>
          <a:xfrm>
            <a:off x="1979025" y="1252358"/>
            <a:ext cx="351018" cy="43528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30043" y="1287015"/>
            <a:ext cx="269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Header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6662" y="1243356"/>
            <a:ext cx="22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</a:rPr>
              <a:t>HWRF XML EXAMPLE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0" name="Straight Arrow Connector 19"/>
          <p:cNvCxnSpPr>
            <a:stCxn id="18" idx="0"/>
            <a:endCxn id="8" idx="2"/>
          </p:cNvCxnSpPr>
          <p:nvPr/>
        </p:nvCxnSpPr>
        <p:spPr>
          <a:xfrm flipH="1" flipV="1">
            <a:off x="5340714" y="3276579"/>
            <a:ext cx="1787601" cy="1884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13" idx="3"/>
          </p:cNvCxnSpPr>
          <p:nvPr/>
        </p:nvCxnSpPr>
        <p:spPr>
          <a:xfrm flipH="1">
            <a:off x="6366528" y="5530431"/>
            <a:ext cx="761787" cy="454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81894" y="5161099"/>
            <a:ext cx="1292842" cy="369332"/>
          </a:xfrm>
          <a:prstGeom prst="rect">
            <a:avLst/>
          </a:prstGeom>
          <a:solidFill>
            <a:srgbClr val="E6E0EC"/>
          </a:solidFill>
          <a:ln w="38100" cmpd="sng"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8064A2"/>
                </a:solidFill>
                <a:latin typeface="Andale Mono"/>
                <a:cs typeface="Andale Mono"/>
              </a:rPr>
              <a:t>rocoto</a:t>
            </a:r>
            <a:r>
              <a:rPr lang="en-US" dirty="0" smtClean="0">
                <a:solidFill>
                  <a:srgbClr val="8064A2"/>
                </a:solidFill>
                <a:latin typeface="Andale Mono"/>
                <a:cs typeface="Andale Mono"/>
              </a:rPr>
              <a:t>/*</a:t>
            </a:r>
            <a:endParaRPr lang="en-US" dirty="0">
              <a:solidFill>
                <a:srgbClr val="8064A2"/>
              </a:solidFill>
              <a:latin typeface="Andale Mono"/>
              <a:cs typeface="Andale Mono"/>
            </a:endParaRPr>
          </a:p>
        </p:txBody>
      </p:sp>
      <p:cxnSp>
        <p:nvCxnSpPr>
          <p:cNvPr id="29" name="Straight Arrow Connector 28"/>
          <p:cNvCxnSpPr>
            <a:stCxn id="3" idx="2"/>
            <a:endCxn id="10" idx="0"/>
          </p:cNvCxnSpPr>
          <p:nvPr/>
        </p:nvCxnSpPr>
        <p:spPr>
          <a:xfrm>
            <a:off x="7933356" y="2244238"/>
            <a:ext cx="803869" cy="17532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1"/>
            <a:endCxn id="9" idx="3"/>
          </p:cNvCxnSpPr>
          <p:nvPr/>
        </p:nvCxnSpPr>
        <p:spPr>
          <a:xfrm flipH="1" flipV="1">
            <a:off x="5885621" y="2011638"/>
            <a:ext cx="1193531" cy="479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079152" y="1874906"/>
            <a:ext cx="1708408" cy="369332"/>
          </a:xfrm>
          <a:prstGeom prst="rect">
            <a:avLst/>
          </a:prstGeom>
          <a:solidFill>
            <a:srgbClr val="E6E0EC"/>
          </a:solidFill>
          <a:ln w="38100" cmpd="sng"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8064A2"/>
                </a:solidFill>
                <a:latin typeface="Andale Mono"/>
                <a:cs typeface="Andale Mono"/>
              </a:rPr>
              <a:t>parm</a:t>
            </a:r>
            <a:r>
              <a:rPr lang="en-US" dirty="0">
                <a:solidFill>
                  <a:srgbClr val="8064A2"/>
                </a:solidFill>
                <a:latin typeface="Andale Mono"/>
                <a:cs typeface="Andale Mono"/>
              </a:rPr>
              <a:t>/*.</a:t>
            </a:r>
            <a:r>
              <a:rPr lang="en-US" dirty="0" err="1" smtClean="0">
                <a:solidFill>
                  <a:srgbClr val="8064A2"/>
                </a:solidFill>
                <a:latin typeface="Andale Mono"/>
                <a:cs typeface="Andale Mono"/>
              </a:rPr>
              <a:t>conf</a:t>
            </a:r>
            <a:endParaRPr lang="en-US" dirty="0">
              <a:solidFill>
                <a:srgbClr val="8064A2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65020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3773"/>
            <a:ext cx="7772400" cy="1143000"/>
          </a:xfrm>
        </p:spPr>
        <p:txBody>
          <a:bodyPr/>
          <a:lstStyle/>
          <a:p>
            <a:r>
              <a:rPr lang="en-US" dirty="0" smtClean="0"/>
              <a:t>Rocoto XML - Workflow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7896" y="747011"/>
            <a:ext cx="8267286" cy="3762569"/>
            <a:chOff x="87896" y="747011"/>
            <a:chExt cx="8267286" cy="3762569"/>
          </a:xfrm>
        </p:grpSpPr>
        <p:grpSp>
          <p:nvGrpSpPr>
            <p:cNvPr id="14" name="Group 13"/>
            <p:cNvGrpSpPr/>
            <p:nvPr/>
          </p:nvGrpSpPr>
          <p:grpSpPr>
            <a:xfrm>
              <a:off x="87896" y="747011"/>
              <a:ext cx="7778879" cy="3762569"/>
              <a:chOff x="484790" y="1920415"/>
              <a:chExt cx="7778879" cy="376256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484790" y="1920415"/>
                <a:ext cx="5099466" cy="3762569"/>
              </a:xfrm>
              <a:prstGeom prst="rect">
                <a:avLst/>
              </a:prstGeom>
              <a:solidFill>
                <a:srgbClr val="FDEADA"/>
              </a:solidFill>
              <a:ln>
                <a:solidFill>
                  <a:srgbClr val="F7964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ndale Mono"/>
                    <a:cs typeface="Andale Mono"/>
                  </a:rPr>
                  <a:t>&lt;!-- Workflow below here --&gt;</a:t>
                </a:r>
              </a:p>
              <a:p>
                <a:endParaRPr lang="en-US" sz="900" dirty="0">
                  <a:latin typeface="Andale Mono"/>
                  <a:cs typeface="Andale Mono"/>
                </a:endParaRPr>
              </a:p>
              <a:p>
                <a:r>
                  <a:rPr lang="en-US" sz="900" dirty="0">
                    <a:latin typeface="Andale Mono"/>
                    <a:cs typeface="Andale Mono"/>
                  </a:rPr>
                  <a:t>&lt;workflow </a:t>
                </a:r>
                <a:r>
                  <a:rPr lang="en-US" sz="900" dirty="0" err="1">
                    <a:latin typeface="Andale Mono"/>
                    <a:cs typeface="Andale Mono"/>
                  </a:rPr>
                  <a:t>realtime</a:t>
                </a:r>
                <a:r>
                  <a:rPr lang="en-US" sz="900" dirty="0">
                    <a:latin typeface="Andale Mono"/>
                    <a:cs typeface="Andale Mono"/>
                  </a:rPr>
                  <a:t>="F" </a:t>
                </a:r>
                <a:r>
                  <a:rPr lang="en-US" sz="900" dirty="0" err="1">
                    <a:latin typeface="Andale Mono"/>
                    <a:cs typeface="Andale Mono"/>
                  </a:rPr>
                  <a:t>cyclethrottle</a:t>
                </a:r>
                <a:r>
                  <a:rPr lang="en-US" sz="900" dirty="0">
                    <a:latin typeface="Andale Mono"/>
                    <a:cs typeface="Andale Mono"/>
                  </a:rPr>
                  <a:t>="&amp;CYCLE_THROTTLE;"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        scheduler="&amp;SCHEDULER;" </a:t>
                </a:r>
                <a:r>
                  <a:rPr lang="en-US" sz="900" dirty="0" err="1">
                    <a:latin typeface="Andale Mono"/>
                    <a:cs typeface="Andale Mono"/>
                  </a:rPr>
                  <a:t>taskthrottle</a:t>
                </a:r>
                <a:r>
                  <a:rPr lang="en-US" sz="900" dirty="0">
                    <a:latin typeface="Andale Mono"/>
                    <a:cs typeface="Andale Mono"/>
                  </a:rPr>
                  <a:t>="20"&gt;</a:t>
                </a:r>
              </a:p>
              <a:p>
                <a:endParaRPr lang="en-US" sz="900" dirty="0">
                  <a:latin typeface="Andale Mono"/>
                  <a:cs typeface="Andale Mono"/>
                </a:endParaRP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</a:t>
                </a:r>
                <a:r>
                  <a:rPr lang="pl-PL" sz="900" dirty="0" err="1">
                    <a:latin typeface="Andale Mono"/>
                    <a:cs typeface="Andale Mono"/>
                  </a:rPr>
                  <a:t>cycledef</a:t>
                </a:r>
                <a:r>
                  <a:rPr lang="pl-PL" sz="900" dirty="0">
                    <a:latin typeface="Andale Mono"/>
                    <a:cs typeface="Andale Mono"/>
                  </a:rPr>
                  <a:t>&gt;201210280600 201210280600 06:00:00&lt;/</a:t>
                </a:r>
                <a:r>
                  <a:rPr lang="pl-PL" sz="900" dirty="0" err="1">
                    <a:latin typeface="Andale Mono"/>
                    <a:cs typeface="Andale Mono"/>
                  </a:rPr>
                  <a:t>cycledef</a:t>
                </a:r>
                <a:r>
                  <a:rPr lang="pl-PL" sz="900" dirty="0">
                    <a:latin typeface="Andale Mono"/>
                    <a:cs typeface="Andale Mono"/>
                  </a:rPr>
                  <a:t>&gt;</a:t>
                </a:r>
              </a:p>
              <a:p>
                <a:endParaRPr lang="pl-PL" sz="900" dirty="0">
                  <a:latin typeface="Andale Mono"/>
                  <a:cs typeface="Andale Mono"/>
                </a:endParaRPr>
              </a:p>
              <a:p>
                <a:endParaRPr lang="pl-PL" sz="900" dirty="0">
                  <a:latin typeface="Andale Mono"/>
                  <a:cs typeface="Andale Mono"/>
                </a:endParaRP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&lt;log&gt;&lt;</a:t>
                </a:r>
                <a:r>
                  <a:rPr lang="pl-PL" sz="900" dirty="0" err="1">
                    <a:latin typeface="Andale Mono"/>
                    <a:cs typeface="Andale Mono"/>
                  </a:rPr>
                  <a:t>cyclestr</a:t>
                </a:r>
                <a:r>
                  <a:rPr lang="pl-PL" sz="900" dirty="0">
                    <a:latin typeface="Andale Mono"/>
                    <a:cs typeface="Andale Mono"/>
                  </a:rPr>
                  <a:t>&gt;&amp;</a:t>
                </a:r>
                <a:r>
                  <a:rPr lang="pl-PL" sz="900" dirty="0" err="1">
                    <a:latin typeface="Andale Mono"/>
                    <a:cs typeface="Andale Mono"/>
                  </a:rPr>
                  <a:t>LOGhwrf</a:t>
                </a:r>
                <a:r>
                  <a:rPr lang="pl-PL" sz="900" dirty="0">
                    <a:latin typeface="Andale Mono"/>
                    <a:cs typeface="Andale Mono"/>
                  </a:rPr>
                  <a:t>;/</a:t>
                </a:r>
                <a:r>
                  <a:rPr lang="pl-PL" sz="900" dirty="0" err="1">
                    <a:latin typeface="Andale Mono"/>
                    <a:cs typeface="Andale Mono"/>
                  </a:rPr>
                  <a:t>rocoto</a:t>
                </a:r>
                <a:r>
                  <a:rPr lang="pl-PL" sz="900" dirty="0">
                    <a:latin typeface="Andale Mono"/>
                    <a:cs typeface="Andale Mono"/>
                  </a:rPr>
                  <a:t>_&amp;SID;_@</a:t>
                </a:r>
                <a:r>
                  <a:rPr lang="pl-PL" sz="900" dirty="0" err="1">
                    <a:latin typeface="Andale Mono"/>
                    <a:cs typeface="Andale Mono"/>
                  </a:rPr>
                  <a:t>Y@m@d@H.log</a:t>
                </a:r>
                <a:r>
                  <a:rPr lang="pl-PL" sz="900" dirty="0">
                    <a:latin typeface="Andale Mono"/>
                    <a:cs typeface="Andale Mono"/>
                  </a:rPr>
                  <a:t>&lt;/</a:t>
                </a:r>
                <a:r>
                  <a:rPr lang="pl-PL" sz="900" dirty="0" err="1">
                    <a:latin typeface="Andale Mono"/>
                    <a:cs typeface="Andale Mono"/>
                  </a:rPr>
                  <a:t>cyclestr</a:t>
                </a:r>
                <a:r>
                  <a:rPr lang="pl-PL" sz="900" dirty="0">
                    <a:latin typeface="Andale Mono"/>
                    <a:cs typeface="Andale Mono"/>
                  </a:rPr>
                  <a:t>&gt;&lt;/log&gt;</a:t>
                </a:r>
              </a:p>
              <a:p>
                <a:endParaRPr lang="pl-PL" sz="900" dirty="0">
                  <a:latin typeface="Andale Mono"/>
                  <a:cs typeface="Andale Mono"/>
                </a:endParaRP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&lt;!-- </a:t>
                </a:r>
                <a:r>
                  <a:rPr lang="pl-PL" sz="900" dirty="0" err="1">
                    <a:latin typeface="Andale Mono"/>
                    <a:cs typeface="Andale Mono"/>
                  </a:rPr>
                  <a:t>Initialization</a:t>
                </a:r>
                <a:r>
                  <a:rPr lang="pl-PL" sz="900" dirty="0">
                    <a:latin typeface="Andale Mono"/>
                    <a:cs typeface="Andale Mono"/>
                  </a:rPr>
                  <a:t> </a:t>
                </a:r>
                <a:r>
                  <a:rPr lang="pl-PL" sz="900" dirty="0" err="1">
                    <a:latin typeface="Andale Mono"/>
                    <a:cs typeface="Andale Mono"/>
                  </a:rPr>
                  <a:t>tasks</a:t>
                </a:r>
                <a:r>
                  <a:rPr lang="pl-PL" sz="900" dirty="0">
                    <a:latin typeface="Andale Mono"/>
                    <a:cs typeface="Andale Mono"/>
                  </a:rPr>
                  <a:t> --&gt;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</a:t>
                </a:r>
                <a:r>
                  <a:rPr lang="pl-PL" sz="900" dirty="0" err="1">
                    <a:latin typeface="Andale Mono"/>
                    <a:cs typeface="Andale Mono"/>
                  </a:rPr>
                  <a:t>metatask</a:t>
                </a:r>
                <a:r>
                  <a:rPr lang="pl-PL" sz="900" dirty="0">
                    <a:latin typeface="Andale Mono"/>
                    <a:cs typeface="Andale Mono"/>
                  </a:rPr>
                  <a:t> </a:t>
                </a:r>
                <a:r>
                  <a:rPr lang="pl-PL" sz="900" dirty="0" err="1">
                    <a:latin typeface="Andale Mono"/>
                    <a:cs typeface="Andale Mono"/>
                  </a:rPr>
                  <a:t>name</a:t>
                </a:r>
                <a:r>
                  <a:rPr lang="pl-PL" sz="900" dirty="0">
                    <a:latin typeface="Andale Mono"/>
                    <a:cs typeface="Andale Mono"/>
                  </a:rPr>
                  <a:t>="</a:t>
                </a:r>
                <a:r>
                  <a:rPr lang="pl-PL" sz="900" dirty="0" err="1">
                    <a:latin typeface="Andale Mono"/>
                    <a:cs typeface="Andale Mono"/>
                  </a:rPr>
                  <a:t>meta_init</a:t>
                </a:r>
                <a:r>
                  <a:rPr lang="pl-PL" sz="900" dirty="0">
                    <a:latin typeface="Andale Mono"/>
                    <a:cs typeface="Andale Mono"/>
                  </a:rPr>
                  <a:t>" </a:t>
                </a:r>
                <a:r>
                  <a:rPr lang="pl-PL" sz="900" dirty="0" err="1">
                    <a:latin typeface="Andale Mono"/>
                    <a:cs typeface="Andale Mono"/>
                  </a:rPr>
                  <a:t>mode</a:t>
                </a:r>
                <a:r>
                  <a:rPr lang="pl-PL" sz="900" dirty="0">
                    <a:latin typeface="Andale Mono"/>
                    <a:cs typeface="Andale Mono"/>
                  </a:rPr>
                  <a:t>="</a:t>
                </a:r>
                <a:r>
                  <a:rPr lang="pl-PL" sz="900" dirty="0" err="1">
                    <a:latin typeface="Andale Mono"/>
                    <a:cs typeface="Andale Mono"/>
                  </a:rPr>
                  <a:t>parallel</a:t>
                </a:r>
                <a:r>
                  <a:rPr lang="pl-PL" sz="90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&lt;</a:t>
                </a:r>
                <a:r>
                  <a:rPr lang="pl-PL" sz="900" dirty="0" err="1">
                    <a:latin typeface="Andale Mono"/>
                    <a:cs typeface="Andale Mono"/>
                  </a:rPr>
                  <a:t>var</a:t>
                </a:r>
                <a:r>
                  <a:rPr lang="pl-PL" sz="900" dirty="0">
                    <a:latin typeface="Andale Mono"/>
                    <a:cs typeface="Andale Mono"/>
                  </a:rPr>
                  <a:t> </a:t>
                </a:r>
                <a:r>
                  <a:rPr lang="pl-PL" sz="900" dirty="0" err="1">
                    <a:latin typeface="Andale Mono"/>
                    <a:cs typeface="Andale Mono"/>
                  </a:rPr>
                  <a:t>name</a:t>
                </a:r>
                <a:r>
                  <a:rPr lang="pl-PL" sz="900" dirty="0">
                    <a:latin typeface="Andale Mono"/>
                    <a:cs typeface="Andale Mono"/>
                  </a:rPr>
                  <a:t>="ENS"&gt;&amp;ENSIDS;&lt;/</a:t>
                </a:r>
                <a:r>
                  <a:rPr lang="pl-PL" sz="900" dirty="0" err="1">
                    <a:latin typeface="Andale Mono"/>
                    <a:cs typeface="Andale Mono"/>
                  </a:rPr>
                  <a:t>var</a:t>
                </a:r>
                <a:r>
                  <a:rPr lang="pl-PL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launch_task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bdy_task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init_gfs_metatask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&amp;init_gdas1_metatask;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ocean_init_task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relocate_gfs_metatask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&amp;relocate_gdas1_metatask;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gsi_metatask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merge_task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&lt;/</a:t>
                </a:r>
                <a:r>
                  <a:rPr lang="pl-PL" sz="900" dirty="0" err="1">
                    <a:latin typeface="Andale Mono"/>
                    <a:cs typeface="Andale Mono"/>
                  </a:rPr>
                  <a:t>metatask</a:t>
                </a:r>
                <a:r>
                  <a:rPr lang="pl-PL" sz="900" dirty="0">
                    <a:latin typeface="Andale Mono"/>
                    <a:cs typeface="Andale Mono"/>
                  </a:rPr>
                  <a:t>&gt;</a:t>
                </a:r>
              </a:p>
              <a:p>
                <a:pPr>
                  <a:lnSpc>
                    <a:spcPct val="50000"/>
                  </a:lnSpc>
                </a:pPr>
                <a:r>
                  <a:rPr lang="pl-PL" sz="90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pl-PL" sz="90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pl-PL" sz="900" dirty="0" smtClean="0">
                    <a:latin typeface="Andale Mono"/>
                    <a:cs typeface="Andale Mono"/>
                  </a:rPr>
                  <a:t>.</a:t>
                </a:r>
                <a:endParaRPr lang="de-DE" sz="900" dirty="0">
                  <a:latin typeface="Andale Mono"/>
                  <a:cs typeface="Andale Mono"/>
                </a:endParaRPr>
              </a:p>
              <a:p>
                <a:r>
                  <a:rPr lang="de-DE" sz="900" dirty="0">
                    <a:latin typeface="Andale Mono"/>
                    <a:cs typeface="Andale Mono"/>
                  </a:rPr>
                  <a:t>&lt;/</a:t>
                </a:r>
                <a:r>
                  <a:rPr lang="de-DE" sz="900" dirty="0" err="1">
                    <a:latin typeface="Andale Mono"/>
                    <a:cs typeface="Andale Mono"/>
                  </a:rPr>
                  <a:t>workflow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  <a:endParaRPr lang="pl-PL" sz="900" dirty="0">
                  <a:latin typeface="Andale Mono"/>
                  <a:cs typeface="Andale Mono"/>
                </a:endParaRPr>
              </a:p>
              <a:p>
                <a:endParaRPr lang="en-US" sz="900" dirty="0">
                  <a:latin typeface="Andale Mono"/>
                  <a:cs typeface="Andale Mono"/>
                </a:endParaRPr>
              </a:p>
            </p:txBody>
          </p:sp>
          <p:sp>
            <p:nvSpPr>
              <p:cNvPr id="4" name="Right Brace 3"/>
              <p:cNvSpPr/>
              <p:nvPr/>
            </p:nvSpPr>
            <p:spPr>
              <a:xfrm>
                <a:off x="3775829" y="3468763"/>
                <a:ext cx="315768" cy="1707086"/>
              </a:xfrm>
              <a:prstGeom prst="rightBrace">
                <a:avLst>
                  <a:gd name="adj1" fmla="val 8333"/>
                  <a:gd name="adj2" fmla="val 13820"/>
                </a:avLst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91597" y="3461994"/>
                <a:ext cx="2637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List of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R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ocoto tasks to run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584256" y="2470375"/>
                <a:ext cx="2679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Cycles to run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4670942" y="2696661"/>
                <a:ext cx="9133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432217" y="3136125"/>
                <a:ext cx="569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5675769" y="1778055"/>
              <a:ext cx="2679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Log of submit statuses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4040362" y="1059105"/>
            <a:ext cx="9133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95997" y="669044"/>
            <a:ext cx="409649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cyclethrottle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taskthrottle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limit the number of cycles or tasks that run at one time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3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3773"/>
            <a:ext cx="7772400" cy="1143000"/>
          </a:xfrm>
        </p:spPr>
        <p:txBody>
          <a:bodyPr/>
          <a:lstStyle/>
          <a:p>
            <a:r>
              <a:rPr lang="en-US" dirty="0" smtClean="0"/>
              <a:t>Rocoto XML - Workflow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7896" y="747011"/>
            <a:ext cx="8267286" cy="3762569"/>
            <a:chOff x="87896" y="747011"/>
            <a:chExt cx="8267286" cy="3762569"/>
          </a:xfrm>
        </p:grpSpPr>
        <p:grpSp>
          <p:nvGrpSpPr>
            <p:cNvPr id="14" name="Group 13"/>
            <p:cNvGrpSpPr/>
            <p:nvPr/>
          </p:nvGrpSpPr>
          <p:grpSpPr>
            <a:xfrm>
              <a:off x="87896" y="747011"/>
              <a:ext cx="7778879" cy="3762569"/>
              <a:chOff x="484790" y="1920415"/>
              <a:chExt cx="7778879" cy="376256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484790" y="1920415"/>
                <a:ext cx="5099466" cy="3762569"/>
              </a:xfrm>
              <a:prstGeom prst="rect">
                <a:avLst/>
              </a:prstGeom>
              <a:solidFill>
                <a:srgbClr val="FDEADA"/>
              </a:solidFill>
              <a:ln>
                <a:solidFill>
                  <a:srgbClr val="F7964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ndale Mono"/>
                    <a:cs typeface="Andale Mono"/>
                  </a:rPr>
                  <a:t>&lt;!-- Workflow below here --&gt;</a:t>
                </a:r>
              </a:p>
              <a:p>
                <a:endParaRPr lang="en-US" sz="900" dirty="0">
                  <a:latin typeface="Andale Mono"/>
                  <a:cs typeface="Andale Mono"/>
                </a:endParaRPr>
              </a:p>
              <a:p>
                <a:r>
                  <a:rPr lang="en-US" sz="900" dirty="0">
                    <a:latin typeface="Andale Mono"/>
                    <a:cs typeface="Andale Mono"/>
                  </a:rPr>
                  <a:t>&lt;workflow </a:t>
                </a:r>
                <a:r>
                  <a:rPr lang="en-US" sz="900" dirty="0" err="1">
                    <a:latin typeface="Andale Mono"/>
                    <a:cs typeface="Andale Mono"/>
                  </a:rPr>
                  <a:t>realtime</a:t>
                </a:r>
                <a:r>
                  <a:rPr lang="en-US" sz="900" dirty="0">
                    <a:latin typeface="Andale Mono"/>
                    <a:cs typeface="Andale Mono"/>
                  </a:rPr>
                  <a:t>="F" </a:t>
                </a:r>
                <a:r>
                  <a:rPr lang="en-US" sz="900" dirty="0" err="1">
                    <a:latin typeface="Andale Mono"/>
                    <a:cs typeface="Andale Mono"/>
                  </a:rPr>
                  <a:t>cyclethrottle</a:t>
                </a:r>
                <a:r>
                  <a:rPr lang="en-US" sz="900" dirty="0">
                    <a:latin typeface="Andale Mono"/>
                    <a:cs typeface="Andale Mono"/>
                  </a:rPr>
                  <a:t>="&amp;CYCLE_THROTTLE;"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        scheduler="&amp;SCHEDULER;" </a:t>
                </a:r>
                <a:r>
                  <a:rPr lang="en-US" sz="900" dirty="0" err="1">
                    <a:latin typeface="Andale Mono"/>
                    <a:cs typeface="Andale Mono"/>
                  </a:rPr>
                  <a:t>taskthrottle</a:t>
                </a:r>
                <a:r>
                  <a:rPr lang="en-US" sz="900" dirty="0">
                    <a:latin typeface="Andale Mono"/>
                    <a:cs typeface="Andale Mono"/>
                  </a:rPr>
                  <a:t>="20"&gt;</a:t>
                </a:r>
              </a:p>
              <a:p>
                <a:endParaRPr lang="en-US" sz="900" dirty="0">
                  <a:latin typeface="Andale Mono"/>
                  <a:cs typeface="Andale Mono"/>
                </a:endParaRP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</a:t>
                </a:r>
                <a:r>
                  <a:rPr lang="pl-PL" sz="900" dirty="0" err="1">
                    <a:latin typeface="Andale Mono"/>
                    <a:cs typeface="Andale Mono"/>
                  </a:rPr>
                  <a:t>cycledef</a:t>
                </a:r>
                <a:r>
                  <a:rPr lang="pl-PL" sz="900" dirty="0">
                    <a:latin typeface="Andale Mono"/>
                    <a:cs typeface="Andale Mono"/>
                  </a:rPr>
                  <a:t>&gt;201210280600 201210280600 06:00:00&lt;/</a:t>
                </a:r>
                <a:r>
                  <a:rPr lang="pl-PL" sz="900" dirty="0" err="1">
                    <a:latin typeface="Andale Mono"/>
                    <a:cs typeface="Andale Mono"/>
                  </a:rPr>
                  <a:t>cycledef</a:t>
                </a:r>
                <a:r>
                  <a:rPr lang="pl-PL" sz="900" dirty="0">
                    <a:latin typeface="Andale Mono"/>
                    <a:cs typeface="Andale Mono"/>
                  </a:rPr>
                  <a:t>&gt;</a:t>
                </a:r>
              </a:p>
              <a:p>
                <a:endParaRPr lang="pl-PL" sz="900" dirty="0">
                  <a:latin typeface="Andale Mono"/>
                  <a:cs typeface="Andale Mono"/>
                </a:endParaRPr>
              </a:p>
              <a:p>
                <a:endParaRPr lang="pl-PL" sz="900" dirty="0">
                  <a:latin typeface="Andale Mono"/>
                  <a:cs typeface="Andale Mono"/>
                </a:endParaRP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&lt;log&gt;&lt;</a:t>
                </a:r>
                <a:r>
                  <a:rPr lang="pl-PL" sz="900" dirty="0" err="1">
                    <a:latin typeface="Andale Mono"/>
                    <a:cs typeface="Andale Mono"/>
                  </a:rPr>
                  <a:t>cyclestr</a:t>
                </a:r>
                <a:r>
                  <a:rPr lang="pl-PL" sz="900" dirty="0">
                    <a:latin typeface="Andale Mono"/>
                    <a:cs typeface="Andale Mono"/>
                  </a:rPr>
                  <a:t>&gt;&amp;</a:t>
                </a:r>
                <a:r>
                  <a:rPr lang="pl-PL" sz="900" dirty="0" err="1">
                    <a:latin typeface="Andale Mono"/>
                    <a:cs typeface="Andale Mono"/>
                  </a:rPr>
                  <a:t>LOGhwrf</a:t>
                </a:r>
                <a:r>
                  <a:rPr lang="pl-PL" sz="900" dirty="0">
                    <a:latin typeface="Andale Mono"/>
                    <a:cs typeface="Andale Mono"/>
                  </a:rPr>
                  <a:t>;/</a:t>
                </a:r>
                <a:r>
                  <a:rPr lang="pl-PL" sz="900" dirty="0" err="1">
                    <a:latin typeface="Andale Mono"/>
                    <a:cs typeface="Andale Mono"/>
                  </a:rPr>
                  <a:t>rocoto</a:t>
                </a:r>
                <a:r>
                  <a:rPr lang="pl-PL" sz="900" dirty="0">
                    <a:latin typeface="Andale Mono"/>
                    <a:cs typeface="Andale Mono"/>
                  </a:rPr>
                  <a:t>_&amp;SID;_@</a:t>
                </a:r>
                <a:r>
                  <a:rPr lang="pl-PL" sz="900" dirty="0" err="1">
                    <a:latin typeface="Andale Mono"/>
                    <a:cs typeface="Andale Mono"/>
                  </a:rPr>
                  <a:t>Y@m@d@H.log</a:t>
                </a:r>
                <a:r>
                  <a:rPr lang="pl-PL" sz="900" dirty="0">
                    <a:latin typeface="Andale Mono"/>
                    <a:cs typeface="Andale Mono"/>
                  </a:rPr>
                  <a:t>&lt;/</a:t>
                </a:r>
                <a:r>
                  <a:rPr lang="pl-PL" sz="900" dirty="0" err="1">
                    <a:latin typeface="Andale Mono"/>
                    <a:cs typeface="Andale Mono"/>
                  </a:rPr>
                  <a:t>cyclestr</a:t>
                </a:r>
                <a:r>
                  <a:rPr lang="pl-PL" sz="900" dirty="0">
                    <a:latin typeface="Andale Mono"/>
                    <a:cs typeface="Andale Mono"/>
                  </a:rPr>
                  <a:t>&gt;&lt;/log&gt;</a:t>
                </a:r>
              </a:p>
              <a:p>
                <a:endParaRPr lang="pl-PL" sz="900" dirty="0">
                  <a:latin typeface="Andale Mono"/>
                  <a:cs typeface="Andale Mono"/>
                </a:endParaRP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&lt;!-- </a:t>
                </a:r>
                <a:r>
                  <a:rPr lang="pl-PL" sz="900" dirty="0" err="1">
                    <a:latin typeface="Andale Mono"/>
                    <a:cs typeface="Andale Mono"/>
                  </a:rPr>
                  <a:t>Initialization</a:t>
                </a:r>
                <a:r>
                  <a:rPr lang="pl-PL" sz="900" dirty="0">
                    <a:latin typeface="Andale Mono"/>
                    <a:cs typeface="Andale Mono"/>
                  </a:rPr>
                  <a:t> </a:t>
                </a:r>
                <a:r>
                  <a:rPr lang="pl-PL" sz="900" dirty="0" err="1">
                    <a:latin typeface="Andale Mono"/>
                    <a:cs typeface="Andale Mono"/>
                  </a:rPr>
                  <a:t>tasks</a:t>
                </a:r>
                <a:r>
                  <a:rPr lang="pl-PL" sz="900" dirty="0">
                    <a:latin typeface="Andale Mono"/>
                    <a:cs typeface="Andale Mono"/>
                  </a:rPr>
                  <a:t> --&gt;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</a:t>
                </a:r>
                <a:r>
                  <a:rPr lang="pl-PL" sz="900" dirty="0" err="1">
                    <a:latin typeface="Andale Mono"/>
                    <a:cs typeface="Andale Mono"/>
                  </a:rPr>
                  <a:t>metatask</a:t>
                </a:r>
                <a:r>
                  <a:rPr lang="pl-PL" sz="900" dirty="0">
                    <a:latin typeface="Andale Mono"/>
                    <a:cs typeface="Andale Mono"/>
                  </a:rPr>
                  <a:t> </a:t>
                </a:r>
                <a:r>
                  <a:rPr lang="pl-PL" sz="900" dirty="0" err="1">
                    <a:latin typeface="Andale Mono"/>
                    <a:cs typeface="Andale Mono"/>
                  </a:rPr>
                  <a:t>name</a:t>
                </a:r>
                <a:r>
                  <a:rPr lang="pl-PL" sz="900" dirty="0">
                    <a:latin typeface="Andale Mono"/>
                    <a:cs typeface="Andale Mono"/>
                  </a:rPr>
                  <a:t>="</a:t>
                </a:r>
                <a:r>
                  <a:rPr lang="pl-PL" sz="900" dirty="0" err="1">
                    <a:latin typeface="Andale Mono"/>
                    <a:cs typeface="Andale Mono"/>
                  </a:rPr>
                  <a:t>meta_init</a:t>
                </a:r>
                <a:r>
                  <a:rPr lang="pl-PL" sz="900" dirty="0">
                    <a:latin typeface="Andale Mono"/>
                    <a:cs typeface="Andale Mono"/>
                  </a:rPr>
                  <a:t>" </a:t>
                </a:r>
                <a:r>
                  <a:rPr lang="pl-PL" sz="900" dirty="0" err="1">
                    <a:latin typeface="Andale Mono"/>
                    <a:cs typeface="Andale Mono"/>
                  </a:rPr>
                  <a:t>mode</a:t>
                </a:r>
                <a:r>
                  <a:rPr lang="pl-PL" sz="900" dirty="0">
                    <a:latin typeface="Andale Mono"/>
                    <a:cs typeface="Andale Mono"/>
                  </a:rPr>
                  <a:t>="</a:t>
                </a:r>
                <a:r>
                  <a:rPr lang="pl-PL" sz="900" dirty="0" err="1">
                    <a:latin typeface="Andale Mono"/>
                    <a:cs typeface="Andale Mono"/>
                  </a:rPr>
                  <a:t>parallel</a:t>
                </a:r>
                <a:r>
                  <a:rPr lang="pl-PL" sz="90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&lt;</a:t>
                </a:r>
                <a:r>
                  <a:rPr lang="pl-PL" sz="900" dirty="0" err="1">
                    <a:latin typeface="Andale Mono"/>
                    <a:cs typeface="Andale Mono"/>
                  </a:rPr>
                  <a:t>var</a:t>
                </a:r>
                <a:r>
                  <a:rPr lang="pl-PL" sz="900" dirty="0">
                    <a:latin typeface="Andale Mono"/>
                    <a:cs typeface="Andale Mono"/>
                  </a:rPr>
                  <a:t> </a:t>
                </a:r>
                <a:r>
                  <a:rPr lang="pl-PL" sz="900" dirty="0" err="1">
                    <a:latin typeface="Andale Mono"/>
                    <a:cs typeface="Andale Mono"/>
                  </a:rPr>
                  <a:t>name</a:t>
                </a:r>
                <a:r>
                  <a:rPr lang="pl-PL" sz="900" dirty="0">
                    <a:latin typeface="Andale Mono"/>
                    <a:cs typeface="Andale Mono"/>
                  </a:rPr>
                  <a:t>="ENS"&gt;&amp;ENSIDS;&lt;/</a:t>
                </a:r>
                <a:r>
                  <a:rPr lang="pl-PL" sz="900" dirty="0" err="1">
                    <a:latin typeface="Andale Mono"/>
                    <a:cs typeface="Andale Mono"/>
                  </a:rPr>
                  <a:t>var</a:t>
                </a:r>
                <a:r>
                  <a:rPr lang="pl-PL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launch_task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bdy_task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init_gfs_metatask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&amp;init_gdas1_metatask;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ocean_init_task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relocate_gfs_metatask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&amp;relocate_gdas1_metatask;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gsi_metatask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merge_task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&lt;/</a:t>
                </a:r>
                <a:r>
                  <a:rPr lang="pl-PL" sz="900" dirty="0" err="1">
                    <a:latin typeface="Andale Mono"/>
                    <a:cs typeface="Andale Mono"/>
                  </a:rPr>
                  <a:t>metatask</a:t>
                </a:r>
                <a:r>
                  <a:rPr lang="pl-PL" sz="900" dirty="0">
                    <a:latin typeface="Andale Mono"/>
                    <a:cs typeface="Andale Mono"/>
                  </a:rPr>
                  <a:t>&gt;</a:t>
                </a:r>
              </a:p>
              <a:p>
                <a:pPr>
                  <a:lnSpc>
                    <a:spcPct val="50000"/>
                  </a:lnSpc>
                </a:pPr>
                <a:r>
                  <a:rPr lang="pl-PL" sz="90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pl-PL" sz="90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pl-PL" sz="900" dirty="0" smtClean="0">
                    <a:latin typeface="Andale Mono"/>
                    <a:cs typeface="Andale Mono"/>
                  </a:rPr>
                  <a:t>.</a:t>
                </a:r>
                <a:endParaRPr lang="de-DE" sz="900" dirty="0">
                  <a:latin typeface="Andale Mono"/>
                  <a:cs typeface="Andale Mono"/>
                </a:endParaRPr>
              </a:p>
              <a:p>
                <a:r>
                  <a:rPr lang="de-DE" sz="900" dirty="0">
                    <a:latin typeface="Andale Mono"/>
                    <a:cs typeface="Andale Mono"/>
                  </a:rPr>
                  <a:t>&lt;/</a:t>
                </a:r>
                <a:r>
                  <a:rPr lang="de-DE" sz="900" dirty="0" err="1">
                    <a:latin typeface="Andale Mono"/>
                    <a:cs typeface="Andale Mono"/>
                  </a:rPr>
                  <a:t>workflow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  <a:endParaRPr lang="pl-PL" sz="900" dirty="0">
                  <a:latin typeface="Andale Mono"/>
                  <a:cs typeface="Andale Mono"/>
                </a:endParaRPr>
              </a:p>
              <a:p>
                <a:endParaRPr lang="en-US" sz="900" dirty="0">
                  <a:latin typeface="Andale Mono"/>
                  <a:cs typeface="Andale Mono"/>
                </a:endParaRPr>
              </a:p>
            </p:txBody>
          </p:sp>
          <p:sp>
            <p:nvSpPr>
              <p:cNvPr id="4" name="Right Brace 3"/>
              <p:cNvSpPr/>
              <p:nvPr/>
            </p:nvSpPr>
            <p:spPr>
              <a:xfrm>
                <a:off x="3775829" y="3468763"/>
                <a:ext cx="315768" cy="1707086"/>
              </a:xfrm>
              <a:prstGeom prst="rightBrace">
                <a:avLst>
                  <a:gd name="adj1" fmla="val 8333"/>
                  <a:gd name="adj2" fmla="val 13820"/>
                </a:avLst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91597" y="3461994"/>
                <a:ext cx="2637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List of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R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ocoto tasks to run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584256" y="2470375"/>
                <a:ext cx="2679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Cycles to run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4670942" y="2696661"/>
                <a:ext cx="9133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432217" y="3136125"/>
                <a:ext cx="569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5675769" y="1778055"/>
              <a:ext cx="2679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Log of submit statuses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68634" y="2046503"/>
            <a:ext cx="7875366" cy="4807378"/>
            <a:chOff x="1268634" y="2046503"/>
            <a:chExt cx="7875366" cy="4807378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322129" y="3218595"/>
              <a:ext cx="2951919" cy="5393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1268634" y="2046503"/>
              <a:ext cx="7875366" cy="4807378"/>
              <a:chOff x="1268634" y="2046503"/>
              <a:chExt cx="7875366" cy="480737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274048" y="2680431"/>
                <a:ext cx="4869952" cy="4173450"/>
              </a:xfrm>
              <a:prstGeom prst="rect">
                <a:avLst/>
              </a:prstGeom>
              <a:solidFill>
                <a:srgbClr val="FDEADA"/>
              </a:solidFill>
              <a:ln>
                <a:solidFill>
                  <a:srgbClr val="F79646"/>
                </a:solidFill>
              </a:ln>
            </p:spPr>
            <p:txBody>
              <a:bodyPr wrap="square" tIns="9144" bIns="9144" rtlCol="0" anchor="b" anchorCtr="0">
                <a:spAutoFit/>
              </a:bodyPr>
              <a:lstStyle/>
              <a:p>
                <a:r>
                  <a:rPr lang="en-US" sz="900" dirty="0">
                    <a:latin typeface="Andale Mono"/>
                    <a:cs typeface="Andale Mono"/>
                  </a:rPr>
                  <a:t>&lt;task name="</a:t>
                </a:r>
                <a:r>
                  <a:rPr lang="en-US" sz="900" dirty="0" err="1">
                    <a:latin typeface="Andale Mono"/>
                    <a:cs typeface="Andale Mono"/>
                  </a:rPr>
                  <a:t>merge_E#ENS</a:t>
                </a:r>
                <a:r>
                  <a:rPr lang="en-US" sz="900" dirty="0">
                    <a:latin typeface="Andale Mono"/>
                    <a:cs typeface="Andale Mono"/>
                  </a:rPr>
                  <a:t>#" </a:t>
                </a:r>
                <a:r>
                  <a:rPr lang="en-US" sz="900" dirty="0" err="1">
                    <a:latin typeface="Andale Mono"/>
                    <a:cs typeface="Andale Mono"/>
                  </a:rPr>
                  <a:t>maxtries</a:t>
                </a:r>
                <a:r>
                  <a:rPr lang="en-US" sz="900" dirty="0">
                    <a:latin typeface="Andale Mono"/>
                    <a:cs typeface="Andale Mono"/>
                  </a:rPr>
                  <a:t>="3"&gt;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&lt;command&gt;&amp;</a:t>
                </a:r>
                <a:r>
                  <a:rPr lang="en-US" sz="900" dirty="0" err="1">
                    <a:latin typeface="Andale Mono"/>
                    <a:cs typeface="Andale Mono"/>
                  </a:rPr>
                  <a:t>EXhwrf</a:t>
                </a:r>
                <a:r>
                  <a:rPr lang="en-US" sz="900" dirty="0">
                    <a:latin typeface="Andale Mono"/>
                    <a:cs typeface="Andale Mono"/>
                  </a:rPr>
                  <a:t>;/</a:t>
                </a:r>
                <a:r>
                  <a:rPr lang="en-US" sz="900" dirty="0" err="1">
                    <a:latin typeface="Andale Mono"/>
                    <a:cs typeface="Andale Mono"/>
                  </a:rPr>
                  <a:t>exhwrf_merge.py</a:t>
                </a:r>
                <a:r>
                  <a:rPr lang="en-US" sz="900" dirty="0">
                    <a:latin typeface="Andale Mono"/>
                    <a:cs typeface="Andale Mono"/>
                  </a:rPr>
                  <a:t>&lt;/command&gt;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&lt;</a:t>
                </a:r>
                <a:r>
                  <a:rPr lang="en-US" sz="900" dirty="0" err="1">
                    <a:latin typeface="Andale Mono"/>
                    <a:cs typeface="Andale Mono"/>
                  </a:rPr>
                  <a:t>jobname</a:t>
                </a:r>
                <a:r>
                  <a:rPr lang="en-US" sz="900" dirty="0">
                    <a:latin typeface="Andale Mono"/>
                    <a:cs typeface="Andale Mono"/>
                  </a:rPr>
                  <a:t>&gt;</a:t>
                </a:r>
                <a:r>
                  <a:rPr lang="en-US" sz="900" dirty="0" err="1">
                    <a:latin typeface="Andale Mono"/>
                    <a:cs typeface="Andale Mono"/>
                  </a:rPr>
                  <a:t>hwrf_merge_&amp;SID</a:t>
                </a:r>
                <a:r>
                  <a:rPr lang="en-US" sz="900" dirty="0">
                    <a:latin typeface="Andale Mono"/>
                    <a:cs typeface="Andale Mono"/>
                  </a:rPr>
                  <a:t>;_&lt;</a:t>
                </a:r>
                <a:r>
                  <a:rPr lang="en-US" sz="900" dirty="0" err="1">
                    <a:latin typeface="Andale Mono"/>
                    <a:cs typeface="Andale Mono"/>
                  </a:rPr>
                  <a:t>cyclestr</a:t>
                </a:r>
                <a:r>
                  <a:rPr lang="en-US" sz="900" dirty="0">
                    <a:latin typeface="Andale Mono"/>
                    <a:cs typeface="Andale Mono"/>
                  </a:rPr>
                  <a:t>&gt;@</a:t>
                </a:r>
                <a:r>
                  <a:rPr lang="en-US" sz="900" dirty="0" err="1">
                    <a:latin typeface="Andale Mono"/>
                    <a:cs typeface="Andale Mono"/>
                  </a:rPr>
                  <a:t>Y@m@d@H</a:t>
                </a:r>
                <a:r>
                  <a:rPr lang="en-US" sz="900" dirty="0">
                    <a:latin typeface="Andale Mono"/>
                    <a:cs typeface="Andale Mono"/>
                  </a:rPr>
                  <a:t>&lt;/</a:t>
                </a:r>
                <a:r>
                  <a:rPr lang="en-US" sz="900" dirty="0" err="1">
                    <a:latin typeface="Andale Mono"/>
                    <a:cs typeface="Andale Mono"/>
                  </a:rPr>
                  <a:t>cyclestr</a:t>
                </a:r>
                <a:r>
                  <a:rPr lang="en-US" sz="900" dirty="0">
                    <a:latin typeface="Andale Mono"/>
                    <a:cs typeface="Andale Mono"/>
                  </a:rPr>
                  <a:t>&gt;_E#ENS#&lt;/</a:t>
                </a:r>
                <a:r>
                  <a:rPr lang="en-US" sz="900" dirty="0" err="1">
                    <a:latin typeface="Andale Mono"/>
                    <a:cs typeface="Andale Mono"/>
                  </a:rPr>
                  <a:t>jobname</a:t>
                </a:r>
                <a:r>
                  <a:rPr lang="en-US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&lt;account&gt;&amp;ACCOUNT;&lt;/account&gt;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&lt;queue&gt;&amp;PE;&lt;/queue&gt;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&lt;nodes&gt;1:ppn=1:tpp=&amp;THREADS;&lt;/nodes&gt;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&lt;</a:t>
                </a:r>
                <a:r>
                  <a:rPr lang="en-US" sz="900" dirty="0" err="1">
                    <a:latin typeface="Andale Mono"/>
                    <a:cs typeface="Andale Mono"/>
                  </a:rPr>
                  <a:t>envar</a:t>
                </a:r>
                <a:r>
                  <a:rPr lang="en-US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  &lt;name&gt;TOTAL_TASKS&lt;/name&gt;</a:t>
                </a:r>
              </a:p>
              <a:p>
                <a:r>
                  <a:rPr lang="fi-FI" sz="900" dirty="0">
                    <a:latin typeface="Andale Mono"/>
                    <a:cs typeface="Andale Mono"/>
                  </a:rPr>
                  <a:t>    &lt;</a:t>
                </a:r>
                <a:r>
                  <a:rPr lang="fi-FI" sz="900" dirty="0" err="1">
                    <a:latin typeface="Andale Mono"/>
                    <a:cs typeface="Andale Mono"/>
                  </a:rPr>
                  <a:t>value</a:t>
                </a:r>
                <a:r>
                  <a:rPr lang="fi-FI" sz="900" dirty="0">
                    <a:latin typeface="Andale Mono"/>
                    <a:cs typeface="Andale Mono"/>
                  </a:rPr>
                  <a:t>&gt;1&lt;/</a:t>
                </a:r>
                <a:r>
                  <a:rPr lang="fi-FI" sz="900" dirty="0" err="1">
                    <a:latin typeface="Andale Mono"/>
                    <a:cs typeface="Andale Mono"/>
                  </a:rPr>
                  <a:t>value</a:t>
                </a:r>
                <a:r>
                  <a:rPr lang="fi-FI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fi-FI" sz="900" dirty="0">
                    <a:latin typeface="Andale Mono"/>
                    <a:cs typeface="Andale Mono"/>
                  </a:rPr>
                  <a:t>  &lt;/</a:t>
                </a:r>
                <a:r>
                  <a:rPr lang="fi-FI" sz="900" dirty="0" err="1">
                    <a:latin typeface="Andale Mono"/>
                    <a:cs typeface="Andale Mono"/>
                  </a:rPr>
                  <a:t>envar</a:t>
                </a:r>
                <a:r>
                  <a:rPr lang="fi-FI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&lt;</a:t>
                </a:r>
                <a:r>
                  <a:rPr lang="de-DE" sz="900" dirty="0" err="1">
                    <a:latin typeface="Andale Mono"/>
                    <a:cs typeface="Andale Mono"/>
                  </a:rPr>
                  <a:t>walltime</a:t>
                </a:r>
                <a:r>
                  <a:rPr lang="de-DE" sz="900" dirty="0">
                    <a:latin typeface="Andale Mono"/>
                    <a:cs typeface="Andale Mono"/>
                  </a:rPr>
                  <a:t>&gt;00:39:00&lt;/</a:t>
                </a:r>
                <a:r>
                  <a:rPr lang="de-DE" sz="900" dirty="0" err="1">
                    <a:latin typeface="Andale Mono"/>
                    <a:cs typeface="Andale Mono"/>
                  </a:rPr>
                  <a:t>walltime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&lt;</a:t>
                </a:r>
                <a:r>
                  <a:rPr lang="de-DE" sz="900" dirty="0" err="1">
                    <a:latin typeface="Andale Mono"/>
                    <a:cs typeface="Andale Mono"/>
                  </a:rPr>
                  <a:t>memory</a:t>
                </a:r>
                <a:r>
                  <a:rPr lang="de-DE" sz="900" dirty="0">
                    <a:latin typeface="Andale Mono"/>
                    <a:cs typeface="Andale Mono"/>
                  </a:rPr>
                  <a:t>&gt;&lt;/</a:t>
                </a:r>
                <a:r>
                  <a:rPr lang="de-DE" sz="900" dirty="0" err="1">
                    <a:latin typeface="Andale Mono"/>
                    <a:cs typeface="Andale Mono"/>
                  </a:rPr>
                  <a:t>memory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&lt;</a:t>
                </a:r>
                <a:r>
                  <a:rPr lang="de-DE" sz="900" dirty="0" err="1">
                    <a:latin typeface="Andale Mono"/>
                    <a:cs typeface="Andale Mono"/>
                  </a:rPr>
                  <a:t>stdout</a:t>
                </a:r>
                <a:r>
                  <a:rPr lang="de-DE" sz="900" dirty="0">
                    <a:latin typeface="Andale Mono"/>
                    <a:cs typeface="Andale Mono"/>
                  </a:rPr>
                  <a:t>&gt;&lt;</a:t>
                </a:r>
                <a:r>
                  <a:rPr lang="de-DE" sz="900" dirty="0" err="1">
                    <a:latin typeface="Andale Mono"/>
                    <a:cs typeface="Andale Mono"/>
                  </a:rPr>
                  <a:t>cyclestr</a:t>
                </a:r>
                <a:r>
                  <a:rPr lang="de-DE" sz="900" dirty="0">
                    <a:latin typeface="Andale Mono"/>
                    <a:cs typeface="Andale Mono"/>
                  </a:rPr>
                  <a:t>&gt;&amp;</a:t>
                </a:r>
                <a:r>
                  <a:rPr lang="de-DE" sz="900" dirty="0" err="1">
                    <a:latin typeface="Andale Mono"/>
                    <a:cs typeface="Andale Mono"/>
                  </a:rPr>
                  <a:t>WORKhwrf</a:t>
                </a:r>
                <a:r>
                  <a:rPr lang="de-DE" sz="900" dirty="0">
                    <a:latin typeface="Andale Mono"/>
                    <a:cs typeface="Andale Mono"/>
                  </a:rPr>
                  <a:t>;/</a:t>
                </a:r>
                <a:r>
                  <a:rPr lang="de-DE" sz="900" dirty="0" err="1">
                    <a:latin typeface="Andale Mono"/>
                    <a:cs typeface="Andale Mono"/>
                  </a:rPr>
                  <a:t>hwrf_merge.out</a:t>
                </a:r>
                <a:r>
                  <a:rPr lang="de-DE" sz="900" dirty="0">
                    <a:latin typeface="Andale Mono"/>
                    <a:cs typeface="Andale Mono"/>
                  </a:rPr>
                  <a:t>&lt;/</a:t>
                </a:r>
                <a:r>
                  <a:rPr lang="de-DE" sz="900" dirty="0" err="1">
                    <a:latin typeface="Andale Mono"/>
                    <a:cs typeface="Andale Mono"/>
                  </a:rPr>
                  <a:t>cyclestr</a:t>
                </a:r>
                <a:r>
                  <a:rPr lang="de-DE" sz="900" dirty="0">
                    <a:latin typeface="Andale Mono"/>
                    <a:cs typeface="Andale Mono"/>
                  </a:rPr>
                  <a:t>&gt;&lt;/</a:t>
                </a:r>
                <a:r>
                  <a:rPr lang="de-DE" sz="900" dirty="0" err="1">
                    <a:latin typeface="Andale Mono"/>
                    <a:cs typeface="Andale Mono"/>
                  </a:rPr>
                  <a:t>stdout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&lt;</a:t>
                </a:r>
                <a:r>
                  <a:rPr lang="de-DE" sz="900" dirty="0" err="1">
                    <a:latin typeface="Andale Mono"/>
                    <a:cs typeface="Andale Mono"/>
                  </a:rPr>
                  <a:t>stderr</a:t>
                </a:r>
                <a:r>
                  <a:rPr lang="de-DE" sz="900" dirty="0">
                    <a:latin typeface="Andale Mono"/>
                    <a:cs typeface="Andale Mono"/>
                  </a:rPr>
                  <a:t>&gt;&lt;</a:t>
                </a:r>
                <a:r>
                  <a:rPr lang="de-DE" sz="900" dirty="0" err="1">
                    <a:latin typeface="Andale Mono"/>
                    <a:cs typeface="Andale Mono"/>
                  </a:rPr>
                  <a:t>cyclestr</a:t>
                </a:r>
                <a:r>
                  <a:rPr lang="de-DE" sz="900" dirty="0">
                    <a:latin typeface="Andale Mono"/>
                    <a:cs typeface="Andale Mono"/>
                  </a:rPr>
                  <a:t>&gt;&amp;</a:t>
                </a:r>
                <a:r>
                  <a:rPr lang="de-DE" sz="900" dirty="0" err="1">
                    <a:latin typeface="Andale Mono"/>
                    <a:cs typeface="Andale Mono"/>
                  </a:rPr>
                  <a:t>WORKhwrf</a:t>
                </a:r>
                <a:r>
                  <a:rPr lang="de-DE" sz="900" dirty="0">
                    <a:latin typeface="Andale Mono"/>
                    <a:cs typeface="Andale Mono"/>
                  </a:rPr>
                  <a:t>;/</a:t>
                </a:r>
                <a:r>
                  <a:rPr lang="de-DE" sz="900" dirty="0" err="1">
                    <a:latin typeface="Andale Mono"/>
                    <a:cs typeface="Andale Mono"/>
                  </a:rPr>
                  <a:t>hwrf_merge.err</a:t>
                </a:r>
                <a:r>
                  <a:rPr lang="de-DE" sz="900" dirty="0">
                    <a:latin typeface="Andale Mono"/>
                    <a:cs typeface="Andale Mono"/>
                  </a:rPr>
                  <a:t>&lt;/</a:t>
                </a:r>
                <a:r>
                  <a:rPr lang="de-DE" sz="900" dirty="0" err="1">
                    <a:latin typeface="Andale Mono"/>
                    <a:cs typeface="Andale Mono"/>
                  </a:rPr>
                  <a:t>cyclestr</a:t>
                </a:r>
                <a:r>
                  <a:rPr lang="de-DE" sz="900" dirty="0">
                    <a:latin typeface="Andale Mono"/>
                    <a:cs typeface="Andale Mono"/>
                  </a:rPr>
                  <a:t>&gt;&lt;/</a:t>
                </a:r>
                <a:r>
                  <a:rPr lang="de-DE" sz="900" dirty="0" err="1">
                    <a:latin typeface="Andale Mono"/>
                    <a:cs typeface="Andale Mono"/>
                  </a:rPr>
                  <a:t>stderr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endParaRPr lang="de-DE" sz="900" dirty="0">
                  <a:latin typeface="Andale Mono"/>
                  <a:cs typeface="Andale Mono"/>
                </a:endParaRP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&amp;ENV_VARS;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&amp;RESERVATION;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&amp;CORES_EXTRA;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&amp;REQUEST_THREADS;</a:t>
                </a:r>
              </a:p>
              <a:p>
                <a:endParaRPr lang="de-DE" sz="900" dirty="0">
                  <a:latin typeface="Andale Mono"/>
                  <a:cs typeface="Andale Mono"/>
                </a:endParaRP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&lt;</a:t>
                </a:r>
                <a:r>
                  <a:rPr lang="de-DE" sz="900" dirty="0" err="1">
                    <a:latin typeface="Andale Mono"/>
                    <a:cs typeface="Andale Mono"/>
                  </a:rPr>
                  <a:t>dependency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  &lt;</a:t>
                </a:r>
                <a:r>
                  <a:rPr lang="de-DE" sz="900" dirty="0" err="1">
                    <a:latin typeface="Andale Mono"/>
                    <a:cs typeface="Andale Mono"/>
                  </a:rPr>
                  <a:t>and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    &lt;</a:t>
                </a:r>
                <a:r>
                  <a:rPr lang="de-DE" sz="900" dirty="0" err="1">
                    <a:latin typeface="Andale Mono"/>
                    <a:cs typeface="Andale Mono"/>
                  </a:rPr>
                  <a:t>metataskdep</a:t>
                </a:r>
                <a:r>
                  <a:rPr lang="de-DE" sz="900" dirty="0">
                    <a:latin typeface="Andale Mono"/>
                    <a:cs typeface="Andale Mono"/>
                  </a:rPr>
                  <a:t> </a:t>
                </a:r>
                <a:r>
                  <a:rPr lang="de-DE" sz="900" dirty="0" err="1">
                    <a:latin typeface="Andale Mono"/>
                    <a:cs typeface="Andale Mono"/>
                  </a:rPr>
                  <a:t>metatask</a:t>
                </a:r>
                <a:r>
                  <a:rPr lang="de-DE" sz="900" dirty="0">
                    <a:latin typeface="Andale Mono"/>
                    <a:cs typeface="Andale Mono"/>
                  </a:rPr>
                  <a:t>="</a:t>
                </a:r>
                <a:r>
                  <a:rPr lang="de-DE" sz="900" dirty="0" err="1">
                    <a:latin typeface="Andale Mono"/>
                    <a:cs typeface="Andale Mono"/>
                  </a:rPr>
                  <a:t>meta_gsi_E#ENS</a:t>
                </a:r>
                <a:r>
                  <a:rPr lang="de-DE" sz="900" dirty="0">
                    <a:latin typeface="Andale Mono"/>
                    <a:cs typeface="Andale Mono"/>
                  </a:rPr>
                  <a:t>#"/&gt;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    &lt;</a:t>
                </a:r>
                <a:r>
                  <a:rPr lang="de-DE" sz="900" dirty="0" err="1">
                    <a:latin typeface="Andale Mono"/>
                    <a:cs typeface="Andale Mono"/>
                  </a:rPr>
                  <a:t>taskdep</a:t>
                </a:r>
                <a:r>
                  <a:rPr lang="de-DE" sz="900" dirty="0">
                    <a:latin typeface="Andale Mono"/>
                    <a:cs typeface="Andale Mono"/>
                  </a:rPr>
                  <a:t> </a:t>
                </a:r>
                <a:r>
                  <a:rPr lang="de-DE" sz="900" dirty="0" err="1">
                    <a:latin typeface="Andale Mono"/>
                    <a:cs typeface="Andale Mono"/>
                  </a:rPr>
                  <a:t>task</a:t>
                </a:r>
                <a:r>
                  <a:rPr lang="de-DE" sz="900" dirty="0">
                    <a:latin typeface="Andale Mono"/>
                    <a:cs typeface="Andale Mono"/>
                  </a:rPr>
                  <a:t>="init_GFS_0_E#ENS#"/&gt;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    &lt;</a:t>
                </a:r>
                <a:r>
                  <a:rPr lang="de-DE" sz="900" dirty="0" err="1">
                    <a:latin typeface="Andale Mono"/>
                    <a:cs typeface="Andale Mono"/>
                  </a:rPr>
                  <a:t>streq</a:t>
                </a:r>
                <a:r>
                  <a:rPr lang="de-DE" sz="900" dirty="0">
                    <a:latin typeface="Andale Mono"/>
                    <a:cs typeface="Andale Mono"/>
                  </a:rPr>
                  <a:t>&gt;&lt;</a:t>
                </a:r>
                <a:r>
                  <a:rPr lang="de-DE" sz="900" dirty="0" err="1">
                    <a:latin typeface="Andale Mono"/>
                    <a:cs typeface="Andale Mono"/>
                  </a:rPr>
                  <a:t>left</a:t>
                </a:r>
                <a:r>
                  <a:rPr lang="de-DE" sz="900" dirty="0">
                    <a:latin typeface="Andale Mono"/>
                    <a:cs typeface="Andale Mono"/>
                  </a:rPr>
                  <a:t>&gt;&amp;RUN_GSI;&lt;/</a:t>
                </a:r>
                <a:r>
                  <a:rPr lang="de-DE" sz="900" dirty="0" err="1">
                    <a:latin typeface="Andale Mono"/>
                    <a:cs typeface="Andale Mono"/>
                  </a:rPr>
                  <a:t>left</a:t>
                </a:r>
                <a:r>
                  <a:rPr lang="de-DE" sz="900" dirty="0">
                    <a:latin typeface="Andale Mono"/>
                    <a:cs typeface="Andale Mono"/>
                  </a:rPr>
                  <a:t>&gt;&lt;</a:t>
                </a:r>
                <a:r>
                  <a:rPr lang="de-DE" sz="900" dirty="0" err="1">
                    <a:latin typeface="Andale Mono"/>
                    <a:cs typeface="Andale Mono"/>
                  </a:rPr>
                  <a:t>right</a:t>
                </a:r>
                <a:r>
                  <a:rPr lang="de-DE" sz="900" dirty="0">
                    <a:latin typeface="Andale Mono"/>
                    <a:cs typeface="Andale Mono"/>
                  </a:rPr>
                  <a:t>&gt;YES&lt;/</a:t>
                </a:r>
                <a:r>
                  <a:rPr lang="de-DE" sz="900" dirty="0" err="1">
                    <a:latin typeface="Andale Mono"/>
                    <a:cs typeface="Andale Mono"/>
                  </a:rPr>
                  <a:t>right</a:t>
                </a:r>
                <a:r>
                  <a:rPr lang="de-DE" sz="900" dirty="0">
                    <a:latin typeface="Andale Mono"/>
                    <a:cs typeface="Andale Mono"/>
                  </a:rPr>
                  <a:t>&gt;&lt;/</a:t>
                </a:r>
                <a:r>
                  <a:rPr lang="de-DE" sz="900" dirty="0" err="1">
                    <a:latin typeface="Andale Mono"/>
                    <a:cs typeface="Andale Mono"/>
                  </a:rPr>
                  <a:t>streq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  &lt;/</a:t>
                </a:r>
                <a:r>
                  <a:rPr lang="de-DE" sz="900" dirty="0" err="1">
                    <a:latin typeface="Andale Mono"/>
                    <a:cs typeface="Andale Mono"/>
                  </a:rPr>
                  <a:t>and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&lt;/</a:t>
                </a:r>
                <a:r>
                  <a:rPr lang="de-DE" sz="900" dirty="0" err="1">
                    <a:latin typeface="Andale Mono"/>
                    <a:cs typeface="Andale Mono"/>
                  </a:rPr>
                  <a:t>dependency</a:t>
                </a:r>
                <a:r>
                  <a:rPr lang="de-DE" sz="900" dirty="0" smtClean="0">
                    <a:latin typeface="Andale Mono"/>
                    <a:cs typeface="Andale Mono"/>
                  </a:rPr>
                  <a:t>&gt;</a:t>
                </a:r>
                <a:endParaRPr lang="de-DE" sz="900" dirty="0">
                  <a:latin typeface="Andale Mono"/>
                  <a:cs typeface="Andale Mono"/>
                </a:endParaRPr>
              </a:p>
              <a:p>
                <a:r>
                  <a:rPr lang="de-DE" sz="900" dirty="0">
                    <a:latin typeface="Andale Mono"/>
                    <a:cs typeface="Andale Mono"/>
                  </a:rPr>
                  <a:t>&lt;/</a:t>
                </a:r>
                <a:r>
                  <a:rPr lang="de-DE" sz="900" dirty="0" err="1">
                    <a:latin typeface="Andale Mono"/>
                    <a:cs typeface="Andale Mono"/>
                  </a:rPr>
                  <a:t>task</a:t>
                </a:r>
                <a:r>
                  <a:rPr lang="de-DE" sz="900" dirty="0" smtClean="0">
                    <a:latin typeface="Andale Mono"/>
                    <a:cs typeface="Andale Mono"/>
                  </a:rPr>
                  <a:t>&gt;</a:t>
                </a:r>
                <a:endParaRPr lang="en-US" sz="900" dirty="0">
                  <a:latin typeface="Andale Mono"/>
                  <a:cs typeface="Andale Mono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884171" y="2046503"/>
                <a:ext cx="116600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000" dirty="0" smtClean="0">
                    <a:solidFill>
                      <a:srgbClr val="1F497D"/>
                    </a:solidFill>
                    <a:latin typeface="Franklin Gothic Book"/>
                    <a:ea typeface="+mj-ea"/>
                    <a:cs typeface="+mj-cs"/>
                  </a:rPr>
                  <a:t>Task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60949" y="4509580"/>
                <a:ext cx="2679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Queue tags</a:t>
                </a:r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4116678" y="3027851"/>
                <a:ext cx="331476" cy="1949187"/>
              </a:xfrm>
              <a:prstGeom prst="leftBrace">
                <a:avLst>
                  <a:gd name="adj1" fmla="val 8333"/>
                  <a:gd name="adj2" fmla="val 84810"/>
                </a:avLst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322129" y="5184578"/>
                <a:ext cx="26794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Set environment variables</a:t>
                </a:r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Left Brace 18"/>
              <p:cNvSpPr/>
              <p:nvPr/>
            </p:nvSpPr>
            <p:spPr>
              <a:xfrm>
                <a:off x="4116678" y="5080161"/>
                <a:ext cx="331476" cy="604201"/>
              </a:xfrm>
              <a:prstGeom prst="leftBrace">
                <a:avLst>
                  <a:gd name="adj1" fmla="val 8333"/>
                  <a:gd name="adj2" fmla="val 60334"/>
                </a:avLst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68634" y="6165492"/>
                <a:ext cx="2679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Dependencies</a:t>
                </a:r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Left Brace 20"/>
              <p:cNvSpPr/>
              <p:nvPr/>
            </p:nvSpPr>
            <p:spPr>
              <a:xfrm>
                <a:off x="4116678" y="5843451"/>
                <a:ext cx="331476" cy="1010430"/>
              </a:xfrm>
              <a:prstGeom prst="leftBrace">
                <a:avLst>
                  <a:gd name="adj1" fmla="val 8333"/>
                  <a:gd name="adj2" fmla="val 50864"/>
                </a:avLst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" name="Straight Arrow Connector 21"/>
          <p:cNvCxnSpPr/>
          <p:nvPr/>
        </p:nvCxnSpPr>
        <p:spPr>
          <a:xfrm>
            <a:off x="4040362" y="1059105"/>
            <a:ext cx="9133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95997" y="669044"/>
            <a:ext cx="409649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cyclethrottle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taskthrottle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limit the number of cycles or tasks that run at one time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0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2720</TotalTime>
  <Words>3337</Words>
  <Application>Microsoft Macintosh PowerPoint</Application>
  <PresentationFormat>On-screen Show (4:3)</PresentationFormat>
  <Paragraphs>452</Paragraphs>
  <Slides>25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DTC</vt:lpstr>
      <vt:lpstr>Rocoto</vt:lpstr>
      <vt:lpstr>Outline</vt:lpstr>
      <vt:lpstr>Rocoto’s Job</vt:lpstr>
      <vt:lpstr>How Rocoto operates</vt:lpstr>
      <vt:lpstr>How it works</vt:lpstr>
      <vt:lpstr>XML Components</vt:lpstr>
      <vt:lpstr>Rocoto XML – Environment Variables</vt:lpstr>
      <vt:lpstr>Rocoto XML - Workflow</vt:lpstr>
      <vt:lpstr>Rocoto XML - Workflow</vt:lpstr>
      <vt:lpstr>Types of Dependencies</vt:lpstr>
      <vt:lpstr>Activity 1</vt:lpstr>
      <vt:lpstr>Activity 2</vt:lpstr>
      <vt:lpstr>Activity: Create a simple XML</vt:lpstr>
      <vt:lpstr>Effectively Using Rocoto</vt:lpstr>
      <vt:lpstr>To run the Rocoto XML…</vt:lpstr>
      <vt:lpstr>rocotostat</vt:lpstr>
      <vt:lpstr>rocotocheck</vt:lpstr>
      <vt:lpstr>rocotorewind</vt:lpstr>
      <vt:lpstr>Activity 3</vt:lpstr>
      <vt:lpstr>HWRF Layer to Configure XML</vt:lpstr>
      <vt:lpstr>hwrf/rocoto/</vt:lpstr>
      <vt:lpstr>hwrf/rocoto/</vt:lpstr>
      <vt:lpstr>Running Rocoto for HWRF</vt:lpstr>
      <vt:lpstr>Running Rocoto for HWRF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Rocoto</dc:title>
  <dc:creator>Christina Holt</dc:creator>
  <cp:lastModifiedBy>Christina Holt</cp:lastModifiedBy>
  <cp:revision>22</cp:revision>
  <dcterms:created xsi:type="dcterms:W3CDTF">2015-10-12T21:13:50Z</dcterms:created>
  <dcterms:modified xsi:type="dcterms:W3CDTF">2015-11-20T13:03:43Z</dcterms:modified>
</cp:coreProperties>
</file>