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6" r:id="rId8"/>
    <p:sldId id="273" r:id="rId9"/>
    <p:sldId id="268" r:id="rId10"/>
    <p:sldId id="279" r:id="rId11"/>
    <p:sldId id="280" r:id="rId12"/>
    <p:sldId id="281" r:id="rId13"/>
    <p:sldId id="282" r:id="rId14"/>
    <p:sldId id="283" r:id="rId15"/>
    <p:sldId id="262" r:id="rId16"/>
    <p:sldId id="267" r:id="rId17"/>
    <p:sldId id="271" r:id="rId18"/>
    <p:sldId id="272" r:id="rId19"/>
    <p:sldId id="263" r:id="rId20"/>
    <p:sldId id="269" r:id="rId21"/>
    <p:sldId id="274" r:id="rId22"/>
    <p:sldId id="275" r:id="rId23"/>
    <p:sldId id="276" r:id="rId24"/>
    <p:sldId id="277" r:id="rId25"/>
    <p:sldId id="278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12F4BD56-1EF9-764A-BD4F-D364930001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644B50-E312-8C46-978C-B0C784007B9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399"/>
            <a:ext cx="6400800" cy="2540031"/>
          </a:xfrm>
        </p:spPr>
        <p:txBody>
          <a:bodyPr>
            <a:normAutofit/>
          </a:bodyPr>
          <a:lstStyle/>
          <a:p>
            <a:r>
              <a:rPr lang="en-US" dirty="0"/>
              <a:t>HWRF Python Scripts Training</a:t>
            </a:r>
          </a:p>
          <a:p>
            <a:r>
              <a:rPr lang="en-US" dirty="0"/>
              <a:t>Miami, FL</a:t>
            </a:r>
          </a:p>
          <a:p>
            <a:r>
              <a:rPr lang="en-US" dirty="0"/>
              <a:t>November 19, 2015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0808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Adapted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from the HWRF scripting system documentation available with each checkout and online at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www.emc.ncep.noaa.gov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/HWRF/scripts/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index.html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the directory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Creates </a:t>
            </a:r>
            <a:r>
              <a:rPr lang="en-US" dirty="0"/>
              <a:t>database files and other critical initial files needed by the HWRF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Run </a:t>
            </a:r>
            <a:r>
              <a:rPr lang="en-US" dirty="0"/>
              <a:t>sanity checks to see if the system will be able to run the requested </a:t>
            </a:r>
            <a:r>
              <a:rPr lang="en-US" dirty="0" smtClean="0"/>
              <a:t>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9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Pulling/Pushing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exhwrf_input</a:t>
            </a:r>
            <a:r>
              <a:rPr lang="en-US" dirty="0"/>
              <a:t> — pulls data for input </a:t>
            </a:r>
            <a:r>
              <a:rPr lang="en-US" dirty="0" smtClean="0"/>
              <a:t>to </a:t>
            </a:r>
            <a:r>
              <a:rPr lang="en-US" dirty="0"/>
              <a:t>HWRF</a:t>
            </a:r>
          </a:p>
          <a:p>
            <a:r>
              <a:rPr lang="en-US" b="1" dirty="0" err="1"/>
              <a:t>exhwrf_bufrprep</a:t>
            </a:r>
            <a:r>
              <a:rPr lang="en-US" dirty="0"/>
              <a:t> — turns data tanks into </a:t>
            </a:r>
            <a:r>
              <a:rPr lang="en-US" dirty="0" err="1"/>
              <a:t>bufr</a:t>
            </a:r>
            <a:r>
              <a:rPr lang="en-US" dirty="0"/>
              <a:t> files for </a:t>
            </a:r>
            <a:r>
              <a:rPr lang="en-US" dirty="0" smtClean="0"/>
              <a:t>GSIs consumption</a:t>
            </a:r>
          </a:p>
          <a:p>
            <a:r>
              <a:rPr lang="en-US" b="1" dirty="0" err="1" smtClean="0"/>
              <a:t>exhwrf_para_archive</a:t>
            </a:r>
            <a:r>
              <a:rPr lang="en-US" dirty="0" smtClean="0"/>
              <a:t> </a:t>
            </a:r>
            <a:r>
              <a:rPr lang="en-US" dirty="0"/>
              <a:t>— pushes data to tape after HWRF has finished</a:t>
            </a:r>
          </a:p>
          <a:p>
            <a:r>
              <a:rPr lang="en-US" b="1" dirty="0" err="1"/>
              <a:t>exhwrf_wrfout_archive</a:t>
            </a:r>
            <a:r>
              <a:rPr lang="en-US" dirty="0"/>
              <a:t> — special extra archiving job for native </a:t>
            </a:r>
            <a:r>
              <a:rPr lang="en-US" dirty="0" err="1"/>
              <a:t>wrfout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Compresses </a:t>
            </a:r>
            <a:r>
              <a:rPr lang="en-US" dirty="0" err="1" smtClean="0"/>
              <a:t>wrfout’s</a:t>
            </a:r>
            <a:r>
              <a:rPr lang="en-US" dirty="0" smtClean="0"/>
              <a:t> before archiving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exhwrf_ocean_init</a:t>
            </a:r>
            <a:r>
              <a:rPr lang="en-US" dirty="0"/>
              <a:t> — generates ocean initial and boundary </a:t>
            </a:r>
            <a:r>
              <a:rPr lang="en-US" dirty="0" smtClean="0"/>
              <a:t>conditions.</a:t>
            </a:r>
            <a:endParaRPr lang="en-US" dirty="0"/>
          </a:p>
          <a:p>
            <a:r>
              <a:rPr lang="en-US" b="1" dirty="0" err="1"/>
              <a:t>exhwrf_init</a:t>
            </a:r>
            <a:r>
              <a:rPr lang="en-US" dirty="0"/>
              <a:t> — spectral </a:t>
            </a:r>
            <a:r>
              <a:rPr lang="en-US" dirty="0" smtClean="0"/>
              <a:t>processing, </a:t>
            </a:r>
            <a:r>
              <a:rPr lang="en-US" dirty="0"/>
              <a:t>interpolation and creation of </a:t>
            </a:r>
            <a:r>
              <a:rPr lang="en-US" dirty="0" err="1"/>
              <a:t>wrfanl</a:t>
            </a:r>
            <a:r>
              <a:rPr lang="en-US" dirty="0"/>
              <a:t>, ghost, </a:t>
            </a:r>
            <a:r>
              <a:rPr lang="en-US" dirty="0" err="1"/>
              <a:t>wrfinput</a:t>
            </a:r>
            <a:r>
              <a:rPr lang="en-US" dirty="0"/>
              <a:t>, </a:t>
            </a:r>
            <a:r>
              <a:rPr lang="en-US" dirty="0" err="1"/>
              <a:t>wrfbdy</a:t>
            </a:r>
            <a:r>
              <a:rPr lang="en-US" dirty="0"/>
              <a:t> and other input files </a:t>
            </a:r>
            <a:endParaRPr lang="en-US" dirty="0" smtClean="0"/>
          </a:p>
          <a:p>
            <a:r>
              <a:rPr lang="en-US" b="1" dirty="0" err="1" smtClean="0"/>
              <a:t>exhwrf_relocate</a:t>
            </a:r>
            <a:r>
              <a:rPr lang="en-US" dirty="0" smtClean="0"/>
              <a:t> </a:t>
            </a:r>
            <a:r>
              <a:rPr lang="en-US" dirty="0"/>
              <a:t>— takes input from the </a:t>
            </a:r>
            <a:r>
              <a:rPr lang="en-US" dirty="0" err="1"/>
              <a:t>exhwrf_init</a:t>
            </a:r>
            <a:r>
              <a:rPr lang="en-US" dirty="0"/>
              <a:t> job, and relocates the vortex, resizing it and changing its intensity if needed </a:t>
            </a:r>
            <a:endParaRPr lang="en-US" dirty="0" smtClean="0"/>
          </a:p>
          <a:p>
            <a:r>
              <a:rPr lang="en-US" b="1" dirty="0" err="1" smtClean="0"/>
              <a:t>exhwrf_gsi</a:t>
            </a:r>
            <a:r>
              <a:rPr lang="en-US" dirty="0" smtClean="0"/>
              <a:t> </a:t>
            </a:r>
            <a:r>
              <a:rPr lang="en-US" dirty="0"/>
              <a:t>— runs the GSI data assimilation </a:t>
            </a:r>
            <a:r>
              <a:rPr lang="en-US" dirty="0" smtClean="0"/>
              <a:t>system </a:t>
            </a:r>
            <a:r>
              <a:rPr lang="en-US" dirty="0"/>
              <a:t>on the relocated vortex</a:t>
            </a:r>
          </a:p>
          <a:p>
            <a:r>
              <a:rPr lang="en-US" b="1" dirty="0" err="1"/>
              <a:t>exhwrf_merge</a:t>
            </a:r>
            <a:r>
              <a:rPr lang="en-US" dirty="0"/>
              <a:t> — merges </a:t>
            </a:r>
            <a:r>
              <a:rPr lang="en-US" dirty="0" smtClean="0"/>
              <a:t>the </a:t>
            </a:r>
            <a:r>
              <a:rPr lang="en-US" dirty="0"/>
              <a:t>relocated vortex and GSI output to create the final input to WRF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Forecast/Post-processing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exhwrf_gsi_post</a:t>
            </a:r>
            <a:r>
              <a:rPr lang="en-US" dirty="0"/>
              <a:t> — post-processes </a:t>
            </a:r>
            <a:r>
              <a:rPr lang="en-US" dirty="0" smtClean="0"/>
              <a:t>the </a:t>
            </a:r>
            <a:r>
              <a:rPr lang="en-US" dirty="0"/>
              <a:t>inputs and outputs of GSI </a:t>
            </a:r>
            <a:r>
              <a:rPr lang="en-US" dirty="0" smtClean="0"/>
              <a:t>to </a:t>
            </a:r>
            <a:r>
              <a:rPr lang="en-US" dirty="0"/>
              <a:t>create </a:t>
            </a:r>
            <a:r>
              <a:rPr lang="en-US" dirty="0" err="1"/>
              <a:t>lat-lon</a:t>
            </a:r>
            <a:r>
              <a:rPr lang="en-US" dirty="0"/>
              <a:t> GRIB2 files suitable for study.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for examining the effect of data assimilation on the input conditions to the forecast.</a:t>
            </a:r>
          </a:p>
          <a:p>
            <a:r>
              <a:rPr lang="en-US" b="1" dirty="0" err="1"/>
              <a:t>exhwrf_forecast</a:t>
            </a:r>
            <a:r>
              <a:rPr lang="en-US" dirty="0"/>
              <a:t> — runs the full-length forecast, either </a:t>
            </a:r>
            <a:r>
              <a:rPr lang="en-US" dirty="0" smtClean="0"/>
              <a:t>with or </a:t>
            </a:r>
            <a:r>
              <a:rPr lang="en-US" dirty="0"/>
              <a:t>without </a:t>
            </a:r>
            <a:r>
              <a:rPr lang="en-US" dirty="0" smtClean="0"/>
              <a:t>ocean </a:t>
            </a:r>
            <a:r>
              <a:rPr lang="en-US" dirty="0"/>
              <a:t>coupling. </a:t>
            </a:r>
            <a:endParaRPr lang="en-US" dirty="0" smtClean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inputs from the </a:t>
            </a:r>
            <a:r>
              <a:rPr lang="en-US" dirty="0" err="1"/>
              <a:t>exhwrf_ocean_init</a:t>
            </a:r>
            <a:r>
              <a:rPr lang="en-US" dirty="0"/>
              <a:t>, </a:t>
            </a:r>
            <a:r>
              <a:rPr lang="en-US" dirty="0" err="1"/>
              <a:t>exhwrf_init</a:t>
            </a:r>
            <a:r>
              <a:rPr lang="en-US" dirty="0"/>
              <a:t>, </a:t>
            </a:r>
            <a:r>
              <a:rPr lang="en-US" dirty="0" err="1"/>
              <a:t>exhwrf_relocate</a:t>
            </a:r>
            <a:r>
              <a:rPr lang="en-US" dirty="0"/>
              <a:t> and </a:t>
            </a:r>
            <a:r>
              <a:rPr lang="en-US" dirty="0" err="1"/>
              <a:t>exhwrf_merge</a:t>
            </a:r>
            <a:r>
              <a:rPr lang="en-US" dirty="0"/>
              <a:t> jobs.</a:t>
            </a:r>
          </a:p>
          <a:p>
            <a:r>
              <a:rPr lang="en-US" b="1" dirty="0" err="1"/>
              <a:t>exhwrf_unpost</a:t>
            </a:r>
            <a:r>
              <a:rPr lang="en-US" dirty="0"/>
              <a:t> — deletes the output of the </a:t>
            </a:r>
            <a:r>
              <a:rPr lang="en-US" dirty="0" err="1"/>
              <a:t>exhwrf_post</a:t>
            </a:r>
            <a:r>
              <a:rPr lang="en-US" dirty="0"/>
              <a:t>, </a:t>
            </a:r>
            <a:r>
              <a:rPr lang="en-US" dirty="0" err="1"/>
              <a:t>exhwrf_products</a:t>
            </a:r>
            <a:r>
              <a:rPr lang="en-US" dirty="0"/>
              <a:t> and some of </a:t>
            </a:r>
            <a:r>
              <a:rPr lang="en-US" dirty="0" err="1"/>
              <a:t>exhwrf_output</a:t>
            </a:r>
            <a:r>
              <a:rPr lang="en-US" dirty="0"/>
              <a:t>, allowing the post-processing to be redone.</a:t>
            </a:r>
          </a:p>
          <a:p>
            <a:r>
              <a:rPr lang="en-US" b="1" dirty="0" err="1"/>
              <a:t>exhwrf_post</a:t>
            </a:r>
            <a:r>
              <a:rPr lang="en-US" dirty="0"/>
              <a:t> — runs the Unified Post Processor </a:t>
            </a:r>
            <a:r>
              <a:rPr lang="en-US" dirty="0" smtClean="0"/>
              <a:t>on </a:t>
            </a:r>
            <a:r>
              <a:rPr lang="en-US" dirty="0"/>
              <a:t>the output of the </a:t>
            </a:r>
            <a:r>
              <a:rPr lang="en-US" dirty="0" err="1"/>
              <a:t>exhwrf_forecast</a:t>
            </a:r>
            <a:r>
              <a:rPr lang="en-US" dirty="0"/>
              <a:t> to create native grid GRIB files.</a:t>
            </a:r>
          </a:p>
          <a:p>
            <a:r>
              <a:rPr lang="en-US" b="1" dirty="0" err="1"/>
              <a:t>exhwrf_products</a:t>
            </a:r>
            <a:r>
              <a:rPr lang="en-US" dirty="0"/>
              <a:t> — runs GRIB </a:t>
            </a:r>
            <a:r>
              <a:rPr lang="en-US" dirty="0" err="1"/>
              <a:t>regridding</a:t>
            </a:r>
            <a:r>
              <a:rPr lang="en-US" dirty="0"/>
              <a:t> utilities </a:t>
            </a:r>
            <a:r>
              <a:rPr lang="en-US" dirty="0" smtClean="0"/>
              <a:t>on </a:t>
            </a:r>
            <a:r>
              <a:rPr lang="en-US" dirty="0"/>
              <a:t>the output of the </a:t>
            </a:r>
            <a:r>
              <a:rPr lang="en-US" dirty="0" err="1"/>
              <a:t>exhwrf_post</a:t>
            </a:r>
            <a:r>
              <a:rPr lang="en-US" dirty="0"/>
              <a:t> to create </a:t>
            </a:r>
            <a:r>
              <a:rPr lang="en-US" dirty="0" err="1"/>
              <a:t>lat-lon</a:t>
            </a:r>
            <a:r>
              <a:rPr lang="en-US" dirty="0"/>
              <a:t> GRIB2 output files suitable for use by </a:t>
            </a:r>
            <a:r>
              <a:rPr lang="en-US" dirty="0" smtClean="0"/>
              <a:t>forecasters.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the GFDL vortex </a:t>
            </a:r>
            <a:r>
              <a:rPr lang="en-US" dirty="0" smtClean="0"/>
              <a:t>tracker </a:t>
            </a:r>
            <a:r>
              <a:rPr lang="en-US" dirty="0"/>
              <a:t>to create a hurricane track file</a:t>
            </a:r>
          </a:p>
          <a:p>
            <a:r>
              <a:rPr lang="en-US" b="1" dirty="0" err="1"/>
              <a:t>exhwrf_output</a:t>
            </a:r>
            <a:r>
              <a:rPr lang="en-US" dirty="0"/>
              <a:t> — delivers the output of the </a:t>
            </a:r>
            <a:r>
              <a:rPr lang="en-US" dirty="0" err="1"/>
              <a:t>exhwrf_products</a:t>
            </a:r>
            <a:r>
              <a:rPr lang="en-US" dirty="0"/>
              <a:t> and </a:t>
            </a:r>
            <a:r>
              <a:rPr lang="en-US" dirty="0" err="1"/>
              <a:t>exhwrf_forecast</a:t>
            </a:r>
            <a:r>
              <a:rPr lang="en-US" dirty="0"/>
              <a:t> to their </a:t>
            </a:r>
            <a:r>
              <a:rPr lang="en-US" dirty="0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Assimilation 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of scripts that handle the 6 hour HWRF ensemble forecast based on the GFS </a:t>
            </a:r>
            <a:r>
              <a:rPr lang="en-US" b="1" dirty="0" err="1" smtClean="0"/>
              <a:t>EnKF</a:t>
            </a:r>
            <a:endParaRPr lang="en-US" b="1" dirty="0" smtClean="0"/>
          </a:p>
          <a:p>
            <a:r>
              <a:rPr lang="en-US" b="1" dirty="0" smtClean="0"/>
              <a:t>Output of the ensemble is used by GSI in the next cycle for the computation of the forecast error covariance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242653"/>
            <a:ext cx="7384507" cy="1785104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pPr lvl="1" indent="-457200"/>
            <a:r>
              <a:rPr lang="en-US" sz="2200" b="1" dirty="0" err="1"/>
              <a:t>exhwrf_ensda_pre</a:t>
            </a:r>
            <a:r>
              <a:rPr lang="en-US" sz="2200" dirty="0"/>
              <a:t> — determines if the ensemble should be run</a:t>
            </a:r>
          </a:p>
          <a:p>
            <a:pPr lvl="1" indent="-457200"/>
            <a:r>
              <a:rPr lang="en-US" sz="2200" b="1" dirty="0" err="1"/>
              <a:t>exhwrf_ensda</a:t>
            </a:r>
            <a:r>
              <a:rPr lang="en-US" sz="2200" dirty="0"/>
              <a:t> — runs one member of the forecast ensemble (</a:t>
            </a:r>
            <a:r>
              <a:rPr lang="en-US" sz="2200" dirty="0" err="1"/>
              <a:t>hwrf.ensda</a:t>
            </a:r>
            <a:r>
              <a:rPr lang="en-US" sz="2200" dirty="0"/>
              <a:t>)</a:t>
            </a:r>
          </a:p>
          <a:p>
            <a:pPr lvl="1" indent="-457200"/>
            <a:r>
              <a:rPr lang="en-US" sz="2200" b="1" dirty="0" err="1"/>
              <a:t>exhwrf_ensda_output</a:t>
            </a:r>
            <a:r>
              <a:rPr lang="en-US" sz="2200" dirty="0"/>
              <a:t> — checks to see if the </a:t>
            </a:r>
            <a:r>
              <a:rPr lang="en-US" sz="2200" dirty="0" err="1"/>
              <a:t>exhwrf_ensda</a:t>
            </a:r>
            <a:r>
              <a:rPr lang="en-US" sz="2200" dirty="0"/>
              <a:t> scripts all completed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911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727200"/>
            <a:ext cx="669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Describes the HWRF workflow</a:t>
            </a:r>
          </a:p>
          <a:p>
            <a:r>
              <a:rPr lang="en-US" dirty="0" smtClean="0"/>
              <a:t>Creates the object structure that connects all the pieces</a:t>
            </a:r>
          </a:p>
          <a:p>
            <a:pPr lvl="1"/>
            <a:r>
              <a:rPr lang="en-US" dirty="0" smtClean="0"/>
              <a:t>i.e. GSI should use input from the GDAS relocation output</a:t>
            </a:r>
          </a:p>
          <a:p>
            <a:pPr lvl="1"/>
            <a:r>
              <a:rPr lang="en-US" dirty="0" smtClean="0"/>
              <a:t>Each object has a run() function to perform the actual task</a:t>
            </a:r>
          </a:p>
          <a:p>
            <a:r>
              <a:rPr lang="en-US" dirty="0" smtClean="0"/>
              <a:t>Instantiates the </a:t>
            </a:r>
            <a:r>
              <a:rPr lang="en-US" dirty="0" err="1" smtClean="0"/>
              <a:t>hwrf_expt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hwrf_expt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prelaunch</a:t>
            </a:r>
          </a:p>
          <a:p>
            <a:pPr lvl="2"/>
            <a:r>
              <a:rPr lang="en-US" dirty="0" smtClean="0"/>
              <a:t>makes per-cycle </a:t>
            </a:r>
            <a:r>
              <a:rPr lang="en-US" dirty="0" err="1" smtClean="0"/>
              <a:t>modifcations</a:t>
            </a:r>
            <a:r>
              <a:rPr lang="en-US" dirty="0" smtClean="0"/>
              <a:t> to configuration file, storm1.conf</a:t>
            </a:r>
          </a:p>
          <a:p>
            <a:pPr lvl="1"/>
            <a:r>
              <a:rPr lang="en-US" dirty="0" err="1" smtClean="0"/>
              <a:t>sanity_check</a:t>
            </a:r>
            <a:endParaRPr lang="en-US" dirty="0" smtClean="0"/>
          </a:p>
          <a:p>
            <a:pPr lvl="2"/>
            <a:r>
              <a:rPr lang="en-US" dirty="0" smtClean="0"/>
              <a:t>runs a sanity check on the modules content</a:t>
            </a:r>
          </a:p>
          <a:p>
            <a:pPr lvl="2"/>
            <a:r>
              <a:rPr lang="en-US" dirty="0" smtClean="0"/>
              <a:t>to be called after </a:t>
            </a:r>
            <a:r>
              <a:rPr lang="en-US" dirty="0" err="1" smtClean="0"/>
              <a:t>init_module</a:t>
            </a:r>
            <a:endParaRPr lang="en-US" dirty="0" smtClean="0"/>
          </a:p>
          <a:p>
            <a:pPr lvl="1"/>
            <a:r>
              <a:rPr lang="en-US" dirty="0" err="1" smtClean="0"/>
              <a:t>inputiter</a:t>
            </a:r>
            <a:endParaRPr lang="en-US" dirty="0" smtClean="0"/>
          </a:p>
          <a:p>
            <a:pPr lvl="2"/>
            <a:r>
              <a:rPr lang="en-US" dirty="0" smtClean="0"/>
              <a:t>iterates over all inputs required by a particular configuration</a:t>
            </a:r>
          </a:p>
          <a:p>
            <a:pPr lvl="1"/>
            <a:r>
              <a:rPr lang="en-US" dirty="0" err="1" smtClean="0"/>
              <a:t>init_module</a:t>
            </a:r>
            <a:endParaRPr lang="en-US" dirty="0" smtClean="0"/>
          </a:p>
          <a:p>
            <a:pPr lvl="2"/>
            <a:r>
              <a:rPr lang="en-US" dirty="0" smtClean="0"/>
              <a:t>initializes the HWRF object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hwrf_expt.py</a:t>
            </a:r>
            <a:endParaRPr lang="en-US" dirty="0" smtClean="0"/>
          </a:p>
          <a:p>
            <a:r>
              <a:rPr lang="en-US" dirty="0" smtClean="0"/>
              <a:t>Overview the </a:t>
            </a:r>
            <a:r>
              <a:rPr lang="en-US" dirty="0" err="1" smtClean="0"/>
              <a:t>init_module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4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2" y="1710705"/>
            <a:ext cx="8763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Wasted manpower in parallel script maintenance</a:t>
            </a:r>
          </a:p>
          <a:p>
            <a:r>
              <a:rPr lang="en-US" dirty="0" smtClean="0"/>
              <a:t>Difficulty in porting to new batch systems, workflow management systems, and operating systems, and running new configurations</a:t>
            </a:r>
          </a:p>
          <a:p>
            <a:r>
              <a:rPr lang="en-US" dirty="0" err="1" smtClean="0"/>
              <a:t>PyHWRF</a:t>
            </a:r>
            <a:r>
              <a:rPr lang="en-US" dirty="0" smtClean="0"/>
              <a:t> made it possible to unify the scripts among many organizations, minimizing the work needed to modify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set of Python classes and functions used by the Experiment layer to run HWRF</a:t>
            </a:r>
          </a:p>
          <a:p>
            <a:r>
              <a:rPr lang="en-US" dirty="0" smtClean="0"/>
              <a:t>Each component has its own class and set of functions</a:t>
            </a:r>
          </a:p>
          <a:p>
            <a:r>
              <a:rPr lang="en-US" dirty="0" smtClean="0"/>
              <a:t>Some classes perform utilities to support the system, such as predicting filenames and performing time/date arithmetic</a:t>
            </a:r>
          </a:p>
          <a:p>
            <a:r>
              <a:rPr lang="en-US" dirty="0" smtClean="0"/>
              <a:t>Two packages</a:t>
            </a:r>
          </a:p>
          <a:p>
            <a:pPr lvl="1"/>
            <a:r>
              <a:rPr lang="en-US" dirty="0" err="1" smtClean="0"/>
              <a:t>pom</a:t>
            </a:r>
            <a:r>
              <a:rPr lang="en-US" dirty="0" smtClean="0"/>
              <a:t> – Princeton Ocean Model initialization</a:t>
            </a:r>
          </a:p>
          <a:p>
            <a:pPr lvl="1"/>
            <a:r>
              <a:rPr lang="en-US" dirty="0" err="1" smtClean="0"/>
              <a:t>hwrf</a:t>
            </a:r>
            <a:r>
              <a:rPr lang="en-US" dirty="0" smtClean="0"/>
              <a:t> – Implementation of most of the HWRF system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1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3708400"/>
            <a:ext cx="9144001" cy="3149600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</a:t>
            </a:r>
            <a:r>
              <a:rPr lang="en-US" dirty="0" smtClean="0"/>
              <a:t> Python High-Level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Mostly </a:t>
            </a:r>
            <a:r>
              <a:rPr lang="en-US" dirty="0" err="1" smtClean="0"/>
              <a:t>HWRFTask</a:t>
            </a:r>
            <a:r>
              <a:rPr lang="en-US" dirty="0" smtClean="0"/>
              <a:t> subclasses</a:t>
            </a:r>
          </a:p>
          <a:p>
            <a:r>
              <a:rPr lang="en-US" dirty="0" smtClean="0"/>
              <a:t>Scripts (or batch jobs) call the run() functions of these subclasses</a:t>
            </a:r>
          </a:p>
          <a:p>
            <a:r>
              <a:rPr lang="en-US" dirty="0" smtClean="0"/>
              <a:t>Later tasks obtain input data by calling the products() iterator of earlier tasks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56020"/>
              </p:ext>
            </p:extLst>
          </p:nvPr>
        </p:nvGraphicFramePr>
        <p:xfrm>
          <a:off x="0" y="3776133"/>
          <a:ext cx="9144000" cy="2931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8885"/>
                <a:gridCol w="739511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hwrf.launcher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creates the initial HWRF working directories and important files such as the database, configuration, </a:t>
                      </a:r>
                      <a:r>
                        <a:rPr lang="en-US" sz="1800" b="0" dirty="0" err="1" smtClean="0"/>
                        <a:t>holdvars</a:t>
                      </a:r>
                      <a:r>
                        <a:rPr lang="en-US" sz="1800" b="0" dirty="0" smtClean="0"/>
                        <a:t>, and storm information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hwrf.input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obtains input data from disk, FTP, SSH or tape to meet the input data requirements given by each tasks' </a:t>
                      </a:r>
                      <a:r>
                        <a:rPr lang="en-US" sz="1800" b="0" dirty="0" err="1" smtClean="0"/>
                        <a:t>inputiter</a:t>
                      </a:r>
                      <a:r>
                        <a:rPr lang="en-US" sz="1800" b="0" dirty="0" smtClean="0"/>
                        <a:t>() iterator.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hwrf.wps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runs the WRF Pre-Processing System (WPS) on parent model data to produce inputs to the </a:t>
                      </a:r>
                      <a:r>
                        <a:rPr lang="en-US" sz="1800" b="0" dirty="0" err="1" smtClean="0"/>
                        <a:t>real_nmm</a:t>
                      </a:r>
                      <a:r>
                        <a:rPr lang="en-US" sz="1800" b="0" dirty="0" smtClean="0"/>
                        <a:t> and </a:t>
                      </a:r>
                      <a:r>
                        <a:rPr lang="en-US" sz="1800" b="0" dirty="0" err="1" smtClean="0"/>
                        <a:t>wrf</a:t>
                      </a:r>
                      <a:r>
                        <a:rPr lang="en-US" sz="1800" b="0" dirty="0" smtClean="0"/>
                        <a:t> programs.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hwrf.prep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runs the </a:t>
                      </a:r>
                      <a:r>
                        <a:rPr lang="en-US" sz="1800" b="0" dirty="0" err="1" smtClean="0"/>
                        <a:t>prep_hybrid</a:t>
                      </a:r>
                      <a:r>
                        <a:rPr lang="en-US" sz="1800" b="0" dirty="0" smtClean="0"/>
                        <a:t> program on parent model spectral data to produce inputs to the </a:t>
                      </a:r>
                      <a:r>
                        <a:rPr lang="en-US" sz="1800" b="0" dirty="0" err="1" smtClean="0"/>
                        <a:t>real_nmm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hwrf.relocate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relocates, resizes and modifies the intensity of the tropical cyclone vortex.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9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97280"/>
            <a:ext cx="9144000" cy="5760720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hwrf</a:t>
            </a:r>
            <a:r>
              <a:rPr lang="en-US" dirty="0"/>
              <a:t> Python High-Level Packages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14816"/>
              </p:ext>
            </p:extLst>
          </p:nvPr>
        </p:nvGraphicFramePr>
        <p:xfrm>
          <a:off x="0" y="1097280"/>
          <a:ext cx="9143999" cy="5760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97509"/>
                <a:gridCol w="6846490"/>
              </a:tblGrid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hwrf.bufrprep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converts data dumps to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bufr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files for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input to GSI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hwrf.gsi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runs the GSI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data assimilation system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723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hwrf.fcsttask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runs the atmosphere-only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WRF and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real_nmm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(short simulations for generating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wrfanl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files, six hour analysis cycle simulations &amp; 126hr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fcst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job)</a:t>
                      </a: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hwrf.mpipomtc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interfaces with the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package to run the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POM ocean model initialization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and run the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POM-coupled WRF forecast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hwrf.post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runs the HWRF post to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convert model output to GRIB files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hwrf.gsipost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 wrapper around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hwrf.post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that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handles inputs and outputs to GSI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, assisting in GSI diagnostics.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hwrf.gribtask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runs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copygb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wgrib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grbindex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and similar programs to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manipulate GRIB files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and copy them to their final 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hwrf.copywrf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copies WRF input and output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data to some destination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hwrf.nhc_products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NHC-specific product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creation and delivery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hwrf.tracker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runs the GFDL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vortex tracker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hwrf.ensda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data assimilation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ensemble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hwrf.rocoto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utilities to interface between HWRF and the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Rocoto workflow automation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9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</a:t>
            </a:r>
            <a:r>
              <a:rPr lang="en-US" dirty="0" smtClean="0"/>
              <a:t> Packages that Describe HWRF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 the workflow and how it’s to be executed</a:t>
            </a:r>
          </a:p>
          <a:p>
            <a:r>
              <a:rPr lang="en-US" dirty="0" smtClean="0"/>
              <a:t>Allow </a:t>
            </a:r>
            <a:r>
              <a:rPr lang="en-US" dirty="0"/>
              <a:t>for complex querying and modification of the work before the work is actually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Provides details on the </a:t>
            </a:r>
            <a:r>
              <a:rPr lang="en-US" dirty="0"/>
              <a:t>inputs and outputs to all other tasks in the workflow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73056"/>
            <a:ext cx="9144000" cy="3749040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hwrf</a:t>
            </a:r>
            <a:r>
              <a:rPr lang="en-US" dirty="0"/>
              <a:t> Packages that Describe HWRF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534"/>
              </p:ext>
            </p:extLst>
          </p:nvPr>
        </p:nvGraphicFramePr>
        <p:xfrm>
          <a:off x="0" y="1873055"/>
          <a:ext cx="9144000" cy="3749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22956"/>
                <a:gridCol w="702104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hwrf.wrf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hwrf.wrfbase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describe a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WRF simulation</a:t>
                      </a:r>
                      <a:r>
                        <a:rPr lang="en-US" sz="1800" b="0" dirty="0" smtClean="0"/>
                        <a:t>, generates the WRF </a:t>
                      </a:r>
                      <a:r>
                        <a:rPr lang="en-US" sz="1800" b="0" dirty="0" err="1" smtClean="0"/>
                        <a:t>namelist</a:t>
                      </a:r>
                      <a:r>
                        <a:rPr lang="en-US" sz="1800" b="0" dirty="0" smtClean="0"/>
                        <a:t> from the HWRF configuration files, predicts input and output filenames based on </a:t>
                      </a:r>
                      <a:r>
                        <a:rPr lang="en-US" sz="1800" b="0" dirty="0" err="1" smtClean="0"/>
                        <a:t>namelist</a:t>
                      </a:r>
                      <a:r>
                        <a:rPr lang="en-US" sz="1800" b="0" dirty="0" smtClean="0"/>
                        <a:t> settings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hwrf.regrib</a:t>
                      </a:r>
                      <a:r>
                        <a:rPr lang="en-US" sz="1800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describes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</a:rPr>
                        <a:t>regribbing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 operations </a:t>
                      </a:r>
                      <a:r>
                        <a:rPr lang="en-US" sz="1800" b="0" dirty="0" smtClean="0"/>
                        <a:t>and has most of the implementation of those operations. This is used by </a:t>
                      </a:r>
                      <a:r>
                        <a:rPr lang="en-US" sz="1800" b="0" dirty="0" err="1" smtClean="0"/>
                        <a:t>hwrf.gribtask</a:t>
                      </a:r>
                      <a:r>
                        <a:rPr lang="en-US" sz="1800" b="0" dirty="0" smtClean="0"/>
                        <a:t> to do the actual </a:t>
                      </a:r>
                      <a:r>
                        <a:rPr lang="en-US" sz="1800" b="0" dirty="0" err="1" smtClean="0"/>
                        <a:t>regribbing</a:t>
                      </a:r>
                      <a:r>
                        <a:rPr lang="en-US" sz="1800" b="0" dirty="0" smtClean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hwrf.ensda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contains classes to describe a two-dimensional ensemble-</a:t>
                      </a:r>
                      <a:r>
                        <a:rPr lang="en-US" sz="1800" b="0" dirty="0" err="1" smtClean="0"/>
                        <a:t>vs</a:t>
                      </a:r>
                      <a:r>
                        <a:rPr lang="en-US" sz="1800" b="0" dirty="0" smtClean="0"/>
                        <a:t>-time array of tasks that represent the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steps of an ENKF or hybrid ENKF </a:t>
                      </a:r>
                      <a:r>
                        <a:rPr lang="en-US" sz="1800" b="0" dirty="0" smtClean="0"/>
                        <a:t>data assimilation system. Also has wrappers around many of the high-level modules to create the GFS ENKF-based HWRF DA ensemble, </a:t>
                      </a:r>
                      <a:r>
                        <a:rPr lang="en-US" sz="1800" b="0" dirty="0" err="1" smtClean="0"/>
                        <a:t>hwrf.ensda.FromGFSENKF</a:t>
                      </a:r>
                      <a:r>
                        <a:rPr lang="en-US" sz="1800" b="0" dirty="0" smtClean="0"/>
                        <a:t>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hwrf.hwrfsystem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 wrapper around many of the high-level modules that simplifies the definition of the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HWRF post-processing and data delivery 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 smtClean="0"/>
                        <a:t>hwrf.init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a wrapper around many of the high-level modules that combines objects in complex ways to create the HWRF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 initialization system</a:t>
                      </a:r>
                      <a:r>
                        <a:rPr lang="en-US" sz="1800" b="0" dirty="0" smtClean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57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87720"/>
            <a:ext cx="9144000" cy="4970280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Logic 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3215"/>
              </p:ext>
            </p:extLst>
          </p:nvPr>
        </p:nvGraphicFramePr>
        <p:xfrm>
          <a:off x="-1" y="1887719"/>
          <a:ext cx="9144001" cy="49702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77242"/>
                <a:gridCol w="6966759"/>
              </a:tblGrid>
              <a:tr h="123860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hwrf.config</a:t>
                      </a:r>
                      <a:r>
                        <a:rPr lang="en-US" b="1" dirty="0" smtClean="0"/>
                        <a:t>, </a:t>
                      </a:r>
                      <a:r>
                        <a:rPr lang="en-US" b="1" dirty="0" err="1" smtClean="0"/>
                        <a:t>hwrf.hwrftask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allows for </a:t>
                      </a:r>
                      <a:r>
                        <a:rPr lang="en-US" b="1" dirty="0" smtClean="0"/>
                        <a:t>configuration of the HWRF system using UNIX </a:t>
                      </a:r>
                      <a:r>
                        <a:rPr lang="en-US" b="1" dirty="0" err="1" smtClean="0"/>
                        <a:t>Conf</a:t>
                      </a:r>
                      <a:r>
                        <a:rPr lang="en-US" b="1" dirty="0" smtClean="0"/>
                        <a:t> file</a:t>
                      </a:r>
                      <a:r>
                        <a:rPr lang="en-US" b="0" dirty="0" smtClean="0"/>
                        <a:t>s. Implements some functionality common to all, or nearly all, HWRF tasks. This includes product listing, directory and executable specification, scrubbing settings, input data requirements and others.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60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hwrf.exceptions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exception classes thrown by the HWRF module. All exceptions defined in the </a:t>
                      </a:r>
                      <a:r>
                        <a:rPr lang="en-US" b="0" dirty="0" err="1" smtClean="0"/>
                        <a:t>hwrf</a:t>
                      </a:r>
                      <a:r>
                        <a:rPr lang="en-US" b="0" dirty="0" smtClean="0"/>
                        <a:t> package that can leave an </a:t>
                      </a:r>
                      <a:r>
                        <a:rPr lang="en-US" b="0" dirty="0" err="1" smtClean="0"/>
                        <a:t>hwrf</a:t>
                      </a:r>
                      <a:r>
                        <a:rPr lang="en-US" b="0" dirty="0" smtClean="0"/>
                        <a:t> module are defined here to avoid cyclic dependencies in the import statements. This allows one to just do "from </a:t>
                      </a:r>
                      <a:r>
                        <a:rPr lang="en-US" b="0" dirty="0" err="1" smtClean="0"/>
                        <a:t>hwrf.exceptions</a:t>
                      </a:r>
                      <a:r>
                        <a:rPr lang="en-US" b="0" dirty="0" smtClean="0"/>
                        <a:t> import *" to get all </a:t>
                      </a:r>
                      <a:r>
                        <a:rPr lang="en-US" b="1" dirty="0" smtClean="0"/>
                        <a:t>HWRF-specific exceptions</a:t>
                      </a:r>
                      <a:r>
                        <a:rPr lang="en-US" b="0" dirty="0" smtClean="0"/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40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hwrf.constants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constant values </a:t>
                      </a:r>
                      <a:r>
                        <a:rPr lang="en-US" b="0" dirty="0" smtClean="0"/>
                        <a:t>used in the HWRF system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93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hwrf.numerics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 and date manipulation </a:t>
                      </a:r>
                      <a:r>
                        <a:rPr lang="en-US" b="0" dirty="0" smtClean="0"/>
                        <a:t>and other numerical routines used throughout the HWRF system.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93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hwrf.prelaunch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utilities for changing the HWRF configuration before the </a:t>
                      </a:r>
                      <a:r>
                        <a:rPr lang="en-US" b="0" dirty="0" err="1" smtClean="0"/>
                        <a:t>hwrf.launcher</a:t>
                      </a:r>
                      <a:r>
                        <a:rPr lang="en-US" b="0" dirty="0" smtClean="0"/>
                        <a:t> completes. (</a:t>
                      </a:r>
                      <a:r>
                        <a:rPr lang="en-US" b="1" dirty="0" smtClean="0"/>
                        <a:t>per-cycle configuration changes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40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hwrf.storminfo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parsing of ATCF, message and </a:t>
                      </a:r>
                      <a:r>
                        <a:rPr lang="en-US" b="0" dirty="0" err="1" smtClean="0"/>
                        <a:t>tcvitals</a:t>
                      </a:r>
                      <a:r>
                        <a:rPr lang="en-US" b="0" dirty="0" smtClean="0"/>
                        <a:t> files, which </a:t>
                      </a:r>
                      <a:r>
                        <a:rPr lang="en-US" b="1" dirty="0" smtClean="0"/>
                        <a:t>specify storm information.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40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/>
                        <a:t>hwrf.revital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complex </a:t>
                      </a:r>
                      <a:r>
                        <a:rPr lang="en-US" b="1" dirty="0" smtClean="0"/>
                        <a:t>manipulations of </a:t>
                      </a:r>
                      <a:r>
                        <a:rPr lang="en-US" b="1" dirty="0" err="1" smtClean="0"/>
                        <a:t>tcvitals</a:t>
                      </a:r>
                      <a:r>
                        <a:rPr lang="en-US" b="1" dirty="0" smtClean="0"/>
                        <a:t> data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0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Implements cross-platform methods of performing common tasks</a:t>
            </a:r>
          </a:p>
          <a:p>
            <a:pPr lvl="1"/>
            <a:r>
              <a:rPr lang="en-US" dirty="0" smtClean="0"/>
              <a:t>MPI implementation 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Serial programs</a:t>
            </a:r>
          </a:p>
          <a:p>
            <a:pPr lvl="1"/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Batch system interaction</a:t>
            </a:r>
          </a:p>
          <a:p>
            <a:pPr lvl="1"/>
            <a:r>
              <a:rPr lang="en-US" dirty="0" smtClean="0"/>
              <a:t>Manipulate resource limitations</a:t>
            </a:r>
          </a:p>
          <a:p>
            <a:pPr lvl="1"/>
            <a:r>
              <a:rPr lang="en-US" dirty="0" smtClean="0"/>
              <a:t>Interact with database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727200"/>
            <a:ext cx="483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727200"/>
            <a:ext cx="664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Intercycle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1214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interactions between several cycles</a:t>
            </a:r>
          </a:p>
          <a:p>
            <a:pPr lvl="1"/>
            <a:r>
              <a:rPr lang="en-US" dirty="0" smtClean="0"/>
              <a:t>Complex dependencies</a:t>
            </a:r>
          </a:p>
          <a:p>
            <a:pPr lvl="1"/>
            <a:r>
              <a:rPr lang="en-US" dirty="0" smtClean="0"/>
              <a:t>Files passed between them</a:t>
            </a:r>
          </a:p>
          <a:p>
            <a:pPr lvl="1"/>
            <a:r>
              <a:rPr lang="en-US" dirty="0" smtClean="0"/>
              <a:t>Archiving</a:t>
            </a:r>
          </a:p>
          <a:p>
            <a:pPr lvl="1"/>
            <a:r>
              <a:rPr lang="en-US" dirty="0" smtClean="0"/>
              <a:t>Scrubbing</a:t>
            </a:r>
          </a:p>
          <a:p>
            <a:r>
              <a:rPr lang="en-US" dirty="0" smtClean="0"/>
              <a:t>Rocoto automation takes care of these items</a:t>
            </a:r>
          </a:p>
          <a:p>
            <a:r>
              <a:rPr lang="en-US" dirty="0" smtClean="0"/>
              <a:t>Not needed for a case study</a:t>
            </a:r>
          </a:p>
          <a:p>
            <a:r>
              <a:rPr lang="en-US" dirty="0" smtClean="0"/>
              <a:t>Critical for a large retrospective study, and for real-time automation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11322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Workflow Layer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5256220"/>
            <a:ext cx="7772400" cy="11110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Splits work into multiple batch jobs</a:t>
            </a:r>
          </a:p>
          <a:p>
            <a:r>
              <a:rPr lang="en-US" dirty="0" smtClean="0"/>
              <a:t>Handles dependencies, submission, failures, and resubmission of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727200"/>
            <a:ext cx="664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Loads programs and libraries into computing environment</a:t>
            </a:r>
          </a:p>
          <a:p>
            <a:r>
              <a:rPr lang="en-US" dirty="0" smtClean="0"/>
              <a:t>Ensures connection to </a:t>
            </a:r>
            <a:r>
              <a:rPr lang="en-US" dirty="0" err="1" smtClean="0"/>
              <a:t>filesystem</a:t>
            </a:r>
            <a:r>
              <a:rPr lang="en-US" dirty="0" smtClean="0"/>
              <a:t> on compute node</a:t>
            </a:r>
          </a:p>
          <a:p>
            <a:r>
              <a:rPr lang="en-US" dirty="0" smtClean="0"/>
              <a:t>Pass file and executable locations to the next lower layer</a:t>
            </a:r>
          </a:p>
          <a:p>
            <a:r>
              <a:rPr lang="en-US" dirty="0" smtClean="0"/>
              <a:t>Layer is optional – can be done manually by user</a:t>
            </a:r>
          </a:p>
          <a:p>
            <a:r>
              <a:rPr lang="en-US" dirty="0" smtClean="0"/>
              <a:t>Standard template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produtil.setup</a:t>
            </a:r>
            <a:r>
              <a:rPr lang="en-US" dirty="0" smtClean="0"/>
              <a:t> and </a:t>
            </a:r>
            <a:r>
              <a:rPr lang="en-US" dirty="0" err="1" smtClean="0"/>
              <a:t>hwrf_expt</a:t>
            </a:r>
            <a:r>
              <a:rPr lang="en-US" dirty="0" smtClean="0"/>
              <a:t> Python modules</a:t>
            </a:r>
          </a:p>
          <a:p>
            <a:pPr lvl="1"/>
            <a:r>
              <a:rPr lang="en-US" dirty="0" smtClean="0"/>
              <a:t>Log a message to </a:t>
            </a:r>
            <a:r>
              <a:rPr lang="en-US" dirty="0" err="1" smtClean="0"/>
              <a:t>jlog</a:t>
            </a:r>
            <a:r>
              <a:rPr lang="en-US" dirty="0" smtClean="0"/>
              <a:t> saying that the script is starting</a:t>
            </a:r>
          </a:p>
          <a:p>
            <a:pPr lvl="1"/>
            <a:r>
              <a:rPr lang="en-US" dirty="0" smtClean="0"/>
              <a:t>Import 1+ </a:t>
            </a:r>
            <a:r>
              <a:rPr lang="en-US" dirty="0" err="1" smtClean="0"/>
              <a:t>hwrf.hwrftask.HWRFTask</a:t>
            </a:r>
            <a:r>
              <a:rPr lang="en-US" dirty="0" smtClean="0"/>
              <a:t> objects and call run() methods</a:t>
            </a:r>
          </a:p>
          <a:p>
            <a:pPr lvl="1"/>
            <a:r>
              <a:rPr lang="en-US" dirty="0" smtClean="0"/>
              <a:t>Log a message to </a:t>
            </a:r>
            <a:r>
              <a:rPr lang="en-US" dirty="0" err="1" smtClean="0"/>
              <a:t>jlog</a:t>
            </a:r>
            <a:r>
              <a:rPr lang="en-US" dirty="0" smtClean="0"/>
              <a:t> of success/failure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exhwrf_init.py</a:t>
            </a:r>
            <a:endParaRPr lang="en-US" dirty="0" smtClean="0"/>
          </a:p>
          <a:p>
            <a:r>
              <a:rPr lang="en-US" dirty="0" smtClean="0"/>
              <a:t>Discuss complexity of 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Launcher</a:t>
            </a:r>
          </a:p>
          <a:p>
            <a:r>
              <a:rPr lang="en-US" dirty="0" smtClean="0"/>
              <a:t>Data Pulling/</a:t>
            </a:r>
            <a:r>
              <a:rPr lang="en-US" dirty="0" smtClean="0"/>
              <a:t>Pushing</a:t>
            </a:r>
          </a:p>
          <a:p>
            <a:r>
              <a:rPr lang="en-US" dirty="0" smtClean="0"/>
              <a:t>Initialization</a:t>
            </a:r>
            <a:endParaRPr lang="en-US" dirty="0" smtClean="0"/>
          </a:p>
          <a:p>
            <a:r>
              <a:rPr lang="en-US" dirty="0" smtClean="0"/>
              <a:t>Forecasting &amp; Post-processing</a:t>
            </a:r>
          </a:p>
          <a:p>
            <a:r>
              <a:rPr lang="en-US" dirty="0" smtClean="0"/>
              <a:t>Data Assimilation Ensemble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1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2821</TotalTime>
  <Words>1523</Words>
  <Application>Microsoft Macintosh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DTC</vt:lpstr>
      <vt:lpstr>Scripts I</vt:lpstr>
      <vt:lpstr>Motivation</vt:lpstr>
      <vt:lpstr>HWRF System Overview</vt:lpstr>
      <vt:lpstr>HWRF System Overview</vt:lpstr>
      <vt:lpstr>Intercycle Layer</vt:lpstr>
      <vt:lpstr>HWRF System Overview</vt:lpstr>
      <vt:lpstr>Scripting Layer</vt:lpstr>
      <vt:lpstr>Exercise </vt:lpstr>
      <vt:lpstr>Scripts Overview</vt:lpstr>
      <vt:lpstr>Launcher</vt:lpstr>
      <vt:lpstr>Data Pulling/Pushing</vt:lpstr>
      <vt:lpstr>Initialization</vt:lpstr>
      <vt:lpstr>Forecast/Post-processing</vt:lpstr>
      <vt:lpstr>Data Assimilation Ensemble</vt:lpstr>
      <vt:lpstr>HWRF System Overview</vt:lpstr>
      <vt:lpstr>Experiment Layer</vt:lpstr>
      <vt:lpstr>hwrf_expt module</vt:lpstr>
      <vt:lpstr>Exercise </vt:lpstr>
      <vt:lpstr>HWRF System Overview</vt:lpstr>
      <vt:lpstr>Implementation Layer</vt:lpstr>
      <vt:lpstr>hwrf Python High-Level Packages</vt:lpstr>
      <vt:lpstr>hwrf Python High-Level Packages</vt:lpstr>
      <vt:lpstr>hwrf Packages that Describe HWRF</vt:lpstr>
      <vt:lpstr>hwrf Packages that Describe HWRF</vt:lpstr>
      <vt:lpstr>Low-level Logic Modules</vt:lpstr>
      <vt:lpstr>Portability Layer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 I</dc:title>
  <dc:creator>Christina Holt</dc:creator>
  <cp:lastModifiedBy>Christina Holt</cp:lastModifiedBy>
  <cp:revision>34</cp:revision>
  <dcterms:created xsi:type="dcterms:W3CDTF">2015-11-17T03:58:32Z</dcterms:created>
  <dcterms:modified xsi:type="dcterms:W3CDTF">2015-11-20T12:41:08Z</dcterms:modified>
</cp:coreProperties>
</file>