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23"/>
  </p:notesMasterIdLst>
  <p:handoutMasterIdLst>
    <p:handoutMasterId r:id="rId24"/>
  </p:handoutMasterIdLst>
  <p:sldIdLst>
    <p:sldId id="411" r:id="rId2"/>
    <p:sldId id="414" r:id="rId3"/>
    <p:sldId id="431" r:id="rId4"/>
    <p:sldId id="432" r:id="rId5"/>
    <p:sldId id="436" r:id="rId6"/>
    <p:sldId id="438" r:id="rId7"/>
    <p:sldId id="433" r:id="rId8"/>
    <p:sldId id="437" r:id="rId9"/>
    <p:sldId id="442" r:id="rId10"/>
    <p:sldId id="434" r:id="rId11"/>
    <p:sldId id="441" r:id="rId12"/>
    <p:sldId id="435" r:id="rId13"/>
    <p:sldId id="445" r:id="rId14"/>
    <p:sldId id="446" r:id="rId15"/>
    <p:sldId id="447" r:id="rId16"/>
    <p:sldId id="448" r:id="rId17"/>
    <p:sldId id="450" r:id="rId18"/>
    <p:sldId id="453" r:id="rId19"/>
    <p:sldId id="451" r:id="rId20"/>
    <p:sldId id="452" r:id="rId21"/>
    <p:sldId id="444" r:id="rId22"/>
  </p:sldIdLst>
  <p:sldSz cx="9144000" cy="6858000" type="screen4x3"/>
  <p:notesSz cx="9283700" cy="698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200">
          <p15:clr>
            <a:srgbClr val="A4A3A4"/>
          </p15:clr>
        </p15:guide>
        <p15:guide id="2" pos="29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nce" initials="lb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663399"/>
    <a:srgbClr val="400080"/>
    <a:srgbClr val="EEED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4" autoAdjust="0"/>
    <p:restoredTop sz="94484" autoAdjust="0"/>
  </p:normalViewPr>
  <p:slideViewPr>
    <p:cSldViewPr snapToGrid="0">
      <p:cViewPr>
        <p:scale>
          <a:sx n="75" d="100"/>
          <a:sy n="75" d="100"/>
        </p:scale>
        <p:origin x="-432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-840" y="-104"/>
      </p:cViewPr>
      <p:guideLst>
        <p:guide orient="horz" pos="2200"/>
        <p:guide pos="29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8615" y="0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569EBEEB-6AB2-47CF-89CB-42980E6FDFE2}" type="datetimeFigureOut">
              <a:rPr lang="en-US" smtClean="0"/>
              <a:pPr/>
              <a:t>1/22/16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34538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8615" y="6634538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6649FEF9-4E9C-4B00-A9C2-6458E3D56B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762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58615" y="0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8AFBC5F6-3210-4A38-94A7-78B672241A42}" type="datetimeFigureOut">
              <a:rPr lang="en-US" smtClean="0"/>
              <a:pPr/>
              <a:t>1/22/16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3875"/>
            <a:ext cx="3492500" cy="2619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8370" y="3317876"/>
            <a:ext cx="7426960" cy="3143250"/>
          </a:xfrm>
          <a:prstGeom prst="rect">
            <a:avLst/>
          </a:prstGeom>
        </p:spPr>
        <p:txBody>
          <a:bodyPr vert="horz" lIns="92958" tIns="46479" rIns="92958" bIns="464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34538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58615" y="6634538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D688ED1C-DAA6-4984-BCA2-B52835DB45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663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8ED1C-DAA6-4984-BCA2-B52835DB458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60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8ED1C-DAA6-4984-BCA2-B52835DB458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08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8ED1C-DAA6-4984-BCA2-B52835DB458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26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8ED1C-DAA6-4984-BCA2-B52835DB458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0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8ED1C-DAA6-4984-BCA2-B52835DB458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74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88F24-7E87-3D41-94A1-F32067B9AE6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44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88F24-7E87-3D41-94A1-F32067B9AE6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96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88F24-7E87-3D41-94A1-F32067B9AE6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5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88F24-7E87-3D41-94A1-F32067B9AE6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4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6436-E6F8-9749-836E-74FD7CD6FFA0}" type="datetime1">
              <a:rPr lang="en-US" smtClean="0"/>
              <a:t>1/22/16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21E7-1D4B-EE40-B231-7135FDEE1988}" type="datetime1">
              <a:rPr lang="en-US" smtClean="0"/>
              <a:t>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6B1B-E9A5-2A49-9902-DBF115433515}" type="datetime1">
              <a:rPr lang="en-US" smtClean="0"/>
              <a:t>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EC96-73D0-6342-A59A-E425A7BD0E4F}" type="datetime1">
              <a:rPr lang="en-US" smtClean="0"/>
              <a:t>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3207-3656-3343-AD9C-2E4C40B97E73}" type="datetime1">
              <a:rPr lang="en-US" smtClean="0"/>
              <a:t>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69C4-65C8-F242-A44E-77513C01F15E}" type="datetime1">
              <a:rPr lang="en-US" smtClean="0"/>
              <a:t>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DCC7-3F8F-5D4A-8120-F6FEB7FA584C}" type="datetime1">
              <a:rPr lang="en-US" smtClean="0"/>
              <a:t>1/22/16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C2E5-545A-8845-94F5-16A3E89B2B27}" type="datetime1">
              <a:rPr lang="en-US" smtClean="0"/>
              <a:t>1/22/16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53C9-3ED3-504B-BDF0-09C111AE6CF5}" type="datetime1">
              <a:rPr lang="en-US" smtClean="0"/>
              <a:t>1/22/16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BADD-24B0-F64F-8E82-887A50E91825}" type="datetime1">
              <a:rPr lang="en-US" smtClean="0"/>
              <a:t>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AE19-2111-5B46-93A2-406D876CBFF7}" type="datetime1">
              <a:rPr lang="en-US" smtClean="0"/>
              <a:t>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4A54C45-AC0B-1C49-90C9-737F8C78C685}" type="datetime1">
              <a:rPr lang="en-US" smtClean="0"/>
              <a:t>1/22/16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458200" y="6172200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tcenter.org/HurrWRF/users" TargetMode="External"/><Relationship Id="rId4" Type="http://schemas.openxmlformats.org/officeDocument/2006/relationships/hyperlink" Target="http://www.dtcenter.org/HurrWRF/users/docs/users_guide/HWRF_v3.7a_UG.pdf" TargetMode="External"/><Relationship Id="rId5" Type="http://schemas.openxmlformats.org/officeDocument/2006/relationships/hyperlink" Target="http://www.dtcenter.org/HurrWRF/users/docs/scientific_documents/HWRF_v3.7a_SD.pdf" TargetMode="External"/><Relationship Id="rId6" Type="http://schemas.openxmlformats.org/officeDocument/2006/relationships/hyperlink" Target="http://www.dtcenter.org/HurrWRF/users/docs/users_guide/WRF-NMM_2015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hyperlink" Target="http://www.dtcenter.org/HurrWRF/users/docs/users_guide/WRF-NMM_2015.pdf" TargetMode="External"/><Relationship Id="rId5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hyperlink" Target="http://www.dtcenter.org/HurrWRF/users/docs/users_guide/WRF-NMM_2015.pdf" TargetMode="External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hyperlink" Target="http://www.dtcenter.org/HurrWRF/users/docs/users_guide/WRF-NMM_2015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8001000" cy="1219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b="1" dirty="0" smtClean="0">
                <a:ea typeface="ＭＳ Ｐゴシック" pitchFamily="34" charset="-128"/>
              </a:rPr>
              <a:t>Christina Holt</a:t>
            </a:r>
            <a:endParaRPr lang="en-US" sz="2800" b="1" baseline="30000" dirty="0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NOAA ESRL Global Systems Division, Boulder CO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University of Colorado CIRES , Boulder CO</a:t>
            </a:r>
          </a:p>
          <a:p>
            <a:pPr>
              <a:lnSpc>
                <a:spcPct val="80000"/>
              </a:lnSpc>
            </a:pPr>
            <a:endParaRPr lang="en-US" sz="2000" dirty="0">
              <a:ea typeface="ＭＳ Ｐゴシック" pitchFamily="34" charset="-128"/>
            </a:endParaRPr>
          </a:p>
          <a:p>
            <a:pPr marL="342900" indent="-342900">
              <a:lnSpc>
                <a:spcPct val="80000"/>
              </a:lnSpc>
              <a:buFont typeface="Arial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endParaRPr lang="en-US" sz="2000" baseline="30000" dirty="0" smtClean="0">
              <a:ea typeface="ＭＳ Ｐゴシック" pitchFamily="34" charset="-128"/>
            </a:endParaRPr>
          </a:p>
        </p:txBody>
      </p:sp>
      <p:sp>
        <p:nvSpPr>
          <p:cNvPr id="15363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HWRF Initialization Overview</a:t>
            </a:r>
            <a:endParaRPr lang="en-US" dirty="0"/>
          </a:p>
        </p:txBody>
      </p:sp>
      <p:pic>
        <p:nvPicPr>
          <p:cNvPr id="15364" name="Picture 4" descr="dtc_wordmark_pms2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21667" y="194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876800" y="228600"/>
            <a:ext cx="411480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HWRF v3.7a Tutorial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College Park, MD, Jan 25, 2016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67400" y="6324600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Slides provided by Ligia Bernardet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dtc_wordmark_pms2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Preparing vortex initialization: </a:t>
            </a:r>
            <a:r>
              <a:rPr lang="en-US" i="1" u="sng" dirty="0" smtClean="0"/>
              <a:t>Analysis</a:t>
            </a:r>
            <a:endParaRPr lang="en-US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95800" y="1524000"/>
            <a:ext cx="4419600" cy="2554545"/>
          </a:xfrm>
          <a:prstGeom prst="rect">
            <a:avLst/>
          </a:prstGeom>
          <a:solidFill>
            <a:schemeClr val="accent3">
              <a:alpha val="15000"/>
            </a:schemeClr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Step 1: </a:t>
            </a:r>
            <a:r>
              <a:rPr lang="en-US" sz="2000" b="1" i="1" dirty="0" smtClean="0"/>
              <a:t>WRF Analysis </a:t>
            </a:r>
            <a:r>
              <a:rPr lang="en-US" sz="2000" b="1" dirty="0" smtClean="0"/>
              <a:t>run (90 s WRF run)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Is used as a tool to downscale global data from </a:t>
            </a:r>
            <a:r>
              <a:rPr lang="en-US" sz="2000" i="1" dirty="0" smtClean="0"/>
              <a:t>real</a:t>
            </a:r>
            <a:r>
              <a:rPr lang="en-US" sz="2000" dirty="0" smtClean="0"/>
              <a:t>’s wrfinput_d01 file  to HWRF </a:t>
            </a:r>
            <a:r>
              <a:rPr lang="en-US" sz="2000" dirty="0" err="1" smtClean="0"/>
              <a:t>outer_nest</a:t>
            </a:r>
            <a:r>
              <a:rPr lang="en-US" sz="2000" dirty="0" smtClean="0"/>
              <a:t> (d02), and </a:t>
            </a:r>
            <a:r>
              <a:rPr lang="en-US" sz="2000" dirty="0" err="1" smtClean="0"/>
              <a:t>inner_nest</a:t>
            </a:r>
            <a:r>
              <a:rPr lang="en-US" sz="2000" dirty="0" smtClean="0"/>
              <a:t> (d03)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O</a:t>
            </a:r>
            <a:r>
              <a:rPr lang="en-US" sz="2000" dirty="0" smtClean="0"/>
              <a:t>utputs “analyses” files for d02 and d03, which are t=0 “WRF restart” files, containing variables needed by vortex relocation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18313"/>
              </p:ext>
            </p:extLst>
          </p:nvPr>
        </p:nvGraphicFramePr>
        <p:xfrm>
          <a:off x="1981200" y="5273040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454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Domains for </a:t>
                      </a:r>
                      <a:r>
                        <a:rPr lang="en-US" i="1" dirty="0" smtClean="0"/>
                        <a:t>WRF Analysis </a:t>
                      </a:r>
                      <a:r>
                        <a:rPr lang="en-US" dirty="0" smtClean="0"/>
                        <a:t>and HWRF forecast are identical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 smtClean="0"/>
                        <a:t>d01 -</a:t>
                      </a:r>
                      <a:r>
                        <a:rPr lang="en-US" baseline="0" dirty="0" smtClean="0"/>
                        <a:t> 18</a:t>
                      </a:r>
                      <a:r>
                        <a:rPr lang="en-US" dirty="0" smtClean="0"/>
                        <a:t> km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d02 – 6 km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d03 - 2 km</a:t>
                      </a:r>
                      <a:endParaRPr lang="en-US" dirty="0"/>
                    </a:p>
                  </a:txBody>
                  <a:tcPr>
                    <a:lnR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r>
                        <a:rPr lang="en-US" baseline="30000" dirty="0" smtClean="0"/>
                        <a:t>o</a:t>
                      </a:r>
                      <a:r>
                        <a:rPr lang="en-US" baseline="0" dirty="0" smtClean="0"/>
                        <a:t>x80</a:t>
                      </a:r>
                      <a:r>
                        <a:rPr lang="en-US" baseline="30000" dirty="0" smtClean="0"/>
                        <a:t>o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12</a:t>
                      </a:r>
                      <a:r>
                        <a:rPr lang="en-US" baseline="30000" dirty="0" smtClean="0"/>
                        <a:t>o</a:t>
                      </a:r>
                      <a:r>
                        <a:rPr lang="en-US" baseline="0" dirty="0" smtClean="0"/>
                        <a:t>x12</a:t>
                      </a:r>
                      <a:r>
                        <a:rPr lang="en-US" baseline="30000" dirty="0" smtClean="0"/>
                        <a:t>o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7.1</a:t>
                      </a:r>
                      <a:r>
                        <a:rPr lang="en-US" baseline="30000" dirty="0" smtClean="0"/>
                        <a:t>o</a:t>
                      </a:r>
                      <a:r>
                        <a:rPr lang="en-US" baseline="0" dirty="0" smtClean="0"/>
                        <a:t>x7.1</a:t>
                      </a:r>
                      <a:r>
                        <a:rPr lang="en-US" baseline="30000" dirty="0" smtClean="0"/>
                        <a:t>o</a:t>
                      </a:r>
                      <a:endParaRPr lang="en-US" dirty="0" smtClean="0"/>
                    </a:p>
                  </a:txBody>
                  <a:tcPr>
                    <a:lnR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 descr="HWRF_dom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2" t="4736" r="13092" b="3232"/>
          <a:stretch/>
        </p:blipFill>
        <p:spPr>
          <a:xfrm>
            <a:off x="304800" y="1371600"/>
            <a:ext cx="4111037" cy="38570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90800" y="1688068"/>
            <a:ext cx="662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ocean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27432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ghost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23622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ghost_parent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819400" y="3733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663399"/>
                </a:solidFill>
              </a:rPr>
              <a:t>inner_nest</a:t>
            </a:r>
            <a:endParaRPr lang="en-US" dirty="0">
              <a:solidFill>
                <a:srgbClr val="66339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2800" y="3505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outer_nest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 flipV="1">
            <a:off x="2819400" y="3200400"/>
            <a:ext cx="533400" cy="48946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1"/>
          </p:cNvCxnSpPr>
          <p:nvPr/>
        </p:nvCxnSpPr>
        <p:spPr>
          <a:xfrm flipH="1" flipV="1">
            <a:off x="2590800" y="3276600"/>
            <a:ext cx="228600" cy="641866"/>
          </a:xfrm>
          <a:prstGeom prst="straightConnector1">
            <a:avLst/>
          </a:prstGeom>
          <a:ln>
            <a:solidFill>
              <a:srgbClr val="6633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3"/>
          </p:cNvCxnSpPr>
          <p:nvPr/>
        </p:nvCxnSpPr>
        <p:spPr>
          <a:xfrm>
            <a:off x="2659132" y="2546866"/>
            <a:ext cx="84068" cy="2725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</p:cNvCxnSpPr>
          <p:nvPr/>
        </p:nvCxnSpPr>
        <p:spPr>
          <a:xfrm>
            <a:off x="2157507" y="2927866"/>
            <a:ext cx="357093" cy="1963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89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dtc_wordmark_pms2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Preparing vortex initialization: </a:t>
            </a:r>
            <a:r>
              <a:rPr lang="en-US" i="1" u="sng" dirty="0" smtClean="0"/>
              <a:t>Ghost</a:t>
            </a:r>
            <a:endParaRPr lang="en-US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 descr="HWRF_dom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2" t="4736" r="13092" b="3232"/>
          <a:stretch/>
        </p:blipFill>
        <p:spPr>
          <a:xfrm>
            <a:off x="304800" y="1371600"/>
            <a:ext cx="4111037" cy="38570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90800" y="1688068"/>
            <a:ext cx="662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ocean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27432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ghost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23622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ghost_parent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819400" y="3733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663399"/>
                </a:solidFill>
              </a:rPr>
              <a:t>inner_nest</a:t>
            </a:r>
            <a:endParaRPr lang="en-US" dirty="0">
              <a:solidFill>
                <a:srgbClr val="66339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2800" y="3505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outer_nest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2819400" y="3200400"/>
            <a:ext cx="533400" cy="48946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1"/>
          </p:cNvCxnSpPr>
          <p:nvPr/>
        </p:nvCxnSpPr>
        <p:spPr>
          <a:xfrm flipH="1" flipV="1">
            <a:off x="2590800" y="3276600"/>
            <a:ext cx="228600" cy="641866"/>
          </a:xfrm>
          <a:prstGeom prst="straightConnector1">
            <a:avLst/>
          </a:prstGeom>
          <a:ln>
            <a:solidFill>
              <a:srgbClr val="6633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</p:cNvCxnSpPr>
          <p:nvPr/>
        </p:nvCxnSpPr>
        <p:spPr>
          <a:xfrm>
            <a:off x="2659132" y="2546866"/>
            <a:ext cx="84068" cy="2725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</p:cNvCxnSpPr>
          <p:nvPr/>
        </p:nvCxnSpPr>
        <p:spPr>
          <a:xfrm>
            <a:off x="2157507" y="2927866"/>
            <a:ext cx="357093" cy="1963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422161"/>
              </p:ext>
            </p:extLst>
          </p:nvPr>
        </p:nvGraphicFramePr>
        <p:xfrm>
          <a:off x="1981200" y="4648200"/>
          <a:ext cx="5867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447800"/>
                <a:gridCol w="1352550"/>
                <a:gridCol w="1466850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Domains for HWRF forecast, </a:t>
                      </a:r>
                      <a:r>
                        <a:rPr lang="en-US" i="1" dirty="0" smtClean="0"/>
                        <a:t>WRF Analysis,  WRF</a:t>
                      </a:r>
                      <a:r>
                        <a:rPr lang="en-US" i="1" baseline="0" dirty="0" smtClean="0"/>
                        <a:t> Ghost</a:t>
                      </a:r>
                      <a:endParaRPr lang="en-US" i="1" dirty="0"/>
                    </a:p>
                  </a:txBody>
                  <a:tcPr>
                    <a:lnL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d01 -</a:t>
                      </a:r>
                      <a:r>
                        <a:rPr lang="en-US" baseline="0" dirty="0" smtClean="0"/>
                        <a:t> 18</a:t>
                      </a:r>
                      <a:r>
                        <a:rPr lang="en-US" dirty="0" smtClean="0"/>
                        <a:t> km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d02 – 6 km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d03 - 2 km</a:t>
                      </a:r>
                      <a:endParaRPr lang="en-US" dirty="0"/>
                    </a:p>
                  </a:txBody>
                  <a:tcPr>
                    <a:lnR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HWRF Forecast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r>
                        <a:rPr lang="en-US" baseline="30000" dirty="0" smtClean="0"/>
                        <a:t>o</a:t>
                      </a:r>
                      <a:r>
                        <a:rPr lang="en-US" baseline="0" dirty="0" smtClean="0"/>
                        <a:t>x80</a:t>
                      </a:r>
                      <a:r>
                        <a:rPr lang="en-US" baseline="30000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12</a:t>
                      </a:r>
                      <a:r>
                        <a:rPr lang="en-US" baseline="30000" dirty="0" smtClean="0"/>
                        <a:t>o</a:t>
                      </a:r>
                      <a:r>
                        <a:rPr lang="en-US" baseline="0" dirty="0" smtClean="0"/>
                        <a:t>x12</a:t>
                      </a:r>
                      <a:r>
                        <a:rPr lang="en-US" baseline="30000" dirty="0" smtClean="0"/>
                        <a:t>o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7.1</a:t>
                      </a:r>
                      <a:r>
                        <a:rPr lang="en-US" baseline="30000" dirty="0" smtClean="0"/>
                        <a:t>o</a:t>
                      </a:r>
                      <a:r>
                        <a:rPr lang="en-US" baseline="0" dirty="0" smtClean="0"/>
                        <a:t>x7.1</a:t>
                      </a:r>
                      <a:r>
                        <a:rPr lang="en-US" baseline="30000" dirty="0" smtClean="0"/>
                        <a:t>o</a:t>
                      </a:r>
                      <a:endParaRPr lang="en-US" dirty="0" smtClean="0"/>
                    </a:p>
                  </a:txBody>
                  <a:tcPr>
                    <a:lnR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WRF Analysis</a:t>
                      </a:r>
                      <a:endParaRPr lang="en-US" i="1" dirty="0"/>
                    </a:p>
                  </a:txBody>
                  <a:tcPr>
                    <a:lnL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r>
                        <a:rPr lang="en-US" baseline="30000" dirty="0" smtClean="0"/>
                        <a:t>o</a:t>
                      </a:r>
                      <a:r>
                        <a:rPr lang="en-US" baseline="0" dirty="0" smtClean="0"/>
                        <a:t>x80</a:t>
                      </a:r>
                      <a:r>
                        <a:rPr lang="en-US" baseline="30000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12</a:t>
                      </a:r>
                      <a:r>
                        <a:rPr lang="en-US" baseline="30000" dirty="0" smtClean="0"/>
                        <a:t>o</a:t>
                      </a:r>
                      <a:r>
                        <a:rPr lang="en-US" baseline="0" dirty="0" smtClean="0"/>
                        <a:t>x12</a:t>
                      </a:r>
                      <a:r>
                        <a:rPr lang="en-US" baseline="30000" dirty="0" smtClean="0"/>
                        <a:t>o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7.1</a:t>
                      </a:r>
                      <a:r>
                        <a:rPr lang="en-US" baseline="30000" dirty="0" smtClean="0"/>
                        <a:t>o</a:t>
                      </a:r>
                      <a:r>
                        <a:rPr lang="en-US" baseline="0" dirty="0" smtClean="0"/>
                        <a:t>x7.1</a:t>
                      </a:r>
                      <a:r>
                        <a:rPr lang="en-US" baseline="30000" dirty="0" smtClean="0"/>
                        <a:t>o</a:t>
                      </a:r>
                      <a:endParaRPr lang="en-US" dirty="0" smtClean="0"/>
                    </a:p>
                  </a:txBody>
                  <a:tcPr>
                    <a:lnR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WRF Ghost</a:t>
                      </a:r>
                      <a:endParaRPr lang="en-US" i="1" dirty="0"/>
                    </a:p>
                  </a:txBody>
                  <a:tcPr>
                    <a:lnL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r>
                        <a:rPr lang="en-US" baseline="30000" dirty="0" smtClean="0"/>
                        <a:t>o</a:t>
                      </a:r>
                      <a:r>
                        <a:rPr lang="en-US" baseline="0" dirty="0" smtClean="0"/>
                        <a:t>x80</a:t>
                      </a:r>
                      <a:r>
                        <a:rPr lang="en-US" baseline="30000" dirty="0" smtClean="0"/>
                        <a:t>o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26</a:t>
                      </a:r>
                      <a:r>
                        <a:rPr lang="en-US" baseline="30000" dirty="0" smtClean="0"/>
                        <a:t>o</a:t>
                      </a:r>
                      <a:r>
                        <a:rPr lang="en-US" baseline="0" dirty="0" smtClean="0"/>
                        <a:t>x26</a:t>
                      </a:r>
                      <a:r>
                        <a:rPr lang="en-US" baseline="30000" dirty="0" smtClean="0"/>
                        <a:t>o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13</a:t>
                      </a:r>
                      <a:r>
                        <a:rPr lang="en-US" baseline="30000" dirty="0" smtClean="0"/>
                        <a:t>o</a:t>
                      </a:r>
                      <a:r>
                        <a:rPr lang="en-US" baseline="0" dirty="0" smtClean="0"/>
                        <a:t>x13</a:t>
                      </a:r>
                      <a:r>
                        <a:rPr lang="en-US" baseline="30000" dirty="0" smtClean="0"/>
                        <a:t>o</a:t>
                      </a:r>
                      <a:endParaRPr lang="en-US" dirty="0"/>
                    </a:p>
                  </a:txBody>
                  <a:tcPr>
                    <a:lnR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95800" y="1524000"/>
            <a:ext cx="4419600" cy="2554545"/>
          </a:xfrm>
          <a:prstGeom prst="rect">
            <a:avLst/>
          </a:prstGeom>
          <a:solidFill>
            <a:schemeClr val="accent3">
              <a:alpha val="15000"/>
            </a:schemeClr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Step 2: </a:t>
            </a:r>
            <a:r>
              <a:rPr lang="en-US" sz="2000" b="1" i="1" dirty="0" smtClean="0"/>
              <a:t>WRF Ghost </a:t>
            </a:r>
            <a:r>
              <a:rPr lang="en-US" sz="2000" b="1" dirty="0" smtClean="0"/>
              <a:t>run (90 s WRF run)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Downscales global data from </a:t>
            </a:r>
            <a:r>
              <a:rPr lang="en-US" sz="2000" i="1" dirty="0" smtClean="0"/>
              <a:t>real</a:t>
            </a:r>
            <a:r>
              <a:rPr lang="en-US" sz="2000" dirty="0" smtClean="0"/>
              <a:t>’s wrfinput_d01 file to a </a:t>
            </a:r>
            <a:r>
              <a:rPr lang="en-US" sz="2000" u="sng" dirty="0" smtClean="0"/>
              <a:t>large</a:t>
            </a:r>
            <a:r>
              <a:rPr lang="en-US" sz="2000" dirty="0" smtClean="0"/>
              <a:t> high-resolution domain for storm-scale data assimilation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Outputs </a:t>
            </a:r>
            <a:r>
              <a:rPr lang="en-US" sz="2000" dirty="0" smtClean="0"/>
              <a:t>ghost-sized “</a:t>
            </a:r>
            <a:r>
              <a:rPr lang="en-US" sz="2000" dirty="0"/>
              <a:t>analyses” files for </a:t>
            </a:r>
            <a:r>
              <a:rPr lang="en-US" sz="2000" dirty="0" smtClean="0"/>
              <a:t>ghost d02 and ghost d03</a:t>
            </a:r>
            <a:r>
              <a:rPr lang="en-US" sz="2000" dirty="0"/>
              <a:t>, </a:t>
            </a:r>
            <a:r>
              <a:rPr lang="en-US" sz="2000" dirty="0" smtClean="0"/>
              <a:t>containing variables </a:t>
            </a:r>
            <a:r>
              <a:rPr lang="en-US" sz="2000" dirty="0"/>
              <a:t>needed by </a:t>
            </a:r>
            <a:r>
              <a:rPr lang="en-US" sz="2000" dirty="0" smtClean="0"/>
              <a:t>DA package</a:t>
            </a:r>
          </a:p>
        </p:txBody>
      </p:sp>
    </p:spTree>
    <p:extLst>
      <p:ext uri="{BB962C8B-B14F-4D97-AF65-F5344CB8AC3E}">
        <p14:creationId xmlns:p14="http://schemas.microsoft.com/office/powerpoint/2010/main" val="1671924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dtc_wordmark_pms2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last Analysis &amp; Ghost runs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4264224"/>
            <a:ext cx="4114800" cy="1015663"/>
          </a:xfrm>
          <a:prstGeom prst="rect">
            <a:avLst/>
          </a:prstGeom>
          <a:solidFill>
            <a:schemeClr val="accent1">
              <a:alpha val="15000"/>
            </a:schemeClr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WRF Ghost </a:t>
            </a:r>
            <a:r>
              <a:rPr lang="en-US" sz="2000" b="1" dirty="0" smtClean="0"/>
              <a:t>90-s run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Downscales info from global model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Provides first guess for storm-scale DA</a:t>
            </a:r>
          </a:p>
        </p:txBody>
      </p:sp>
      <p:pic>
        <p:nvPicPr>
          <p:cNvPr id="13" name="Picture 12" descr="HWRFv3.5b_Tutorial_ghost_an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37" y="1727022"/>
            <a:ext cx="7629525" cy="2514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59299" y="4264224"/>
            <a:ext cx="4114800" cy="1938992"/>
          </a:xfrm>
          <a:prstGeom prst="rect">
            <a:avLst/>
          </a:prstGeom>
          <a:solidFill>
            <a:schemeClr val="accent1">
              <a:alpha val="15000"/>
            </a:schemeClr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WRF Analysis </a:t>
            </a:r>
            <a:r>
              <a:rPr lang="en-US" sz="2000" b="1" dirty="0" smtClean="0"/>
              <a:t>90-s run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Downscales info from global model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d01,d02,d03 used as main input to vortex initialization procedure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d01 output used for identifying location of vortex in global model for </a:t>
            </a:r>
            <a:r>
              <a:rPr lang="en-US" sz="2000" dirty="0" smtClean="0"/>
              <a:t>removal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5510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Vortex initialization: Stage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3041" y="1540221"/>
            <a:ext cx="1780990" cy="627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Cold Start?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89708" y="1737311"/>
            <a:ext cx="759110" cy="37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77115" y="1540221"/>
            <a:ext cx="1780990" cy="627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Cycled Start?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13377" y="4154462"/>
            <a:ext cx="33837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Start vortex adjustment process by      extracting HWRF vortex from previous </a:t>
            </a:r>
            <a:r>
              <a:rPr lang="en-US" sz="2000" dirty="0" smtClean="0"/>
              <a:t>forecast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69263" y="2558169"/>
            <a:ext cx="0" cy="40990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10317" y="2640812"/>
            <a:ext cx="39308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IF </a:t>
            </a:r>
          </a:p>
          <a:p>
            <a:r>
              <a:rPr lang="en-US" sz="2000" dirty="0" smtClean="0"/>
              <a:t>   Intensity &gt;14 ms</a:t>
            </a:r>
            <a:r>
              <a:rPr lang="en-US" sz="2000" baseline="30000" dirty="0" smtClean="0"/>
              <a:t>-1</a:t>
            </a:r>
            <a:endParaRPr lang="en-US" sz="2000" dirty="0" smtClean="0"/>
          </a:p>
          <a:p>
            <a:r>
              <a:rPr lang="en-US" sz="2000" b="1" dirty="0" smtClean="0"/>
              <a:t>AND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/>
              <a:t>P</a:t>
            </a:r>
            <a:r>
              <a:rPr lang="en-US" sz="2000" dirty="0" smtClean="0"/>
              <a:t>revious 6 –h forecast IS available</a:t>
            </a:r>
          </a:p>
          <a:p>
            <a:r>
              <a:rPr lang="en-US" sz="2000" b="1" dirty="0" smtClean="0"/>
              <a:t>THEN</a:t>
            </a:r>
          </a:p>
          <a:p>
            <a:r>
              <a:rPr lang="en-US" sz="2000" dirty="0" smtClean="0"/>
              <a:t>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10365" y="4942665"/>
            <a:ext cx="1414338" cy="1502513"/>
          </a:xfrm>
          <a:prstGeom prst="rect">
            <a:avLst/>
          </a:prstGeom>
          <a:solidFill>
            <a:srgbClr val="C3D69B"/>
          </a:solidFill>
          <a:ln>
            <a:solidFill>
              <a:srgbClr val="4F6228"/>
            </a:solidFill>
          </a:ln>
          <a:effectLst>
            <a:outerShdw blurRad="50800" dist="215900" dir="5400000" algn="tl" rotWithShape="0">
              <a:prstClr val="black">
                <a:alpha val="31000"/>
              </a:prstClr>
            </a:outerShdw>
          </a:effectLst>
          <a:scene3d>
            <a:camera prst="perspectiveContrastingRightFacing"/>
            <a:lightRig rig="threePt" dir="t"/>
          </a:scene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LcK5Mqpca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928" y="5225209"/>
            <a:ext cx="583181" cy="583181"/>
          </a:xfrm>
          <a:prstGeom prst="rect">
            <a:avLst/>
          </a:prstGeom>
          <a:effectLst>
            <a:outerShdw blurRad="50800" dist="215900" dir="5400000" algn="tl" rotWithShape="0">
              <a:prstClr val="black">
                <a:alpha val="31000"/>
              </a:prstClr>
            </a:outerShdw>
          </a:effectLst>
          <a:scene3d>
            <a:camera prst="perspectiveContrastingRightFacing"/>
            <a:lightRig rig="threePt" dir="t"/>
          </a:scene3d>
        </p:spPr>
      </p:pic>
      <p:sp>
        <p:nvSpPr>
          <p:cNvPr id="17" name="Rectangle 16"/>
          <p:cNvSpPr/>
          <p:nvPr/>
        </p:nvSpPr>
        <p:spPr>
          <a:xfrm>
            <a:off x="388367" y="2710569"/>
            <a:ext cx="3776483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IF </a:t>
            </a:r>
          </a:p>
          <a:p>
            <a:r>
              <a:rPr lang="en-US" sz="2000" dirty="0" smtClean="0"/>
              <a:t>   Intensity &lt; 14 ms</a:t>
            </a:r>
            <a:r>
              <a:rPr lang="en-US" sz="2000" baseline="30000" dirty="0" smtClean="0"/>
              <a:t>-1</a:t>
            </a:r>
            <a:endParaRPr lang="en-US" sz="2000" dirty="0" smtClean="0"/>
          </a:p>
          <a:p>
            <a:r>
              <a:rPr lang="en-US" sz="2000" b="1" dirty="0" smtClean="0"/>
              <a:t>OR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/>
              <a:t>P</a:t>
            </a:r>
            <a:r>
              <a:rPr lang="en-US" sz="2000" dirty="0" smtClean="0"/>
              <a:t>revious 6 –h forecast NOT available</a:t>
            </a:r>
          </a:p>
          <a:p>
            <a:r>
              <a:rPr lang="en-US" sz="2000" b="1" dirty="0" smtClean="0"/>
              <a:t>THEN</a:t>
            </a:r>
          </a:p>
          <a:p>
            <a:r>
              <a:rPr lang="en-US" sz="2000" dirty="0" smtClean="0"/>
              <a:t>   Exit Stage 1</a:t>
            </a:r>
          </a:p>
          <a:p>
            <a:endParaRPr lang="en-US" sz="2000" dirty="0" smtClean="0"/>
          </a:p>
        </p:txBody>
      </p:sp>
      <p:pic>
        <p:nvPicPr>
          <p:cNvPr id="20" name="Picture 4" descr="dtc_wordmark_pms2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96000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740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Vortex initialization: Stage 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26999" y="1266003"/>
            <a:ext cx="8217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Separate the GDAS first guess vortex from environmental flow</a:t>
            </a:r>
          </a:p>
        </p:txBody>
      </p:sp>
      <p:sp>
        <p:nvSpPr>
          <p:cNvPr id="9" name="Rectangle 8"/>
          <p:cNvSpPr/>
          <p:nvPr/>
        </p:nvSpPr>
        <p:spPr>
          <a:xfrm>
            <a:off x="2184169" y="2078642"/>
            <a:ext cx="1414338" cy="15025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07293" y="2387620"/>
            <a:ext cx="785594" cy="10401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3304" y="2261348"/>
            <a:ext cx="1037319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D02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6</a:t>
            </a:r>
            <a:r>
              <a:rPr lang="en-US" sz="2000" dirty="0" smtClean="0">
                <a:solidFill>
                  <a:schemeClr val="tx2"/>
                </a:solidFill>
              </a:rPr>
              <a:t> km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79908" y="2387620"/>
            <a:ext cx="910341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4"/>
                </a:solidFill>
              </a:rPr>
              <a:t>D03</a:t>
            </a:r>
          </a:p>
          <a:p>
            <a:pPr algn="ctr"/>
            <a:r>
              <a:rPr lang="en-US" sz="2000" dirty="0">
                <a:solidFill>
                  <a:schemeClr val="accent4"/>
                </a:solidFill>
              </a:rPr>
              <a:t>2</a:t>
            </a:r>
            <a:r>
              <a:rPr lang="en-US" sz="2000" dirty="0" smtClean="0">
                <a:solidFill>
                  <a:schemeClr val="accent4"/>
                </a:solidFill>
              </a:rPr>
              <a:t> km</a:t>
            </a:r>
            <a:endParaRPr lang="en-US" sz="2000" dirty="0">
              <a:solidFill>
                <a:schemeClr val="accent4"/>
              </a:solidFill>
            </a:endParaRPr>
          </a:p>
        </p:txBody>
      </p:sp>
      <p:cxnSp>
        <p:nvCxnSpPr>
          <p:cNvPr id="13" name="Straight Arrow Connector 12"/>
          <p:cNvCxnSpPr>
            <a:stCxn id="11" idx="3"/>
            <a:endCxn id="9" idx="1"/>
          </p:cNvCxnSpPr>
          <p:nvPr/>
        </p:nvCxnSpPr>
        <p:spPr>
          <a:xfrm>
            <a:off x="1920623" y="2615291"/>
            <a:ext cx="263546" cy="214608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1"/>
            <a:endCxn id="10" idx="3"/>
          </p:cNvCxnSpPr>
          <p:nvPr/>
        </p:nvCxnSpPr>
        <p:spPr>
          <a:xfrm flipH="1">
            <a:off x="5092887" y="2741563"/>
            <a:ext cx="287021" cy="1661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0" name="Picture 19" descr="LcK5Mqpc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146" y="2510625"/>
            <a:ext cx="583181" cy="583181"/>
          </a:xfrm>
          <a:prstGeom prst="rect">
            <a:avLst/>
          </a:prstGeom>
        </p:spPr>
      </p:pic>
      <p:pic>
        <p:nvPicPr>
          <p:cNvPr id="24" name="Picture 23" descr="LcK5Mqpc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26" y="2593565"/>
            <a:ext cx="583181" cy="58318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430373" y="4368758"/>
            <a:ext cx="1414338" cy="1502513"/>
          </a:xfrm>
          <a:prstGeom prst="rect">
            <a:avLst/>
          </a:prstGeom>
          <a:solidFill>
            <a:srgbClr val="C3D69B"/>
          </a:solidFill>
          <a:ln/>
          <a:effectLst>
            <a:outerShdw blurRad="50800" dist="215900" dir="5400000" algn="tl" rotWithShape="0">
              <a:prstClr val="black">
                <a:alpha val="31000"/>
              </a:prstClr>
            </a:outerShdw>
          </a:effectLst>
          <a:scene3d>
            <a:camera prst="perspectiveContrastingRightFacing"/>
            <a:lightRig rig="threePt" dir="t"/>
          </a:scene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 descr="LcK5Mqpc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936" y="4651302"/>
            <a:ext cx="583181" cy="583181"/>
          </a:xfrm>
          <a:prstGeom prst="rect">
            <a:avLst/>
          </a:prstGeom>
          <a:effectLst>
            <a:outerShdw blurRad="50800" dist="215900" dir="5400000" algn="tl" rotWithShape="0">
              <a:prstClr val="black">
                <a:alpha val="31000"/>
              </a:prstClr>
            </a:outerShdw>
          </a:effectLst>
          <a:scene3d>
            <a:camera prst="perspectiveContrastingRightFacing"/>
            <a:lightRig rig="threePt" dir="t"/>
          </a:scene3d>
        </p:spPr>
      </p:pic>
      <p:sp>
        <p:nvSpPr>
          <p:cNvPr id="30" name="Rectangle 29"/>
          <p:cNvSpPr/>
          <p:nvPr/>
        </p:nvSpPr>
        <p:spPr>
          <a:xfrm>
            <a:off x="2954556" y="4324493"/>
            <a:ext cx="1608375" cy="1705936"/>
          </a:xfrm>
          <a:prstGeom prst="rect">
            <a:avLst/>
          </a:prstGeom>
          <a:solidFill>
            <a:srgbClr val="C3D69B"/>
          </a:solidFill>
          <a:ln/>
          <a:effectLst>
            <a:outerShdw blurRad="50800" dist="215900" dir="5400000" algn="tl" rotWithShape="0">
              <a:prstClr val="black">
                <a:alpha val="31000"/>
              </a:prstClr>
            </a:outerShdw>
          </a:effectLst>
          <a:scene3d>
            <a:camera prst="orthographicFront"/>
            <a:lightRig rig="threePt" dir="t"/>
          </a:scene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36172" y="4327342"/>
            <a:ext cx="1445142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D02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+ D03</a:t>
            </a:r>
          </a:p>
        </p:txBody>
      </p:sp>
      <p:pic>
        <p:nvPicPr>
          <p:cNvPr id="32" name="Picture 31" descr="LcK5Mqpc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41" y="4854295"/>
            <a:ext cx="583181" cy="583181"/>
          </a:xfrm>
          <a:prstGeom prst="rect">
            <a:avLst/>
          </a:prstGeom>
        </p:spPr>
      </p:pic>
      <p:sp>
        <p:nvSpPr>
          <p:cNvPr id="33" name="Right Arrow 32"/>
          <p:cNvSpPr/>
          <p:nvPr/>
        </p:nvSpPr>
        <p:spPr>
          <a:xfrm>
            <a:off x="5092887" y="4820426"/>
            <a:ext cx="934906" cy="397145"/>
          </a:xfrm>
          <a:prstGeom prst="rightArrow">
            <a:avLst/>
          </a:prstGeom>
          <a:solidFill>
            <a:srgbClr val="C3D69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422760">
            <a:off x="2656176" y="3581153"/>
            <a:ext cx="934906" cy="39714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rot="6981289">
            <a:off x="3875291" y="3574395"/>
            <a:ext cx="934906" cy="397145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4641" y="5120015"/>
            <a:ext cx="1686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2"/>
                </a:solidFill>
              </a:rPr>
              <a:t>Combine onto the 3X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domain (20x20</a:t>
            </a:r>
            <a:r>
              <a:rPr lang="en-US" sz="2000" baseline="30000" dirty="0" smtClean="0">
                <a:solidFill>
                  <a:schemeClr val="tx2"/>
                </a:solidFill>
              </a:rPr>
              <a:t>o</a:t>
            </a:r>
            <a:r>
              <a:rPr lang="en-US" sz="2000" dirty="0" smtClean="0">
                <a:solidFill>
                  <a:schemeClr val="tx2"/>
                </a:solidFill>
              </a:rPr>
              <a:t> 2-km)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00265" y="5187409"/>
            <a:ext cx="1686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2"/>
                </a:solidFill>
              </a:rPr>
              <a:t>Separate environment and vortex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26" name="Picture 4" descr="dtc_wordmark_pms2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717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 descr="dtc_wordmark_pms2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Vortex initialization: Stage 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11537" y="2286000"/>
            <a:ext cx="1780990" cy="627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Cold Start?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45611" y="2286000"/>
            <a:ext cx="1780990" cy="627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Cycled Start?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8204" y="2358996"/>
            <a:ext cx="759110" cy="37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37759" y="2990064"/>
            <a:ext cx="0" cy="2639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12715" y="3299756"/>
            <a:ext cx="1780990" cy="6277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 &lt; 20 m/s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92235" y="3304377"/>
            <a:ext cx="1780990" cy="6277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 &gt;= 20 m/s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85101" y="3364560"/>
            <a:ext cx="759110" cy="37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12715" y="4152024"/>
            <a:ext cx="17809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Update and use vortex from downscaled GDAS fields (Stage 2) 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644211" y="4152024"/>
            <a:ext cx="1672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Use an axisymmetric bogus vortex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045611" y="3998136"/>
            <a:ext cx="17809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Update and use vortex from previous HWRF forecast </a:t>
            </a:r>
          </a:p>
          <a:p>
            <a:pPr algn="ctr"/>
            <a:r>
              <a:rPr lang="en-US" sz="2000" dirty="0" smtClean="0"/>
              <a:t>(Stage 1) </a:t>
            </a:r>
            <a:endParaRPr lang="en-US" sz="2000" dirty="0"/>
          </a:p>
        </p:txBody>
      </p:sp>
      <p:pic>
        <p:nvPicPr>
          <p:cNvPr id="26" name="Picture 25" descr="LcK5Mqpca.png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515" y="5771415"/>
            <a:ext cx="583181" cy="583181"/>
          </a:xfrm>
          <a:prstGeom prst="rect">
            <a:avLst/>
          </a:prstGeom>
          <a:effectLst>
            <a:outerShdw blurRad="50800" dist="215900" dir="5400000" algn="tl" rotWithShape="0">
              <a:prstClr val="black">
                <a:alpha val="31000"/>
              </a:prstClr>
            </a:outerShdw>
          </a:effectLst>
          <a:scene3d>
            <a:camera prst="perspectiveContrastingRightFacing"/>
            <a:lightRig rig="threePt" dir="t"/>
          </a:scene3d>
        </p:spPr>
      </p:pic>
      <p:pic>
        <p:nvPicPr>
          <p:cNvPr id="27" name="Picture 26" descr="LcK5Mqpc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618" y="5783240"/>
            <a:ext cx="583181" cy="583181"/>
          </a:xfrm>
          <a:prstGeom prst="rect">
            <a:avLst/>
          </a:prstGeom>
          <a:effectLst>
            <a:outerShdw blurRad="50800" dist="215900" dir="5400000" algn="tl" rotWithShape="0">
              <a:prstClr val="black">
                <a:alpha val="31000"/>
              </a:prstClr>
            </a:outerShdw>
          </a:effectLst>
          <a:scene3d>
            <a:camera prst="perspectiveContrastingRightFacing"/>
            <a:lightRig rig="threePt" dir="t"/>
          </a:scene3d>
        </p:spPr>
      </p:pic>
      <p:pic>
        <p:nvPicPr>
          <p:cNvPr id="28" name="Picture 27" descr="LcK5Mqpca.png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527" y="5783240"/>
            <a:ext cx="583181" cy="583181"/>
          </a:xfrm>
          <a:prstGeom prst="rect">
            <a:avLst/>
          </a:prstGeom>
          <a:effectLst/>
          <a:scene3d>
            <a:camera prst="orthographicFront">
              <a:rot lat="624000" lon="18960000" rev="180000"/>
            </a:camera>
            <a:lightRig rig="threePt" dir="t"/>
          </a:scene3d>
        </p:spPr>
      </p:pic>
      <p:sp>
        <p:nvSpPr>
          <p:cNvPr id="19" name="Rectangle 18"/>
          <p:cNvSpPr/>
          <p:nvPr/>
        </p:nvSpPr>
        <p:spPr>
          <a:xfrm>
            <a:off x="609600" y="1282500"/>
            <a:ext cx="82170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Determine which vortex will be used for initializing HWRF and update it using TC Vitals</a:t>
            </a:r>
          </a:p>
        </p:txBody>
      </p:sp>
    </p:spTree>
    <p:extLst>
      <p:ext uri="{BB962C8B-B14F-4D97-AF65-F5344CB8AC3E}">
        <p14:creationId xmlns:p14="http://schemas.microsoft.com/office/powerpoint/2010/main" val="1926740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Vortex </a:t>
            </a:r>
            <a:r>
              <a:rPr lang="en-US" dirty="0" smtClean="0"/>
              <a:t>initialization</a:t>
            </a:r>
            <a:r>
              <a:rPr lang="en-US" dirty="0"/>
              <a:t>: Stage 3</a:t>
            </a:r>
          </a:p>
        </p:txBody>
      </p:sp>
      <p:sp>
        <p:nvSpPr>
          <p:cNvPr id="4" name="Rectangle 3"/>
          <p:cNvSpPr/>
          <p:nvPr/>
        </p:nvSpPr>
        <p:spPr>
          <a:xfrm>
            <a:off x="7150705" y="2984600"/>
            <a:ext cx="821350" cy="8582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19153" y="4100933"/>
            <a:ext cx="475215" cy="455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9137" y="3046091"/>
            <a:ext cx="1414338" cy="1502513"/>
          </a:xfrm>
          <a:prstGeom prst="rect">
            <a:avLst/>
          </a:prstGeom>
          <a:solidFill>
            <a:srgbClr val="C3D69B"/>
          </a:solidFill>
          <a:ln/>
          <a:effectLst>
            <a:outerShdw blurRad="50800" dist="215900" dir="5400000" algn="tl" rotWithShape="0">
              <a:prstClr val="black">
                <a:alpha val="31000"/>
              </a:prstClr>
            </a:outerShdw>
          </a:effectLst>
          <a:scene3d>
            <a:camera prst="perspectiveContrastingRightFacing"/>
            <a:lightRig rig="threePt" dir="t"/>
          </a:scene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LcK5Mqpca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431" y="3497297"/>
            <a:ext cx="583181" cy="583181"/>
          </a:xfrm>
          <a:prstGeom prst="rect">
            <a:avLst/>
          </a:prstGeom>
          <a:effectLst/>
          <a:scene3d>
            <a:camera prst="perspectiveContrastingRightFacing"/>
            <a:lightRig rig="threePt" dir="t"/>
          </a:scene3d>
        </p:spPr>
      </p:pic>
      <p:sp>
        <p:nvSpPr>
          <p:cNvPr id="8" name="Right Arrow 7"/>
          <p:cNvSpPr/>
          <p:nvPr/>
        </p:nvSpPr>
        <p:spPr>
          <a:xfrm rot="20375060">
            <a:off x="5715063" y="3295103"/>
            <a:ext cx="934906" cy="39714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190173">
            <a:off x="5744705" y="3993973"/>
            <a:ext cx="934906" cy="397145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LcK5Mqpca.png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8" b="-1"/>
          <a:stretch/>
        </p:blipFill>
        <p:spPr>
          <a:xfrm>
            <a:off x="7347101" y="4100933"/>
            <a:ext cx="452313" cy="435180"/>
          </a:xfrm>
          <a:prstGeom prst="rect">
            <a:avLst/>
          </a:prstGeom>
          <a:effectLst/>
        </p:spPr>
      </p:pic>
      <p:pic>
        <p:nvPicPr>
          <p:cNvPr id="11" name="Picture 10" descr="LcK5Mqpca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101" y="3183878"/>
            <a:ext cx="452313" cy="452313"/>
          </a:xfrm>
          <a:prstGeom prst="rect">
            <a:avLst/>
          </a:prstGeom>
          <a:effectLst/>
        </p:spPr>
      </p:pic>
      <p:sp>
        <p:nvSpPr>
          <p:cNvPr id="12" name="Rectangle 11"/>
          <p:cNvSpPr/>
          <p:nvPr/>
        </p:nvSpPr>
        <p:spPr>
          <a:xfrm>
            <a:off x="3854936" y="3046091"/>
            <a:ext cx="1414338" cy="1502513"/>
          </a:xfrm>
          <a:prstGeom prst="rect">
            <a:avLst/>
          </a:prstGeom>
          <a:solidFill>
            <a:srgbClr val="C3D69B"/>
          </a:solidFill>
          <a:ln/>
          <a:effectLst>
            <a:outerShdw blurRad="50800" dist="215900" dir="5400000" algn="tl" rotWithShape="0">
              <a:prstClr val="black">
                <a:alpha val="31000"/>
              </a:prstClr>
            </a:outerShdw>
          </a:effectLst>
          <a:scene3d>
            <a:camera prst="perspectiveContrastingRightFacing"/>
            <a:lightRig rig="threePt" dir="t"/>
          </a:scene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LcK5Mqpca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438" y="3517752"/>
            <a:ext cx="583181" cy="583181"/>
          </a:xfrm>
          <a:prstGeom prst="rect">
            <a:avLst/>
          </a:prstGeom>
          <a:effectLst/>
          <a:scene3d>
            <a:camera prst="perspectiveContrastingRightFacing"/>
            <a:lightRig rig="threePt" dir="t"/>
          </a:scene3d>
        </p:spPr>
      </p:pic>
      <p:sp>
        <p:nvSpPr>
          <p:cNvPr id="14" name="Right Arrow 13"/>
          <p:cNvSpPr/>
          <p:nvPr/>
        </p:nvSpPr>
        <p:spPr>
          <a:xfrm>
            <a:off x="2683589" y="3636191"/>
            <a:ext cx="609411" cy="39714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92099" y="1363379"/>
            <a:ext cx="82170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Put selected vortex in GDAS environmental flow for both analysis and ghost domains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14147" y="4857452"/>
            <a:ext cx="3527779" cy="2000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Final result is updated fields for</a:t>
            </a:r>
          </a:p>
          <a:p>
            <a:pPr marL="342900" indent="-342900">
              <a:buFont typeface="Arial"/>
              <a:buChar char="•"/>
            </a:pPr>
            <a:r>
              <a:rPr lang="en-US" sz="2000" b="1" i="1" dirty="0" smtClean="0"/>
              <a:t>HWRF Forecast domains 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b="1" i="1" dirty="0" smtClean="0"/>
              <a:t>d02 (outer nest) 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b="1" i="1" dirty="0" smtClean="0"/>
              <a:t>d03 (inner nest)</a:t>
            </a:r>
          </a:p>
          <a:p>
            <a:pPr marL="342900" indent="-342900">
              <a:buFont typeface="Arial"/>
              <a:buChar char="•"/>
            </a:pPr>
            <a:r>
              <a:rPr lang="en-US" sz="2000" b="1" i="1" dirty="0" smtClean="0"/>
              <a:t>HWRF DA domains 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b="1" i="1" dirty="0" smtClean="0"/>
              <a:t>ghost (d03) 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b="1" i="1" dirty="0" smtClean="0"/>
              <a:t>ghost parent (d02)</a:t>
            </a:r>
            <a:endParaRPr lang="en-US" sz="1600" dirty="0" smtClean="0"/>
          </a:p>
        </p:txBody>
      </p:sp>
      <p:pic>
        <p:nvPicPr>
          <p:cNvPr id="17" name="Picture 4" descr="dtc_wordmark_pms2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5855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 descr="dtc_wordmark_pms2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3664154" y="1595711"/>
            <a:ext cx="19794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Observations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79824" y="5050578"/>
            <a:ext cx="1252421" cy="1229654"/>
          </a:xfrm>
          <a:prstGeom prst="rect">
            <a:avLst/>
          </a:prstGeom>
          <a:pattFill prst="wdUpDiag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0035" y="5312049"/>
            <a:ext cx="1530765" cy="40011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A</a:t>
            </a:r>
            <a:r>
              <a:rPr lang="en-US" sz="2000" b="1" dirty="0" smtClean="0">
                <a:solidFill>
                  <a:schemeClr val="tx2"/>
                </a:solidFill>
              </a:rPr>
              <a:t>nalysis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GSI data assimilation (simplified)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0282" y="1451231"/>
            <a:ext cx="1760459" cy="707886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Ghost Parent (D02)</a:t>
            </a:r>
          </a:p>
        </p:txBody>
      </p:sp>
      <p:sp>
        <p:nvSpPr>
          <p:cNvPr id="9" name="Rectangle 8"/>
          <p:cNvSpPr/>
          <p:nvPr/>
        </p:nvSpPr>
        <p:spPr>
          <a:xfrm>
            <a:off x="1981200" y="2209800"/>
            <a:ext cx="1252421" cy="12296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72578" y="2542822"/>
            <a:ext cx="724623" cy="6523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51634" y="1501445"/>
            <a:ext cx="1478446" cy="40011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Ghost (D03)</a:t>
            </a:r>
          </a:p>
        </p:txBody>
      </p:sp>
      <p:pic>
        <p:nvPicPr>
          <p:cNvPr id="19" name="Picture 18" descr="LcK5Mqpca.png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/>
          <a:stretch/>
        </p:blipFill>
        <p:spPr>
          <a:xfrm>
            <a:off x="6427141" y="2560697"/>
            <a:ext cx="689701" cy="632232"/>
          </a:xfrm>
          <a:prstGeom prst="rect">
            <a:avLst/>
          </a:prstGeom>
          <a:effectLst/>
        </p:spPr>
      </p:pic>
      <p:sp>
        <p:nvSpPr>
          <p:cNvPr id="36" name="Rectangle 35"/>
          <p:cNvSpPr/>
          <p:nvPr/>
        </p:nvSpPr>
        <p:spPr>
          <a:xfrm>
            <a:off x="6361977" y="5169666"/>
            <a:ext cx="724623" cy="652380"/>
          </a:xfrm>
          <a:prstGeom prst="rect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 descr="LcK5Mqpca.png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/>
          <a:stretch/>
        </p:blipFill>
        <p:spPr>
          <a:xfrm>
            <a:off x="6396899" y="5207572"/>
            <a:ext cx="689701" cy="632232"/>
          </a:xfrm>
          <a:prstGeom prst="rect">
            <a:avLst/>
          </a:prstGeom>
          <a:effectLst/>
        </p:spPr>
      </p:pic>
      <p:sp>
        <p:nvSpPr>
          <p:cNvPr id="22" name="TextBox 21"/>
          <p:cNvSpPr txBox="1"/>
          <p:nvPr/>
        </p:nvSpPr>
        <p:spPr>
          <a:xfrm>
            <a:off x="3664154" y="2548971"/>
            <a:ext cx="197940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bufrprep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64154" y="3465685"/>
            <a:ext cx="1979400" cy="707886"/>
          </a:xfrm>
          <a:prstGeom prst="rect">
            <a:avLst/>
          </a:prstGeom>
          <a:solidFill>
            <a:srgbClr val="D9D9D9"/>
          </a:solidFill>
          <a:ln w="22225"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Obs w/ altered QC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19576" y="4161599"/>
            <a:ext cx="1172918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GSI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55120" y="4173571"/>
            <a:ext cx="943320" cy="400110"/>
          </a:xfrm>
          <a:prstGeom prst="rect">
            <a:avLst/>
          </a:prstGeom>
          <a:solidFill>
            <a:srgbClr val="EBF1DE"/>
          </a:solidFill>
          <a:ln w="19050"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GSI</a:t>
            </a:r>
            <a:endParaRPr lang="en-US" sz="2000" b="1" dirty="0">
              <a:solidFill>
                <a:schemeClr val="tx2"/>
              </a:solidFill>
            </a:endParaRPr>
          </a:p>
        </p:txBody>
      </p:sp>
      <p:cxnSp>
        <p:nvCxnSpPr>
          <p:cNvPr id="4" name="Straight Arrow Connector 3"/>
          <p:cNvCxnSpPr>
            <a:stCxn id="20" idx="2"/>
            <a:endCxn id="22" idx="0"/>
          </p:cNvCxnSpPr>
          <p:nvPr/>
        </p:nvCxnSpPr>
        <p:spPr>
          <a:xfrm>
            <a:off x="4653854" y="1995821"/>
            <a:ext cx="0" cy="55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2" idx="2"/>
            <a:endCxn id="23" idx="0"/>
          </p:cNvCxnSpPr>
          <p:nvPr/>
        </p:nvCxnSpPr>
        <p:spPr>
          <a:xfrm>
            <a:off x="4653854" y="2949081"/>
            <a:ext cx="0" cy="5166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3" idx="1"/>
            <a:endCxn id="24" idx="0"/>
          </p:cNvCxnSpPr>
          <p:nvPr/>
        </p:nvCxnSpPr>
        <p:spPr>
          <a:xfrm flipH="1">
            <a:off x="2606035" y="3819628"/>
            <a:ext cx="1058119" cy="341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3"/>
            <a:endCxn id="25" idx="0"/>
          </p:cNvCxnSpPr>
          <p:nvPr/>
        </p:nvCxnSpPr>
        <p:spPr>
          <a:xfrm>
            <a:off x="5643554" y="3819628"/>
            <a:ext cx="1083226" cy="3539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  <a:endCxn id="24" idx="0"/>
          </p:cNvCxnSpPr>
          <p:nvPr/>
        </p:nvCxnSpPr>
        <p:spPr>
          <a:xfrm flipH="1">
            <a:off x="2606035" y="3439454"/>
            <a:ext cx="1376" cy="7221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  <a:endCxn id="25" idx="0"/>
          </p:cNvCxnSpPr>
          <p:nvPr/>
        </p:nvCxnSpPr>
        <p:spPr>
          <a:xfrm flipH="1">
            <a:off x="6726780" y="3195202"/>
            <a:ext cx="8110" cy="9783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4" idx="2"/>
            <a:endCxn id="31" idx="0"/>
          </p:cNvCxnSpPr>
          <p:nvPr/>
        </p:nvCxnSpPr>
        <p:spPr>
          <a:xfrm>
            <a:off x="2606035" y="4561709"/>
            <a:ext cx="0" cy="488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5" idx="2"/>
            <a:endCxn id="36" idx="0"/>
          </p:cNvCxnSpPr>
          <p:nvPr/>
        </p:nvCxnSpPr>
        <p:spPr>
          <a:xfrm flipH="1">
            <a:off x="6724289" y="4573681"/>
            <a:ext cx="2491" cy="5959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02006" y="2548971"/>
            <a:ext cx="1530765" cy="40011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First guess</a:t>
            </a:r>
          </a:p>
        </p:txBody>
      </p:sp>
      <p:pic>
        <p:nvPicPr>
          <p:cNvPr id="38" name="Picture 37" descr="LcK5Mqpca.png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071" y="2538848"/>
            <a:ext cx="583181" cy="583181"/>
          </a:xfrm>
          <a:prstGeom prst="rect">
            <a:avLst/>
          </a:prstGeom>
        </p:spPr>
      </p:pic>
      <p:pic>
        <p:nvPicPr>
          <p:cNvPr id="42" name="Picture 41" descr="LcK5Mqpca.png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175" y="5315915"/>
            <a:ext cx="583181" cy="58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73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 descr="dtc_wordmark_pms2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4752622" y="1979677"/>
            <a:ext cx="1979400" cy="400110"/>
          </a:xfrm>
          <a:prstGeom prst="rect">
            <a:avLst/>
          </a:prstGeom>
          <a:solidFill>
            <a:srgbClr val="D9D9D9"/>
          </a:solidFill>
          <a:ln w="22225"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Observations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068292" y="5434544"/>
            <a:ext cx="1252421" cy="1229654"/>
          </a:xfrm>
          <a:prstGeom prst="rect">
            <a:avLst/>
          </a:prstGeom>
          <a:pattFill prst="wdUpDiag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58806" y="5503530"/>
            <a:ext cx="1530765" cy="40011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A</a:t>
            </a:r>
            <a:r>
              <a:rPr lang="en-US" sz="2000" b="1" dirty="0" smtClean="0">
                <a:solidFill>
                  <a:schemeClr val="tx2"/>
                </a:solidFill>
              </a:rPr>
              <a:t>nalysis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GSI data assimilation (FGAT detail)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417017" y="2852782"/>
            <a:ext cx="724623" cy="6523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048334" y="2557860"/>
            <a:ext cx="1252421" cy="1229654"/>
            <a:chOff x="1959866" y="2173894"/>
            <a:chExt cx="1252421" cy="1229654"/>
          </a:xfrm>
        </p:grpSpPr>
        <p:sp>
          <p:nvSpPr>
            <p:cNvPr id="9" name="Rectangle 8"/>
            <p:cNvSpPr/>
            <p:nvPr/>
          </p:nvSpPr>
          <p:spPr>
            <a:xfrm>
              <a:off x="1959866" y="2173894"/>
              <a:ext cx="1252421" cy="122965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LcK5Mqpca.png"/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33"/>
            <a:stretch/>
          </p:blipFill>
          <p:spPr>
            <a:xfrm>
              <a:off x="2239012" y="2432910"/>
              <a:ext cx="689701" cy="632232"/>
            </a:xfrm>
            <a:prstGeom prst="rect">
              <a:avLst/>
            </a:prstGeom>
            <a:effectLst/>
          </p:spPr>
        </p:pic>
      </p:grpSp>
      <p:pic>
        <p:nvPicPr>
          <p:cNvPr id="19" name="Picture 18" descr="LcK5Mqpca.png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/>
          <a:stretch/>
        </p:blipFill>
        <p:spPr>
          <a:xfrm>
            <a:off x="7451939" y="2878765"/>
            <a:ext cx="689701" cy="632232"/>
          </a:xfrm>
          <a:prstGeom prst="rect">
            <a:avLst/>
          </a:prstGeom>
          <a:effectLst/>
        </p:spPr>
      </p:pic>
      <p:sp>
        <p:nvSpPr>
          <p:cNvPr id="36" name="Rectangle 35"/>
          <p:cNvSpPr/>
          <p:nvPr/>
        </p:nvSpPr>
        <p:spPr>
          <a:xfrm>
            <a:off x="7450445" y="5553632"/>
            <a:ext cx="724623" cy="652380"/>
          </a:xfrm>
          <a:prstGeom prst="rect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 descr="LcK5Mqpca.png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/>
          <a:stretch/>
        </p:blipFill>
        <p:spPr>
          <a:xfrm>
            <a:off x="7485367" y="5619760"/>
            <a:ext cx="689701" cy="632232"/>
          </a:xfrm>
          <a:prstGeom prst="rect">
            <a:avLst/>
          </a:prstGeom>
          <a:effectLst/>
        </p:spPr>
      </p:pic>
      <p:sp>
        <p:nvSpPr>
          <p:cNvPr id="22" name="TextBox 21"/>
          <p:cNvSpPr txBox="1"/>
          <p:nvPr/>
        </p:nvSpPr>
        <p:spPr>
          <a:xfrm>
            <a:off x="4752622" y="2932937"/>
            <a:ext cx="197940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bufrprep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52622" y="3849651"/>
            <a:ext cx="1979400" cy="707886"/>
          </a:xfrm>
          <a:prstGeom prst="rect">
            <a:avLst/>
          </a:prstGeom>
          <a:solidFill>
            <a:srgbClr val="D9D9D9"/>
          </a:solidFill>
          <a:ln w="22225"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Obs w/ altered QC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08044" y="4545565"/>
            <a:ext cx="1172918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GSI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43588" y="4557537"/>
            <a:ext cx="94332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GSI</a:t>
            </a:r>
            <a:endParaRPr lang="en-US" sz="2000" b="1" dirty="0">
              <a:solidFill>
                <a:schemeClr val="tx2"/>
              </a:solidFill>
            </a:endParaRPr>
          </a:p>
        </p:txBody>
      </p:sp>
      <p:cxnSp>
        <p:nvCxnSpPr>
          <p:cNvPr id="4" name="Straight Arrow Connector 3"/>
          <p:cNvCxnSpPr>
            <a:stCxn id="20" idx="2"/>
            <a:endCxn id="22" idx="0"/>
          </p:cNvCxnSpPr>
          <p:nvPr/>
        </p:nvCxnSpPr>
        <p:spPr>
          <a:xfrm>
            <a:off x="5742322" y="2379787"/>
            <a:ext cx="0" cy="55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2" idx="2"/>
            <a:endCxn id="23" idx="0"/>
          </p:cNvCxnSpPr>
          <p:nvPr/>
        </p:nvCxnSpPr>
        <p:spPr>
          <a:xfrm>
            <a:off x="5742322" y="3333047"/>
            <a:ext cx="0" cy="5166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3" idx="1"/>
            <a:endCxn id="24" idx="0"/>
          </p:cNvCxnSpPr>
          <p:nvPr/>
        </p:nvCxnSpPr>
        <p:spPr>
          <a:xfrm flipH="1">
            <a:off x="3694503" y="4203594"/>
            <a:ext cx="1058119" cy="341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3"/>
            <a:endCxn id="25" idx="0"/>
          </p:cNvCxnSpPr>
          <p:nvPr/>
        </p:nvCxnSpPr>
        <p:spPr>
          <a:xfrm>
            <a:off x="6732022" y="4203594"/>
            <a:ext cx="1083226" cy="3539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  <a:endCxn id="24" idx="0"/>
          </p:cNvCxnSpPr>
          <p:nvPr/>
        </p:nvCxnSpPr>
        <p:spPr>
          <a:xfrm>
            <a:off x="3674545" y="3787514"/>
            <a:ext cx="19958" cy="7580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  <a:endCxn id="25" idx="0"/>
          </p:cNvCxnSpPr>
          <p:nvPr/>
        </p:nvCxnSpPr>
        <p:spPr>
          <a:xfrm>
            <a:off x="7779329" y="3505162"/>
            <a:ext cx="35919" cy="1052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4" idx="2"/>
          </p:cNvCxnSpPr>
          <p:nvPr/>
        </p:nvCxnSpPr>
        <p:spPr>
          <a:xfrm>
            <a:off x="3694503" y="4945675"/>
            <a:ext cx="0" cy="488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5" idx="2"/>
            <a:endCxn id="36" idx="0"/>
          </p:cNvCxnSpPr>
          <p:nvPr/>
        </p:nvCxnSpPr>
        <p:spPr>
          <a:xfrm flipH="1">
            <a:off x="7812757" y="4957647"/>
            <a:ext cx="2491" cy="5959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88877" y="1995727"/>
            <a:ext cx="2080959" cy="3170099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First guesses at </a:t>
            </a:r>
          </a:p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-3h, 0h, +3h</a:t>
            </a:r>
          </a:p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(WPS, Ghost, Analysis, real, and relocate are done for 3 time levels in order to use First Guess at Appropriate Time – FGAT)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23916" y="2411004"/>
            <a:ext cx="1252421" cy="1229654"/>
            <a:chOff x="1959866" y="2173894"/>
            <a:chExt cx="1252421" cy="1229654"/>
          </a:xfrm>
        </p:grpSpPr>
        <p:sp>
          <p:nvSpPr>
            <p:cNvPr id="38" name="Rectangle 37"/>
            <p:cNvSpPr/>
            <p:nvPr/>
          </p:nvSpPr>
          <p:spPr>
            <a:xfrm>
              <a:off x="1959866" y="2173894"/>
              <a:ext cx="1252421" cy="122965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2" name="Picture 41" descr="LcK5Mqpca.png"/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33"/>
            <a:stretch/>
          </p:blipFill>
          <p:spPr>
            <a:xfrm>
              <a:off x="2239012" y="2432910"/>
              <a:ext cx="689701" cy="632232"/>
            </a:xfrm>
            <a:prstGeom prst="rect">
              <a:avLst/>
            </a:prstGeom>
            <a:effectLst/>
          </p:spPr>
        </p:pic>
      </p:grpSp>
      <p:sp>
        <p:nvSpPr>
          <p:cNvPr id="44" name="Rectangle 43"/>
          <p:cNvSpPr/>
          <p:nvPr/>
        </p:nvSpPr>
        <p:spPr>
          <a:xfrm>
            <a:off x="2531409" y="2296149"/>
            <a:ext cx="1252421" cy="12296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562285" y="2710673"/>
            <a:ext cx="724623" cy="6523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47" descr="LcK5Mqpca.png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/>
          <a:stretch/>
        </p:blipFill>
        <p:spPr>
          <a:xfrm>
            <a:off x="7597207" y="2736656"/>
            <a:ext cx="689701" cy="632232"/>
          </a:xfrm>
          <a:prstGeom prst="rect">
            <a:avLst/>
          </a:prstGeom>
          <a:effectLst/>
        </p:spPr>
      </p:pic>
      <p:sp>
        <p:nvSpPr>
          <p:cNvPr id="49" name="Rectangle 48"/>
          <p:cNvSpPr/>
          <p:nvPr/>
        </p:nvSpPr>
        <p:spPr>
          <a:xfrm>
            <a:off x="7774875" y="2520757"/>
            <a:ext cx="724623" cy="6523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Picture 49" descr="LcK5Mqpca.png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/>
          <a:stretch/>
        </p:blipFill>
        <p:spPr>
          <a:xfrm>
            <a:off x="7809797" y="2546740"/>
            <a:ext cx="689701" cy="632232"/>
          </a:xfrm>
          <a:prstGeom prst="rect">
            <a:avLst/>
          </a:prstGeom>
          <a:effectLst/>
        </p:spPr>
      </p:pic>
      <p:pic>
        <p:nvPicPr>
          <p:cNvPr id="55" name="Picture 54" descr="LcK5Mqpca.png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107" y="2595288"/>
            <a:ext cx="583181" cy="583181"/>
          </a:xfrm>
          <a:prstGeom prst="rect">
            <a:avLst/>
          </a:prstGeom>
        </p:spPr>
      </p:pic>
      <p:pic>
        <p:nvPicPr>
          <p:cNvPr id="56" name="Picture 55" descr="LcK5Mqpca.png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737" y="5746769"/>
            <a:ext cx="583181" cy="583181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651614" y="1451236"/>
            <a:ext cx="1760459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Ghost Parent (D02)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184004" y="1830704"/>
            <a:ext cx="1478446" cy="40011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Ghost (D03)</a:t>
            </a:r>
          </a:p>
        </p:txBody>
      </p:sp>
    </p:spTree>
    <p:extLst>
      <p:ext uri="{BB962C8B-B14F-4D97-AF65-F5344CB8AC3E}">
        <p14:creationId xmlns:p14="http://schemas.microsoft.com/office/powerpoint/2010/main" val="773290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17" name="Trapezoid 2"/>
          <p:cNvSpPr>
            <a:spLocks noChangeAspect="1"/>
          </p:cNvSpPr>
          <p:nvPr/>
        </p:nvSpPr>
        <p:spPr>
          <a:xfrm rot="10800000">
            <a:off x="11813" y="1981200"/>
            <a:ext cx="3915903" cy="3515388"/>
          </a:xfrm>
          <a:custGeom>
            <a:avLst/>
            <a:gdLst>
              <a:gd name="connsiteX0" fmla="*/ 0 w 4627654"/>
              <a:gd name="connsiteY0" fmla="*/ 3693612 h 3693612"/>
              <a:gd name="connsiteX1" fmla="*/ 923403 w 4627654"/>
              <a:gd name="connsiteY1" fmla="*/ 0 h 3693612"/>
              <a:gd name="connsiteX2" fmla="*/ 3704251 w 4627654"/>
              <a:gd name="connsiteY2" fmla="*/ 0 h 3693612"/>
              <a:gd name="connsiteX3" fmla="*/ 4627654 w 4627654"/>
              <a:gd name="connsiteY3" fmla="*/ 3693612 h 3693612"/>
              <a:gd name="connsiteX4" fmla="*/ 0 w 4627654"/>
              <a:gd name="connsiteY4" fmla="*/ 3693612 h 3693612"/>
              <a:gd name="connsiteX0" fmla="*/ 0 w 4627654"/>
              <a:gd name="connsiteY0" fmla="*/ 3693612 h 3839604"/>
              <a:gd name="connsiteX1" fmla="*/ 923403 w 4627654"/>
              <a:gd name="connsiteY1" fmla="*/ 0 h 3839604"/>
              <a:gd name="connsiteX2" fmla="*/ 3704251 w 4627654"/>
              <a:gd name="connsiteY2" fmla="*/ 0 h 3839604"/>
              <a:gd name="connsiteX3" fmla="*/ 4627654 w 4627654"/>
              <a:gd name="connsiteY3" fmla="*/ 3693612 h 3839604"/>
              <a:gd name="connsiteX4" fmla="*/ 2321125 w 4627654"/>
              <a:gd name="connsiteY4" fmla="*/ 3839604 h 3839604"/>
              <a:gd name="connsiteX5" fmla="*/ 0 w 4627654"/>
              <a:gd name="connsiteY5" fmla="*/ 3693612 h 3839604"/>
              <a:gd name="connsiteX0" fmla="*/ 0 w 4627654"/>
              <a:gd name="connsiteY0" fmla="*/ 3693612 h 3839604"/>
              <a:gd name="connsiteX1" fmla="*/ 923403 w 4627654"/>
              <a:gd name="connsiteY1" fmla="*/ 0 h 3839604"/>
              <a:gd name="connsiteX2" fmla="*/ 3704251 w 4627654"/>
              <a:gd name="connsiteY2" fmla="*/ 0 h 3839604"/>
              <a:gd name="connsiteX3" fmla="*/ 4627654 w 4627654"/>
              <a:gd name="connsiteY3" fmla="*/ 3693612 h 3839604"/>
              <a:gd name="connsiteX4" fmla="*/ 2321125 w 4627654"/>
              <a:gd name="connsiteY4" fmla="*/ 3839604 h 3839604"/>
              <a:gd name="connsiteX5" fmla="*/ 0 w 4627654"/>
              <a:gd name="connsiteY5" fmla="*/ 3693612 h 3839604"/>
              <a:gd name="connsiteX0" fmla="*/ 0 w 4627654"/>
              <a:gd name="connsiteY0" fmla="*/ 3693612 h 3839604"/>
              <a:gd name="connsiteX1" fmla="*/ 923403 w 4627654"/>
              <a:gd name="connsiteY1" fmla="*/ 0 h 3839604"/>
              <a:gd name="connsiteX2" fmla="*/ 3704251 w 4627654"/>
              <a:gd name="connsiteY2" fmla="*/ 0 h 3839604"/>
              <a:gd name="connsiteX3" fmla="*/ 4627654 w 4627654"/>
              <a:gd name="connsiteY3" fmla="*/ 3693612 h 3839604"/>
              <a:gd name="connsiteX4" fmla="*/ 2321125 w 4627654"/>
              <a:gd name="connsiteY4" fmla="*/ 3839604 h 3839604"/>
              <a:gd name="connsiteX5" fmla="*/ 0 w 4627654"/>
              <a:gd name="connsiteY5" fmla="*/ 3693612 h 3839604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3704251 w 4627654"/>
              <a:gd name="connsiteY2" fmla="*/ 0 h 3927200"/>
              <a:gd name="connsiteX3" fmla="*/ 4627654 w 4627654"/>
              <a:gd name="connsiteY3" fmla="*/ 3693612 h 3927200"/>
              <a:gd name="connsiteX4" fmla="*/ 2321125 w 4627654"/>
              <a:gd name="connsiteY4" fmla="*/ 3927200 h 3927200"/>
              <a:gd name="connsiteX5" fmla="*/ 0 w 4627654"/>
              <a:gd name="connsiteY5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3704251 w 4627654"/>
              <a:gd name="connsiteY2" fmla="*/ 0 h 3927200"/>
              <a:gd name="connsiteX3" fmla="*/ 4627654 w 4627654"/>
              <a:gd name="connsiteY3" fmla="*/ 3693612 h 3927200"/>
              <a:gd name="connsiteX4" fmla="*/ 2321125 w 4627654"/>
              <a:gd name="connsiteY4" fmla="*/ 3927200 h 3927200"/>
              <a:gd name="connsiteX5" fmla="*/ 0 w 4627654"/>
              <a:gd name="connsiteY5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3704251 w 4627654"/>
              <a:gd name="connsiteY2" fmla="*/ 0 h 3927200"/>
              <a:gd name="connsiteX3" fmla="*/ 4627654 w 4627654"/>
              <a:gd name="connsiteY3" fmla="*/ 3693612 h 3927200"/>
              <a:gd name="connsiteX4" fmla="*/ 2321125 w 4627654"/>
              <a:gd name="connsiteY4" fmla="*/ 3927200 h 3927200"/>
              <a:gd name="connsiteX5" fmla="*/ 0 w 4627654"/>
              <a:gd name="connsiteY5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2335723 w 4627654"/>
              <a:gd name="connsiteY2" fmla="*/ 189791 h 3927200"/>
              <a:gd name="connsiteX3" fmla="*/ 3704251 w 4627654"/>
              <a:gd name="connsiteY3" fmla="*/ 0 h 3927200"/>
              <a:gd name="connsiteX4" fmla="*/ 4627654 w 4627654"/>
              <a:gd name="connsiteY4" fmla="*/ 3693612 h 3927200"/>
              <a:gd name="connsiteX5" fmla="*/ 2321125 w 4627654"/>
              <a:gd name="connsiteY5" fmla="*/ 3927200 h 3927200"/>
              <a:gd name="connsiteX6" fmla="*/ 0 w 4627654"/>
              <a:gd name="connsiteY6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2335723 w 4627654"/>
              <a:gd name="connsiteY2" fmla="*/ 189791 h 3927200"/>
              <a:gd name="connsiteX3" fmla="*/ 3704251 w 4627654"/>
              <a:gd name="connsiteY3" fmla="*/ 0 h 3927200"/>
              <a:gd name="connsiteX4" fmla="*/ 4627654 w 4627654"/>
              <a:gd name="connsiteY4" fmla="*/ 3693612 h 3927200"/>
              <a:gd name="connsiteX5" fmla="*/ 2321125 w 4627654"/>
              <a:gd name="connsiteY5" fmla="*/ 3927200 h 3927200"/>
              <a:gd name="connsiteX6" fmla="*/ 0 w 4627654"/>
              <a:gd name="connsiteY6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2335723 w 4627654"/>
              <a:gd name="connsiteY2" fmla="*/ 189791 h 3927200"/>
              <a:gd name="connsiteX3" fmla="*/ 3704251 w 4627654"/>
              <a:gd name="connsiteY3" fmla="*/ 0 h 3927200"/>
              <a:gd name="connsiteX4" fmla="*/ 4627654 w 4627654"/>
              <a:gd name="connsiteY4" fmla="*/ 3693612 h 3927200"/>
              <a:gd name="connsiteX5" fmla="*/ 2321125 w 4627654"/>
              <a:gd name="connsiteY5" fmla="*/ 3927200 h 3927200"/>
              <a:gd name="connsiteX6" fmla="*/ 0 w 4627654"/>
              <a:gd name="connsiteY6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2335723 w 4627654"/>
              <a:gd name="connsiteY2" fmla="*/ 189791 h 3927200"/>
              <a:gd name="connsiteX3" fmla="*/ 3704251 w 4627654"/>
              <a:gd name="connsiteY3" fmla="*/ 0 h 3927200"/>
              <a:gd name="connsiteX4" fmla="*/ 4627654 w 4627654"/>
              <a:gd name="connsiteY4" fmla="*/ 3693612 h 3927200"/>
              <a:gd name="connsiteX5" fmla="*/ 2321125 w 4627654"/>
              <a:gd name="connsiteY5" fmla="*/ 3927200 h 3927200"/>
              <a:gd name="connsiteX6" fmla="*/ 0 w 4627654"/>
              <a:gd name="connsiteY6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2335723 w 4627654"/>
              <a:gd name="connsiteY2" fmla="*/ 189791 h 3927200"/>
              <a:gd name="connsiteX3" fmla="*/ 3704251 w 4627654"/>
              <a:gd name="connsiteY3" fmla="*/ 0 h 3927200"/>
              <a:gd name="connsiteX4" fmla="*/ 4627654 w 4627654"/>
              <a:gd name="connsiteY4" fmla="*/ 3693612 h 3927200"/>
              <a:gd name="connsiteX5" fmla="*/ 2321125 w 4627654"/>
              <a:gd name="connsiteY5" fmla="*/ 3927200 h 3927200"/>
              <a:gd name="connsiteX6" fmla="*/ 0 w 4627654"/>
              <a:gd name="connsiteY6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2335723 w 4627654"/>
              <a:gd name="connsiteY2" fmla="*/ 189791 h 3927200"/>
              <a:gd name="connsiteX3" fmla="*/ 3704251 w 4627654"/>
              <a:gd name="connsiteY3" fmla="*/ 0 h 3927200"/>
              <a:gd name="connsiteX4" fmla="*/ 4627654 w 4627654"/>
              <a:gd name="connsiteY4" fmla="*/ 3693612 h 3927200"/>
              <a:gd name="connsiteX5" fmla="*/ 2321125 w 4627654"/>
              <a:gd name="connsiteY5" fmla="*/ 3927200 h 3927200"/>
              <a:gd name="connsiteX6" fmla="*/ 0 w 4627654"/>
              <a:gd name="connsiteY6" fmla="*/ 3693612 h 39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27654" h="3927200">
                <a:moveTo>
                  <a:pt x="0" y="3693612"/>
                </a:moveTo>
                <a:lnTo>
                  <a:pt x="923403" y="0"/>
                </a:lnTo>
                <a:cubicBezTo>
                  <a:pt x="1403908" y="77862"/>
                  <a:pt x="1475662" y="170326"/>
                  <a:pt x="2335723" y="189791"/>
                </a:cubicBezTo>
                <a:cubicBezTo>
                  <a:pt x="2923283" y="170324"/>
                  <a:pt x="3248075" y="121661"/>
                  <a:pt x="3704251" y="0"/>
                </a:cubicBezTo>
                <a:lnTo>
                  <a:pt x="4627654" y="3693612"/>
                </a:lnTo>
                <a:cubicBezTo>
                  <a:pt x="4160294" y="3797614"/>
                  <a:pt x="3610641" y="3912600"/>
                  <a:pt x="2321125" y="3927200"/>
                </a:cubicBezTo>
                <a:cubicBezTo>
                  <a:pt x="1007280" y="3907734"/>
                  <a:pt x="744511" y="3800674"/>
                  <a:pt x="0" y="3693612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rgbClr val="4F81BD"/>
            </a:solidFill>
          </a:ln>
          <a:effectLst>
            <a:outerShdw blurRad="50800" dist="2159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/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LcK5Mqpc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80" y="2972159"/>
            <a:ext cx="266651" cy="266651"/>
          </a:xfrm>
          <a:prstGeom prst="rect">
            <a:avLst/>
          </a:prstGeom>
          <a:effectLst/>
          <a:scene3d>
            <a:camera prst="perspectiveContrastingRightFacing"/>
            <a:lightRig rig="threePt" dir="t"/>
          </a:scene3d>
        </p:spPr>
      </p:pic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3749981" y="2828153"/>
            <a:ext cx="469415" cy="522735"/>
            <a:chOff x="5817039" y="2082170"/>
            <a:chExt cx="598484" cy="666465"/>
          </a:xfrm>
          <a:pattFill prst="wdUpDiag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18" name="Rectangle 17"/>
            <p:cNvSpPr/>
            <p:nvPr/>
          </p:nvSpPr>
          <p:spPr>
            <a:xfrm>
              <a:off x="5817039" y="2082170"/>
              <a:ext cx="598484" cy="666465"/>
            </a:xfrm>
            <a:prstGeom prst="rect">
              <a:avLst/>
            </a:prstGeom>
            <a:grpFill/>
            <a:ln/>
            <a:effectLst>
              <a:outerShdw blurRad="50800" dist="215900" dir="8100000" algn="tr" rotWithShape="0">
                <a:prstClr val="black">
                  <a:alpha val="40000"/>
                </a:prstClr>
              </a:outerShdw>
            </a:effectLst>
            <a:scene3d>
              <a:camera prst="perspectiveContrastingRightFacing"/>
              <a:lightRig rig="threePt" dir="t"/>
            </a:scene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LcK5Mqpca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1720" y="2265771"/>
              <a:ext cx="339969" cy="339969"/>
            </a:xfrm>
            <a:prstGeom prst="rect">
              <a:avLst/>
            </a:prstGeom>
            <a:grpFill/>
            <a:effectLst/>
            <a:scene3d>
              <a:camera prst="perspectiveContrastingRightFacing"/>
              <a:lightRig rig="threePt" dir="t"/>
            </a:scene3d>
          </p:spPr>
        </p:pic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4891928" y="2939019"/>
            <a:ext cx="271594" cy="277332"/>
            <a:chOff x="7752312" y="2082170"/>
            <a:chExt cx="346270" cy="353586"/>
          </a:xfrm>
        </p:grpSpPr>
        <p:sp>
          <p:nvSpPr>
            <p:cNvPr id="19" name="Rectangle 18"/>
            <p:cNvSpPr/>
            <p:nvPr/>
          </p:nvSpPr>
          <p:spPr>
            <a:xfrm>
              <a:off x="7752312" y="2082170"/>
              <a:ext cx="346270" cy="353586"/>
            </a:xfrm>
            <a:prstGeom prst="rect">
              <a:avLst/>
            </a:prstGeom>
            <a:effectLst>
              <a:outerShdw blurRad="50800" dist="215900" dir="8100000" algn="tr" rotWithShape="0">
                <a:prstClr val="black">
                  <a:alpha val="40000"/>
                </a:prstClr>
              </a:outerShdw>
            </a:effectLst>
            <a:scene3d>
              <a:camera prst="perspectiveContrastingRightFacing"/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14" descr="LcK5Mqpca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8613" y="2095787"/>
              <a:ext cx="339969" cy="339969"/>
            </a:xfrm>
            <a:prstGeom prst="rect">
              <a:avLst/>
            </a:prstGeom>
            <a:pattFill prst="wdUpDiag">
              <a:fgClr>
                <a:schemeClr val="accent4"/>
              </a:fgClr>
              <a:bgClr>
                <a:schemeClr val="bg1"/>
              </a:bgClr>
            </a:pattFill>
            <a:effectLst/>
            <a:scene3d>
              <a:camera prst="perspectiveContrastingRightFacing"/>
              <a:lightRig rig="threePt" dir="t"/>
            </a:scene3d>
          </p:spPr>
        </p:pic>
      </p:grpSp>
      <p:sp>
        <p:nvSpPr>
          <p:cNvPr id="7" name="TextBox 6"/>
          <p:cNvSpPr txBox="1"/>
          <p:nvPr/>
        </p:nvSpPr>
        <p:spPr>
          <a:xfrm>
            <a:off x="4237593" y="4510916"/>
            <a:ext cx="4502424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</a:t>
            </a:r>
            <a:r>
              <a:rPr lang="en-US" sz="2400" dirty="0" smtClean="0"/>
              <a:t>nsures consistency between domains by interpolating data from inner nests to their parent</a:t>
            </a:r>
            <a:endParaRPr lang="en-US" sz="2400" dirty="0"/>
          </a:p>
        </p:txBody>
      </p:sp>
      <p:pic>
        <p:nvPicPr>
          <p:cNvPr id="23" name="Picture 4" descr="dtc_wordmark_pms203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2606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1000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5675E-6 -1.36174E-6 L -0.17434 -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17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10000" accel="50000" decel="50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079E-6 -2.40852E-7 L -0.28842 -2.40852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0"/>
                            </p:stCondLst>
                            <p:childTnLst>
                              <p:par>
                                <p:cTn id="10" presetID="9" presetClass="exit" presetSubtype="0" repeatCount="1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repeatCount="10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repeatCount="10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repeatCount="10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299"/>
            <a:ext cx="7315200" cy="57851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17609" y="4330483"/>
            <a:ext cx="4495800" cy="2308324"/>
          </a:xfrm>
          <a:prstGeom prst="rect">
            <a:avLst/>
          </a:prstGeom>
          <a:solidFill>
            <a:srgbClr val="EBF1DE"/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GFS – Global Forecast System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sed for lateral boundary conditions and initial conditions for parent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GDAS – Global Data Assimilation System (6-h forecast of previous 6-h cycle)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sed for initialization of nests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GFS ensemble</a:t>
            </a:r>
            <a:endParaRPr lang="en-US" b="1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sed for hybrid DA</a:t>
            </a:r>
            <a:endParaRPr lang="en-US" b="1" dirty="0"/>
          </a:p>
        </p:txBody>
      </p:sp>
      <p:pic>
        <p:nvPicPr>
          <p:cNvPr id="9" name="Picture 4" descr="dtc_wordmark_pms203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96000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357187" y="762000"/>
            <a:ext cx="8382000" cy="2514600"/>
          </a:xfrm>
          <a:prstGeom prst="ellipse">
            <a:avLst/>
          </a:prstGeom>
          <a:solidFill>
            <a:srgbClr val="FFFF00">
              <a:alpha val="9000"/>
            </a:srgb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150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dtc_wordmark_pms2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conditions for HWRF forecast</a:t>
            </a:r>
            <a:endParaRPr lang="en-US" dirty="0"/>
          </a:p>
        </p:txBody>
      </p:sp>
      <p:sp>
        <p:nvSpPr>
          <p:cNvPr id="6" name="Trapezoid 2"/>
          <p:cNvSpPr/>
          <p:nvPr/>
        </p:nvSpPr>
        <p:spPr>
          <a:xfrm rot="10800000">
            <a:off x="457200" y="1819118"/>
            <a:ext cx="4992611" cy="4481971"/>
          </a:xfrm>
          <a:custGeom>
            <a:avLst/>
            <a:gdLst>
              <a:gd name="connsiteX0" fmla="*/ 0 w 4627654"/>
              <a:gd name="connsiteY0" fmla="*/ 3693612 h 3693612"/>
              <a:gd name="connsiteX1" fmla="*/ 923403 w 4627654"/>
              <a:gd name="connsiteY1" fmla="*/ 0 h 3693612"/>
              <a:gd name="connsiteX2" fmla="*/ 3704251 w 4627654"/>
              <a:gd name="connsiteY2" fmla="*/ 0 h 3693612"/>
              <a:gd name="connsiteX3" fmla="*/ 4627654 w 4627654"/>
              <a:gd name="connsiteY3" fmla="*/ 3693612 h 3693612"/>
              <a:gd name="connsiteX4" fmla="*/ 0 w 4627654"/>
              <a:gd name="connsiteY4" fmla="*/ 3693612 h 3693612"/>
              <a:gd name="connsiteX0" fmla="*/ 0 w 4627654"/>
              <a:gd name="connsiteY0" fmla="*/ 3693612 h 3839604"/>
              <a:gd name="connsiteX1" fmla="*/ 923403 w 4627654"/>
              <a:gd name="connsiteY1" fmla="*/ 0 h 3839604"/>
              <a:gd name="connsiteX2" fmla="*/ 3704251 w 4627654"/>
              <a:gd name="connsiteY2" fmla="*/ 0 h 3839604"/>
              <a:gd name="connsiteX3" fmla="*/ 4627654 w 4627654"/>
              <a:gd name="connsiteY3" fmla="*/ 3693612 h 3839604"/>
              <a:gd name="connsiteX4" fmla="*/ 2321125 w 4627654"/>
              <a:gd name="connsiteY4" fmla="*/ 3839604 h 3839604"/>
              <a:gd name="connsiteX5" fmla="*/ 0 w 4627654"/>
              <a:gd name="connsiteY5" fmla="*/ 3693612 h 3839604"/>
              <a:gd name="connsiteX0" fmla="*/ 0 w 4627654"/>
              <a:gd name="connsiteY0" fmla="*/ 3693612 h 3839604"/>
              <a:gd name="connsiteX1" fmla="*/ 923403 w 4627654"/>
              <a:gd name="connsiteY1" fmla="*/ 0 h 3839604"/>
              <a:gd name="connsiteX2" fmla="*/ 3704251 w 4627654"/>
              <a:gd name="connsiteY2" fmla="*/ 0 h 3839604"/>
              <a:gd name="connsiteX3" fmla="*/ 4627654 w 4627654"/>
              <a:gd name="connsiteY3" fmla="*/ 3693612 h 3839604"/>
              <a:gd name="connsiteX4" fmla="*/ 2321125 w 4627654"/>
              <a:gd name="connsiteY4" fmla="*/ 3839604 h 3839604"/>
              <a:gd name="connsiteX5" fmla="*/ 0 w 4627654"/>
              <a:gd name="connsiteY5" fmla="*/ 3693612 h 3839604"/>
              <a:gd name="connsiteX0" fmla="*/ 0 w 4627654"/>
              <a:gd name="connsiteY0" fmla="*/ 3693612 h 3839604"/>
              <a:gd name="connsiteX1" fmla="*/ 923403 w 4627654"/>
              <a:gd name="connsiteY1" fmla="*/ 0 h 3839604"/>
              <a:gd name="connsiteX2" fmla="*/ 3704251 w 4627654"/>
              <a:gd name="connsiteY2" fmla="*/ 0 h 3839604"/>
              <a:gd name="connsiteX3" fmla="*/ 4627654 w 4627654"/>
              <a:gd name="connsiteY3" fmla="*/ 3693612 h 3839604"/>
              <a:gd name="connsiteX4" fmla="*/ 2321125 w 4627654"/>
              <a:gd name="connsiteY4" fmla="*/ 3839604 h 3839604"/>
              <a:gd name="connsiteX5" fmla="*/ 0 w 4627654"/>
              <a:gd name="connsiteY5" fmla="*/ 3693612 h 3839604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3704251 w 4627654"/>
              <a:gd name="connsiteY2" fmla="*/ 0 h 3927200"/>
              <a:gd name="connsiteX3" fmla="*/ 4627654 w 4627654"/>
              <a:gd name="connsiteY3" fmla="*/ 3693612 h 3927200"/>
              <a:gd name="connsiteX4" fmla="*/ 2321125 w 4627654"/>
              <a:gd name="connsiteY4" fmla="*/ 3927200 h 3927200"/>
              <a:gd name="connsiteX5" fmla="*/ 0 w 4627654"/>
              <a:gd name="connsiteY5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3704251 w 4627654"/>
              <a:gd name="connsiteY2" fmla="*/ 0 h 3927200"/>
              <a:gd name="connsiteX3" fmla="*/ 4627654 w 4627654"/>
              <a:gd name="connsiteY3" fmla="*/ 3693612 h 3927200"/>
              <a:gd name="connsiteX4" fmla="*/ 2321125 w 4627654"/>
              <a:gd name="connsiteY4" fmla="*/ 3927200 h 3927200"/>
              <a:gd name="connsiteX5" fmla="*/ 0 w 4627654"/>
              <a:gd name="connsiteY5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3704251 w 4627654"/>
              <a:gd name="connsiteY2" fmla="*/ 0 h 3927200"/>
              <a:gd name="connsiteX3" fmla="*/ 4627654 w 4627654"/>
              <a:gd name="connsiteY3" fmla="*/ 3693612 h 3927200"/>
              <a:gd name="connsiteX4" fmla="*/ 2321125 w 4627654"/>
              <a:gd name="connsiteY4" fmla="*/ 3927200 h 3927200"/>
              <a:gd name="connsiteX5" fmla="*/ 0 w 4627654"/>
              <a:gd name="connsiteY5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2335723 w 4627654"/>
              <a:gd name="connsiteY2" fmla="*/ 189791 h 3927200"/>
              <a:gd name="connsiteX3" fmla="*/ 3704251 w 4627654"/>
              <a:gd name="connsiteY3" fmla="*/ 0 h 3927200"/>
              <a:gd name="connsiteX4" fmla="*/ 4627654 w 4627654"/>
              <a:gd name="connsiteY4" fmla="*/ 3693612 h 3927200"/>
              <a:gd name="connsiteX5" fmla="*/ 2321125 w 4627654"/>
              <a:gd name="connsiteY5" fmla="*/ 3927200 h 3927200"/>
              <a:gd name="connsiteX6" fmla="*/ 0 w 4627654"/>
              <a:gd name="connsiteY6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2335723 w 4627654"/>
              <a:gd name="connsiteY2" fmla="*/ 189791 h 3927200"/>
              <a:gd name="connsiteX3" fmla="*/ 3704251 w 4627654"/>
              <a:gd name="connsiteY3" fmla="*/ 0 h 3927200"/>
              <a:gd name="connsiteX4" fmla="*/ 4627654 w 4627654"/>
              <a:gd name="connsiteY4" fmla="*/ 3693612 h 3927200"/>
              <a:gd name="connsiteX5" fmla="*/ 2321125 w 4627654"/>
              <a:gd name="connsiteY5" fmla="*/ 3927200 h 3927200"/>
              <a:gd name="connsiteX6" fmla="*/ 0 w 4627654"/>
              <a:gd name="connsiteY6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2335723 w 4627654"/>
              <a:gd name="connsiteY2" fmla="*/ 189791 h 3927200"/>
              <a:gd name="connsiteX3" fmla="*/ 3704251 w 4627654"/>
              <a:gd name="connsiteY3" fmla="*/ 0 h 3927200"/>
              <a:gd name="connsiteX4" fmla="*/ 4627654 w 4627654"/>
              <a:gd name="connsiteY4" fmla="*/ 3693612 h 3927200"/>
              <a:gd name="connsiteX5" fmla="*/ 2321125 w 4627654"/>
              <a:gd name="connsiteY5" fmla="*/ 3927200 h 3927200"/>
              <a:gd name="connsiteX6" fmla="*/ 0 w 4627654"/>
              <a:gd name="connsiteY6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2335723 w 4627654"/>
              <a:gd name="connsiteY2" fmla="*/ 189791 h 3927200"/>
              <a:gd name="connsiteX3" fmla="*/ 3704251 w 4627654"/>
              <a:gd name="connsiteY3" fmla="*/ 0 h 3927200"/>
              <a:gd name="connsiteX4" fmla="*/ 4627654 w 4627654"/>
              <a:gd name="connsiteY4" fmla="*/ 3693612 h 3927200"/>
              <a:gd name="connsiteX5" fmla="*/ 2321125 w 4627654"/>
              <a:gd name="connsiteY5" fmla="*/ 3927200 h 3927200"/>
              <a:gd name="connsiteX6" fmla="*/ 0 w 4627654"/>
              <a:gd name="connsiteY6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2335723 w 4627654"/>
              <a:gd name="connsiteY2" fmla="*/ 189791 h 3927200"/>
              <a:gd name="connsiteX3" fmla="*/ 3704251 w 4627654"/>
              <a:gd name="connsiteY3" fmla="*/ 0 h 3927200"/>
              <a:gd name="connsiteX4" fmla="*/ 4627654 w 4627654"/>
              <a:gd name="connsiteY4" fmla="*/ 3693612 h 3927200"/>
              <a:gd name="connsiteX5" fmla="*/ 2321125 w 4627654"/>
              <a:gd name="connsiteY5" fmla="*/ 3927200 h 3927200"/>
              <a:gd name="connsiteX6" fmla="*/ 0 w 4627654"/>
              <a:gd name="connsiteY6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2335723 w 4627654"/>
              <a:gd name="connsiteY2" fmla="*/ 189791 h 3927200"/>
              <a:gd name="connsiteX3" fmla="*/ 3704251 w 4627654"/>
              <a:gd name="connsiteY3" fmla="*/ 0 h 3927200"/>
              <a:gd name="connsiteX4" fmla="*/ 4627654 w 4627654"/>
              <a:gd name="connsiteY4" fmla="*/ 3693612 h 3927200"/>
              <a:gd name="connsiteX5" fmla="*/ 2321125 w 4627654"/>
              <a:gd name="connsiteY5" fmla="*/ 3927200 h 3927200"/>
              <a:gd name="connsiteX6" fmla="*/ 0 w 4627654"/>
              <a:gd name="connsiteY6" fmla="*/ 3693612 h 39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27654" h="3927200">
                <a:moveTo>
                  <a:pt x="0" y="3693612"/>
                </a:moveTo>
                <a:lnTo>
                  <a:pt x="923403" y="0"/>
                </a:lnTo>
                <a:cubicBezTo>
                  <a:pt x="1403908" y="77862"/>
                  <a:pt x="1475662" y="170326"/>
                  <a:pt x="2335723" y="189791"/>
                </a:cubicBezTo>
                <a:cubicBezTo>
                  <a:pt x="2923283" y="170324"/>
                  <a:pt x="3248075" y="121661"/>
                  <a:pt x="3704251" y="0"/>
                </a:cubicBezTo>
                <a:lnTo>
                  <a:pt x="4627654" y="3693612"/>
                </a:lnTo>
                <a:cubicBezTo>
                  <a:pt x="4160294" y="3797614"/>
                  <a:pt x="3610641" y="3912600"/>
                  <a:pt x="2321125" y="3927200"/>
                </a:cubicBezTo>
                <a:cubicBezTo>
                  <a:pt x="1007280" y="3907734"/>
                  <a:pt x="744511" y="3800674"/>
                  <a:pt x="0" y="3693612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LcK5Mqpca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322" y="3961020"/>
            <a:ext cx="339969" cy="339969"/>
          </a:xfrm>
          <a:prstGeom prst="rect">
            <a:avLst/>
          </a:prstGeom>
          <a:effectLst/>
        </p:spPr>
      </p:pic>
      <p:sp>
        <p:nvSpPr>
          <p:cNvPr id="11" name="TextBox 10"/>
          <p:cNvSpPr txBox="1"/>
          <p:nvPr/>
        </p:nvSpPr>
        <p:spPr>
          <a:xfrm>
            <a:off x="1517018" y="1417638"/>
            <a:ext cx="299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wrfinput_d01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37598" y="3208142"/>
            <a:ext cx="299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wrfinput_d02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12383" y="3218803"/>
            <a:ext cx="299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wrfinput_d03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3434" y="4684977"/>
            <a:ext cx="1686366" cy="132343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GFS analysis w/ merged info from all domains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13899" y="3795117"/>
            <a:ext cx="598484" cy="6664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94640" y="3947403"/>
            <a:ext cx="346270" cy="3535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LcK5Mqpca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40" y="3961020"/>
            <a:ext cx="339969" cy="339969"/>
          </a:xfrm>
          <a:prstGeom prst="rect">
            <a:avLst/>
          </a:prstGeom>
          <a:effectLst/>
        </p:spPr>
      </p:pic>
      <p:pic>
        <p:nvPicPr>
          <p:cNvPr id="9" name="Picture 8" descr="LcK5Mqpca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934" y="3961020"/>
            <a:ext cx="339969" cy="339969"/>
          </a:xfrm>
          <a:prstGeom prst="rect">
            <a:avLst/>
          </a:prstGeom>
          <a:effectLst/>
        </p:spPr>
      </p:pic>
      <p:sp>
        <p:nvSpPr>
          <p:cNvPr id="14" name="TextBox 13"/>
          <p:cNvSpPr txBox="1"/>
          <p:nvPr/>
        </p:nvSpPr>
        <p:spPr>
          <a:xfrm>
            <a:off x="5913899" y="4693519"/>
            <a:ext cx="2480691" cy="1631216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GDAS background w/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v</a:t>
            </a:r>
            <a:r>
              <a:rPr lang="en-US" sz="2000" dirty="0" smtClean="0">
                <a:solidFill>
                  <a:schemeClr val="tx1"/>
                </a:solidFill>
              </a:rPr>
              <a:t>ortex improvement,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GSI data assimilation, and </a:t>
            </a:r>
            <a:r>
              <a:rPr lang="en-US" sz="2000" dirty="0">
                <a:solidFill>
                  <a:schemeClr val="tx1"/>
                </a:solidFill>
              </a:rPr>
              <a:t>m</a:t>
            </a:r>
            <a:r>
              <a:rPr lang="en-US" sz="2000" dirty="0" smtClean="0">
                <a:solidFill>
                  <a:schemeClr val="tx1"/>
                </a:solidFill>
              </a:rPr>
              <a:t>erged info from all domains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8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dtc_wordmark_pms2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 rot="20852939">
            <a:off x="1193026" y="687099"/>
            <a:ext cx="6224048" cy="1143000"/>
          </a:xfrm>
        </p:spPr>
        <p:txBody>
          <a:bodyPr/>
          <a:lstStyle/>
          <a:p>
            <a:r>
              <a:rPr lang="en-US" dirty="0" smtClean="0"/>
              <a:t>Thank you for your interest!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2458054"/>
            <a:ext cx="8972266" cy="409514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3300" dirty="0" smtClean="0"/>
              <a:t>You can…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Ask questions during the tutorial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Visit </a:t>
            </a:r>
            <a:r>
              <a:rPr lang="en-US" dirty="0"/>
              <a:t>our website: </a:t>
            </a:r>
            <a:r>
              <a:rPr lang="en-US" dirty="0">
                <a:hlinkClick r:id="rId3"/>
              </a:rPr>
              <a:t>http://www.dtcenter.org/HurrWRF/</a:t>
            </a:r>
            <a:r>
              <a:rPr lang="en-US" dirty="0" smtClean="0">
                <a:hlinkClick r:id="rId3"/>
              </a:rPr>
              <a:t>users</a:t>
            </a:r>
            <a:endParaRPr lang="en-US" dirty="0" smtClean="0"/>
          </a:p>
          <a:p>
            <a:pPr lvl="2">
              <a:lnSpc>
                <a:spcPct val="130000"/>
              </a:lnSpc>
            </a:pPr>
            <a:r>
              <a:rPr lang="en-US" dirty="0" smtClean="0"/>
              <a:t>HWRF v3.7a Users Guide</a:t>
            </a:r>
            <a:r>
              <a:rPr lang="en-US" dirty="0"/>
              <a:t>: </a:t>
            </a:r>
            <a:r>
              <a:rPr lang="en-US" sz="1800" dirty="0">
                <a:hlinkClick r:id="rId4"/>
              </a:rPr>
              <a:t>http://www.dtcenter.org/HurrWRF/users/docs/users_guide/HWRF_v3.7a_UG.pdf</a:t>
            </a:r>
            <a:endParaRPr lang="en-US" sz="1800" dirty="0" smtClean="0"/>
          </a:p>
          <a:p>
            <a:pPr lvl="2">
              <a:lnSpc>
                <a:spcPct val="130000"/>
              </a:lnSpc>
            </a:pPr>
            <a:r>
              <a:rPr lang="en-US" dirty="0"/>
              <a:t>Scientific Documentation: </a:t>
            </a:r>
            <a:r>
              <a:rPr lang="en-US" dirty="0">
                <a:hlinkClick r:id="rId5"/>
              </a:rPr>
              <a:t>http://www.dtcenter.org/HurrWRF/users/docs/scientific_documents/HWRF_v3.7a_SD.pdf</a:t>
            </a:r>
            <a:endParaRPr lang="en-US" dirty="0"/>
          </a:p>
          <a:p>
            <a:pPr lvl="2">
              <a:lnSpc>
                <a:spcPct val="130000"/>
              </a:lnSpc>
            </a:pPr>
            <a:r>
              <a:rPr lang="en-US" dirty="0"/>
              <a:t> WRF-NMM Users Guide: </a:t>
            </a:r>
            <a:endParaRPr lang="en-US" dirty="0" smtClean="0"/>
          </a:p>
          <a:p>
            <a:pPr marL="868680" lvl="3" indent="0">
              <a:lnSpc>
                <a:spcPct val="130000"/>
              </a:lnSpc>
              <a:buNone/>
            </a:pPr>
            <a:r>
              <a:rPr lang="en-US" dirty="0" smtClean="0">
                <a:hlinkClick r:id="rId6"/>
              </a:rPr>
              <a:t>http://www.dtcenter.org/HurrWRF/users/docs/users_guide/WRF-NMM_2015.pdf</a:t>
            </a:r>
            <a:r>
              <a:rPr lang="en-US" dirty="0" smtClean="0"/>
              <a:t>	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Contact me later: </a:t>
            </a:r>
            <a:r>
              <a:rPr lang="en-US" dirty="0" err="1" smtClean="0"/>
              <a:t>christina.holt@noaa.gov</a:t>
            </a:r>
            <a:endParaRPr lang="en-US" dirty="0" smtClean="0"/>
          </a:p>
          <a:p>
            <a:pPr lvl="1">
              <a:lnSpc>
                <a:spcPct val="130000"/>
              </a:lnSpc>
            </a:pPr>
            <a:r>
              <a:rPr lang="en-US" dirty="0" smtClean="0"/>
              <a:t>Reach our user helpdesk: hwrf-help@ucar.edu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02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tc_wordmark_pms2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location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900" b="1" dirty="0" smtClean="0">
                <a:solidFill>
                  <a:schemeClr val="accent4"/>
                </a:solidFill>
              </a:rPr>
              <a:t>HWRF is only launched when a TC Vital message is issued</a:t>
            </a:r>
          </a:p>
          <a:p>
            <a:pPr marL="0" indent="0">
              <a:buNone/>
            </a:pPr>
            <a:r>
              <a:rPr lang="en-US" sz="2900" b="1" dirty="0" smtClean="0"/>
              <a:t>Parent domain location depends on the storm </a:t>
            </a:r>
            <a:r>
              <a:rPr lang="en-US" sz="2900" b="1" dirty="0"/>
              <a:t>location and 72-</a:t>
            </a:r>
            <a:r>
              <a:rPr lang="en-US" sz="2900" b="1" dirty="0" smtClean="0"/>
              <a:t>h official </a:t>
            </a:r>
            <a:r>
              <a:rPr lang="en-US" sz="2900" b="1" dirty="0"/>
              <a:t>projection</a:t>
            </a:r>
            <a:endParaRPr lang="en-US" sz="2900" b="1" dirty="0" smtClean="0"/>
          </a:p>
          <a:p>
            <a:r>
              <a:rPr lang="pl-PL" sz="2400" dirty="0" smtClean="0"/>
              <a:t>E. g., JTWC </a:t>
            </a:r>
            <a:r>
              <a:rPr lang="pl-PL" sz="2400" dirty="0"/>
              <a:t>07W SOULIK </a:t>
            </a:r>
            <a:r>
              <a:rPr lang="pl-PL" sz="2400" dirty="0" smtClean="0"/>
              <a:t>20130709 </a:t>
            </a:r>
            <a:r>
              <a:rPr lang="pl-PL" sz="2400" dirty="0"/>
              <a:t>1200 203N 1381E 285 057 </a:t>
            </a:r>
            <a:r>
              <a:rPr lang="pl-PL" sz="2400" dirty="0" smtClean="0"/>
              <a:t>…</a:t>
            </a:r>
            <a:endParaRPr lang="en-US" sz="2400" dirty="0" smtClean="0"/>
          </a:p>
          <a:p>
            <a:r>
              <a:rPr lang="en-US" sz="2400" dirty="0"/>
              <a:t>D</a:t>
            </a:r>
            <a:r>
              <a:rPr lang="en-US" sz="2400" dirty="0" smtClean="0"/>
              <a:t>omain </a:t>
            </a:r>
            <a:r>
              <a:rPr lang="en-US" sz="2400" dirty="0"/>
              <a:t>center latitude (CENLA</a:t>
            </a:r>
            <a:r>
              <a:rPr lang="en-US" sz="2400" dirty="0" smtClean="0"/>
              <a:t>)</a:t>
            </a:r>
            <a:r>
              <a:rPr lang="en-US" dirty="0" smtClean="0"/>
              <a:t> </a:t>
            </a:r>
            <a:endParaRPr lang="en-US" dirty="0"/>
          </a:p>
          <a:p>
            <a:pPr marL="594360" lvl="2" indent="0">
              <a:buNone/>
            </a:pPr>
            <a:r>
              <a:rPr lang="en-US" sz="2100" dirty="0"/>
              <a:t>if STORM_LAT &lt; 15.0 then CENLA=</a:t>
            </a:r>
            <a:r>
              <a:rPr lang="en-US" sz="2100" dirty="0" smtClean="0"/>
              <a:t>15.0</a:t>
            </a:r>
          </a:p>
          <a:p>
            <a:pPr marL="594360" lvl="2" indent="0">
              <a:buNone/>
            </a:pPr>
            <a:r>
              <a:rPr lang="en-US" sz="2100" dirty="0" smtClean="0"/>
              <a:t>if </a:t>
            </a:r>
            <a:r>
              <a:rPr lang="en-US" sz="2100" dirty="0"/>
              <a:t>15.0 ≤ STORM_LAT ≤ 25.0 then CENLA=STORM_LAT </a:t>
            </a:r>
          </a:p>
          <a:p>
            <a:pPr marL="594360" lvl="2" indent="0">
              <a:buNone/>
            </a:pPr>
            <a:r>
              <a:rPr lang="en-US" sz="2100" dirty="0" smtClean="0"/>
              <a:t>if </a:t>
            </a:r>
            <a:r>
              <a:rPr lang="en-US" sz="2100" dirty="0"/>
              <a:t>25.0 &lt; STORM_LAT &lt; 35.0 then CENLA=</a:t>
            </a:r>
            <a:r>
              <a:rPr lang="en-US" sz="2100" dirty="0" smtClean="0"/>
              <a:t>25.0</a:t>
            </a:r>
          </a:p>
          <a:p>
            <a:pPr marL="594360" lvl="2" indent="0">
              <a:buNone/>
            </a:pPr>
            <a:r>
              <a:rPr lang="en-US" sz="2100" dirty="0" smtClean="0"/>
              <a:t>etc.</a:t>
            </a:r>
            <a:endParaRPr lang="en-US" sz="2100" dirty="0"/>
          </a:p>
          <a:p>
            <a:r>
              <a:rPr lang="en-US" sz="2400" dirty="0"/>
              <a:t>D</a:t>
            </a:r>
            <a:r>
              <a:rPr lang="en-US" sz="2400" dirty="0" smtClean="0"/>
              <a:t>omain </a:t>
            </a:r>
            <a:r>
              <a:rPr lang="en-US" sz="2400" dirty="0"/>
              <a:t>center longitude (CENLO</a:t>
            </a:r>
            <a:r>
              <a:rPr lang="en-US" sz="2400" dirty="0" smtClean="0"/>
              <a:t>) </a:t>
            </a:r>
            <a:endParaRPr lang="en-US" sz="2400" dirty="0"/>
          </a:p>
          <a:p>
            <a:pPr lvl="1"/>
            <a:r>
              <a:rPr lang="en-US" sz="2100" dirty="0"/>
              <a:t>The domain center longitude is the average of storm center </a:t>
            </a:r>
            <a:r>
              <a:rPr lang="en-US" sz="2100" dirty="0" smtClean="0"/>
              <a:t>and </a:t>
            </a:r>
            <a:r>
              <a:rPr lang="en-US" sz="2100" dirty="0"/>
              <a:t>the 72-h forecast </a:t>
            </a:r>
            <a:endParaRPr lang="en-US" sz="2100" dirty="0" smtClean="0"/>
          </a:p>
          <a:p>
            <a:pPr lvl="1"/>
            <a:r>
              <a:rPr lang="en-US" sz="2100" dirty="0" smtClean="0"/>
              <a:t>If 72</a:t>
            </a:r>
            <a:r>
              <a:rPr lang="en-US" sz="2100" dirty="0"/>
              <a:t>-h </a:t>
            </a:r>
            <a:r>
              <a:rPr lang="en-US" sz="2100" dirty="0" smtClean="0"/>
              <a:t>forecast absent, d01 center is 20 W from storm center</a:t>
            </a:r>
          </a:p>
          <a:p>
            <a:pPr lvl="1"/>
            <a:r>
              <a:rPr lang="en-US" sz="2200" dirty="0" smtClean="0"/>
              <a:t>To </a:t>
            </a:r>
            <a:r>
              <a:rPr lang="en-US" sz="2200" dirty="0"/>
              <a:t>assure that the domain center is separated from the storm center by at </a:t>
            </a:r>
            <a:r>
              <a:rPr lang="en-US" sz="2200" dirty="0" smtClean="0"/>
              <a:t>most 5 </a:t>
            </a:r>
            <a:r>
              <a:rPr lang="en-US" sz="2200" dirty="0"/>
              <a:t>degrees, the following procedure is </a:t>
            </a:r>
            <a:r>
              <a:rPr lang="en-US" sz="2200" dirty="0" smtClean="0"/>
              <a:t>followed:</a:t>
            </a:r>
          </a:p>
          <a:p>
            <a:pPr marL="548640" lvl="2" indent="0">
              <a:buNone/>
            </a:pPr>
            <a:r>
              <a:rPr lang="en-US" sz="2100" dirty="0" smtClean="0"/>
              <a:t>if CENLO &gt; STORM_LON+5 then CENLO= STORM_LON + 5</a:t>
            </a:r>
            <a:br>
              <a:rPr lang="en-US" sz="2100" dirty="0" smtClean="0"/>
            </a:br>
            <a:r>
              <a:rPr lang="en-US" sz="2100" dirty="0" smtClean="0"/>
              <a:t>if CENLO &lt; STORM_LON- 5 then CENLO= STORM_LON - 5 </a:t>
            </a:r>
          </a:p>
          <a:p>
            <a:pPr marL="0" indent="0">
              <a:buNone/>
            </a:pPr>
            <a:r>
              <a:rPr lang="en-US" sz="2800" b="1" dirty="0" smtClean="0"/>
              <a:t>The outer nest (d02) and inner nest (d03) are centered on the storm</a:t>
            </a:r>
            <a:endParaRPr lang="en-US" b="1" dirty="0" smtClean="0"/>
          </a:p>
          <a:p>
            <a:pPr lvl="1"/>
            <a:endParaRPr lang="en-US" dirty="0"/>
          </a:p>
        </p:txBody>
      </p:sp>
      <p:cxnSp>
        <p:nvCxnSpPr>
          <p:cNvPr id="8" name="Straight Arrow Connector 7"/>
          <p:cNvCxnSpPr>
            <a:stCxn id="10" idx="0"/>
          </p:cNvCxnSpPr>
          <p:nvPr/>
        </p:nvCxnSpPr>
        <p:spPr>
          <a:xfrm flipH="1" flipV="1">
            <a:off x="6557750" y="2699266"/>
            <a:ext cx="986052" cy="228600"/>
          </a:xfrm>
          <a:prstGeom prst="straightConnector1">
            <a:avLst/>
          </a:prstGeom>
          <a:ln w="254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26367" y="2927866"/>
            <a:ext cx="2434869" cy="369332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irection(</a:t>
            </a:r>
            <a:r>
              <a:rPr lang="en-US" baseline="30000" dirty="0" smtClean="0"/>
              <a:t>o</a:t>
            </a:r>
            <a:r>
              <a:rPr lang="en-US" dirty="0" smtClean="0"/>
              <a:t>); speed (dm</a:t>
            </a:r>
            <a:r>
              <a:rPr lang="en-US" dirty="0"/>
              <a:t>/</a:t>
            </a:r>
            <a:r>
              <a:rPr lang="en-US" dirty="0" smtClean="0"/>
              <a:t>s)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H="1" flipV="1">
            <a:off x="7010400" y="2590800"/>
            <a:ext cx="533402" cy="337066"/>
          </a:xfrm>
          <a:prstGeom prst="straightConnector1">
            <a:avLst/>
          </a:prstGeom>
          <a:ln w="254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38800" y="838200"/>
            <a:ext cx="2373066" cy="369332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Location (10*lat , 10*lon)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2"/>
          </p:cNvCxnSpPr>
          <p:nvPr/>
        </p:nvCxnSpPr>
        <p:spPr>
          <a:xfrm flipH="1">
            <a:off x="6096000" y="1207532"/>
            <a:ext cx="729333" cy="1230868"/>
          </a:xfrm>
          <a:prstGeom prst="straightConnector1">
            <a:avLst/>
          </a:prstGeom>
          <a:ln w="254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</p:cNvCxnSpPr>
          <p:nvPr/>
        </p:nvCxnSpPr>
        <p:spPr>
          <a:xfrm flipH="1">
            <a:off x="5410200" y="1207532"/>
            <a:ext cx="1415133" cy="1230868"/>
          </a:xfrm>
          <a:prstGeom prst="straightConnector1">
            <a:avLst/>
          </a:prstGeom>
          <a:ln w="254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356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WRF Preprocessing System (WPS)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1524000"/>
            <a:ext cx="3124200" cy="369332"/>
          </a:xfrm>
          <a:prstGeom prst="rect">
            <a:avLst/>
          </a:prstGeom>
          <a:solidFill>
            <a:schemeClr val="accent1">
              <a:alpha val="15000"/>
            </a:schemeClr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Script determines domain location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2133600"/>
            <a:ext cx="3124200" cy="923330"/>
          </a:xfrm>
          <a:prstGeom prst="rect">
            <a:avLst/>
          </a:prstGeom>
          <a:solidFill>
            <a:schemeClr val="accent3">
              <a:alpha val="15000"/>
            </a:schemeClr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Geogrid</a:t>
            </a:r>
            <a:r>
              <a:rPr lang="en-US" dirty="0" smtClean="0"/>
              <a:t> reads geographical static data (topography etc.) and interpolates them to WRF grids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16600" y="3276600"/>
            <a:ext cx="3124200" cy="923330"/>
          </a:xfrm>
          <a:prstGeom prst="rect">
            <a:avLst/>
          </a:prstGeom>
          <a:solidFill>
            <a:schemeClr val="accent4">
              <a:alpha val="15000"/>
            </a:schemeClr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Ungrib</a:t>
            </a:r>
            <a:r>
              <a:rPr lang="en-US" dirty="0" smtClean="0"/>
              <a:t> reads selected variables from global model analysis and forecast in GRIB format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91200" y="4419600"/>
            <a:ext cx="3124200" cy="646331"/>
          </a:xfrm>
          <a:prstGeom prst="rect">
            <a:avLst/>
          </a:prstGeom>
          <a:solidFill>
            <a:schemeClr val="accent3">
              <a:alpha val="15000"/>
            </a:schemeClr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</a:t>
            </a:r>
            <a:r>
              <a:rPr lang="en-US" b="1" dirty="0" smtClean="0"/>
              <a:t>etgrid</a:t>
            </a:r>
            <a:r>
              <a:rPr lang="en-US" dirty="0" smtClean="0"/>
              <a:t> horizontally interpolates global model data to WRF grid</a:t>
            </a:r>
            <a:endParaRPr lang="en-US" dirty="0"/>
          </a:p>
        </p:txBody>
      </p:sp>
      <p:pic>
        <p:nvPicPr>
          <p:cNvPr id="14" name="Content Placeholder 13" descr="HWRFv3.5b_Tutorial_WPS_overview.jp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17" b="-7917"/>
          <a:stretch>
            <a:fillRect/>
          </a:stretch>
        </p:blipFill>
        <p:spPr>
          <a:xfrm>
            <a:off x="914400" y="1524000"/>
            <a:ext cx="4663441" cy="2743200"/>
          </a:xfrm>
          <a:ln w="19050" cmpd="sng">
            <a:solidFill>
              <a:srgbClr val="1F497D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762000" y="5486400"/>
            <a:ext cx="6817764" cy="584775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WRF Preprocessing System Users’ Guide (see Chapter 2):</a:t>
            </a:r>
          </a:p>
          <a:p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www.dtcenter.org/HurrWRF/users/docs/users_guide/WRF-NMM_2015.pdf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pic>
        <p:nvPicPr>
          <p:cNvPr id="16" name="Picture 4" descr="dtc_wordmark_pms203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0629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 descr="dtc_wordmark_pms2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WPS namelist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&amp;share</a:t>
            </a:r>
          </a:p>
          <a:p>
            <a:pPr marL="0" indent="0">
              <a:buNone/>
            </a:pPr>
            <a:r>
              <a:rPr lang="en-US" dirty="0"/>
              <a:t> wrf_core = 'NMM',</a:t>
            </a:r>
          </a:p>
          <a:p>
            <a:pPr marL="0" indent="0">
              <a:buNone/>
            </a:pPr>
            <a:r>
              <a:rPr lang="en-US" dirty="0"/>
              <a:t> max_dom = 3,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rgbClr val="C0504D"/>
                </a:solidFill>
              </a:rPr>
              <a:t>start_date = </a:t>
            </a:r>
            <a:r>
              <a:rPr lang="en-US" b="1" dirty="0" smtClean="0">
                <a:solidFill>
                  <a:srgbClr val="C0504D"/>
                </a:solidFill>
              </a:rPr>
              <a:t>'2012-10-26_12:00:00</a:t>
            </a:r>
            <a:r>
              <a:rPr lang="en-US" b="1" dirty="0">
                <a:solidFill>
                  <a:srgbClr val="C0504D"/>
                </a:solidFill>
              </a:rPr>
              <a:t>',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504D"/>
                </a:solidFill>
              </a:rPr>
              <a:t> end_date = </a:t>
            </a:r>
            <a:r>
              <a:rPr lang="en-US" b="1" dirty="0" smtClean="0">
                <a:solidFill>
                  <a:srgbClr val="C0504D"/>
                </a:solidFill>
              </a:rPr>
              <a:t>'2012-10-31_12:00:00</a:t>
            </a:r>
            <a:r>
              <a:rPr lang="en-US" b="1" dirty="0">
                <a:solidFill>
                  <a:srgbClr val="C0504D"/>
                </a:solidFill>
              </a:rPr>
              <a:t>',</a:t>
            </a:r>
          </a:p>
          <a:p>
            <a:pPr marL="0" indent="0">
              <a:buNone/>
            </a:pPr>
            <a:r>
              <a:rPr lang="en-US" dirty="0"/>
              <a:t> interval_seconds = </a:t>
            </a:r>
            <a:r>
              <a:rPr lang="en-US" dirty="0" smtClean="0"/>
              <a:t>432000,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io_form_geogrid = 2</a:t>
            </a:r>
            <a:r>
              <a:rPr lang="en-US" dirty="0" smtClean="0"/>
              <a:t>, 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&amp;geogrid</a:t>
            </a:r>
          </a:p>
          <a:p>
            <a:pPr marL="0" indent="0">
              <a:buNone/>
            </a:pPr>
            <a:r>
              <a:rPr lang="en-US" dirty="0"/>
              <a:t> parent_id         = 1,1,2,</a:t>
            </a:r>
          </a:p>
          <a:p>
            <a:pPr marL="0" indent="0">
              <a:buNone/>
            </a:pPr>
            <a:r>
              <a:rPr lang="en-US" dirty="0"/>
              <a:t> parent_grid_ratio = 1,3,3,</a:t>
            </a:r>
          </a:p>
          <a:p>
            <a:pPr marL="0" indent="0">
              <a:buNone/>
            </a:pPr>
            <a:r>
              <a:rPr lang="en-US" dirty="0"/>
              <a:t> i_parent_start    = 1,99,12,</a:t>
            </a:r>
          </a:p>
          <a:p>
            <a:pPr marL="0" indent="0">
              <a:buNone/>
            </a:pPr>
            <a:r>
              <a:rPr lang="en-US" dirty="0"/>
              <a:t> j_parent_start    = 1,201,35,</a:t>
            </a:r>
          </a:p>
          <a:p>
            <a:pPr marL="0" indent="0">
              <a:buNone/>
            </a:pPr>
            <a:r>
              <a:rPr lang="en-US" dirty="0"/>
              <a:t> e_we          = </a:t>
            </a:r>
            <a:r>
              <a:rPr lang="en-US" dirty="0" smtClean="0"/>
              <a:t>288, 142, 265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e_sn          = </a:t>
            </a:r>
            <a:r>
              <a:rPr lang="en-US" dirty="0" smtClean="0"/>
              <a:t>576, 274, 472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geog_data_res = '2m','2m'</a:t>
            </a:r>
            <a:r>
              <a:rPr lang="en-US" dirty="0" smtClean="0"/>
              <a:t>,'2m'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dx = </a:t>
            </a:r>
            <a:r>
              <a:rPr lang="en-US" dirty="0" smtClean="0"/>
              <a:t>0.135,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dy = </a:t>
            </a:r>
            <a:r>
              <a:rPr lang="en-US" dirty="0" smtClean="0"/>
              <a:t>0.135,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map_proj =  'rotated_ll',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ref_lat   = </a:t>
            </a:r>
            <a:r>
              <a:rPr lang="en-US" b="1" dirty="0" smtClean="0">
                <a:solidFill>
                  <a:schemeClr val="accent2"/>
                </a:solidFill>
              </a:rPr>
              <a:t>21.0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ref_lon   = </a:t>
            </a:r>
            <a:r>
              <a:rPr lang="en-US" b="1" dirty="0" smtClean="0">
                <a:solidFill>
                  <a:schemeClr val="accent2"/>
                </a:solidFill>
              </a:rPr>
              <a:t>287.25,</a:t>
            </a:r>
            <a:endParaRPr lang="en-US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/>
              <a:t> geog_data_path = </a:t>
            </a:r>
            <a:r>
              <a:rPr lang="en-US" dirty="0" smtClean="0"/>
              <a:t>path_to_datasets</a:t>
            </a:r>
            <a:r>
              <a:rPr lang="en-US" dirty="0"/>
              <a:t>/</a:t>
            </a:r>
            <a:r>
              <a:rPr lang="en-US" dirty="0" smtClean="0"/>
              <a:t>wps_geog,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opt_geogrid_tbl_path = </a:t>
            </a:r>
            <a:r>
              <a:rPr lang="en-US" dirty="0" smtClean="0"/>
              <a:t>path_to_geogrid_table,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&amp;ungrib</a:t>
            </a:r>
          </a:p>
          <a:p>
            <a:pPr marL="0" indent="0">
              <a:buNone/>
            </a:pPr>
            <a:r>
              <a:rPr lang="en-US" dirty="0"/>
              <a:t> out_format = 'WPS',</a:t>
            </a:r>
          </a:p>
          <a:p>
            <a:pPr marL="0" indent="0">
              <a:buNone/>
            </a:pPr>
            <a:r>
              <a:rPr lang="en-US" dirty="0"/>
              <a:t> prefix = '</a:t>
            </a:r>
            <a:r>
              <a:rPr lang="en-US" dirty="0" smtClean="0"/>
              <a:t>FILE’,/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&amp;metgrid</a:t>
            </a:r>
          </a:p>
          <a:p>
            <a:pPr marL="0" indent="0">
              <a:buNone/>
            </a:pPr>
            <a:r>
              <a:rPr lang="en-US" dirty="0"/>
              <a:t> fg_name = 'FILE',</a:t>
            </a:r>
          </a:p>
          <a:p>
            <a:pPr marL="0" indent="0">
              <a:buNone/>
            </a:pPr>
            <a:r>
              <a:rPr lang="en-US" dirty="0"/>
              <a:t> io_form_metgrid = 2,</a:t>
            </a:r>
          </a:p>
          <a:p>
            <a:pPr marL="0" indent="0">
              <a:buNone/>
            </a:pPr>
            <a:r>
              <a:rPr lang="en-US" dirty="0"/>
              <a:t> opt_metgrid_tbl_path </a:t>
            </a:r>
            <a:r>
              <a:rPr lang="en-US" dirty="0" smtClean="0"/>
              <a:t>= path_to_metgrid_table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81800" y="1219200"/>
            <a:ext cx="2242546" cy="369332"/>
          </a:xfrm>
          <a:prstGeom prst="rect">
            <a:avLst/>
          </a:prstGeom>
          <a:solidFill>
            <a:srgbClr val="FFFFFF"/>
          </a:solidFill>
          <a:ln>
            <a:solidFill>
              <a:srgbClr val="1F497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Center of parent domain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6096000"/>
            <a:ext cx="1823373" cy="369332"/>
          </a:xfrm>
          <a:prstGeom prst="rect">
            <a:avLst/>
          </a:prstGeom>
          <a:solidFill>
            <a:srgbClr val="FFFFFF"/>
          </a:solidFill>
          <a:ln>
            <a:solidFill>
              <a:srgbClr val="1F497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Grid spacing of d01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H="1" flipV="1">
            <a:off x="1752600" y="5638800"/>
            <a:ext cx="302087" cy="45720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67000" y="2971800"/>
            <a:ext cx="1981200" cy="646331"/>
          </a:xfrm>
          <a:prstGeom prst="rect">
            <a:avLst/>
          </a:prstGeom>
          <a:solidFill>
            <a:schemeClr val="bg1"/>
          </a:solidFill>
          <a:ln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(i,j) of SW corner of parent domain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2895600" y="3618131"/>
            <a:ext cx="762000" cy="72526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76600" y="6248400"/>
            <a:ext cx="3368981" cy="369332"/>
          </a:xfrm>
          <a:prstGeom prst="rect">
            <a:avLst/>
          </a:prstGeom>
          <a:solidFill>
            <a:srgbClr val="FFFFFF"/>
          </a:solidFill>
          <a:ln>
            <a:solidFill>
              <a:srgbClr val="1F497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Number of grid points in each domain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0"/>
          </p:cNvCxnSpPr>
          <p:nvPr/>
        </p:nvCxnSpPr>
        <p:spPr>
          <a:xfrm flipH="1" flipV="1">
            <a:off x="2819400" y="5029200"/>
            <a:ext cx="2141691" cy="121920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705600" y="1752600"/>
            <a:ext cx="2362200" cy="369332"/>
          </a:xfrm>
          <a:prstGeom prst="rect">
            <a:avLst/>
          </a:prstGeom>
          <a:solidFill>
            <a:srgbClr val="FFFFFF"/>
          </a:solidFill>
          <a:ln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WPS geographical dataset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30" idx="1"/>
          </p:cNvCxnSpPr>
          <p:nvPr/>
        </p:nvCxnSpPr>
        <p:spPr>
          <a:xfrm flipH="1">
            <a:off x="6400800" y="1937266"/>
            <a:ext cx="304800" cy="3487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" idx="1"/>
          </p:cNvCxnSpPr>
          <p:nvPr/>
        </p:nvCxnSpPr>
        <p:spPr>
          <a:xfrm flipH="1">
            <a:off x="5943600" y="1403866"/>
            <a:ext cx="838200" cy="5011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34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5" grpId="0" animBg="1"/>
      <p:bldP spid="22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files used in WPS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8305800" cy="4572000"/>
          </a:xfrm>
        </p:spPr>
        <p:txBody>
          <a:bodyPr/>
          <a:lstStyle/>
          <a:p>
            <a:r>
              <a:rPr lang="en-US" b="1" dirty="0" smtClean="0"/>
              <a:t>Geogrid table</a:t>
            </a:r>
          </a:p>
          <a:p>
            <a:pPr lvl="1"/>
            <a:r>
              <a:rPr lang="en-US" dirty="0" smtClean="0"/>
              <a:t>Specifies source and interpolation method for geographical datasets </a:t>
            </a:r>
          </a:p>
          <a:p>
            <a:r>
              <a:rPr lang="en-US" b="1" dirty="0" smtClean="0"/>
              <a:t>Ungrib table: Vtable</a:t>
            </a:r>
          </a:p>
          <a:p>
            <a:pPr lvl="1"/>
            <a:r>
              <a:rPr lang="en-US" dirty="0" smtClean="0"/>
              <a:t>Specifies which fields to extract from GRIB file</a:t>
            </a:r>
          </a:p>
          <a:p>
            <a:r>
              <a:rPr lang="en-US" b="1" dirty="0" smtClean="0"/>
              <a:t>Metgrid table</a:t>
            </a:r>
          </a:p>
          <a:p>
            <a:pPr lvl="1"/>
            <a:r>
              <a:rPr lang="en-US" dirty="0" smtClean="0"/>
              <a:t>Specifies methods for interpolating parent model data to WRF grid</a:t>
            </a:r>
            <a:endParaRPr lang="en-US" dirty="0"/>
          </a:p>
        </p:txBody>
      </p:sp>
      <p:pic>
        <p:nvPicPr>
          <p:cNvPr id="5" name="Picture 4" descr="dtc_wordmark_pms2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3442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dtc_wordmark_pms2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real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1447800"/>
            <a:ext cx="3962400" cy="923330"/>
          </a:xfrm>
          <a:prstGeom prst="rect">
            <a:avLst/>
          </a:prstGeom>
          <a:solidFill>
            <a:schemeClr val="accent4">
              <a:alpha val="15000"/>
            </a:schemeClr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real_nmm.exe </a:t>
            </a:r>
            <a:r>
              <a:rPr lang="en-US" dirty="0" smtClean="0"/>
              <a:t>program is used to vertically interpolate the global model data to the WRF levels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2962" y="5435592"/>
            <a:ext cx="7848600" cy="369332"/>
          </a:xfrm>
          <a:prstGeom prst="rect">
            <a:avLst/>
          </a:prstGeom>
          <a:solidFill>
            <a:schemeClr val="accent3">
              <a:alpha val="15000"/>
            </a:schemeClr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idealized simulations, program </a:t>
            </a:r>
            <a:r>
              <a:rPr lang="en-US" i="1" dirty="0" smtClean="0"/>
              <a:t>ideal.exe</a:t>
            </a:r>
            <a:r>
              <a:rPr lang="en-US" dirty="0" smtClean="0"/>
              <a:t> is used instead of </a:t>
            </a:r>
            <a:r>
              <a:rPr lang="en-US" i="1" dirty="0" smtClean="0"/>
              <a:t>real_nmm.exe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809162" y="3587058"/>
            <a:ext cx="3962400" cy="923330"/>
          </a:xfrm>
          <a:prstGeom prst="rect">
            <a:avLst/>
          </a:prstGeom>
          <a:solidFill>
            <a:schemeClr val="accent4">
              <a:alpha val="15000"/>
            </a:schemeClr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Real_nmm.exe </a:t>
            </a:r>
            <a:r>
              <a:rPr lang="en-US" dirty="0" smtClean="0"/>
              <a:t>is also used to compute derived variables that are not present in the global data but are needed for WRF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5892792"/>
            <a:ext cx="7848600" cy="584776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Real</a:t>
            </a:r>
            <a:r>
              <a:rPr lang="en-US" sz="1600" dirty="0" smtClean="0"/>
              <a:t> Users’ Guide (see Chapter 3):</a:t>
            </a:r>
          </a:p>
          <a:p>
            <a:r>
              <a:rPr lang="en-US" sz="1600" dirty="0">
                <a:hlinkClick r:id="rId4"/>
              </a:rPr>
              <a:t>http://www.dtcenter.org/HurrWRF/users/docs/users_guide/WRF-NMM_2015.pdf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800600" y="4656659"/>
            <a:ext cx="3962400" cy="646331"/>
          </a:xfrm>
          <a:prstGeom prst="rect">
            <a:avLst/>
          </a:prstGeom>
          <a:solidFill>
            <a:schemeClr val="accent3">
              <a:alpha val="15000"/>
            </a:schemeClr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R</a:t>
            </a:r>
            <a:r>
              <a:rPr lang="en-US" i="1" dirty="0" smtClean="0"/>
              <a:t>eal_nmm.exe </a:t>
            </a:r>
            <a:r>
              <a:rPr lang="en-US" dirty="0" smtClean="0"/>
              <a:t>outputs initial &amp; and boundary conditions that can be used to start WRF</a:t>
            </a:r>
            <a:endParaRPr lang="en-US" i="1" dirty="0"/>
          </a:p>
        </p:txBody>
      </p:sp>
      <p:pic>
        <p:nvPicPr>
          <p:cNvPr id="14" name="Content Placeholder 13" descr="HWRFv3.5b_Tutorial_real_overview.jpg"/>
          <p:cNvPicPr>
            <a:picLocks noGrp="1" noChangeAspect="1"/>
          </p:cNvPicPr>
          <p:nvPr>
            <p:ph sz="quarter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586" b="-14586"/>
          <a:stretch>
            <a:fillRect/>
          </a:stretch>
        </p:blipFill>
        <p:spPr>
          <a:xfrm>
            <a:off x="297177" y="1447799"/>
            <a:ext cx="4274823" cy="2514601"/>
          </a:xfrm>
          <a:ln w="19050" cmpd="sng">
            <a:solidFill>
              <a:srgbClr val="1F497D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800600" y="2521324"/>
            <a:ext cx="3987229" cy="923330"/>
          </a:xfrm>
          <a:prstGeom prst="rect">
            <a:avLst/>
          </a:prstGeom>
          <a:solidFill>
            <a:schemeClr val="accent1">
              <a:alpha val="15000"/>
            </a:schemeClr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HWRF  operational uses 61 levels in AL &amp; EP, and 43 in all other </a:t>
            </a:r>
            <a:r>
              <a:rPr lang="en-US" dirty="0" smtClean="0"/>
              <a:t>basins by default. </a:t>
            </a:r>
            <a:r>
              <a:rPr lang="en-US" dirty="0" smtClean="0"/>
              <a:t>(These configurations can be used for any basin)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63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real/WRF namelist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8100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&amp;time_control</a:t>
            </a:r>
          </a:p>
          <a:p>
            <a:pPr marL="0" indent="0">
              <a:buNone/>
            </a:pPr>
            <a:r>
              <a:rPr lang="en-US" sz="2000" dirty="0" smtClean="0"/>
              <a:t>Begin, end time</a:t>
            </a:r>
          </a:p>
          <a:p>
            <a:pPr marL="0" indent="0">
              <a:buNone/>
            </a:pPr>
            <a:r>
              <a:rPr lang="en-US" sz="2000" dirty="0" smtClean="0"/>
              <a:t>Freq of boundary files</a:t>
            </a:r>
          </a:p>
          <a:p>
            <a:pPr marL="0" indent="0">
              <a:buNone/>
            </a:pPr>
            <a:r>
              <a:rPr lang="en-US" sz="2000" dirty="0" smtClean="0"/>
              <a:t>Freq of output</a:t>
            </a:r>
          </a:p>
          <a:p>
            <a:pPr marL="0" indent="0">
              <a:buNone/>
            </a:pPr>
            <a:r>
              <a:rPr lang="en-US" sz="2000" b="1" dirty="0"/>
              <a:t>&amp;</a:t>
            </a:r>
            <a:r>
              <a:rPr lang="en-US" sz="2000" b="1" dirty="0" smtClean="0"/>
              <a:t>domains</a:t>
            </a:r>
          </a:p>
          <a:p>
            <a:pPr marL="0" indent="0">
              <a:buNone/>
            </a:pPr>
            <a:r>
              <a:rPr lang="en-US" sz="2000" dirty="0" smtClean="0"/>
              <a:t>Timestep</a:t>
            </a:r>
          </a:p>
          <a:p>
            <a:pPr marL="0" indent="0">
              <a:buNone/>
            </a:pPr>
            <a:r>
              <a:rPr lang="en-US" sz="2000" dirty="0" smtClean="0"/>
              <a:t>Number of domains and dimensions</a:t>
            </a:r>
          </a:p>
          <a:p>
            <a:pPr marL="0" indent="0">
              <a:buNone/>
            </a:pPr>
            <a:r>
              <a:rPr lang="en-US" sz="2000" dirty="0" smtClean="0"/>
              <a:t>Grid spacing</a:t>
            </a:r>
          </a:p>
          <a:p>
            <a:pPr marL="0" indent="0">
              <a:buNone/>
            </a:pPr>
            <a:r>
              <a:rPr lang="en-US" sz="2000" dirty="0" smtClean="0"/>
              <a:t>Location of nests</a:t>
            </a:r>
          </a:p>
          <a:p>
            <a:pPr marL="0" indent="0">
              <a:buNone/>
            </a:pPr>
            <a:r>
              <a:rPr lang="en-US" sz="2000" dirty="0" smtClean="0"/>
              <a:t>Vertical levels</a:t>
            </a:r>
          </a:p>
          <a:p>
            <a:pPr marL="0" indent="0">
              <a:buNone/>
            </a:pPr>
            <a:r>
              <a:rPr lang="en-US" sz="2000" b="1" dirty="0"/>
              <a:t>&amp;</a:t>
            </a:r>
            <a:r>
              <a:rPr lang="en-US" sz="2000" b="1" dirty="0" smtClean="0"/>
              <a:t>physics</a:t>
            </a:r>
          </a:p>
          <a:p>
            <a:pPr marL="0" indent="0">
              <a:buNone/>
            </a:pPr>
            <a:r>
              <a:rPr lang="en-US" sz="2000" dirty="0" smtClean="0"/>
              <a:t>Cumulus, microphysics, radiation, PBL</a:t>
            </a:r>
          </a:p>
          <a:p>
            <a:pPr marL="0" indent="0">
              <a:buNone/>
            </a:pPr>
            <a:r>
              <a:rPr lang="en-US" sz="2000" dirty="0" smtClean="0"/>
              <a:t>Physics timesteps</a:t>
            </a:r>
          </a:p>
          <a:p>
            <a:pPr marL="0" indent="0">
              <a:buNone/>
            </a:pPr>
            <a:r>
              <a:rPr lang="en-US" sz="2000" dirty="0" smtClean="0"/>
              <a:t>Vortex tracker options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</a:p>
        </p:txBody>
      </p:sp>
      <p:pic>
        <p:nvPicPr>
          <p:cNvPr id="6" name="Picture 4" descr="dtc_wordmark_pms2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031336" y="3699301"/>
            <a:ext cx="3581399" cy="1015663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WRF also uses several lookup tables to expedite computations in the physical parameterizations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5486400"/>
            <a:ext cx="7522509" cy="646331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WRF Users’ Guide (see Chapter 4):</a:t>
            </a:r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www.dtcenter.org/HurrWRF/users/docs/users_guide/WRF-NMM_2015.pdf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7865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Step 1</a:t>
            </a:r>
            <a:r>
              <a:rPr lang="en-US" sz="2400" dirty="0" smtClean="0"/>
              <a:t>: define location of parent domain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b="1" dirty="0"/>
              <a:t>G</a:t>
            </a:r>
            <a:r>
              <a:rPr lang="en-US" sz="2400" b="1" dirty="0" smtClean="0"/>
              <a:t>eogrid</a:t>
            </a:r>
            <a:r>
              <a:rPr lang="en-US" sz="2400" dirty="0"/>
              <a:t>: puts </a:t>
            </a:r>
            <a:r>
              <a:rPr lang="en-US" sz="2400" dirty="0" smtClean="0"/>
              <a:t>geographical static data </a:t>
            </a:r>
            <a:r>
              <a:rPr lang="en-US" sz="2400" dirty="0"/>
              <a:t>in WRF grid</a:t>
            </a:r>
          </a:p>
          <a:p>
            <a:pPr>
              <a:lnSpc>
                <a:spcPct val="120000"/>
              </a:lnSpc>
            </a:pPr>
            <a:r>
              <a:rPr lang="en-US" sz="2400" b="1" dirty="0"/>
              <a:t>U</a:t>
            </a:r>
            <a:r>
              <a:rPr lang="en-US" sz="2400" b="1" dirty="0" smtClean="0"/>
              <a:t>ngrib </a:t>
            </a:r>
            <a:r>
              <a:rPr lang="en-US" sz="2400" b="1" dirty="0"/>
              <a:t>&amp; </a:t>
            </a:r>
            <a:r>
              <a:rPr lang="en-US" sz="2400" b="1" dirty="0" smtClean="0"/>
              <a:t>Metgrid</a:t>
            </a:r>
            <a:r>
              <a:rPr lang="en-US" sz="2400" dirty="0"/>
              <a:t>: </a:t>
            </a:r>
            <a:r>
              <a:rPr lang="en-US" sz="2400" dirty="0" smtClean="0"/>
              <a:t>horizontally interpolate GFS data (in GRIB format) to </a:t>
            </a:r>
            <a:r>
              <a:rPr lang="en-US" sz="2400" dirty="0"/>
              <a:t>WRF </a:t>
            </a:r>
            <a:r>
              <a:rPr lang="en-US" sz="2400" dirty="0" smtClean="0"/>
              <a:t>parent grid </a:t>
            </a:r>
            <a:r>
              <a:rPr lang="en-US" sz="2400" dirty="0"/>
              <a:t>for initialization</a:t>
            </a:r>
          </a:p>
          <a:p>
            <a:pPr>
              <a:lnSpc>
                <a:spcPct val="120000"/>
              </a:lnSpc>
            </a:pPr>
            <a:r>
              <a:rPr lang="en-US" sz="2400" b="1" dirty="0"/>
              <a:t>R</a:t>
            </a:r>
            <a:r>
              <a:rPr lang="en-US" sz="2400" b="1" dirty="0" smtClean="0"/>
              <a:t>eal</a:t>
            </a:r>
            <a:r>
              <a:rPr lang="en-US" sz="2400" dirty="0"/>
              <a:t>: </a:t>
            </a:r>
            <a:r>
              <a:rPr lang="en-US" sz="2400" dirty="0" smtClean="0"/>
              <a:t>interpolate GFS data to WRF </a:t>
            </a:r>
            <a:r>
              <a:rPr lang="en-US" sz="2400" dirty="0"/>
              <a:t>vertical </a:t>
            </a:r>
            <a:r>
              <a:rPr lang="en-US" sz="2400" dirty="0" smtClean="0"/>
              <a:t> levels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Once </a:t>
            </a:r>
            <a:r>
              <a:rPr lang="en-US" sz="2400" dirty="0" smtClean="0"/>
              <a:t>steps above are </a:t>
            </a:r>
            <a:r>
              <a:rPr lang="en-US" sz="2400" dirty="0"/>
              <a:t>completed, </a:t>
            </a:r>
            <a:r>
              <a:rPr lang="en-US" sz="2400" dirty="0" smtClean="0"/>
              <a:t>a </a:t>
            </a:r>
            <a:r>
              <a:rPr lang="en-US" sz="2400" dirty="0"/>
              <a:t>full set of </a:t>
            </a:r>
            <a:r>
              <a:rPr lang="en-US" sz="2400" dirty="0" smtClean="0"/>
              <a:t>ICs in the 3D parent WRF </a:t>
            </a:r>
            <a:r>
              <a:rPr lang="en-US" sz="2400" dirty="0"/>
              <a:t>grid </a:t>
            </a:r>
            <a:r>
              <a:rPr lang="en-US" sz="2400" dirty="0" smtClean="0"/>
              <a:t>are available for starting the main forecast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All of the steps above are performed automatically by the HWRF Python scripts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next steps </a:t>
            </a:r>
            <a:r>
              <a:rPr lang="en-US" sz="2400" dirty="0" smtClean="0"/>
              <a:t>are used </a:t>
            </a:r>
            <a:r>
              <a:rPr lang="en-US" sz="2400" dirty="0"/>
              <a:t>to improve </a:t>
            </a:r>
            <a:r>
              <a:rPr lang="en-US" sz="2400" dirty="0" smtClean="0"/>
              <a:t>the vortex in these ICs</a:t>
            </a:r>
            <a:endParaRPr lang="en-US" sz="2400" dirty="0"/>
          </a:p>
        </p:txBody>
      </p:sp>
      <p:pic>
        <p:nvPicPr>
          <p:cNvPr id="6" name="Picture 4" descr="dtc_wordmark_pms2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8145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24240</TotalTime>
  <Words>1628</Words>
  <Application>Microsoft Macintosh PowerPoint</Application>
  <PresentationFormat>On-screen Show (4:3)</PresentationFormat>
  <Paragraphs>279</Paragraphs>
  <Slides>21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Equity</vt:lpstr>
      <vt:lpstr>HWRF Initialization Overview</vt:lpstr>
      <vt:lpstr>PowerPoint Presentation</vt:lpstr>
      <vt:lpstr>Domain location</vt:lpstr>
      <vt:lpstr>WRF Preprocessing System (WPS)</vt:lpstr>
      <vt:lpstr>Example of WPS namelist</vt:lpstr>
      <vt:lpstr>Additional files used in WPS</vt:lpstr>
      <vt:lpstr>The real program</vt:lpstr>
      <vt:lpstr>The real/WRF namelist</vt:lpstr>
      <vt:lpstr>Review</vt:lpstr>
      <vt:lpstr>Preparing vortex initialization: Analysis</vt:lpstr>
      <vt:lpstr>Preparing vortex initialization: Ghost</vt:lpstr>
      <vt:lpstr>Summary of last Analysis &amp; Ghost runs</vt:lpstr>
      <vt:lpstr>Vortex initialization: Stage 1</vt:lpstr>
      <vt:lpstr>Vortex initialization: Stage 2</vt:lpstr>
      <vt:lpstr>Vortex initialization: Stage 3</vt:lpstr>
      <vt:lpstr>Vortex initialization: Stage 3</vt:lpstr>
      <vt:lpstr>GSI data assimilation (simplified)</vt:lpstr>
      <vt:lpstr>GSI data assimilation (FGAT detail)</vt:lpstr>
      <vt:lpstr>Merge</vt:lpstr>
      <vt:lpstr>Initial conditions for HWRF forecast</vt:lpstr>
      <vt:lpstr>Thank you for your interest!</vt:lpstr>
    </vt:vector>
  </TitlesOfParts>
  <Company>UCAR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Title</dc:title>
  <dc:creator>nance</dc:creator>
  <cp:lastModifiedBy>Christina Holt</cp:lastModifiedBy>
  <cp:revision>777</cp:revision>
  <cp:lastPrinted>2015-11-22T02:56:33Z</cp:lastPrinted>
  <dcterms:created xsi:type="dcterms:W3CDTF">2012-11-14T19:37:06Z</dcterms:created>
  <dcterms:modified xsi:type="dcterms:W3CDTF">2016-01-22T16:35:07Z</dcterms:modified>
</cp:coreProperties>
</file>