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85" r:id="rId3"/>
    <p:sldId id="274" r:id="rId4"/>
    <p:sldId id="275" r:id="rId5"/>
    <p:sldId id="276" r:id="rId6"/>
    <p:sldId id="277" r:id="rId7"/>
    <p:sldId id="280" r:id="rId8"/>
    <p:sldId id="281" r:id="rId9"/>
    <p:sldId id="259" r:id="rId10"/>
    <p:sldId id="260" r:id="rId11"/>
    <p:sldId id="291" r:id="rId12"/>
    <p:sldId id="261" r:id="rId13"/>
    <p:sldId id="262" r:id="rId14"/>
    <p:sldId id="263" r:id="rId15"/>
    <p:sldId id="264" r:id="rId16"/>
    <p:sldId id="265" r:id="rId17"/>
    <p:sldId id="266" r:id="rId18"/>
    <p:sldId id="310" r:id="rId19"/>
    <p:sldId id="294" r:id="rId20"/>
    <p:sldId id="295" r:id="rId21"/>
    <p:sldId id="297" r:id="rId22"/>
    <p:sldId id="296" r:id="rId23"/>
    <p:sldId id="298" r:id="rId24"/>
    <p:sldId id="286" r:id="rId25"/>
    <p:sldId id="290" r:id="rId26"/>
    <p:sldId id="292" r:id="rId27"/>
    <p:sldId id="293" r:id="rId28"/>
    <p:sldId id="300" r:id="rId29"/>
    <p:sldId id="301" r:id="rId30"/>
    <p:sldId id="302" r:id="rId31"/>
    <p:sldId id="287" r:id="rId32"/>
    <p:sldId id="304" r:id="rId33"/>
    <p:sldId id="305" r:id="rId34"/>
    <p:sldId id="289" r:id="rId35"/>
    <p:sldId id="306" r:id="rId36"/>
    <p:sldId id="309" r:id="rId37"/>
    <p:sldId id="308" r:id="rId38"/>
    <p:sldId id="307" r:id="rId39"/>
    <p:sldId id="28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58E07-D42A-A54F-87A2-90DD7230FDC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63090-A102-DA46-88AA-084460458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5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A8BC-1C77-2A41-85EF-1681AE3D2F9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9EA0-1635-3143-AD97-04185C82B24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C95290C1-1453-A04C-8174-E5962CBB42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B9EA0-1635-3143-AD97-04185C82B24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dtcenter.org/HurrWRF/users/docs/scientific_documents/HWRF_v3.7a_SD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tcenter.org/HurrWRF/users/docs/users_guide/HWRF_v3.7a_UG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release/2.6.6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Christina Holt – DTC, ESRL/GSD, CIRES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Scripts in HWRF</a:t>
            </a:r>
            <a:endParaRPr lang="en-US" dirty="0"/>
          </a:p>
        </p:txBody>
      </p:sp>
      <p:pic>
        <p:nvPicPr>
          <p:cNvPr id="4" name="Picture 3" descr="dtc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0" y="5602522"/>
            <a:ext cx="3879505" cy="1053592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876800" y="228600"/>
            <a:ext cx="41148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HWRF v3.7a Tutorial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College Park, MD, Jan 26, 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1442" y="4154269"/>
            <a:ext cx="2923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Many slides contributed by </a:t>
            </a:r>
          </a:p>
          <a:p>
            <a:pPr algn="ctr"/>
            <a:r>
              <a:rPr lang="en-US" sz="2200" dirty="0" smtClean="0"/>
              <a:t>Sam Trahan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234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System: 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60800" y="1447800"/>
            <a:ext cx="4826000" cy="5354638"/>
          </a:xfrm>
        </p:spPr>
        <p:txBody>
          <a:bodyPr>
            <a:normAutofit/>
          </a:bodyPr>
          <a:lstStyle/>
          <a:p>
            <a:r>
              <a:rPr lang="en-US" dirty="0"/>
              <a:t>6</a:t>
            </a:r>
            <a:r>
              <a:rPr lang="en-US" dirty="0" smtClean="0"/>
              <a:t> layers of scripts that are responsible for preparing the environment and data for and running the ~80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HWRF </a:t>
            </a:r>
            <a:r>
              <a:rPr lang="en-US" dirty="0" err="1" smtClean="0"/>
              <a:t>executables</a:t>
            </a:r>
            <a:r>
              <a:rPr lang="en-US" dirty="0" smtClean="0"/>
              <a:t> of the end-to-end system</a:t>
            </a:r>
          </a:p>
          <a:p>
            <a:r>
              <a:rPr lang="en-US" dirty="0" smtClean="0"/>
              <a:t>Most of these layers are written using an object-oriented (O-O) Python design</a:t>
            </a:r>
          </a:p>
          <a:p>
            <a:r>
              <a:rPr lang="en-US" dirty="0" smtClean="0"/>
              <a:t>O-O design makes the system highly configurable and reduces the footprint of the system drastically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23876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2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Directory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191" y="1385733"/>
            <a:ext cx="7704669" cy="547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hwrfrun</a:t>
            </a: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</a:p>
          <a:p>
            <a:pPr lvl="1">
              <a:lnSpc>
                <a:spcPct val="130000"/>
              </a:lnSpc>
            </a:pP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doc/</a:t>
            </a:r>
          </a:p>
          <a:p>
            <a:pPr lvl="1">
              <a:lnSpc>
                <a:spcPct val="130000"/>
              </a:lnSpc>
            </a:pPr>
            <a:r>
              <a:rPr lang="en-US" sz="2200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parm</a:t>
            </a: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/	</a:t>
            </a:r>
            <a:r>
              <a:rPr lang="en-US" dirty="0" smtClean="0">
                <a:latin typeface="Menlo Bold"/>
                <a:cs typeface="Menlo Bold"/>
              </a:rPr>
              <a:t>.........................  *.</a:t>
            </a:r>
            <a:r>
              <a:rPr lang="en-US" dirty="0" err="1" smtClean="0">
                <a:latin typeface="Menlo Bold"/>
                <a:cs typeface="Menlo Bold"/>
              </a:rPr>
              <a:t>conf</a:t>
            </a:r>
            <a:endParaRPr lang="en-US" dirty="0" smtClean="0">
              <a:latin typeface="Menlo Bold"/>
              <a:cs typeface="Menlo Bold"/>
            </a:endParaRPr>
          </a:p>
          <a:p>
            <a:pPr lvl="1">
              <a:lnSpc>
                <a:spcPct val="130000"/>
              </a:lnSpc>
            </a:pP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scripts/</a:t>
            </a:r>
            <a:r>
              <a:rPr lang="en-US" dirty="0" smtClean="0">
                <a:solidFill>
                  <a:srgbClr val="000000"/>
                </a:solidFill>
                <a:latin typeface="Menlo Bold"/>
                <a:cs typeface="Menlo Bold"/>
              </a:rPr>
              <a:t>...................... </a:t>
            </a:r>
            <a:r>
              <a:rPr lang="en-US" dirty="0" err="1" smtClean="0">
                <a:solidFill>
                  <a:srgbClr val="000000"/>
                </a:solidFill>
                <a:latin typeface="Menlo Bold"/>
                <a:cs typeface="Menlo Bold"/>
              </a:rPr>
              <a:t>exhwrf</a:t>
            </a:r>
            <a:r>
              <a:rPr lang="en-US" dirty="0" smtClean="0">
                <a:solidFill>
                  <a:srgbClr val="000000"/>
                </a:solidFill>
                <a:latin typeface="Menlo Bold"/>
                <a:cs typeface="Menlo Bold"/>
              </a:rPr>
              <a:t>_*.</a:t>
            </a:r>
            <a:r>
              <a:rPr lang="en-US" dirty="0" err="1" smtClean="0">
                <a:solidFill>
                  <a:srgbClr val="000000"/>
                </a:solidFill>
                <a:latin typeface="Menlo Bold"/>
                <a:cs typeface="Menlo Bold"/>
              </a:rPr>
              <a:t>py</a:t>
            </a:r>
            <a:endParaRPr lang="en-US" dirty="0" smtClean="0">
              <a:solidFill>
                <a:srgbClr val="000000"/>
              </a:solidFill>
              <a:latin typeface="Menlo Bold"/>
              <a:cs typeface="Menlo Bold"/>
            </a:endParaRPr>
          </a:p>
          <a:p>
            <a:pPr lvl="1">
              <a:lnSpc>
                <a:spcPct val="130000"/>
              </a:lnSpc>
            </a:pPr>
            <a:r>
              <a:rPr lang="en-US" sz="2200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sorc</a:t>
            </a: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</a:p>
          <a:p>
            <a:pPr lvl="1">
              <a:lnSpc>
                <a:spcPct val="130000"/>
              </a:lnSpc>
            </a:pPr>
            <a:endParaRPr lang="en-US" sz="2200" b="1" dirty="0">
              <a:solidFill>
                <a:srgbClr val="0000FF"/>
              </a:solidFill>
              <a:latin typeface="Menlo Bold"/>
              <a:cs typeface="Menlo Bold"/>
            </a:endParaRPr>
          </a:p>
          <a:p>
            <a:pPr lvl="1">
              <a:lnSpc>
                <a:spcPct val="130000"/>
              </a:lnSpc>
            </a:pPr>
            <a:endParaRPr lang="en-US" sz="2200" b="1" dirty="0" smtClean="0">
              <a:solidFill>
                <a:srgbClr val="0000FF"/>
              </a:solidFill>
              <a:latin typeface="Menlo Bold"/>
              <a:cs typeface="Menlo Bold"/>
            </a:endParaRPr>
          </a:p>
          <a:p>
            <a:pPr lvl="1">
              <a:lnSpc>
                <a:spcPct val="130000"/>
              </a:lnSpc>
            </a:pPr>
            <a:r>
              <a:rPr lang="en-US" sz="2200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ush</a:t>
            </a: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  <a:r>
              <a:rPr lang="en-US" b="1" dirty="0" smtClean="0">
                <a:solidFill>
                  <a:srgbClr val="000000"/>
                </a:solidFill>
                <a:latin typeface="Menlo Bold"/>
                <a:cs typeface="Menlo Bold"/>
              </a:rPr>
              <a:t>.......................... </a:t>
            </a:r>
            <a:r>
              <a:rPr lang="en-US" dirty="0" err="1" smtClean="0">
                <a:solidFill>
                  <a:srgbClr val="000000"/>
                </a:solidFill>
                <a:latin typeface="Menlo Bold"/>
                <a:cs typeface="Menlo Bold"/>
              </a:rPr>
              <a:t>hwrf_expt.py</a:t>
            </a:r>
            <a:endParaRPr lang="en-US" dirty="0" smtClean="0">
              <a:solidFill>
                <a:srgbClr val="000000"/>
              </a:solidFill>
              <a:latin typeface="Menlo Bold"/>
              <a:cs typeface="Menlo Bold"/>
            </a:endParaRPr>
          </a:p>
          <a:p>
            <a:pPr lvl="1">
              <a:lnSpc>
                <a:spcPct val="130000"/>
              </a:lnSpc>
            </a:pP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     .......................... </a:t>
            </a:r>
            <a:r>
              <a:rPr lang="en-US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produtil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</a:p>
          <a:p>
            <a:pPr lvl="1">
              <a:lnSpc>
                <a:spcPct val="130000"/>
              </a:lnSpc>
            </a:pP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     .......................... </a:t>
            </a:r>
            <a:r>
              <a:rPr lang="en-US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hwrf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</a:p>
          <a:p>
            <a:pPr lvl="1">
              <a:lnSpc>
                <a:spcPct val="130000"/>
              </a:lnSpc>
            </a:pP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     .......................... </a:t>
            </a:r>
            <a:r>
              <a:rPr lang="en-US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pom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</a:p>
          <a:p>
            <a:pPr lvl="1">
              <a:lnSpc>
                <a:spcPct val="130000"/>
              </a:lnSpc>
            </a:pPr>
            <a:r>
              <a:rPr lang="en-US" sz="2200" b="1" dirty="0" smtClean="0">
                <a:solidFill>
                  <a:srgbClr val="0000FF"/>
                </a:solidFill>
                <a:latin typeface="Menlo Bold"/>
                <a:cs typeface="Menlo Bold"/>
              </a:rPr>
              <a:t>wrappers/</a:t>
            </a:r>
          </a:p>
          <a:p>
            <a:endParaRPr lang="en-US" sz="2200" b="1" dirty="0">
              <a:solidFill>
                <a:srgbClr val="0000FF"/>
              </a:solidFill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193" y="3147335"/>
            <a:ext cx="5757333" cy="147732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doc/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err="1">
                <a:solidFill>
                  <a:srgbClr val="0000FF"/>
                </a:solidFill>
                <a:latin typeface="Menlo Bold"/>
                <a:cs typeface="Menlo Bold"/>
              </a:rPr>
              <a:t>gfdl-</a:t>
            </a:r>
            <a:r>
              <a:rPr lang="en-US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vortextracker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GSI/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err="1">
                <a:solidFill>
                  <a:srgbClr val="0000FF"/>
                </a:solidFill>
                <a:latin typeface="Menlo Bold"/>
                <a:cs typeface="Menlo Bold"/>
              </a:rPr>
              <a:t>hwrf</a:t>
            </a:r>
            <a:r>
              <a:rPr lang="en-US" b="1" dirty="0">
                <a:solidFill>
                  <a:srgbClr val="0000FF"/>
                </a:solidFill>
                <a:latin typeface="Menlo Bold"/>
                <a:cs typeface="Menlo Bold"/>
              </a:rPr>
              <a:t>-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utilities/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err="1">
                <a:solidFill>
                  <a:srgbClr val="0000FF"/>
                </a:solidFill>
                <a:latin typeface="Menlo Bold"/>
                <a:cs typeface="Menlo Bold"/>
              </a:rPr>
              <a:t>ncep</a:t>
            </a:r>
            <a:r>
              <a:rPr lang="en-US" b="1" dirty="0">
                <a:solidFill>
                  <a:srgbClr val="0000FF"/>
                </a:solidFill>
                <a:latin typeface="Menlo Bold"/>
                <a:cs typeface="Menlo Bold"/>
              </a:rPr>
              <a:t>-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coupler/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Menlo Bold"/>
                <a:cs typeface="Menlo Bold"/>
              </a:rPr>
              <a:t>pomtc</a:t>
            </a:r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UPP/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WPSV3/</a:t>
            </a:r>
            <a:endParaRPr lang="en-US" dirty="0">
              <a:solidFill>
                <a:srgbClr val="0000FF"/>
              </a:solidFill>
              <a:latin typeface="Menlo Bold"/>
              <a:cs typeface="Menlo Bold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Menlo Bold"/>
                <a:cs typeface="Menlo Bold"/>
              </a:rPr>
              <a:t>WRFV3/</a:t>
            </a:r>
            <a:endParaRPr lang="en-US" sz="2200" b="1" dirty="0">
              <a:solidFill>
                <a:srgbClr val="0000FF"/>
              </a:solidFill>
              <a:latin typeface="Menlo Bold"/>
              <a:cs typeface="Menlo Bold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624659" y="3147335"/>
            <a:ext cx="592667" cy="1477328"/>
          </a:xfrm>
          <a:prstGeom prst="leftBrace">
            <a:avLst>
              <a:gd name="adj1" fmla="val 8333"/>
              <a:gd name="adj2" fmla="val 22491"/>
            </a:avLst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1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5118100" cy="538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System: </a:t>
            </a:r>
            <a:r>
              <a:rPr lang="en-US" dirty="0" err="1" smtClean="0"/>
              <a:t>Intercycle</a:t>
            </a:r>
            <a:r>
              <a:rPr lang="en-US" dirty="0" smtClean="0"/>
              <a:t>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5999" y="2912533"/>
            <a:ext cx="5266267" cy="3572934"/>
          </a:xfrm>
        </p:spPr>
        <p:txBody>
          <a:bodyPr>
            <a:normAutofit/>
          </a:bodyPr>
          <a:lstStyle/>
          <a:p>
            <a:r>
              <a:rPr lang="en-US" dirty="0"/>
              <a:t>Handles interactions between several cycles</a:t>
            </a:r>
          </a:p>
          <a:p>
            <a:pPr lvl="1"/>
            <a:r>
              <a:rPr lang="en-US" dirty="0"/>
              <a:t>Complex dependencies</a:t>
            </a:r>
          </a:p>
          <a:p>
            <a:pPr lvl="1"/>
            <a:r>
              <a:rPr lang="en-US" dirty="0"/>
              <a:t>Files passed between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Automation is not </a:t>
            </a:r>
            <a:r>
              <a:rPr lang="en-US" dirty="0"/>
              <a:t>needed for a case study</a:t>
            </a:r>
          </a:p>
          <a:p>
            <a:r>
              <a:rPr lang="en-US" dirty="0"/>
              <a:t>Critical for a large retrospective study, and for real-time automation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5118100" cy="538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System: Workflow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5999" y="3945467"/>
            <a:ext cx="5266267" cy="2540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Splits work into multiple batch jobs</a:t>
            </a:r>
          </a:p>
          <a:p>
            <a:r>
              <a:rPr lang="en-US" dirty="0" smtClean="0"/>
              <a:t>Workflow managers handle </a:t>
            </a:r>
            <a:r>
              <a:rPr lang="en-US" dirty="0"/>
              <a:t>dependencies, submission, failures, and resubmission of </a:t>
            </a:r>
            <a:r>
              <a:rPr lang="en-US" dirty="0" smtClean="0"/>
              <a:t>jobs</a:t>
            </a:r>
          </a:p>
          <a:p>
            <a:r>
              <a:rPr lang="en-US" dirty="0" smtClean="0"/>
              <a:t>Human handles this process when using wrappers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HWRF System: </a:t>
            </a:r>
            <a:r>
              <a:rPr lang="en-US" dirty="0" smtClean="0"/>
              <a:t>Scripting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1447800"/>
            <a:ext cx="4572000" cy="5410200"/>
          </a:xfrm>
        </p:spPr>
        <p:txBody>
          <a:bodyPr>
            <a:normAutofit/>
          </a:bodyPr>
          <a:lstStyle/>
          <a:p>
            <a:r>
              <a:rPr lang="en-US" dirty="0"/>
              <a:t>Loads programs and libraries into computing environment</a:t>
            </a:r>
          </a:p>
          <a:p>
            <a:r>
              <a:rPr lang="en-US" dirty="0"/>
              <a:t>Ensures connection to </a:t>
            </a:r>
            <a:r>
              <a:rPr lang="en-US" dirty="0" smtClean="0"/>
              <a:t>file system </a:t>
            </a:r>
            <a:r>
              <a:rPr lang="en-US" dirty="0"/>
              <a:t>on compute </a:t>
            </a:r>
            <a:r>
              <a:rPr lang="en-US" dirty="0" smtClean="0"/>
              <a:t>node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Passes </a:t>
            </a:r>
            <a:r>
              <a:rPr lang="en-US" dirty="0"/>
              <a:t>file and executable locations to the next lower layer</a:t>
            </a:r>
          </a:p>
          <a:p>
            <a:r>
              <a:rPr lang="en-US" dirty="0"/>
              <a:t>Layer is optional – can be done manually by </a:t>
            </a:r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51181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0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HWRF System: </a:t>
            </a:r>
            <a:r>
              <a:rPr lang="en-US" dirty="0" smtClean="0"/>
              <a:t>Experiment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74533" y="1447800"/>
            <a:ext cx="5012267" cy="28024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Describes the HWRF workflow</a:t>
            </a:r>
          </a:p>
          <a:p>
            <a:r>
              <a:rPr lang="en-US" dirty="0"/>
              <a:t>Creates the object structure that connects all the pieces</a:t>
            </a:r>
          </a:p>
          <a:p>
            <a:pPr lvl="1"/>
            <a:r>
              <a:rPr lang="en-US" dirty="0"/>
              <a:t>i.e. GSI should use input from the GDAS relocation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has a run() function to perform the actual </a:t>
            </a:r>
            <a:r>
              <a:rPr lang="en-US" dirty="0" smtClean="0"/>
              <a:t>task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52197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9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HWRF System: </a:t>
            </a:r>
            <a:r>
              <a:rPr lang="en-US" dirty="0" smtClean="0"/>
              <a:t>Implementation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5200" y="1447800"/>
            <a:ext cx="5638800" cy="38523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set of Python classes and functions used by the Experiment layer to run HWRF</a:t>
            </a:r>
          </a:p>
          <a:p>
            <a:r>
              <a:rPr lang="en-US" dirty="0"/>
              <a:t>Each component has its own class and set of functions</a:t>
            </a:r>
          </a:p>
          <a:p>
            <a:r>
              <a:rPr lang="en-US" dirty="0"/>
              <a:t>Some classes perform utilities to support the system, such as predicting filenames and performing time/date </a:t>
            </a:r>
            <a:r>
              <a:rPr lang="en-US" dirty="0" smtClean="0"/>
              <a:t>arithmetic</a:t>
            </a:r>
            <a:endParaRPr lang="en-US" dirty="0"/>
          </a:p>
          <a:p>
            <a:r>
              <a:rPr lang="en-US" dirty="0" smtClean="0"/>
              <a:t>Includes two </a:t>
            </a:r>
            <a:r>
              <a:rPr lang="en-US" dirty="0"/>
              <a:t>packages</a:t>
            </a:r>
          </a:p>
          <a:p>
            <a:pPr lvl="1"/>
            <a:r>
              <a:rPr lang="en-US" dirty="0" err="1"/>
              <a:t>pom</a:t>
            </a:r>
            <a:r>
              <a:rPr lang="en-US" dirty="0"/>
              <a:t> – Princeton Ocean Model initialization</a:t>
            </a:r>
          </a:p>
          <a:p>
            <a:pPr lvl="1"/>
            <a:r>
              <a:rPr lang="en-US" dirty="0" err="1"/>
              <a:t>hwrf</a:t>
            </a:r>
            <a:r>
              <a:rPr lang="en-US" dirty="0"/>
              <a:t> – Implementation of most of the HWRF system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52197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9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HWRF System: Portability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02667" y="1447800"/>
            <a:ext cx="4284133" cy="4572000"/>
          </a:xfrm>
        </p:spPr>
        <p:txBody>
          <a:bodyPr/>
          <a:lstStyle/>
          <a:p>
            <a:r>
              <a:rPr lang="en-US" dirty="0"/>
              <a:t>Implements cross-platform methods of performing common tasks</a:t>
            </a:r>
          </a:p>
          <a:p>
            <a:pPr lvl="1"/>
            <a:r>
              <a:rPr lang="en-US" dirty="0"/>
              <a:t>MPI implementation 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Serial programs</a:t>
            </a:r>
          </a:p>
          <a:p>
            <a:pPr lvl="1"/>
            <a:r>
              <a:rPr lang="en-US" dirty="0"/>
              <a:t>File operations</a:t>
            </a:r>
          </a:p>
          <a:p>
            <a:pPr lvl="1"/>
            <a:r>
              <a:rPr lang="en-US" dirty="0"/>
              <a:t>Batch system interaction</a:t>
            </a:r>
          </a:p>
          <a:p>
            <a:pPr lvl="1"/>
            <a:r>
              <a:rPr lang="en-US" dirty="0"/>
              <a:t>Manipulate resource limitations</a:t>
            </a:r>
          </a:p>
          <a:p>
            <a:pPr lvl="1"/>
            <a:r>
              <a:rPr lang="en-US" dirty="0"/>
              <a:t>Interact with database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3200"/>
            <a:ext cx="52197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2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Object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77361" y="3972122"/>
            <a:ext cx="5826037" cy="1743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prstClr val="black"/>
                </a:solidFill>
                <a:latin typeface="Liberation Sans"/>
              </a:rPr>
              <a:t>ush</a:t>
            </a:r>
            <a:r>
              <a:rPr lang="en-US" sz="2200" b="1" dirty="0">
                <a:solidFill>
                  <a:prstClr val="black"/>
                </a:solidFill>
                <a:latin typeface="Liberation Sans"/>
              </a:rPr>
              <a:t>/</a:t>
            </a:r>
            <a:r>
              <a:rPr lang="en-US" sz="2200" b="1" dirty="0" err="1">
                <a:solidFill>
                  <a:srgbClr val="4BACC6"/>
                </a:solidFill>
                <a:latin typeface="Liberation Sans"/>
              </a:rPr>
              <a:t>hwrf_expt.py</a:t>
            </a:r>
            <a:r>
              <a:rPr lang="en-US" sz="2200" b="1" dirty="0">
                <a:solidFill>
                  <a:prstClr val="black"/>
                </a:solidFill>
                <a:latin typeface="Liberation Sans"/>
              </a:rPr>
              <a:t>:</a:t>
            </a:r>
            <a:endParaRPr lang="en-US" sz="2200" b="1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200" dirty="0">
                <a:solidFill>
                  <a:prstClr val="black"/>
                </a:solidFill>
                <a:latin typeface="Courier 10 Pitch"/>
              </a:rPr>
              <a:t>post=</a:t>
            </a:r>
            <a:r>
              <a:rPr lang="en-US" sz="2200" dirty="0" err="1">
                <a:latin typeface="Courier 10 Pitch"/>
              </a:rPr>
              <a:t>HWRFPost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('/path/to/</a:t>
            </a:r>
            <a:r>
              <a:rPr lang="en-US" sz="2200" dirty="0" err="1">
                <a:solidFill>
                  <a:prstClr val="black"/>
                </a:solidFill>
                <a:latin typeface="Courier 10 Pitch"/>
              </a:rPr>
              <a:t>infile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',</a:t>
            </a:r>
            <a:endParaRPr lang="en-US" sz="22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200" dirty="0">
                <a:solidFill>
                  <a:prstClr val="black"/>
                </a:solidFill>
                <a:latin typeface="Courier 10 Pitch"/>
              </a:rPr>
              <a:t>   '/path/to/</a:t>
            </a:r>
            <a:r>
              <a:rPr lang="en-US" sz="2200" dirty="0" err="1">
                <a:solidFill>
                  <a:prstClr val="black"/>
                </a:solidFill>
                <a:latin typeface="Courier 10 Pitch"/>
              </a:rPr>
              <a:t>fixd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', '/path/to/</a:t>
            </a:r>
            <a:r>
              <a:rPr lang="en-US" sz="2200" dirty="0" err="1">
                <a:solidFill>
                  <a:prstClr val="black"/>
                </a:solidFill>
                <a:latin typeface="Courier 10 Pitch"/>
              </a:rPr>
              <a:t>hwrf_post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', </a:t>
            </a:r>
            <a:endParaRPr lang="en-US" sz="22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200" dirty="0">
                <a:solidFill>
                  <a:prstClr val="black"/>
                </a:solidFill>
                <a:latin typeface="Courier 10 Pitch"/>
              </a:rPr>
              <a:t>   </a:t>
            </a:r>
            <a:r>
              <a:rPr lang="en-US" sz="2200" dirty="0" err="1">
                <a:solidFill>
                  <a:prstClr val="black"/>
                </a:solidFill>
                <a:latin typeface="Courier 10 Pitch"/>
              </a:rPr>
              <a:t>to_datetime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('2015081818'))</a:t>
            </a:r>
            <a:endParaRPr lang="en-US" sz="22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4" y="1447800"/>
            <a:ext cx="2387600" cy="538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7361" y="2370699"/>
            <a:ext cx="4572000" cy="16696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>
              <a:spcBef>
                <a:spcPts val="580"/>
              </a:spcBef>
              <a:buClr>
                <a:srgbClr val="4F81BD"/>
              </a:buClr>
              <a:buSzPct val="85000"/>
            </a:pPr>
            <a:r>
              <a:rPr lang="en-US" sz="2200" b="1" dirty="0">
                <a:solidFill>
                  <a:prstClr val="black"/>
                </a:solidFill>
                <a:latin typeface="Liberation Sans"/>
              </a:rPr>
              <a:t>scripts/</a:t>
            </a:r>
            <a:r>
              <a:rPr lang="en-US" sz="2200" b="1" dirty="0" err="1" smtClean="0">
                <a:solidFill>
                  <a:srgbClr val="9BBB59"/>
                </a:solidFill>
                <a:latin typeface="Liberation Sans"/>
              </a:rPr>
              <a:t>exhwrf_post.py</a:t>
            </a:r>
            <a:r>
              <a:rPr lang="en-US" sz="2200" b="1" dirty="0">
                <a:solidFill>
                  <a:prstClr val="black"/>
                </a:solidFill>
                <a:latin typeface="Liberation Sans"/>
              </a:rPr>
              <a:t>:</a:t>
            </a:r>
            <a:endParaRPr lang="en-US" sz="2200" b="1" dirty="0">
              <a:solidFill>
                <a:prstClr val="black"/>
              </a:solidFill>
              <a:latin typeface="FreeSans"/>
            </a:endParaRPr>
          </a:p>
          <a:p>
            <a:pPr lvl="1" defTabSz="914400">
              <a:spcBef>
                <a:spcPts val="580"/>
              </a:spcBef>
              <a:buClr>
                <a:srgbClr val="4F81BD"/>
              </a:buClr>
              <a:buSzPct val="85000"/>
            </a:pPr>
            <a:r>
              <a:rPr lang="en-US" sz="2200" dirty="0">
                <a:solidFill>
                  <a:prstClr val="black"/>
                </a:solidFill>
                <a:latin typeface="Courier 10 Pitch"/>
              </a:rPr>
              <a:t>import </a:t>
            </a:r>
            <a:r>
              <a:rPr lang="en-US" sz="2200" dirty="0" err="1">
                <a:solidFill>
                  <a:srgbClr val="000000"/>
                </a:solidFill>
                <a:latin typeface="Courier 10 Pitch"/>
              </a:rPr>
              <a:t>hwrf_expt</a:t>
            </a:r>
            <a:endParaRPr lang="en-US" sz="2200" dirty="0">
              <a:solidFill>
                <a:srgbClr val="000000"/>
              </a:solidFill>
              <a:latin typeface="FreeSans"/>
            </a:endParaRPr>
          </a:p>
          <a:p>
            <a:pPr lvl="1" defTabSz="914400">
              <a:spcBef>
                <a:spcPts val="580"/>
              </a:spcBef>
              <a:buClr>
                <a:srgbClr val="4F81BD"/>
              </a:buClr>
              <a:buSzPct val="85000"/>
            </a:pPr>
            <a:r>
              <a:rPr lang="en-US" sz="2200" b="1" dirty="0" err="1">
                <a:solidFill>
                  <a:schemeClr val="accent5"/>
                </a:solidFill>
                <a:latin typeface="Courier 10 Pitch"/>
              </a:rPr>
              <a:t>hwrf_expt.init_module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()</a:t>
            </a:r>
            <a:endParaRPr lang="en-US" sz="2200" dirty="0">
              <a:solidFill>
                <a:prstClr val="black"/>
              </a:solidFill>
              <a:latin typeface="FreeSans"/>
            </a:endParaRPr>
          </a:p>
          <a:p>
            <a:pPr lvl="1" defTabSz="914400">
              <a:spcBef>
                <a:spcPts val="580"/>
              </a:spcBef>
              <a:buClr>
                <a:srgbClr val="4F81BD"/>
              </a:buClr>
              <a:buSzPct val="85000"/>
            </a:pPr>
            <a:r>
              <a:rPr lang="en-US" sz="2200" b="1" dirty="0" err="1">
                <a:solidFill>
                  <a:schemeClr val="accent6"/>
                </a:solidFill>
                <a:latin typeface="Courier 10 Pitch"/>
              </a:rPr>
              <a:t>hwrf_expt.post.run_post</a:t>
            </a:r>
            <a:r>
              <a:rPr lang="en-US" sz="2200" dirty="0">
                <a:solidFill>
                  <a:prstClr val="black"/>
                </a:solidFill>
                <a:latin typeface="Courier 10 Pitch"/>
              </a:rPr>
              <a:t>()</a:t>
            </a:r>
            <a:endParaRPr lang="en-US" sz="2200" dirty="0">
              <a:solidFill>
                <a:prstClr val="black"/>
              </a:solidFill>
              <a:latin typeface="FreeSan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77361" y="1258912"/>
            <a:ext cx="5239002" cy="14629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200" b="1" dirty="0" smtClean="0">
                <a:solidFill>
                  <a:prstClr val="black"/>
                </a:solidFill>
                <a:latin typeface="Liberation Sans"/>
              </a:rPr>
              <a:t>wrappers/</a:t>
            </a:r>
            <a:r>
              <a:rPr lang="en-US" sz="2200" b="1" dirty="0" err="1" smtClean="0">
                <a:solidFill>
                  <a:schemeClr val="accent4"/>
                </a:solidFill>
                <a:latin typeface="Liberation Sans"/>
              </a:rPr>
              <a:t>post_wrapper</a:t>
            </a:r>
            <a:endParaRPr lang="en-US" sz="2200" b="1" dirty="0" smtClean="0">
              <a:solidFill>
                <a:schemeClr val="accent4"/>
              </a:solidFill>
              <a:latin typeface="FreeSans"/>
            </a:endParaRPr>
          </a:p>
          <a:p>
            <a:pPr marL="274320" lvl="1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10 Pitch"/>
              </a:rPr>
              <a:t>export TOTAL_TASKS=24</a:t>
            </a:r>
          </a:p>
          <a:p>
            <a:pPr marL="274320" lvl="1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10 Pitch"/>
              </a:rPr>
              <a:t>$</a:t>
            </a:r>
            <a:r>
              <a:rPr lang="en-US" sz="2000" dirty="0" err="1">
                <a:solidFill>
                  <a:prstClr val="black"/>
                </a:solidFill>
                <a:latin typeface="Courier 10 Pitch"/>
              </a:rPr>
              <a:t>EXhwrf</a:t>
            </a:r>
            <a:r>
              <a:rPr lang="en-US" sz="2000" dirty="0">
                <a:solidFill>
                  <a:prstClr val="black"/>
                </a:solidFill>
                <a:latin typeface="Courier 10 Pitch"/>
              </a:rPr>
              <a:t>/</a:t>
            </a:r>
            <a:r>
              <a:rPr lang="en-US" sz="2000" b="1" dirty="0" err="1">
                <a:solidFill>
                  <a:schemeClr val="accent3"/>
                </a:solidFill>
                <a:latin typeface="Courier 10 Pitch"/>
              </a:rPr>
              <a:t>exhwrf_post.py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02124" y="2134580"/>
            <a:ext cx="445674" cy="6242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02124" y="1869963"/>
            <a:ext cx="44567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31687" y="2758807"/>
            <a:ext cx="516111" cy="946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31687" y="4304442"/>
            <a:ext cx="516111" cy="124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31687" y="5415838"/>
            <a:ext cx="516111" cy="2998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77361" y="5583386"/>
            <a:ext cx="28882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 smtClean="0">
                <a:solidFill>
                  <a:prstClr val="black"/>
                </a:solidFill>
                <a:latin typeface="Liberation Sans"/>
              </a:rPr>
              <a:t>ush</a:t>
            </a:r>
            <a:r>
              <a:rPr lang="en-US" sz="2200" b="1" dirty="0" smtClean="0">
                <a:solidFill>
                  <a:prstClr val="black"/>
                </a:solidFill>
                <a:latin typeface="Liberation Sans"/>
              </a:rPr>
              <a:t>/</a:t>
            </a:r>
            <a:r>
              <a:rPr lang="en-US" sz="2200" b="1" dirty="0" err="1" smtClean="0">
                <a:solidFill>
                  <a:prstClr val="black"/>
                </a:solidFill>
                <a:latin typeface="Liberation Sans"/>
              </a:rPr>
              <a:t>hwrf</a:t>
            </a:r>
            <a:r>
              <a:rPr lang="en-US" sz="2200" b="1" dirty="0" smtClean="0">
                <a:solidFill>
                  <a:prstClr val="black"/>
                </a:solidFill>
                <a:latin typeface="Liberation Sans"/>
              </a:rPr>
              <a:t>/</a:t>
            </a:r>
            <a:r>
              <a:rPr lang="en-US" sz="2200" b="1" dirty="0" err="1" smtClean="0">
                <a:solidFill>
                  <a:srgbClr val="F79646"/>
                </a:solidFill>
                <a:latin typeface="Liberation Sans"/>
              </a:rPr>
              <a:t>post.py</a:t>
            </a:r>
            <a:r>
              <a:rPr lang="en-US" sz="2200" b="1" dirty="0" smtClean="0">
                <a:solidFill>
                  <a:prstClr val="black"/>
                </a:solidFill>
                <a:latin typeface="Liberation Sans"/>
              </a:rPr>
              <a:t>:</a:t>
            </a:r>
          </a:p>
          <a:p>
            <a:pPr lvl="1"/>
            <a:r>
              <a:rPr lang="en-US" sz="2200" dirty="0" smtClean="0">
                <a:solidFill>
                  <a:prstClr val="black"/>
                </a:solidFill>
                <a:latin typeface="Liberation Sans"/>
              </a:rPr>
              <a:t>class </a:t>
            </a:r>
            <a:r>
              <a:rPr lang="en-US" sz="2200" dirty="0" err="1" smtClean="0">
                <a:solidFill>
                  <a:prstClr val="black"/>
                </a:solidFill>
                <a:latin typeface="Liberation Sans"/>
              </a:rPr>
              <a:t>HWRFPost</a:t>
            </a:r>
            <a:endParaRPr lang="en-US" sz="2200" dirty="0" smtClean="0">
              <a:solidFill>
                <a:prstClr val="black"/>
              </a:solidFill>
              <a:latin typeface="Liberation Sans"/>
            </a:endParaRPr>
          </a:p>
          <a:p>
            <a:pPr lvl="1"/>
            <a:r>
              <a:rPr lang="en-US" sz="2200" dirty="0" err="1" smtClean="0">
                <a:solidFill>
                  <a:prstClr val="black"/>
                </a:solidFill>
                <a:latin typeface="Liberation Sans"/>
              </a:rPr>
              <a:t>def</a:t>
            </a:r>
            <a:r>
              <a:rPr lang="en-US" sz="2200" dirty="0" smtClean="0">
                <a:solidFill>
                  <a:prstClr val="black"/>
                </a:solidFill>
                <a:latin typeface="Liberation Sans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Liberation Sans"/>
              </a:rPr>
              <a:t>run_post</a:t>
            </a:r>
            <a:endParaRPr lang="en-US" sz="2200" dirty="0">
              <a:solidFill>
                <a:prstClr val="black"/>
              </a:solidFill>
              <a:latin typeface="FreeSan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3228" y="2370699"/>
            <a:ext cx="2155539" cy="698862"/>
          </a:xfrm>
          <a:prstGeom prst="rect">
            <a:avLst/>
          </a:prstGeom>
          <a:noFill/>
          <a:ln w="571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23229" y="3310168"/>
            <a:ext cx="2155538" cy="694937"/>
          </a:xfrm>
          <a:prstGeom prst="rect">
            <a:avLst/>
          </a:prstGeom>
          <a:noFill/>
          <a:ln w="5715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3228" y="1520533"/>
            <a:ext cx="2155539" cy="698862"/>
          </a:xfrm>
          <a:prstGeom prst="rect">
            <a:avLst/>
          </a:prstGeom>
          <a:noFill/>
          <a:ln w="571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3228" y="4157505"/>
            <a:ext cx="2155538" cy="694937"/>
          </a:xfrm>
          <a:prstGeom prst="rect">
            <a:avLst/>
          </a:prstGeom>
          <a:noFill/>
          <a:ln w="571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3229" y="5068369"/>
            <a:ext cx="2155538" cy="694937"/>
          </a:xfrm>
          <a:prstGeom prst="rect">
            <a:avLst/>
          </a:prstGeom>
          <a:noFill/>
          <a:ln w="571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34" grpId="0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for HWRF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8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Resources for Users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Object-oriented programming basics</a:t>
            </a:r>
          </a:p>
          <a:p>
            <a:r>
              <a:rPr lang="en-US" dirty="0"/>
              <a:t>Configuring </a:t>
            </a:r>
            <a:r>
              <a:rPr lang="en-US" dirty="0" smtClean="0"/>
              <a:t>HWRF</a:t>
            </a:r>
          </a:p>
          <a:p>
            <a:r>
              <a:rPr lang="en-US" dirty="0" smtClean="0"/>
              <a:t>Data communication</a:t>
            </a:r>
          </a:p>
          <a:p>
            <a:r>
              <a:rPr lang="en-US" dirty="0" smtClean="0"/>
              <a:t>Logging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1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67444" y="1588929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class Shape: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 __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init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__(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self,color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):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  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self.__color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=color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@property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 color(self):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   return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self.__color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@property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 perimeter(self):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   return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NotImplemented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@property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Courier 10 Pitch"/>
              </a:rPr>
              <a:t> area(self):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10 Pitch"/>
              </a:rPr>
              <a:t>      return </a:t>
            </a:r>
            <a:r>
              <a:rPr lang="en-US" sz="2800" dirty="0" err="1">
                <a:solidFill>
                  <a:prstClr val="black"/>
                </a:solidFill>
                <a:latin typeface="Courier 10 Pitch"/>
              </a:rPr>
              <a:t>NotImplemented</a:t>
            </a:r>
            <a:endParaRPr lang="en-US" sz="3600" dirty="0">
              <a:solidFill>
                <a:prstClr val="black"/>
              </a:solidFill>
              <a:latin typeface="FreeSan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92" y="2105644"/>
            <a:ext cx="3558608" cy="33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0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67444" y="1588929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class Circle(Shape):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   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def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 __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init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__(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self,color,radius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):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10 Pitch"/>
              </a:rPr>
              <a:t>      super(</a:t>
            </a:r>
            <a:r>
              <a:rPr lang="en-US" sz="2400" b="1" dirty="0" err="1">
                <a:solidFill>
                  <a:schemeClr val="accent1"/>
                </a:solidFill>
                <a:latin typeface="Courier 10 Pitch"/>
              </a:rPr>
              <a:t>self,Circle</a:t>
            </a:r>
            <a:r>
              <a:rPr lang="en-US" sz="2400" b="1" dirty="0">
                <a:solidFill>
                  <a:schemeClr val="accent1"/>
                </a:solidFill>
                <a:latin typeface="Courier 10 Pitch"/>
              </a:rPr>
              <a:t>).__</a:t>
            </a:r>
            <a:r>
              <a:rPr lang="en-US" sz="2400" b="1" dirty="0" err="1">
                <a:solidFill>
                  <a:schemeClr val="accent1"/>
                </a:solidFill>
                <a:latin typeface="Courier 10 Pitch"/>
              </a:rPr>
              <a:t>init</a:t>
            </a:r>
            <a:r>
              <a:rPr lang="en-US" sz="2400" b="1" dirty="0">
                <a:solidFill>
                  <a:schemeClr val="accent1"/>
                </a:solidFill>
                <a:latin typeface="Courier 10 Pitch"/>
              </a:rPr>
              <a:t>__(color)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      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self.__radius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=radius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   @property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4F81BD"/>
                </a:solidFill>
                <a:latin typeface="Courier 10 Pitch"/>
              </a:rPr>
              <a:t>   </a:t>
            </a:r>
            <a:r>
              <a:rPr lang="en-US" sz="2400" b="1" dirty="0" err="1">
                <a:solidFill>
                  <a:srgbClr val="4F81BD"/>
                </a:solidFill>
                <a:latin typeface="Courier 10 Pitch"/>
              </a:rPr>
              <a:t>def</a:t>
            </a:r>
            <a:r>
              <a:rPr lang="en-US" sz="2400" b="1" dirty="0">
                <a:solidFill>
                  <a:srgbClr val="4F81BD"/>
                </a:solidFill>
                <a:latin typeface="Courier 10 Pitch"/>
              </a:rPr>
              <a:t> perimeter(self):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      return 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math.pi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*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self.__radius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*2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   @property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4F81BD"/>
                </a:solidFill>
                <a:latin typeface="Courier 10 Pitch"/>
              </a:rPr>
              <a:t>   </a:t>
            </a:r>
            <a:r>
              <a:rPr lang="en-US" sz="2400" b="1" dirty="0" err="1">
                <a:solidFill>
                  <a:srgbClr val="4F81BD"/>
                </a:solidFill>
                <a:latin typeface="Courier 10 Pitch"/>
              </a:rPr>
              <a:t>def</a:t>
            </a:r>
            <a:r>
              <a:rPr lang="en-US" sz="2400" b="1" dirty="0">
                <a:solidFill>
                  <a:srgbClr val="4F81BD"/>
                </a:solidFill>
                <a:latin typeface="Courier 10 Pitch"/>
              </a:rPr>
              <a:t> area(self):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10 Pitch"/>
              </a:rPr>
              <a:t>      return 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math.pi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*</a:t>
            </a:r>
            <a:r>
              <a:rPr lang="en-US" sz="2400" dirty="0" err="1">
                <a:solidFill>
                  <a:prstClr val="black"/>
                </a:solidFill>
                <a:latin typeface="Courier 10 Pitch"/>
              </a:rPr>
              <a:t>self.__radius</a:t>
            </a:r>
            <a:r>
              <a:rPr lang="en-US" sz="2400" dirty="0">
                <a:solidFill>
                  <a:prstClr val="black"/>
                </a:solidFill>
                <a:latin typeface="Courier 10 Pitch"/>
              </a:rPr>
              <a:t>**</a:t>
            </a:r>
            <a:r>
              <a:rPr lang="en-US" sz="2400" dirty="0" smtClean="0">
                <a:solidFill>
                  <a:prstClr val="black"/>
                </a:solidFill>
                <a:latin typeface="Courier 10 Pitch"/>
              </a:rPr>
              <a:t>2</a:t>
            </a:r>
            <a:endParaRPr lang="en-US" sz="2400" dirty="0">
              <a:solidFill>
                <a:prstClr val="black"/>
              </a:solidFill>
              <a:latin typeface="Courier 10 Pitc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987" y="2506912"/>
            <a:ext cx="3217048" cy="32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for </a:t>
            </a:r>
            <a:r>
              <a:rPr lang="en-US" dirty="0" err="1" smtClean="0"/>
              <a:t>UnifiedPost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UnifiedPost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self,infile,fixd,postexec,when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(</a:t>
            </a:r>
            <a:r>
              <a:rPr lang="en-US" dirty="0" err="1"/>
              <a:t>self.infile,self.fixd.self.postexec,self.when</a:t>
            </a:r>
            <a:r>
              <a:rPr lang="en-US" dirty="0"/>
              <a:t>)=\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infile</a:t>
            </a:r>
            <a:r>
              <a:rPr lang="en-US" dirty="0"/>
              <a:t>,     </a:t>
            </a:r>
            <a:r>
              <a:rPr lang="en-US" dirty="0" err="1"/>
              <a:t>fixd</a:t>
            </a:r>
            <a:r>
              <a:rPr lang="en-US" dirty="0"/>
              <a:t>,     </a:t>
            </a:r>
            <a:r>
              <a:rPr lang="en-US" dirty="0" err="1"/>
              <a:t>postexec</a:t>
            </a:r>
            <a:r>
              <a:rPr lang="en-US" dirty="0"/>
              <a:t>,     when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>
                <a:solidFill>
                  <a:srgbClr val="4BACC6"/>
                </a:solidFill>
              </a:rPr>
              <a:t>run_post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self.link_fix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8064A2"/>
                </a:solidFill>
              </a:rPr>
              <a:t>  </a:t>
            </a:r>
            <a:r>
              <a:rPr lang="en-US" b="1" dirty="0" err="1">
                <a:solidFill>
                  <a:schemeClr val="accent5"/>
                </a:solidFill>
              </a:rPr>
              <a:t>self.make_itag</a:t>
            </a:r>
            <a:r>
              <a:rPr lang="en-US" b="1" dirty="0">
                <a:solidFill>
                  <a:schemeClr val="accent5"/>
                </a:solidFill>
              </a:rPr>
              <a:t>()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make_symlink</a:t>
            </a:r>
            <a:r>
              <a:rPr lang="en-US" dirty="0"/>
              <a:t>(self.</a:t>
            </a:r>
            <a:r>
              <a:rPr lang="en-US" dirty="0" err="1"/>
              <a:t>infile</a:t>
            </a:r>
            <a:r>
              <a:rPr lang="en-US" dirty="0"/>
              <a:t>,”INFILE”,</a:t>
            </a:r>
          </a:p>
          <a:p>
            <a:pPr marL="0" indent="0">
              <a:buNone/>
            </a:pPr>
            <a:r>
              <a:rPr lang="en-US" dirty="0"/>
              <a:t>                   logger=</a:t>
            </a:r>
            <a:r>
              <a:rPr lang="en-US" dirty="0" err="1"/>
              <a:t>self.log</a:t>
            </a:r>
            <a:r>
              <a:rPr lang="en-US" dirty="0"/>
              <a:t>(),force=True)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cmd</a:t>
            </a:r>
            <a:r>
              <a:rPr lang="en-US" dirty="0"/>
              <a:t>=</a:t>
            </a:r>
            <a:r>
              <a:rPr lang="en-US" dirty="0" err="1"/>
              <a:t>mpirun</a:t>
            </a:r>
            <a:r>
              <a:rPr lang="en-US" dirty="0"/>
              <a:t>(</a:t>
            </a:r>
            <a:r>
              <a:rPr lang="en-US" dirty="0" err="1"/>
              <a:t>mpi</a:t>
            </a:r>
            <a:r>
              <a:rPr lang="en-US" dirty="0"/>
              <a:t>(</a:t>
            </a:r>
            <a:r>
              <a:rPr lang="en-US" dirty="0" err="1"/>
              <a:t>self.postexec</a:t>
            </a:r>
            <a:r>
              <a:rPr lang="en-US" dirty="0"/>
              <a:t>)&lt;”</a:t>
            </a:r>
            <a:r>
              <a:rPr lang="en-US" dirty="0" err="1"/>
              <a:t>itag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checkrun</a:t>
            </a:r>
            <a:r>
              <a:rPr lang="en-US" dirty="0"/>
              <a:t>(</a:t>
            </a:r>
            <a:r>
              <a:rPr lang="en-US" dirty="0" err="1"/>
              <a:t>cmd,all_ranks</a:t>
            </a:r>
            <a:r>
              <a:rPr lang="en-US" dirty="0"/>
              <a:t>=</a:t>
            </a:r>
            <a:r>
              <a:rPr lang="en-US" dirty="0" err="1"/>
              <a:t>true,logger</a:t>
            </a:r>
            <a:r>
              <a:rPr lang="en-US" dirty="0"/>
              <a:t>=</a:t>
            </a:r>
            <a:r>
              <a:rPr lang="en-US" dirty="0" err="1"/>
              <a:t>self.log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link_fix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fixes=[f for f in </a:t>
            </a:r>
            <a:r>
              <a:rPr lang="en-US" dirty="0" err="1"/>
              <a:t>glob.glob</a:t>
            </a:r>
            <a:r>
              <a:rPr lang="en-US" dirty="0"/>
              <a:t>(</a:t>
            </a:r>
            <a:r>
              <a:rPr lang="en-US" dirty="0" err="1"/>
              <a:t>fixd</a:t>
            </a:r>
            <a:r>
              <a:rPr lang="en-US" dirty="0"/>
              <a:t>+”/*”)]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make_symlinks_in</a:t>
            </a:r>
            <a:r>
              <a:rPr lang="en-US" dirty="0"/>
              <a:t>(</a:t>
            </a:r>
            <a:r>
              <a:rPr lang="en-US" dirty="0" err="1"/>
              <a:t>fixes,”.”,logger</a:t>
            </a:r>
            <a:r>
              <a:rPr lang="en-US" dirty="0"/>
              <a:t>=</a:t>
            </a:r>
            <a:r>
              <a:rPr lang="en-US" dirty="0" err="1"/>
              <a:t>self.log</a:t>
            </a:r>
            <a:r>
              <a:rPr lang="en-US" dirty="0"/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8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for </a:t>
            </a:r>
            <a:r>
              <a:rPr lang="en-US" dirty="0" err="1"/>
              <a:t>UnifiedPost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2795" y="1447800"/>
            <a:ext cx="8791205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HWRFPost</a:t>
            </a:r>
            <a:r>
              <a:rPr lang="en-US" dirty="0"/>
              <a:t>(</a:t>
            </a:r>
            <a:r>
              <a:rPr lang="en-US" dirty="0" err="1"/>
              <a:t>UnifiedPost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4BACC6"/>
                </a:solidFill>
              </a:rPr>
              <a:t>make_itag</a:t>
            </a:r>
            <a:r>
              <a:rPr lang="en-US" b="1" dirty="0">
                <a:solidFill>
                  <a:srgbClr val="4BACC6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self):</a:t>
            </a:r>
          </a:p>
          <a:p>
            <a:pPr marL="0" indent="0">
              <a:buNone/>
            </a:pPr>
            <a:r>
              <a:rPr lang="en-US" dirty="0"/>
              <a:t>      with open(“</a:t>
            </a:r>
            <a:r>
              <a:rPr lang="en-US" dirty="0" err="1"/>
              <a:t>itag</a:t>
            </a:r>
            <a:r>
              <a:rPr lang="en-US" dirty="0"/>
              <a:t>”,”</a:t>
            </a:r>
            <a:r>
              <a:rPr lang="en-US" dirty="0" err="1"/>
              <a:t>wt</a:t>
            </a:r>
            <a:r>
              <a:rPr lang="en-US" dirty="0"/>
              <a:t>”) as f: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itagdata</a:t>
            </a:r>
            <a:r>
              <a:rPr lang="en-US" dirty="0"/>
              <a:t>=</a:t>
            </a:r>
            <a:r>
              <a:rPr lang="en-US" dirty="0" err="1"/>
              <a:t>self.when.strftime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nb-NO" dirty="0"/>
              <a:t>           “INFILE\</a:t>
            </a:r>
            <a:r>
              <a:rPr lang="nb-NO" dirty="0" err="1"/>
              <a:t>nnetcdf</a:t>
            </a:r>
            <a:r>
              <a:rPr lang="nb-NO" dirty="0"/>
              <a:t>\</a:t>
            </a:r>
            <a:r>
              <a:rPr lang="nb-NO" dirty="0" err="1"/>
              <a:t>n%Y</a:t>
            </a:r>
            <a:r>
              <a:rPr lang="nb-NO" dirty="0"/>
              <a:t>-%m-%</a:t>
            </a:r>
            <a:r>
              <a:rPr lang="nb-NO" dirty="0" err="1"/>
              <a:t>d_%H</a:t>
            </a:r>
            <a:r>
              <a:rPr lang="nb-NO" dirty="0"/>
              <a:t>:%M:%S”  “\</a:t>
            </a:r>
            <a:r>
              <a:rPr lang="nb-NO" dirty="0" err="1"/>
              <a:t>n</a:t>
            </a:r>
            <a:r>
              <a:rPr lang="nb-NO" b="1" dirty="0" err="1">
                <a:solidFill>
                  <a:schemeClr val="accent2"/>
                </a:solidFill>
              </a:rPr>
              <a:t>NMM</a:t>
            </a:r>
            <a:r>
              <a:rPr lang="nb-NO" b="1" dirty="0">
                <a:solidFill>
                  <a:schemeClr val="accent2"/>
                </a:solidFill>
              </a:rPr>
              <a:t> NEST</a:t>
            </a:r>
            <a:r>
              <a:rPr lang="nb-NO" dirty="0"/>
              <a:t>\n”)</a:t>
            </a:r>
          </a:p>
          <a:p>
            <a:pPr marL="0" indent="0">
              <a:buNone/>
            </a:pPr>
            <a:r>
              <a:rPr lang="nb-NO" dirty="0"/>
              <a:t>         </a:t>
            </a:r>
            <a:r>
              <a:rPr lang="nb-NO" dirty="0" err="1"/>
              <a:t>f.write</a:t>
            </a:r>
            <a:r>
              <a:rPr lang="nb-NO" dirty="0"/>
              <a:t>(</a:t>
            </a:r>
            <a:r>
              <a:rPr lang="nb-NO" dirty="0" err="1"/>
              <a:t>itagdata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 err="1"/>
              <a:t>NEMSPost</a:t>
            </a:r>
            <a:r>
              <a:rPr lang="nb-NO" dirty="0"/>
              <a:t>(</a:t>
            </a:r>
            <a:r>
              <a:rPr lang="nb-NO" dirty="0" err="1"/>
              <a:t>UnifiedPost</a:t>
            </a:r>
            <a:r>
              <a:rPr lang="nb-NO" dirty="0"/>
              <a:t>):</a:t>
            </a:r>
          </a:p>
          <a:p>
            <a:pPr marL="0" indent="0">
              <a:buNone/>
            </a:pPr>
            <a:r>
              <a:rPr lang="nb-NO" dirty="0"/>
              <a:t>   </a:t>
            </a:r>
            <a:r>
              <a:rPr lang="nb-NO" dirty="0" err="1"/>
              <a:t>def</a:t>
            </a:r>
            <a:r>
              <a:rPr lang="nb-NO" dirty="0"/>
              <a:t> </a:t>
            </a:r>
            <a:r>
              <a:rPr lang="nb-NO" b="1" dirty="0" err="1" smtClean="0">
                <a:solidFill>
                  <a:srgbClr val="4BACC6"/>
                </a:solidFill>
              </a:rPr>
              <a:t>make_itag</a:t>
            </a:r>
            <a:r>
              <a:rPr lang="nb-NO" b="1" dirty="0">
                <a:solidFill>
                  <a:srgbClr val="4BACC6"/>
                </a:solidFill>
              </a:rPr>
              <a:t> </a:t>
            </a:r>
            <a:r>
              <a:rPr lang="nb-NO" dirty="0" smtClean="0"/>
              <a:t>(</a:t>
            </a:r>
            <a:r>
              <a:rPr lang="nb-NO" dirty="0" err="1"/>
              <a:t>self</a:t>
            </a:r>
            <a:r>
              <a:rPr lang="nb-NO" dirty="0"/>
              <a:t>):</a:t>
            </a:r>
          </a:p>
          <a:p>
            <a:pPr marL="0" indent="0">
              <a:buNone/>
            </a:pPr>
            <a:r>
              <a:rPr lang="en-US" dirty="0"/>
              <a:t>      with open(“</a:t>
            </a:r>
            <a:r>
              <a:rPr lang="en-US" dirty="0" err="1"/>
              <a:t>itag</a:t>
            </a:r>
            <a:r>
              <a:rPr lang="en-US" dirty="0"/>
              <a:t>”,”</a:t>
            </a:r>
            <a:r>
              <a:rPr lang="en-US" dirty="0" err="1"/>
              <a:t>wt</a:t>
            </a:r>
            <a:r>
              <a:rPr lang="en-US" dirty="0"/>
              <a:t>”) as f: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itagdata</a:t>
            </a:r>
            <a:r>
              <a:rPr lang="en-US" dirty="0"/>
              <a:t>=</a:t>
            </a:r>
            <a:r>
              <a:rPr lang="en-US" dirty="0" err="1"/>
              <a:t>self.when.strftime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nb-NO" dirty="0"/>
              <a:t>           “INFILE\</a:t>
            </a:r>
            <a:r>
              <a:rPr lang="nb-NO" dirty="0" err="1"/>
              <a:t>nnetcdf</a:t>
            </a:r>
            <a:r>
              <a:rPr lang="nb-NO" dirty="0"/>
              <a:t>\</a:t>
            </a:r>
            <a:r>
              <a:rPr lang="nb-NO" dirty="0" err="1"/>
              <a:t>n%Y</a:t>
            </a:r>
            <a:r>
              <a:rPr lang="nb-NO" dirty="0"/>
              <a:t>-%m-%</a:t>
            </a:r>
            <a:r>
              <a:rPr lang="nb-NO" dirty="0" err="1"/>
              <a:t>d_%H</a:t>
            </a:r>
            <a:r>
              <a:rPr lang="nb-NO" dirty="0"/>
              <a:t>:%M:%S” “\</a:t>
            </a:r>
            <a:r>
              <a:rPr lang="nb-NO" dirty="0" err="1"/>
              <a:t>n</a:t>
            </a:r>
            <a:r>
              <a:rPr lang="nb-NO" b="1" dirty="0" err="1">
                <a:solidFill>
                  <a:srgbClr val="C0504D"/>
                </a:solidFill>
              </a:rPr>
              <a:t>NEMS</a:t>
            </a:r>
            <a:r>
              <a:rPr lang="nb-NO" dirty="0"/>
              <a:t>\n”)</a:t>
            </a:r>
          </a:p>
          <a:p>
            <a:pPr marL="0" indent="0">
              <a:buNone/>
            </a:pPr>
            <a:r>
              <a:rPr lang="nb-NO" dirty="0"/>
              <a:t>         </a:t>
            </a:r>
            <a:r>
              <a:rPr lang="nb-NO" dirty="0" err="1"/>
              <a:t>f.write</a:t>
            </a:r>
            <a:r>
              <a:rPr lang="nb-NO" dirty="0"/>
              <a:t>(</a:t>
            </a:r>
            <a:r>
              <a:rPr lang="nb-NO" dirty="0" err="1"/>
              <a:t>itagdata</a:t>
            </a:r>
            <a:r>
              <a:rPr lang="nb-NO" dirty="0" smtClean="0"/>
              <a:t>)      </a:t>
            </a:r>
            <a:endParaRPr lang="nb-N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8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HWRF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Conf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hwrf_expt.py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1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HWRF 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603794"/>
            <a:ext cx="90551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0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.</a:t>
            </a:r>
            <a:r>
              <a:rPr lang="en-US" dirty="0" err="1" smtClean="0"/>
              <a:t>conf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23067" y="1671639"/>
            <a:ext cx="6434667" cy="1591975"/>
          </a:xfrm>
          <a:solidFill>
            <a:schemeClr val="bg1">
              <a:lumMod val="9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79646"/>
                </a:solidFill>
                <a:latin typeface="Menlo Bold"/>
                <a:cs typeface="Menlo Bold"/>
              </a:rPr>
              <a:t># This is a comment</a:t>
            </a:r>
          </a:p>
          <a:p>
            <a:pPr marL="0" indent="0">
              <a:buNone/>
            </a:pPr>
            <a:r>
              <a:rPr lang="en-US" sz="2000" b="1" dirty="0" smtClean="0">
                <a:latin typeface="Menlo Bold"/>
                <a:cs typeface="Menlo Bold"/>
              </a:rPr>
              <a:t>[section]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4BACC6"/>
                </a:solidFill>
                <a:latin typeface="Menlo Bold"/>
                <a:cs typeface="Menlo Bold"/>
              </a:rPr>
              <a:t>key</a:t>
            </a:r>
            <a:r>
              <a:rPr lang="en-US" sz="2000" b="1" dirty="0" smtClean="0">
                <a:latin typeface="Menlo Bold"/>
                <a:cs typeface="Menlo Bold"/>
              </a:rPr>
              <a:t>=</a:t>
            </a:r>
            <a:r>
              <a:rPr lang="en-US" sz="2000" b="1" dirty="0" smtClean="0">
                <a:solidFill>
                  <a:schemeClr val="accent4"/>
                </a:solidFill>
                <a:latin typeface="Menlo Bold"/>
                <a:cs typeface="Menlo Bold"/>
              </a:rPr>
              <a:t>value</a:t>
            </a:r>
            <a:r>
              <a:rPr lang="en-US" sz="2000" b="1" dirty="0" smtClean="0">
                <a:latin typeface="Menlo Bold"/>
                <a:cs typeface="Menlo Bold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Menlo Bold"/>
                <a:cs typeface="Menlo Bold"/>
              </a:rPr>
              <a:t>; This is also a comment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Menlo Bold"/>
                <a:cs typeface="Menlo Bold"/>
              </a:rPr>
              <a:t>key2</a:t>
            </a:r>
            <a:r>
              <a:rPr lang="en-US" sz="2000" b="1" dirty="0" smtClean="0">
                <a:latin typeface="Menlo Bold"/>
                <a:cs typeface="Menlo Bold"/>
              </a:rPr>
              <a:t>=</a:t>
            </a:r>
            <a:r>
              <a:rPr lang="en-US" sz="2000" b="1" dirty="0" smtClean="0">
                <a:solidFill>
                  <a:srgbClr val="8064A2"/>
                </a:solidFill>
                <a:latin typeface="Menlo Bold"/>
                <a:cs typeface="Menlo Bold"/>
              </a:rPr>
              <a:t>value2</a:t>
            </a:r>
            <a:endParaRPr lang="en-US" sz="2000" b="1" dirty="0">
              <a:solidFill>
                <a:srgbClr val="8064A2"/>
              </a:solidFill>
              <a:latin typeface="Menlo Bold"/>
              <a:cs typeface="Menlo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1603904"/>
            <a:ext cx="2362200" cy="46736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23067" y="3704643"/>
            <a:ext cx="6434667" cy="3027092"/>
          </a:xfrm>
          <a:prstGeom prst="rect">
            <a:avLst/>
          </a:prstGeom>
          <a:solidFill>
            <a:srgbClr val="F2F2F2"/>
          </a:solidFill>
          <a:ln w="38100" cmpd="sng">
            <a:solidFill>
              <a:srgbClr val="7F7F7F"/>
            </a:solidFill>
          </a:ln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79646"/>
                </a:solidFill>
                <a:latin typeface="Menlo Bold"/>
                <a:cs typeface="Menlo Bold"/>
              </a:rPr>
              <a:t>## Short description of section </a:t>
            </a:r>
            <a:endParaRPr lang="en-US" sz="2000" b="1" dirty="0" smtClean="0">
              <a:solidFill>
                <a:srgbClr val="F79646"/>
              </a:solidFill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79646"/>
                </a:solidFill>
                <a:latin typeface="Menlo Bold"/>
                <a:cs typeface="Menlo Bold"/>
              </a:rPr>
              <a:t>#</a:t>
            </a:r>
            <a:r>
              <a:rPr lang="en-US" sz="2000" b="1" dirty="0">
                <a:solidFill>
                  <a:srgbClr val="F79646"/>
                </a:solidFill>
                <a:latin typeface="Menlo Bold"/>
                <a:cs typeface="Menlo Bold"/>
              </a:rPr>
              <a:t/>
            </a:r>
            <a:br>
              <a:rPr lang="en-US" sz="2000" b="1" dirty="0">
                <a:solidFill>
                  <a:srgbClr val="F79646"/>
                </a:solidFill>
                <a:latin typeface="Menlo Bold"/>
                <a:cs typeface="Menlo Bold"/>
              </a:rPr>
            </a:br>
            <a:r>
              <a:rPr lang="en-US" sz="2000" b="1" dirty="0">
                <a:solidFill>
                  <a:srgbClr val="F79646"/>
                </a:solidFill>
                <a:latin typeface="Menlo Bold"/>
                <a:cs typeface="Menlo Bold"/>
              </a:rPr>
              <a:t># Long description of section </a:t>
            </a:r>
            <a:endParaRPr lang="en-US" sz="2000" b="1" dirty="0" smtClean="0">
              <a:solidFill>
                <a:srgbClr val="F79646"/>
              </a:solidFill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79646"/>
                </a:solidFill>
                <a:latin typeface="Menlo Bold"/>
                <a:cs typeface="Menlo Bold"/>
              </a:rPr>
              <a:t># </a:t>
            </a:r>
            <a:r>
              <a:rPr lang="en-US" sz="2000" b="1" dirty="0">
                <a:solidFill>
                  <a:schemeClr val="accent2"/>
                </a:solidFill>
                <a:latin typeface="Menlo Bold"/>
                <a:cs typeface="Menlo Bold"/>
              </a:rPr>
              <a:t>@note </a:t>
            </a:r>
            <a:r>
              <a:rPr lang="en-US" sz="2000" b="1" dirty="0" err="1">
                <a:solidFill>
                  <a:srgbClr val="F79646"/>
                </a:solidFill>
                <a:latin typeface="Menlo Bold"/>
                <a:cs typeface="Menlo Bold"/>
              </a:rPr>
              <a:t>Doxygen+markdown</a:t>
            </a:r>
            <a:r>
              <a:rPr lang="en-US" sz="2000" b="1" dirty="0">
                <a:solidFill>
                  <a:srgbClr val="F79646"/>
                </a:solidFill>
                <a:latin typeface="Menlo Bold"/>
                <a:cs typeface="Menlo Bold"/>
              </a:rPr>
              <a:t> syntax </a:t>
            </a:r>
          </a:p>
          <a:p>
            <a:pPr marL="0" indent="0">
              <a:buFont typeface="Wingdings 2"/>
              <a:buNone/>
            </a:pPr>
            <a:r>
              <a:rPr lang="en-US" sz="2000" b="1" dirty="0" smtClean="0">
                <a:latin typeface="Menlo Bold"/>
                <a:cs typeface="Menlo Bold"/>
              </a:rPr>
              <a:t>[section]</a:t>
            </a:r>
          </a:p>
          <a:p>
            <a:pPr marL="0" indent="0">
              <a:buFont typeface="Wingdings 2"/>
              <a:buNone/>
            </a:pPr>
            <a:r>
              <a:rPr lang="en-US" sz="2000" b="1" dirty="0" smtClean="0">
                <a:solidFill>
                  <a:srgbClr val="4BACC6"/>
                </a:solidFill>
                <a:latin typeface="Menlo Bold"/>
                <a:cs typeface="Menlo Bold"/>
              </a:rPr>
              <a:t>key</a:t>
            </a:r>
            <a:r>
              <a:rPr lang="en-US" sz="2000" b="1" dirty="0" smtClean="0">
                <a:latin typeface="Menlo Bold"/>
                <a:cs typeface="Menlo Bold"/>
              </a:rPr>
              <a:t>=</a:t>
            </a:r>
            <a:r>
              <a:rPr lang="en-US" sz="2000" b="1" dirty="0" smtClean="0">
                <a:solidFill>
                  <a:schemeClr val="accent4"/>
                </a:solidFill>
                <a:latin typeface="Menlo Bold"/>
                <a:cs typeface="Menlo Bold"/>
              </a:rPr>
              <a:t>value</a:t>
            </a:r>
            <a:r>
              <a:rPr lang="en-US" sz="2000" b="1" dirty="0" smtClean="0">
                <a:latin typeface="Menlo Bold"/>
                <a:cs typeface="Menlo Bold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Menlo Bold"/>
                <a:cs typeface="Menlo Bold"/>
              </a:rPr>
              <a:t>;; short description of key </a:t>
            </a:r>
          </a:p>
          <a:p>
            <a:pPr marL="0" indent="0">
              <a:buFont typeface="Wingdings 2"/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Menlo Bold"/>
                <a:cs typeface="Menlo Bold"/>
              </a:rPr>
              <a:t>## Short description of key2</a:t>
            </a:r>
          </a:p>
          <a:p>
            <a:pPr marL="0" indent="0">
              <a:buFont typeface="Wingdings 2"/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Menlo Bold"/>
                <a:cs typeface="Menlo Bold"/>
              </a:rPr>
              <a:t># </a:t>
            </a:r>
          </a:p>
          <a:p>
            <a:pPr marL="0" indent="0">
              <a:buFont typeface="Wingdings 2"/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Menlo Bold"/>
                <a:cs typeface="Menlo Bold"/>
              </a:rPr>
              <a:t># long description of key2</a:t>
            </a:r>
          </a:p>
          <a:p>
            <a:pPr marL="0" indent="0">
              <a:buFont typeface="Wingdings 2"/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Menlo Bold"/>
                <a:cs typeface="Menlo Bold"/>
              </a:rPr>
              <a:t>key2</a:t>
            </a:r>
            <a:r>
              <a:rPr lang="en-US" sz="2000" b="1" dirty="0" smtClean="0">
                <a:latin typeface="Menlo Bold"/>
                <a:cs typeface="Menlo Bold"/>
              </a:rPr>
              <a:t>=</a:t>
            </a:r>
            <a:r>
              <a:rPr lang="en-US" sz="2000" b="1" dirty="0" smtClean="0">
                <a:solidFill>
                  <a:srgbClr val="8064A2"/>
                </a:solidFill>
                <a:latin typeface="Menlo Bold"/>
                <a:cs typeface="Menlo Bold"/>
              </a:rPr>
              <a:t>value2</a:t>
            </a:r>
            <a:endParaRPr lang="en-US" sz="2000" b="1" dirty="0">
              <a:solidFill>
                <a:srgbClr val="8064A2"/>
              </a:solidFill>
              <a:latin typeface="Menlo Bold"/>
              <a:cs typeface="Menl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3067" y="1283225"/>
            <a:ext cx="1646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Simple format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3067" y="3273756"/>
            <a:ext cx="18646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Doxygen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format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9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 err="1" smtClean="0"/>
              <a:t>Conf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6436" y="1305971"/>
            <a:ext cx="6163733" cy="541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String substitution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String substitution with formatting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Substitute from other sections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822589"/>
            <a:ext cx="622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enlo Bold"/>
                <a:cs typeface="Menlo Bold"/>
              </a:rPr>
              <a:t>[</a:t>
            </a:r>
            <a:r>
              <a:rPr lang="en-US" b="1" dirty="0" err="1" smtClean="0">
                <a:latin typeface="Menlo Bold"/>
                <a:cs typeface="Menlo Bold"/>
              </a:rPr>
              <a:t>myprog</a:t>
            </a:r>
            <a:r>
              <a:rPr lang="en-US" b="1" dirty="0" smtClean="0">
                <a:latin typeface="Menlo Bold"/>
                <a:cs typeface="Menlo Bold"/>
              </a:rPr>
              <a:t>]</a:t>
            </a:r>
            <a:endParaRPr lang="en-US" b="1" dirty="0"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rgbClr val="4BACC6"/>
                </a:solidFill>
                <a:latin typeface="Menlo Bold"/>
                <a:cs typeface="Menlo Bold"/>
              </a:rPr>
              <a:t>basedir</a:t>
            </a:r>
            <a:r>
              <a:rPr lang="en-US" b="1" dirty="0" smtClean="0">
                <a:solidFill>
                  <a:srgbClr val="4BACC6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 /some/path</a:t>
            </a:r>
            <a:endParaRPr lang="en-US" b="1" dirty="0" smtClean="0"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exename</a:t>
            </a:r>
            <a:r>
              <a:rPr lang="en-US" b="1" dirty="0" smtClean="0">
                <a:solidFill>
                  <a:schemeClr val="accent5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 </a:t>
            </a:r>
            <a:r>
              <a:rPr lang="en-US" b="1" dirty="0" err="1" smtClean="0">
                <a:solidFill>
                  <a:srgbClr val="8064A2"/>
                </a:solidFill>
                <a:latin typeface="Menlo Bold"/>
                <a:cs typeface="Menlo Bold"/>
              </a:rPr>
              <a:t>myexe.x</a:t>
            </a:r>
            <a:endParaRPr lang="en-US" b="1" dirty="0" smtClean="0">
              <a:solidFill>
                <a:srgbClr val="8064A2"/>
              </a:solidFill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exepath</a:t>
            </a:r>
            <a:r>
              <a:rPr lang="en-US" b="1" dirty="0" smtClean="0">
                <a:solidFill>
                  <a:schemeClr val="accent5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 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{</a:t>
            </a:r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basedir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}/exec/{</a:t>
            </a:r>
            <a:r>
              <a:rPr lang="en-US" b="1" dirty="0" err="1" smtClean="0">
                <a:solidFill>
                  <a:srgbClr val="4BACC6"/>
                </a:solidFill>
                <a:latin typeface="Menlo Bold"/>
                <a:cs typeface="Menlo Bold"/>
              </a:rPr>
              <a:t>exename</a:t>
            </a:r>
            <a:r>
              <a:rPr lang="en-US" b="1" dirty="0">
                <a:solidFill>
                  <a:schemeClr val="accent4"/>
                </a:solidFill>
                <a:latin typeface="Menlo Bold"/>
                <a:cs typeface="Menlo Bold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545055"/>
            <a:ext cx="622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enlo Bold"/>
                <a:cs typeface="Menlo Bold"/>
              </a:rPr>
              <a:t>[</a:t>
            </a:r>
            <a:r>
              <a:rPr lang="en-US" b="1" dirty="0" err="1" smtClean="0">
                <a:latin typeface="Menlo Bold"/>
                <a:cs typeface="Menlo Bold"/>
              </a:rPr>
              <a:t>myprog</a:t>
            </a:r>
            <a:r>
              <a:rPr lang="en-US" b="1" dirty="0" smtClean="0">
                <a:latin typeface="Menlo Bold"/>
                <a:cs typeface="Menlo Bold"/>
              </a:rPr>
              <a:t>]</a:t>
            </a:r>
            <a:endParaRPr lang="en-US" b="1" dirty="0"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rgbClr val="4BACC6"/>
                </a:solidFill>
                <a:latin typeface="Menlo Bold"/>
                <a:cs typeface="Menlo Bold"/>
              </a:rPr>
              <a:t>gridnum</a:t>
            </a:r>
            <a:r>
              <a:rPr lang="en-US" b="1" dirty="0" smtClean="0">
                <a:solidFill>
                  <a:srgbClr val="4BACC6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 5</a:t>
            </a:r>
            <a:endParaRPr lang="en-US" b="1" dirty="0" smtClean="0"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exename</a:t>
            </a:r>
            <a:r>
              <a:rPr lang="en-US" b="1" dirty="0" smtClean="0">
                <a:solidFill>
                  <a:schemeClr val="accent5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 </a:t>
            </a:r>
            <a:r>
              <a:rPr lang="en-US" b="1" dirty="0" err="1" smtClean="0">
                <a:solidFill>
                  <a:srgbClr val="8064A2"/>
                </a:solidFill>
                <a:latin typeface="Menlo Bold"/>
                <a:cs typeface="Menlo Bold"/>
              </a:rPr>
              <a:t>myexe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_{</a:t>
            </a:r>
            <a:r>
              <a:rPr lang="en-US" b="1" dirty="0" smtClean="0">
                <a:solidFill>
                  <a:srgbClr val="4BACC6"/>
                </a:solidFill>
                <a:latin typeface="Menlo Bold"/>
                <a:cs typeface="Menlo Bold"/>
              </a:rPr>
              <a:t>gridnum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:02d}.x</a:t>
            </a:r>
          </a:p>
          <a:p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exepath</a:t>
            </a:r>
            <a:r>
              <a:rPr lang="en-US" b="1" dirty="0" smtClean="0">
                <a:solidFill>
                  <a:schemeClr val="accent5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 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{</a:t>
            </a:r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basedir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}/exec/{</a:t>
            </a:r>
            <a:r>
              <a:rPr lang="en-US" b="1" dirty="0" err="1" smtClean="0">
                <a:solidFill>
                  <a:srgbClr val="4BACC6"/>
                </a:solidFill>
                <a:latin typeface="Menlo Bold"/>
                <a:cs typeface="Menlo Bold"/>
              </a:rPr>
              <a:t>exename</a:t>
            </a:r>
            <a:r>
              <a:rPr lang="en-US" b="1" dirty="0">
                <a:solidFill>
                  <a:schemeClr val="accent4"/>
                </a:solidFill>
                <a:latin typeface="Menlo Bold"/>
                <a:cs typeface="Menlo Bold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5062431"/>
            <a:ext cx="6222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enlo Bold"/>
                <a:cs typeface="Menlo Bold"/>
              </a:rPr>
              <a:t>[grid]</a:t>
            </a:r>
            <a:endParaRPr lang="en-US" b="1" dirty="0">
              <a:latin typeface="Menlo Bold"/>
              <a:cs typeface="Menlo Bold"/>
            </a:endParaRPr>
          </a:p>
          <a:p>
            <a:r>
              <a:rPr lang="en-US" b="1" dirty="0" err="1" smtClean="0">
                <a:solidFill>
                  <a:srgbClr val="4BACC6"/>
                </a:solidFill>
                <a:latin typeface="Menlo Bold"/>
                <a:cs typeface="Menlo Bold"/>
              </a:rPr>
              <a:t>num</a:t>
            </a:r>
            <a:r>
              <a:rPr lang="en-US" b="1" dirty="0" smtClean="0">
                <a:solidFill>
                  <a:srgbClr val="4BACC6"/>
                </a:solidFill>
                <a:latin typeface="Menlo Bold"/>
                <a:cs typeface="Menlo Bold"/>
              </a:rPr>
              <a:t>     </a:t>
            </a:r>
            <a:r>
              <a:rPr lang="en-US" b="1" dirty="0" smtClean="0">
                <a:latin typeface="Menlo Bold"/>
                <a:cs typeface="Menlo Bold"/>
              </a:rPr>
              <a:t>=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 5</a:t>
            </a:r>
          </a:p>
          <a:p>
            <a:r>
              <a:rPr lang="en-US" b="1" dirty="0">
                <a:latin typeface="Menlo Bold"/>
                <a:cs typeface="Menlo Bold"/>
              </a:rPr>
              <a:t>[</a:t>
            </a:r>
            <a:r>
              <a:rPr lang="en-US" b="1" dirty="0" err="1">
                <a:latin typeface="Menlo Bold"/>
                <a:cs typeface="Menlo Bold"/>
              </a:rPr>
              <a:t>myprog</a:t>
            </a:r>
            <a:r>
              <a:rPr lang="en-US" b="1" dirty="0" smtClean="0">
                <a:latin typeface="Menlo Bold"/>
                <a:cs typeface="Menlo Bold"/>
              </a:rPr>
              <a:t>]</a:t>
            </a:r>
          </a:p>
          <a:p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exename</a:t>
            </a:r>
            <a:r>
              <a:rPr lang="en-US" b="1" dirty="0" smtClean="0">
                <a:solidFill>
                  <a:schemeClr val="accent5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 </a:t>
            </a:r>
            <a:r>
              <a:rPr lang="en-US" b="1" dirty="0" err="1" smtClean="0">
                <a:solidFill>
                  <a:srgbClr val="8064A2"/>
                </a:solidFill>
                <a:latin typeface="Menlo Bold"/>
                <a:cs typeface="Menlo Bold"/>
              </a:rPr>
              <a:t>myexe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_{</a:t>
            </a:r>
            <a:r>
              <a:rPr lang="en-US" b="1" dirty="0" smtClean="0">
                <a:latin typeface="Menlo Bold"/>
                <a:cs typeface="Menlo Bold"/>
              </a:rPr>
              <a:t>grid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/</a:t>
            </a:r>
            <a:r>
              <a:rPr lang="en-US" b="1" dirty="0" smtClean="0">
                <a:solidFill>
                  <a:srgbClr val="4BACC6"/>
                </a:solidFill>
                <a:latin typeface="Menlo Bold"/>
                <a:cs typeface="Menlo Bold"/>
              </a:rPr>
              <a:t>num</a:t>
            </a:r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:02d}.x</a:t>
            </a:r>
          </a:p>
          <a:p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exepath</a:t>
            </a:r>
            <a:r>
              <a:rPr lang="en-US" b="1" dirty="0" smtClean="0">
                <a:solidFill>
                  <a:schemeClr val="accent5"/>
                </a:solidFill>
                <a:latin typeface="Menlo Bold"/>
                <a:cs typeface="Menlo Bold"/>
              </a:rPr>
              <a:t> </a:t>
            </a:r>
            <a:r>
              <a:rPr lang="en-US" b="1" dirty="0" smtClean="0">
                <a:latin typeface="Menlo Bold"/>
                <a:cs typeface="Menlo Bold"/>
              </a:rPr>
              <a:t>= 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{</a:t>
            </a:r>
            <a:r>
              <a:rPr lang="en-US" b="1" dirty="0" err="1" smtClean="0">
                <a:solidFill>
                  <a:schemeClr val="accent5"/>
                </a:solidFill>
                <a:latin typeface="Menlo Bold"/>
                <a:cs typeface="Menlo Bold"/>
              </a:rPr>
              <a:t>basedir</a:t>
            </a:r>
            <a:r>
              <a:rPr lang="en-US" b="1" dirty="0" smtClean="0">
                <a:solidFill>
                  <a:schemeClr val="accent4"/>
                </a:solidFill>
                <a:latin typeface="Menlo Bold"/>
                <a:cs typeface="Menlo Bold"/>
              </a:rPr>
              <a:t>}/exec/{</a:t>
            </a:r>
            <a:r>
              <a:rPr lang="en-US" b="1" dirty="0" err="1" smtClean="0">
                <a:solidFill>
                  <a:srgbClr val="4BACC6"/>
                </a:solidFill>
                <a:latin typeface="Menlo Bold"/>
                <a:cs typeface="Menlo Bold"/>
              </a:rPr>
              <a:t>exename</a:t>
            </a:r>
            <a:r>
              <a:rPr lang="en-US" b="1" dirty="0">
                <a:solidFill>
                  <a:schemeClr val="accent4"/>
                </a:solidFill>
                <a:latin typeface="Menlo Bold"/>
                <a:cs typeface="Menlo Bold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3662" y="1822589"/>
            <a:ext cx="489282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Menlo Bold"/>
                <a:cs typeface="Menlo Bold"/>
              </a:rPr>
              <a:t>exepath</a:t>
            </a:r>
            <a:r>
              <a:rPr lang="en-US" dirty="0" smtClean="0">
                <a:latin typeface="Menlo Bold"/>
                <a:cs typeface="Menlo Bold"/>
              </a:rPr>
              <a:t> = /</a:t>
            </a:r>
            <a:r>
              <a:rPr lang="en-US" dirty="0">
                <a:latin typeface="Menlo Bold"/>
                <a:cs typeface="Menlo Bold"/>
              </a:rPr>
              <a:t>some/</a:t>
            </a:r>
            <a:r>
              <a:rPr lang="en-US" dirty="0" smtClean="0">
                <a:latin typeface="Menlo Bold"/>
                <a:cs typeface="Menlo Bold"/>
              </a:rPr>
              <a:t>path/exec/</a:t>
            </a:r>
            <a:r>
              <a:rPr lang="en-US" dirty="0" err="1" smtClean="0">
                <a:latin typeface="Menlo Bold"/>
                <a:cs typeface="Menlo Bold"/>
              </a:rPr>
              <a:t>myexe.x</a:t>
            </a:r>
            <a:endParaRPr lang="en-US" dirty="0"/>
          </a:p>
        </p:txBody>
      </p:sp>
      <p:sp>
        <p:nvSpPr>
          <p:cNvPr id="11" name="Bent-Up Arrow 10"/>
          <p:cNvSpPr/>
          <p:nvPr/>
        </p:nvSpPr>
        <p:spPr>
          <a:xfrm>
            <a:off x="5868741" y="2215024"/>
            <a:ext cx="811428" cy="687187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2046" y="3545055"/>
            <a:ext cx="383443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Menlo Bold"/>
                <a:cs typeface="Menlo Bold"/>
              </a:rPr>
              <a:t>exename</a:t>
            </a:r>
            <a:r>
              <a:rPr lang="en-US" dirty="0" smtClean="0">
                <a:latin typeface="Menlo Bold"/>
                <a:cs typeface="Menlo Bold"/>
              </a:rPr>
              <a:t> = myexe_05.x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>
            <a:off x="6274455" y="3914387"/>
            <a:ext cx="811428" cy="478261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92046" y="5285394"/>
            <a:ext cx="383443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Menlo Bold"/>
                <a:cs typeface="Menlo Bold"/>
              </a:rPr>
              <a:t>exename</a:t>
            </a:r>
            <a:r>
              <a:rPr lang="en-US" dirty="0" smtClean="0">
                <a:latin typeface="Menlo Bold"/>
                <a:cs typeface="Menlo Bold"/>
              </a:rPr>
              <a:t> = myexe_05.x</a:t>
            </a:r>
            <a:endParaRPr lang="en-US" dirty="0"/>
          </a:p>
        </p:txBody>
      </p:sp>
      <p:sp>
        <p:nvSpPr>
          <p:cNvPr id="15" name="Bent-Up Arrow 14"/>
          <p:cNvSpPr/>
          <p:nvPr/>
        </p:nvSpPr>
        <p:spPr>
          <a:xfrm>
            <a:off x="6274455" y="5654726"/>
            <a:ext cx="811428" cy="478261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10557" y="3016638"/>
            <a:ext cx="6233443" cy="3585320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ConfigParser.ConfigParser</a:t>
            </a:r>
            <a:r>
              <a:rPr lang="en-US" dirty="0"/>
              <a:t> </a:t>
            </a:r>
            <a:r>
              <a:rPr lang="en-US" dirty="0" smtClean="0"/>
              <a:t>parses the *.</a:t>
            </a:r>
            <a:r>
              <a:rPr lang="en-US" dirty="0" err="1" smtClean="0"/>
              <a:t>conf</a:t>
            </a:r>
            <a:r>
              <a:rPr lang="en-US" dirty="0" smtClean="0"/>
              <a:t> files in order</a:t>
            </a:r>
          </a:p>
          <a:p>
            <a:r>
              <a:rPr lang="en-US" dirty="0" smtClean="0"/>
              <a:t>Puts result in an in-memory </a:t>
            </a:r>
            <a:r>
              <a:rPr lang="en-US" dirty="0" err="1" smtClean="0"/>
              <a:t>hwrf.launcher.HWRFLauncher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8" y="1447800"/>
            <a:ext cx="51054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storm1.conf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69315" y="2929424"/>
            <a:ext cx="6074686" cy="3928575"/>
          </a:xfrm>
        </p:spPr>
        <p:txBody>
          <a:bodyPr>
            <a:normAutofit/>
          </a:bodyPr>
          <a:lstStyle/>
          <a:p>
            <a:r>
              <a:rPr lang="en-US" dirty="0" err="1" smtClean="0"/>
              <a:t>exhwrf_launch</a:t>
            </a:r>
            <a:r>
              <a:rPr lang="en-US" dirty="0" smtClean="0"/>
              <a:t> writes storm1.conf</a:t>
            </a:r>
          </a:p>
          <a:p>
            <a:r>
              <a:rPr lang="en-US" dirty="0" smtClean="0"/>
              <a:t>storm1.conf contains all the processed </a:t>
            </a:r>
            <a:r>
              <a:rPr lang="en-US" dirty="0" err="1" smtClean="0"/>
              <a:t>config</a:t>
            </a:r>
            <a:r>
              <a:rPr lang="en-US" dirty="0" smtClean="0"/>
              <a:t> data for later jobs to read </a:t>
            </a:r>
          </a:p>
          <a:p>
            <a:pPr lvl="1"/>
            <a:r>
              <a:rPr lang="en-US" dirty="0" smtClean="0"/>
              <a:t>No other </a:t>
            </a:r>
            <a:r>
              <a:rPr lang="en-US" dirty="0" err="1" smtClean="0"/>
              <a:t>conf</a:t>
            </a:r>
            <a:r>
              <a:rPr lang="en-US" dirty="0" smtClean="0"/>
              <a:t> file is processed</a:t>
            </a:r>
          </a:p>
          <a:p>
            <a:r>
              <a:rPr lang="en-US" dirty="0" smtClean="0"/>
              <a:t>Later jobs read storm1.conf using </a:t>
            </a:r>
            <a:r>
              <a:rPr lang="en-US" dirty="0" err="1" smtClean="0"/>
              <a:t>hwrf.launcher.load</a:t>
            </a:r>
            <a:endParaRPr lang="en-US" dirty="0" smtClean="0"/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hwrf.launcher.HWRFLauncher</a:t>
            </a:r>
            <a:r>
              <a:rPr lang="en-US" dirty="0">
                <a:solidFill>
                  <a:prstClr val="black"/>
                </a:solidFill>
              </a:rPr>
              <a:t> contains many convenience functions for using the </a:t>
            </a:r>
            <a:r>
              <a:rPr lang="en-US" dirty="0" err="1">
                <a:solidFill>
                  <a:prstClr val="black"/>
                </a:solidFill>
              </a:rPr>
              <a:t>conf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info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65278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0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Resources for </a:t>
            </a:r>
            <a:r>
              <a:rPr lang="en-US" sz="3600" dirty="0" smtClean="0"/>
              <a:t>Users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7"/>
            <a:ext cx="7772400" cy="2002505"/>
          </a:xfrm>
        </p:spPr>
        <p:txBody>
          <a:bodyPr>
            <a:normAutofit/>
          </a:bodyPr>
          <a:lstStyle/>
          <a:p>
            <a:r>
              <a:rPr lang="en-US" dirty="0" smtClean="0"/>
              <a:t>User webpage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err="1" smtClean="0"/>
              <a:t>Doxygen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Python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8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Python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14700" y="1447800"/>
            <a:ext cx="5829300" cy="54102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HWRFLauncher</a:t>
            </a:r>
            <a:r>
              <a:rPr lang="en-US" dirty="0" smtClean="0"/>
              <a:t> &amp; </a:t>
            </a:r>
            <a:r>
              <a:rPr lang="en-US" dirty="0" err="1" smtClean="0"/>
              <a:t>HWRFConfig</a:t>
            </a:r>
            <a:endParaRPr lang="en-US" dirty="0" smtClean="0"/>
          </a:p>
          <a:p>
            <a:pPr lvl="1"/>
            <a:r>
              <a:rPr lang="en-US" dirty="0" smtClean="0"/>
              <a:t>Classes that access </a:t>
            </a:r>
            <a:r>
              <a:rPr lang="en-US" dirty="0" err="1" smtClean="0"/>
              <a:t>conf</a:t>
            </a:r>
            <a:r>
              <a:rPr lang="en-US" dirty="0" smtClean="0"/>
              <a:t> data</a:t>
            </a:r>
          </a:p>
          <a:p>
            <a:pPr lvl="1"/>
            <a:r>
              <a:rPr lang="en-US" dirty="0" err="1" smtClean="0"/>
              <a:t>getstr</a:t>
            </a:r>
            <a:r>
              <a:rPr lang="en-US" dirty="0" smtClean="0"/>
              <a:t>(section, key, default)</a:t>
            </a:r>
          </a:p>
          <a:p>
            <a:pPr lvl="2"/>
            <a:r>
              <a:rPr lang="en-US" dirty="0" smtClean="0"/>
              <a:t>Returns default value if none specified in storm1.conf</a:t>
            </a:r>
          </a:p>
          <a:p>
            <a:pPr lvl="1"/>
            <a:r>
              <a:rPr lang="en-US" dirty="0" err="1" smtClean="0"/>
              <a:t>getint</a:t>
            </a:r>
            <a:r>
              <a:rPr lang="en-US" dirty="0" smtClean="0"/>
              <a:t>, </a:t>
            </a:r>
            <a:r>
              <a:rPr lang="en-US" dirty="0" err="1" smtClean="0"/>
              <a:t>getfloat</a:t>
            </a:r>
            <a:r>
              <a:rPr lang="en-US" dirty="0" smtClean="0"/>
              <a:t>, </a:t>
            </a:r>
            <a:r>
              <a:rPr lang="en-US" dirty="0" err="1" smtClean="0"/>
              <a:t>getbool</a:t>
            </a:r>
            <a:r>
              <a:rPr lang="en-US" dirty="0" smtClean="0"/>
              <a:t>, etc. (see docs for full list)</a:t>
            </a:r>
          </a:p>
          <a:p>
            <a:r>
              <a:rPr lang="en-US" dirty="0" err="1" smtClean="0"/>
              <a:t>HWRFTask</a:t>
            </a:r>
            <a:r>
              <a:rPr lang="en-US" dirty="0" smtClean="0"/>
              <a:t> is an instance of each of the tasks to be completed</a:t>
            </a:r>
          </a:p>
          <a:p>
            <a:pPr lvl="1"/>
            <a:r>
              <a:rPr lang="en-US" dirty="0" smtClean="0"/>
              <a:t>Examples include </a:t>
            </a:r>
            <a:r>
              <a:rPr lang="en-US" dirty="0" err="1" smtClean="0"/>
              <a:t>GeogridTask,WRFAtmos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Has a database task name, a </a:t>
            </a:r>
            <a:r>
              <a:rPr lang="en-US" dirty="0" err="1" smtClean="0"/>
              <a:t>conf</a:t>
            </a:r>
            <a:r>
              <a:rPr lang="en-US" dirty="0" smtClean="0"/>
              <a:t> section, and an </a:t>
            </a:r>
            <a:r>
              <a:rPr lang="en-US" dirty="0" err="1" smtClean="0"/>
              <a:t>HWRFConfig</a:t>
            </a:r>
            <a:endParaRPr lang="en-US" dirty="0" smtClean="0"/>
          </a:p>
          <a:p>
            <a:r>
              <a:rPr lang="en-US" dirty="0" err="1" smtClean="0"/>
              <a:t>hwrf.namelist.NamelistInserter</a:t>
            </a:r>
            <a:r>
              <a:rPr lang="en-US" dirty="0" smtClean="0"/>
              <a:t> reformats storm1.conf information into Fortran </a:t>
            </a:r>
            <a:r>
              <a:rPr lang="en-US" dirty="0" err="1" smtClean="0"/>
              <a:t>namelist</a:t>
            </a:r>
            <a:r>
              <a:rPr lang="en-US" dirty="0" smtClean="0"/>
              <a:t> files needed for various components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33147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introduction</a:t>
            </a:r>
          </a:p>
          <a:p>
            <a:r>
              <a:rPr lang="en-US" dirty="0" smtClean="0"/>
              <a:t>Passing around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5483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HWRF needs to know the status/availability of files millions of times per cycle</a:t>
            </a:r>
          </a:p>
          <a:p>
            <a:r>
              <a:rPr lang="en-US" dirty="0" smtClean="0"/>
              <a:t>When a file becomes available, a Python script puts its location, availability, and other metadata into an SQLite3 database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670909"/>
            <a:ext cx="7776446" cy="30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Database &amp; </a:t>
            </a:r>
            <a:r>
              <a:rPr lang="en-US" dirty="0" err="1"/>
              <a:t>p</a:t>
            </a:r>
            <a:r>
              <a:rPr lang="en-US" dirty="0" err="1" smtClean="0"/>
              <a:t>rodutil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8229600" cy="5185275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produtil</a:t>
            </a:r>
            <a:r>
              <a:rPr lang="en-US" dirty="0" smtClean="0"/>
              <a:t> package contains all the HWRF utilities to write to and query the SQLite3 database</a:t>
            </a:r>
          </a:p>
          <a:p>
            <a:r>
              <a:rPr lang="en-US" dirty="0" err="1" smtClean="0"/>
              <a:t>produtil</a:t>
            </a:r>
            <a:r>
              <a:rPr lang="en-US" dirty="0" smtClean="0"/>
              <a:t> includes methods to check, deliver, and “</a:t>
            </a:r>
            <a:r>
              <a:rPr lang="en-US" dirty="0" err="1" smtClean="0"/>
              <a:t>undeliver</a:t>
            </a:r>
            <a:r>
              <a:rPr lang="en-US" dirty="0" smtClean="0"/>
              <a:t>” files</a:t>
            </a:r>
          </a:p>
          <a:p>
            <a:pPr lvl="1"/>
            <a:r>
              <a:rPr lang="en-US" dirty="0" err="1" smtClean="0"/>
              <a:t>prod.check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Check </a:t>
            </a:r>
            <a:r>
              <a:rPr lang="en-US" dirty="0" smtClean="0"/>
              <a:t>for </a:t>
            </a:r>
            <a:r>
              <a:rPr lang="en-US" dirty="0"/>
              <a:t>file of specified minimum size and </a:t>
            </a:r>
            <a:r>
              <a:rPr lang="en-US" dirty="0" smtClean="0"/>
              <a:t>age</a:t>
            </a:r>
          </a:p>
          <a:p>
            <a:pPr lvl="2"/>
            <a:r>
              <a:rPr lang="en-US" dirty="0" smtClean="0"/>
              <a:t>Returns status as RUNNING, COMPLETED, FAILED</a:t>
            </a:r>
            <a:endParaRPr lang="en-US" dirty="0"/>
          </a:p>
          <a:p>
            <a:pPr lvl="1"/>
            <a:r>
              <a:rPr lang="en-US" dirty="0" err="1" smtClean="0"/>
              <a:t>prod.undeliver</a:t>
            </a:r>
            <a:r>
              <a:rPr lang="en-US" dirty="0" smtClean="0"/>
              <a:t> – Remove file from working area</a:t>
            </a:r>
          </a:p>
          <a:p>
            <a:pPr lvl="1"/>
            <a:r>
              <a:rPr lang="en-US" dirty="0" err="1" smtClean="0"/>
              <a:t>prod.deliver</a:t>
            </a:r>
            <a:r>
              <a:rPr lang="en-US" dirty="0" smtClean="0"/>
              <a:t> – Deliver file to specified location</a:t>
            </a:r>
          </a:p>
          <a:p>
            <a:r>
              <a:rPr lang="en-US" dirty="0" smtClean="0"/>
              <a:t>You can query the database on your own like any other SQLite3 database</a:t>
            </a:r>
          </a:p>
          <a:p>
            <a:r>
              <a:rPr lang="en-US" dirty="0" smtClean="0"/>
              <a:t>For a list of the input/output needed for HWRF, see </a:t>
            </a:r>
            <a:r>
              <a:rPr lang="en-US" dirty="0" err="1" smtClean="0"/>
              <a:t>hwrf.fcsttask.WRFTaskBase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8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3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stderr</a:t>
            </a:r>
            <a:r>
              <a:rPr lang="en-US" dirty="0" smtClean="0"/>
              <a:t> and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Located in the </a:t>
            </a:r>
            <a:r>
              <a:rPr lang="en-US" dirty="0" smtClean="0"/>
              <a:t>$</a:t>
            </a:r>
            <a:r>
              <a:rPr lang="en-US" dirty="0" err="1" smtClean="0"/>
              <a:t>HOMEhwrf</a:t>
            </a:r>
            <a:r>
              <a:rPr lang="en-US" dirty="0" smtClean="0"/>
              <a:t>/wrappers </a:t>
            </a:r>
            <a:r>
              <a:rPr lang="en-US" dirty="0" smtClean="0"/>
              <a:t>directory</a:t>
            </a:r>
          </a:p>
          <a:p>
            <a:r>
              <a:rPr lang="en-US" dirty="0" err="1" smtClean="0"/>
              <a:t>stdout</a:t>
            </a:r>
            <a:r>
              <a:rPr lang="en-US" dirty="0" smtClean="0"/>
              <a:t> files contain all the logging (info, error, critical level) messages from the Python scripts</a:t>
            </a:r>
          </a:p>
          <a:p>
            <a:r>
              <a:rPr lang="en-US" dirty="0" err="1" smtClean="0"/>
              <a:t>stderr</a:t>
            </a:r>
            <a:r>
              <a:rPr lang="en-US" dirty="0" smtClean="0"/>
              <a:t> files contain all the error and critical messages, plus the submission information for the job (PROLOGUE, EPILOGUE)</a:t>
            </a:r>
          </a:p>
          <a:p>
            <a:r>
              <a:rPr lang="en-US" dirty="0" smtClean="0"/>
              <a:t>Can be separated into </a:t>
            </a:r>
            <a:r>
              <a:rPr lang="en-US" dirty="0" smtClean="0"/>
              <a:t>*</a:t>
            </a:r>
            <a:r>
              <a:rPr lang="en-US" dirty="0" smtClean="0"/>
              <a:t>.out </a:t>
            </a:r>
            <a:r>
              <a:rPr lang="en-US" dirty="0" smtClean="0"/>
              <a:t>and *</a:t>
            </a:r>
            <a:r>
              <a:rPr lang="en-US" dirty="0" smtClean="0"/>
              <a:t>.err, or joined into one stream. </a:t>
            </a:r>
            <a:r>
              <a:rPr lang="en-US" dirty="0" smtClean="0"/>
              <a:t>Name and location depend </a:t>
            </a:r>
            <a:r>
              <a:rPr lang="en-US" dirty="0" smtClean="0"/>
              <a:t>on your job submission script.</a:t>
            </a:r>
          </a:p>
          <a:p>
            <a:r>
              <a:rPr lang="en-US" dirty="0" smtClean="0"/>
              <a:t>At least one set/file for each task. </a:t>
            </a:r>
            <a:endParaRPr lang="en-US" dirty="0"/>
          </a:p>
          <a:p>
            <a:r>
              <a:rPr lang="en-US" dirty="0" smtClean="0"/>
              <a:t>Multiple processor jobs have multiple sets of logs</a:t>
            </a:r>
          </a:p>
          <a:p>
            <a:pPr lvl="1"/>
            <a:r>
              <a:rPr lang="en-US" dirty="0" smtClean="0"/>
              <a:t>post, products, tracker,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08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the standard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62991"/>
          </a:xfrm>
        </p:spPr>
        <p:txBody>
          <a:bodyPr/>
          <a:lstStyle/>
          <a:p>
            <a:r>
              <a:rPr lang="en-US" dirty="0" smtClean="0"/>
              <a:t>Adding log messages can be done from the </a:t>
            </a:r>
            <a:r>
              <a:rPr lang="en-US" dirty="0" err="1" smtClean="0"/>
              <a:t>ush</a:t>
            </a:r>
            <a:r>
              <a:rPr lang="en-US" dirty="0" smtClean="0"/>
              <a:t> scripts with a few simple commands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0744" y="2203506"/>
            <a:ext cx="8103256" cy="3036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750" indent="-206375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Menlo-Regular"/>
              </a:rPr>
              <a:t>logger=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self.log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2063750" indent="-206375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logger.info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(‘This is the value of </a:t>
            </a: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some_variable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: %s’ %(</a:t>
            </a: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some_variable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)) </a:t>
            </a:r>
          </a:p>
          <a:p>
            <a:pPr marL="2063750" indent="-206375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logger.warning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(‘This is a warning!’)</a:t>
            </a:r>
          </a:p>
          <a:p>
            <a:pPr marL="2063750" indent="-206375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logger.error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(‘This is an error’)</a:t>
            </a:r>
          </a:p>
          <a:p>
            <a:pPr marL="2063750" indent="-206375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logger.critical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(‘This is really bad!’)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41221" y="4393402"/>
            <a:ext cx="10366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Result: 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241221" y="4761602"/>
            <a:ext cx="8772685" cy="17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01/08 04:34:45.706 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hwrf.gfsinit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relocate.py:353) </a:t>
            </a:r>
            <a:r>
              <a:rPr lang="en-US" dirty="0">
                <a:latin typeface="Menlo-Regular"/>
              </a:rPr>
              <a:t>INFO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: This 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is the value of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some_variable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: 270.0</a:t>
            </a:r>
          </a:p>
          <a:p>
            <a:pPr>
              <a:lnSpc>
                <a:spcPct val="120000"/>
              </a:lnSpc>
            </a:pPr>
            <a:r>
              <a:rPr lang="nb-NO" dirty="0">
                <a:solidFill>
                  <a:srgbClr val="000000"/>
                </a:solidFill>
                <a:latin typeface="Menlo-Regular"/>
              </a:rPr>
              <a:t>01/08 04:34:</a:t>
            </a:r>
            <a:r>
              <a:rPr lang="nb-NO" dirty="0" smtClean="0">
                <a:solidFill>
                  <a:srgbClr val="000000"/>
                </a:solidFill>
                <a:latin typeface="Menlo-Regular"/>
              </a:rPr>
              <a:t>45.902 </a:t>
            </a:r>
            <a:r>
              <a:rPr lang="nb-NO" dirty="0" err="1" smtClean="0">
                <a:solidFill>
                  <a:srgbClr val="000000"/>
                </a:solidFill>
                <a:latin typeface="Menlo-Regular"/>
              </a:rPr>
              <a:t>hwrf.gfsinit</a:t>
            </a:r>
            <a:r>
              <a:rPr lang="nb-NO" dirty="0" smtClean="0">
                <a:solidFill>
                  <a:srgbClr val="000000"/>
                </a:solidFill>
                <a:latin typeface="Menlo-Regular"/>
              </a:rPr>
              <a:t> (relocate.py:354) </a:t>
            </a:r>
            <a:r>
              <a:rPr lang="nb-NO" dirty="0">
                <a:solidFill>
                  <a:srgbClr val="000000"/>
                </a:solidFill>
                <a:latin typeface="Menlo-Regular"/>
              </a:rPr>
              <a:t>WARNING</a:t>
            </a:r>
            <a:r>
              <a:rPr lang="nb-NO" dirty="0" smtClean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This is a warning!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Exception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Several lines you get when you fail.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087463"/>
            <a:ext cx="9144000" cy="4770537"/>
          </a:xfrm>
          <a:prstGeom prst="rect">
            <a:avLst/>
          </a:prstGeom>
          <a:solidFill>
            <a:srgbClr val="FFFFFF"/>
          </a:solidFill>
          <a:ln>
            <a:solidFill>
              <a:srgbClr val="4BACC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Traceback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(most recent call last):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File "/pan2/projects/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//scripts/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exhwrf_gsi.py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", line 60, in &lt;module&gt;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main()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//scripts/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exhwrf_gsi.py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53, in main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hwrf_expt.gsi_d02.run()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ush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982, in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run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self.grab_enkf_input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ush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285, in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grab_enkf_input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self.grab_gfs_enkf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ush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607, in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grab_gfs_enkf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%(there,))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GSIInputError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: required input file is empty or non-existent: /pan2/projects/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pytmp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/2015082000/17W/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hwrfdata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/enkf.2015081918/sfg_2015081918_fhr06s_mem001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500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from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components have their own log files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WRF: </a:t>
            </a:r>
            <a:r>
              <a:rPr lang="en-US" dirty="0" err="1" smtClean="0"/>
              <a:t>rsl.out</a:t>
            </a:r>
            <a:r>
              <a:rPr lang="en-US" dirty="0" smtClean="0"/>
              <a:t>.* and </a:t>
            </a:r>
            <a:r>
              <a:rPr lang="en-US" dirty="0" err="1" smtClean="0"/>
              <a:t>rsl.err</a:t>
            </a:r>
            <a:r>
              <a:rPr lang="en-US" dirty="0" smtClean="0"/>
              <a:t>.*</a:t>
            </a:r>
          </a:p>
          <a:p>
            <a:pPr lvl="1"/>
            <a:r>
              <a:rPr lang="en-US" dirty="0" smtClean="0"/>
              <a:t>WPS: </a:t>
            </a:r>
            <a:r>
              <a:rPr lang="en-US" dirty="0" err="1" smtClean="0"/>
              <a:t>metgrid.log</a:t>
            </a:r>
            <a:r>
              <a:rPr lang="en-US" dirty="0" smtClean="0"/>
              <a:t>.*, </a:t>
            </a:r>
            <a:r>
              <a:rPr lang="en-US" dirty="0" err="1" smtClean="0"/>
              <a:t>geogrid.log</a:t>
            </a:r>
            <a:r>
              <a:rPr lang="en-US" dirty="0" smtClean="0"/>
              <a:t>.*, </a:t>
            </a:r>
            <a:r>
              <a:rPr lang="en-US" dirty="0" err="1" smtClean="0"/>
              <a:t>ungrib.log</a:t>
            </a:r>
            <a:endParaRPr lang="en-US" dirty="0" smtClean="0"/>
          </a:p>
          <a:p>
            <a:pPr lvl="1"/>
            <a:r>
              <a:rPr lang="en-US" dirty="0" smtClean="0"/>
              <a:t>GSI: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smtClean="0"/>
              <a:t>Coupler: </a:t>
            </a:r>
            <a:r>
              <a:rPr lang="en-US" dirty="0" err="1" smtClean="0"/>
              <a:t>cpl.out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7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support webpage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55318"/>
            <a:ext cx="439966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www.dtcenter.org/HurrWRF/users</a:t>
            </a:r>
            <a:endParaRPr lang="en-US" sz="2000" b="1" dirty="0"/>
          </a:p>
        </p:txBody>
      </p:sp>
      <p:pic>
        <p:nvPicPr>
          <p:cNvPr id="5" name="Picture 4" descr="Screen Shot 2015-11-13 at 5.01.2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4005" r="1930" b="41680"/>
          <a:stretch/>
        </p:blipFill>
        <p:spPr>
          <a:xfrm>
            <a:off x="766982" y="1417638"/>
            <a:ext cx="7210634" cy="32004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77298" y="3133672"/>
            <a:ext cx="1327788" cy="3298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5-11-10 at 1.59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487">
            <a:off x="5692868" y="4354155"/>
            <a:ext cx="2029087" cy="2286000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16" name="Picture 15" descr="Screen Shot 2015-11-10 at 1.58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44" y="4354155"/>
            <a:ext cx="2042018" cy="2286000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17" name="Picture 16" descr="Screen Shot 2015-11-10 at 2.00.0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8268">
            <a:off x="1796069" y="4354155"/>
            <a:ext cx="1718064" cy="22860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28938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Documentation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7316231" cy="4572000"/>
          </a:xfrm>
        </p:spPr>
        <p:txBody>
          <a:bodyPr/>
          <a:lstStyle/>
          <a:p>
            <a:r>
              <a:rPr lang="en-US" dirty="0" smtClean="0"/>
              <a:t>Technical information covering each HWRF component</a:t>
            </a:r>
          </a:p>
          <a:p>
            <a:pPr lvl="1"/>
            <a:r>
              <a:rPr lang="en-US" dirty="0" smtClean="0"/>
              <a:t>Authorship includes developers and experts</a:t>
            </a:r>
          </a:p>
          <a:p>
            <a:pPr lvl="1"/>
            <a:r>
              <a:rPr lang="en-US" dirty="0" smtClean="0"/>
              <a:t>Chapters covering:</a:t>
            </a:r>
          </a:p>
          <a:p>
            <a:pPr lvl="2"/>
            <a:r>
              <a:rPr lang="en-US" dirty="0" smtClean="0"/>
              <a:t>HWRF introduction</a:t>
            </a:r>
          </a:p>
          <a:p>
            <a:pPr lvl="2"/>
            <a:r>
              <a:rPr lang="en-US" dirty="0" smtClean="0"/>
              <a:t>HWRF Initialization</a:t>
            </a:r>
          </a:p>
          <a:p>
            <a:pPr lvl="2"/>
            <a:r>
              <a:rPr lang="en-US" dirty="0" smtClean="0"/>
              <a:t>MPI POM-TC</a:t>
            </a:r>
          </a:p>
          <a:p>
            <a:pPr lvl="2"/>
            <a:r>
              <a:rPr lang="en-US" dirty="0" smtClean="0"/>
              <a:t>Physics Packages in HWRF</a:t>
            </a:r>
          </a:p>
          <a:p>
            <a:pPr lvl="2"/>
            <a:r>
              <a:rPr lang="en-US" dirty="0" smtClean="0"/>
              <a:t>Design of moving nest</a:t>
            </a:r>
          </a:p>
          <a:p>
            <a:pPr lvl="2"/>
            <a:r>
              <a:rPr lang="en-US" dirty="0" smtClean="0"/>
              <a:t>Use of GFDL Vortex Tracker</a:t>
            </a:r>
          </a:p>
          <a:p>
            <a:pPr lvl="2"/>
            <a:r>
              <a:rPr lang="en-US" dirty="0" smtClean="0"/>
              <a:t>The idealized HWRF framework</a:t>
            </a:r>
            <a:endParaRPr lang="en-US" dirty="0"/>
          </a:p>
        </p:txBody>
      </p:sp>
      <p:pic>
        <p:nvPicPr>
          <p:cNvPr id="6" name="Picture 5" descr="Screen Shot 2015-11-10 at 1.5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487">
            <a:off x="5243069" y="2632645"/>
            <a:ext cx="3009668" cy="3390737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9200" y="6019800"/>
            <a:ext cx="754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linkClick r:id="rId3"/>
              </a:rPr>
              <a:t>http://</a:t>
            </a:r>
            <a:r>
              <a:rPr lang="en-US" dirty="0" err="1" smtClean="0">
                <a:solidFill>
                  <a:srgbClr val="0000FF"/>
                </a:solidFill>
                <a:hlinkClick r:id="rId3"/>
              </a:rPr>
              <a:t>www.dtcenter.org</a:t>
            </a:r>
            <a:r>
              <a:rPr lang="en-US" dirty="0" smtClean="0">
                <a:solidFill>
                  <a:srgbClr val="0000FF"/>
                </a:solidFill>
                <a:hlinkClick r:id="rId3"/>
              </a:rPr>
              <a:t>/</a:t>
            </a:r>
            <a:r>
              <a:rPr lang="en-US" dirty="0" err="1" smtClean="0">
                <a:solidFill>
                  <a:srgbClr val="0000FF"/>
                </a:solidFill>
                <a:hlinkClick r:id="rId3"/>
              </a:rPr>
              <a:t>HurrWRF</a:t>
            </a:r>
            <a:r>
              <a:rPr lang="en-US" dirty="0" smtClean="0">
                <a:solidFill>
                  <a:srgbClr val="0000FF"/>
                </a:solidFill>
                <a:hlinkClick r:id="rId3"/>
              </a:rPr>
              <a:t>/users/docs/</a:t>
            </a:r>
            <a:r>
              <a:rPr lang="en-US" dirty="0" err="1" smtClean="0">
                <a:solidFill>
                  <a:srgbClr val="0000FF"/>
                </a:solidFill>
                <a:hlinkClick r:id="rId3"/>
              </a:rPr>
              <a:t>scientific_documents</a:t>
            </a:r>
            <a:r>
              <a:rPr lang="en-US" dirty="0">
                <a:solidFill>
                  <a:srgbClr val="0000FF"/>
                </a:solidFill>
                <a:hlinkClick r:id="rId3"/>
              </a:rPr>
              <a:t>/</a:t>
            </a:r>
            <a:r>
              <a:rPr lang="en-US" dirty="0" smtClean="0">
                <a:solidFill>
                  <a:srgbClr val="0000FF"/>
                </a:solidFill>
                <a:hlinkClick r:id="rId3"/>
              </a:rPr>
              <a:t>HWRF_v3.7a_SD.pdf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8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v3.7a User’s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Includes detailed instructions on running each component</a:t>
            </a:r>
          </a:p>
          <a:p>
            <a:pPr lvl="1"/>
            <a:r>
              <a:rPr lang="en-US" dirty="0" smtClean="0"/>
              <a:t>Geared towards public release, so some aspects will be missing</a:t>
            </a:r>
          </a:p>
          <a:p>
            <a:pPr lvl="1"/>
            <a:r>
              <a:rPr lang="en-US" dirty="0" smtClean="0"/>
              <a:t>Running with wrappers, no </a:t>
            </a:r>
            <a:r>
              <a:rPr lang="en-US" dirty="0" err="1" smtClean="0"/>
              <a:t>Rocoto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Content:</a:t>
            </a:r>
          </a:p>
          <a:p>
            <a:pPr lvl="1"/>
            <a:r>
              <a:rPr lang="en-US" dirty="0" smtClean="0"/>
              <a:t>Introduction &amp; software installation</a:t>
            </a:r>
          </a:p>
          <a:p>
            <a:pPr lvl="1"/>
            <a:r>
              <a:rPr lang="en-US" dirty="0" smtClean="0"/>
              <a:t>Running HWRF</a:t>
            </a:r>
          </a:p>
          <a:p>
            <a:pPr lvl="1"/>
            <a:r>
              <a:rPr lang="en-US" dirty="0" smtClean="0"/>
              <a:t>HWRF preprocessing system</a:t>
            </a:r>
          </a:p>
          <a:p>
            <a:pPr lvl="1"/>
            <a:r>
              <a:rPr lang="en-US" dirty="0" smtClean="0"/>
              <a:t>Vortex Relocation</a:t>
            </a:r>
          </a:p>
          <a:p>
            <a:pPr lvl="1"/>
            <a:r>
              <a:rPr lang="en-US" dirty="0" smtClean="0"/>
              <a:t>DA</a:t>
            </a:r>
          </a:p>
          <a:p>
            <a:pPr lvl="1"/>
            <a:r>
              <a:rPr lang="en-US" dirty="0"/>
              <a:t>Merge</a:t>
            </a:r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950" y="5869133"/>
            <a:ext cx="799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linkClick r:id="rId2"/>
              </a:rPr>
              <a:t>http://</a:t>
            </a:r>
            <a:r>
              <a:rPr lang="en-US" dirty="0" err="1">
                <a:solidFill>
                  <a:srgbClr val="0000FF"/>
                </a:solidFill>
                <a:hlinkClick r:id="rId2"/>
              </a:rPr>
              <a:t>www.dtcenter.org</a:t>
            </a:r>
            <a:r>
              <a:rPr lang="en-US" dirty="0">
                <a:solidFill>
                  <a:srgbClr val="0000FF"/>
                </a:solidFill>
                <a:hlinkClick r:id="rId2"/>
              </a:rPr>
              <a:t>/</a:t>
            </a:r>
            <a:r>
              <a:rPr lang="en-US" dirty="0" err="1">
                <a:solidFill>
                  <a:srgbClr val="0000FF"/>
                </a:solidFill>
                <a:hlinkClick r:id="rId2"/>
              </a:rPr>
              <a:t>HurrWRF</a:t>
            </a:r>
            <a:r>
              <a:rPr lang="en-US" dirty="0">
                <a:solidFill>
                  <a:srgbClr val="0000FF"/>
                </a:solidFill>
                <a:hlinkClick r:id="rId2"/>
              </a:rPr>
              <a:t>/users/docs/</a:t>
            </a:r>
            <a:r>
              <a:rPr lang="en-US" dirty="0" err="1">
                <a:solidFill>
                  <a:srgbClr val="0000FF"/>
                </a:solidFill>
                <a:hlinkClick r:id="rId2"/>
              </a:rPr>
              <a:t>users_guide</a:t>
            </a:r>
            <a:r>
              <a:rPr lang="en-US" dirty="0">
                <a:solidFill>
                  <a:srgbClr val="0000FF"/>
                </a:solidFill>
                <a:hlinkClick r:id="rId2"/>
              </a:rPr>
              <a:t>/HWRF_v3.7a_UG.pdf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72975" y="3137981"/>
            <a:ext cx="3057149" cy="26734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MPIPOM-TC</a:t>
            </a:r>
          </a:p>
          <a:p>
            <a:pPr lvl="1"/>
            <a:r>
              <a:rPr lang="en-US" dirty="0" smtClean="0"/>
              <a:t>Forecast Model</a:t>
            </a:r>
          </a:p>
          <a:p>
            <a:pPr lvl="1"/>
            <a:r>
              <a:rPr lang="en-US" dirty="0" smtClean="0"/>
              <a:t>Post processor</a:t>
            </a:r>
          </a:p>
          <a:p>
            <a:pPr lvl="1"/>
            <a:r>
              <a:rPr lang="en-US" dirty="0" smtClean="0"/>
              <a:t>Forecast products</a:t>
            </a:r>
          </a:p>
          <a:p>
            <a:pPr lvl="1"/>
            <a:r>
              <a:rPr lang="en-US" dirty="0" smtClean="0"/>
              <a:t>Idealized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9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Doxygen</a:t>
            </a:r>
            <a:r>
              <a:rPr lang="en-US" dirty="0" smtClean="0"/>
              <a:t> Website</a:t>
            </a:r>
            <a:endParaRPr lang="en-US" dirty="0"/>
          </a:p>
        </p:txBody>
      </p:sp>
      <p:pic>
        <p:nvPicPr>
          <p:cNvPr id="5" name="Picture 4" descr="DoxygenP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6" y="1417638"/>
            <a:ext cx="7091908" cy="5254565"/>
          </a:xfrm>
          <a:prstGeom prst="rect">
            <a:avLst/>
          </a:prstGeom>
          <a:ln w="28575" cmpd="sng"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41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Python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5410201"/>
          </a:xfrm>
        </p:spPr>
        <p:txBody>
          <a:bodyPr>
            <a:normAutofit/>
          </a:bodyPr>
          <a:lstStyle/>
          <a:p>
            <a:r>
              <a:rPr lang="en-US" dirty="0" smtClean="0"/>
              <a:t>Online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https://docs.python.org/release/2.6.6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Open python in a terminal and use help() function for particular function. </a:t>
            </a:r>
            <a:r>
              <a:rPr lang="en-US" dirty="0" smtClean="0"/>
              <a:t> An </a:t>
            </a:r>
            <a:r>
              <a:rPr lang="en-US" dirty="0"/>
              <a:t>example to get </a:t>
            </a:r>
            <a:r>
              <a:rPr lang="en-US" dirty="0" smtClean="0"/>
              <a:t>information </a:t>
            </a:r>
            <a:r>
              <a:rPr lang="en-US" dirty="0"/>
              <a:t>with a </a:t>
            </a:r>
            <a:r>
              <a:rPr lang="en-US" dirty="0" smtClean="0"/>
              <a:t>Python list</a:t>
            </a:r>
            <a:r>
              <a:rPr lang="en-US" dirty="0"/>
              <a:t>:</a:t>
            </a:r>
          </a:p>
          <a:p>
            <a:pPr marL="822960" lvl="3" indent="0">
              <a:buNone/>
            </a:pPr>
            <a:r>
              <a:rPr lang="en-US" dirty="0" smtClean="0"/>
              <a:t>$ </a:t>
            </a:r>
            <a:r>
              <a:rPr lang="en-US" sz="2400" dirty="0" smtClean="0"/>
              <a:t>python</a:t>
            </a:r>
            <a:endParaRPr lang="en-US" sz="2400" dirty="0"/>
          </a:p>
          <a:p>
            <a:pPr marL="822960" lvl="3" indent="0">
              <a:buNone/>
            </a:pPr>
            <a:r>
              <a:rPr lang="en-US" sz="2400" dirty="0" smtClean="0"/>
              <a:t>$ help</a:t>
            </a:r>
            <a:r>
              <a:rPr lang="en-US" sz="2400" dirty="0"/>
              <a:t>(list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Must use Python v2.6.6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version available on NOAA machines. </a:t>
            </a:r>
            <a:endParaRPr lang="en-US" dirty="0" smtClean="0"/>
          </a:p>
          <a:p>
            <a:pPr lvl="1"/>
            <a:r>
              <a:rPr lang="en-US" dirty="0" smtClean="0"/>
              <a:t>2.7 </a:t>
            </a:r>
            <a:r>
              <a:rPr lang="en-US" dirty="0"/>
              <a:t>may be used in future because </a:t>
            </a:r>
            <a:r>
              <a:rPr lang="en-US" dirty="0" smtClean="0"/>
              <a:t>it's expected to have </a:t>
            </a:r>
            <a:r>
              <a:rPr lang="en-US" dirty="0"/>
              <a:t>long-term </a:t>
            </a:r>
            <a:r>
              <a:rPr lang="en-US" dirty="0" smtClean="0"/>
              <a:t>support. </a:t>
            </a:r>
            <a:endParaRPr lang="en-US" dirty="0"/>
          </a:p>
          <a:p>
            <a:pPr lvl="1"/>
            <a:r>
              <a:rPr lang="en-US" dirty="0" smtClean="0"/>
              <a:t>Version </a:t>
            </a:r>
            <a:r>
              <a:rPr lang="en-US" dirty="0"/>
              <a:t>3 is basically a </a:t>
            </a:r>
            <a:r>
              <a:rPr lang="en-US" dirty="0" smtClean="0"/>
              <a:t>different </a:t>
            </a:r>
            <a:r>
              <a:rPr lang="en-US" dirty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354892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System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3883554" cy="2074862"/>
          </a:xfrm>
        </p:spPr>
        <p:txBody>
          <a:bodyPr>
            <a:normAutofit/>
          </a:bodyPr>
          <a:lstStyle/>
          <a:p>
            <a:pPr marL="338138" indent="-338138"/>
            <a:r>
              <a:rPr lang="en-US" dirty="0" smtClean="0"/>
              <a:t>Overview of the system design</a:t>
            </a:r>
          </a:p>
          <a:p>
            <a:endParaRPr lang="en-US" dirty="0"/>
          </a:p>
        </p:txBody>
      </p:sp>
      <p:pic>
        <p:nvPicPr>
          <p:cNvPr id="7" name="Picture 6" descr="purple-hwrf-doma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56" y="3268134"/>
            <a:ext cx="4716948" cy="33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7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4358</TotalTime>
  <Words>2097</Words>
  <Application>Microsoft Macintosh PowerPoint</Application>
  <PresentationFormat>On-screen Show (4:3)</PresentationFormat>
  <Paragraphs>321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DTC</vt:lpstr>
      <vt:lpstr>Python Scripts in HWRF</vt:lpstr>
      <vt:lpstr>Outline</vt:lpstr>
      <vt:lpstr>Resources for Users</vt:lpstr>
      <vt:lpstr>User support webpage </vt:lpstr>
      <vt:lpstr>Scientific Documentation</vt:lpstr>
      <vt:lpstr>HWRF v3.7a User’s Guide</vt:lpstr>
      <vt:lpstr>Doxygen Website</vt:lpstr>
      <vt:lpstr>General Python help</vt:lpstr>
      <vt:lpstr>HWRF System Overview</vt:lpstr>
      <vt:lpstr>HWRF System: Overview</vt:lpstr>
      <vt:lpstr>HWRF Directory Structure</vt:lpstr>
      <vt:lpstr>HWRF System: Intercycle Layer </vt:lpstr>
      <vt:lpstr>HWRF System: Workflow Layer</vt:lpstr>
      <vt:lpstr>HWRF System: Scripting Layer</vt:lpstr>
      <vt:lpstr>HWRF System: Experiment Layer</vt:lpstr>
      <vt:lpstr>HWRF System: Implementation Layer</vt:lpstr>
      <vt:lpstr>HWRF System: Portability Layer</vt:lpstr>
      <vt:lpstr>Workflow Object Structure</vt:lpstr>
      <vt:lpstr>Object-oriented Programming</vt:lpstr>
      <vt:lpstr>Object-oriented Python</vt:lpstr>
      <vt:lpstr>Object-oriented Python</vt:lpstr>
      <vt:lpstr>An example for UnifiedPost</vt:lpstr>
      <vt:lpstr>An example for UnifiedPost</vt:lpstr>
      <vt:lpstr>Configuring HWRF</vt:lpstr>
      <vt:lpstr>Configuring HWRF Overview</vt:lpstr>
      <vt:lpstr>Unix .conf Files</vt:lpstr>
      <vt:lpstr>Unix Conf Files</vt:lpstr>
      <vt:lpstr>Config Processing</vt:lpstr>
      <vt:lpstr>storm1.conf</vt:lpstr>
      <vt:lpstr>HWRF Python Tasks</vt:lpstr>
      <vt:lpstr>Data Communication</vt:lpstr>
      <vt:lpstr>HWRF Database</vt:lpstr>
      <vt:lpstr>HWRF Database &amp; produtil</vt:lpstr>
      <vt:lpstr>Logging</vt:lpstr>
      <vt:lpstr>stderr and stdout</vt:lpstr>
      <vt:lpstr>Writing to the standard out</vt:lpstr>
      <vt:lpstr>Python Exception Stacks</vt:lpstr>
      <vt:lpstr>Output from components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HWRF Training</dc:title>
  <dc:creator>Christina Holt</dc:creator>
  <cp:lastModifiedBy>Christina Holt</cp:lastModifiedBy>
  <cp:revision>66</cp:revision>
  <dcterms:created xsi:type="dcterms:W3CDTF">2015-12-30T16:27:22Z</dcterms:created>
  <dcterms:modified xsi:type="dcterms:W3CDTF">2016-01-22T16:41:32Z</dcterms:modified>
</cp:coreProperties>
</file>