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8" r:id="rId3"/>
    <p:sldId id="260" r:id="rId4"/>
    <p:sldId id="261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CC"/>
    <a:srgbClr val="33CC66"/>
    <a:srgbClr val="8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099" autoAdjust="0"/>
  </p:normalViewPr>
  <p:slideViewPr>
    <p:cSldViewPr snapToGrid="0" snapToObjects="1">
      <p:cViewPr varScale="1">
        <p:scale>
          <a:sx n="88" d="100"/>
          <a:sy n="88" d="100"/>
        </p:scale>
        <p:origin x="-1584" y="-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37F16-50D5-0846-B02A-D8141924C1E6}" type="datetimeFigureOut">
              <a:rPr lang="en-US" smtClean="0"/>
              <a:t>8/16/16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11068-6C32-5440-9B99-7A05571F4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47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37F16-50D5-0846-B02A-D8141924C1E6}" type="datetimeFigureOut">
              <a:rPr lang="en-US" smtClean="0"/>
              <a:t>8/16/16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11068-6C32-5440-9B99-7A05571F4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17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37F16-50D5-0846-B02A-D8141924C1E6}" type="datetimeFigureOut">
              <a:rPr lang="en-US" smtClean="0"/>
              <a:t>8/16/16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11068-6C32-5440-9B99-7A05571F4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67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37F16-50D5-0846-B02A-D8141924C1E6}" type="datetimeFigureOut">
              <a:rPr lang="en-US" smtClean="0"/>
              <a:t>8/16/16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11068-6C32-5440-9B99-7A05571F4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37F16-50D5-0846-B02A-D8141924C1E6}" type="datetimeFigureOut">
              <a:rPr lang="en-US" smtClean="0"/>
              <a:t>8/16/16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11068-6C32-5440-9B99-7A05571F4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75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37F16-50D5-0846-B02A-D8141924C1E6}" type="datetimeFigureOut">
              <a:rPr lang="en-US" smtClean="0"/>
              <a:t>8/16/16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11068-6C32-5440-9B99-7A05571F4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27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37F16-50D5-0846-B02A-D8141924C1E6}" type="datetimeFigureOut">
              <a:rPr lang="en-US" smtClean="0"/>
              <a:t>8/16/16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11068-6C32-5440-9B99-7A05571F4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736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37F16-50D5-0846-B02A-D8141924C1E6}" type="datetimeFigureOut">
              <a:rPr lang="en-US" smtClean="0"/>
              <a:t>8/16/16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11068-6C32-5440-9B99-7A05571F4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430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37F16-50D5-0846-B02A-D8141924C1E6}" type="datetimeFigureOut">
              <a:rPr lang="en-US" smtClean="0"/>
              <a:t>8/16/16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11068-6C32-5440-9B99-7A05571F4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62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37F16-50D5-0846-B02A-D8141924C1E6}" type="datetimeFigureOut">
              <a:rPr lang="en-US" smtClean="0"/>
              <a:t>8/16/16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11068-6C32-5440-9B99-7A05571F4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586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37F16-50D5-0846-B02A-D8141924C1E6}" type="datetimeFigureOut">
              <a:rPr lang="en-US" smtClean="0"/>
              <a:t>8/16/16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11068-6C32-5440-9B99-7A05571F4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6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37F16-50D5-0846-B02A-D8141924C1E6}" type="datetimeFigureOut">
              <a:rPr lang="en-US" smtClean="0"/>
              <a:t>8/16/16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11068-6C32-5440-9B99-7A05571F4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310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19541" y="369332"/>
            <a:ext cx="6515228" cy="3620761"/>
          </a:xfrm>
          <a:prstGeom prst="rect">
            <a:avLst/>
          </a:prstGeom>
          <a:solidFill>
            <a:srgbClr val="93CDDD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79311" y="1862175"/>
            <a:ext cx="1583448" cy="1649549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694469" y="727927"/>
            <a:ext cx="1583448" cy="1649549"/>
          </a:xfrm>
          <a:prstGeom prst="rect">
            <a:avLst/>
          </a:prstGeom>
          <a:solidFill>
            <a:schemeClr val="accent1"/>
          </a:solidFill>
          <a:ln>
            <a:solidFill>
              <a:srgbClr val="1F497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46136" y="2262008"/>
            <a:ext cx="787772" cy="8373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77788" y="1144256"/>
            <a:ext cx="787772" cy="8373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ply 6"/>
          <p:cNvSpPr/>
          <p:nvPr/>
        </p:nvSpPr>
        <p:spPr>
          <a:xfrm>
            <a:off x="4346234" y="1981585"/>
            <a:ext cx="478333" cy="441464"/>
          </a:xfrm>
          <a:prstGeom prst="mathMultiply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y 7"/>
          <p:cNvSpPr/>
          <p:nvPr/>
        </p:nvSpPr>
        <p:spPr>
          <a:xfrm>
            <a:off x="4980921" y="5934670"/>
            <a:ext cx="478333" cy="441464"/>
          </a:xfrm>
          <a:prstGeom prst="mathMultiply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43794" y="5934670"/>
            <a:ext cx="18870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Center of domain:</a:t>
            </a:r>
          </a:p>
          <a:p>
            <a:pPr indent="230188"/>
            <a:r>
              <a:rPr lang="en-US" dirty="0" err="1" smtClean="0"/>
              <a:t>config.domlat</a:t>
            </a:r>
            <a:endParaRPr lang="en-US" dirty="0" smtClean="0"/>
          </a:p>
          <a:p>
            <a:pPr indent="230188"/>
            <a:r>
              <a:rPr lang="en-US" dirty="0" err="1" smtClean="0"/>
              <a:t>config.domlon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75518" y="4002929"/>
            <a:ext cx="405918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nx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16200000">
            <a:off x="880177" y="2077342"/>
            <a:ext cx="410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ny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</p:cNvCxnSpPr>
          <p:nvPr/>
        </p:nvCxnSpPr>
        <p:spPr>
          <a:xfrm>
            <a:off x="4381436" y="4187595"/>
            <a:ext cx="3453333" cy="16966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arrow"/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1"/>
          </p:cNvCxnSpPr>
          <p:nvPr/>
        </p:nvCxnSpPr>
        <p:spPr>
          <a:xfrm>
            <a:off x="1085390" y="2467221"/>
            <a:ext cx="2" cy="1522872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arrow"/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3"/>
          </p:cNvCxnSpPr>
          <p:nvPr/>
        </p:nvCxnSpPr>
        <p:spPr>
          <a:xfrm flipV="1">
            <a:off x="1085390" y="369335"/>
            <a:ext cx="2" cy="168746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arrow"/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1"/>
          </p:cNvCxnSpPr>
          <p:nvPr/>
        </p:nvCxnSpPr>
        <p:spPr>
          <a:xfrm flipH="1">
            <a:off x="1270058" y="4187595"/>
            <a:ext cx="2705460" cy="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arrow"/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507126" y="2372840"/>
            <a:ext cx="403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Britannic Bold"/>
                <a:cs typeface="Britannic Bold"/>
              </a:rPr>
              <a:t>1</a:t>
            </a:r>
            <a:endParaRPr lang="en-US" sz="2800" b="1" dirty="0">
              <a:latin typeface="Britannic Bold"/>
              <a:cs typeface="Britannic Bold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288261" y="1272975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Britannic Bold"/>
                <a:cs typeface="Britannic Bold"/>
              </a:rPr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04080" y="0"/>
            <a:ext cx="884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31859C"/>
                </a:solidFill>
              </a:rPr>
              <a:t>[</a:t>
            </a:r>
            <a:r>
              <a:rPr lang="en-US" b="1" dirty="0" err="1" smtClean="0">
                <a:solidFill>
                  <a:srgbClr val="31859C"/>
                </a:solidFill>
              </a:rPr>
              <a:t>moad</a:t>
            </a:r>
            <a:r>
              <a:rPr lang="en-US" b="1" dirty="0" smtClean="0">
                <a:solidFill>
                  <a:srgbClr val="31859C"/>
                </a:solidFill>
              </a:rPr>
              <a:t>]</a:t>
            </a:r>
            <a:endParaRPr lang="en-US" b="1" dirty="0">
              <a:solidFill>
                <a:srgbClr val="31859C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98726" y="1892676"/>
            <a:ext cx="14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[storm1inner]</a:t>
            </a:r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63853" y="1492843"/>
            <a:ext cx="1513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[storm1outer]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820649" y="782779"/>
            <a:ext cx="14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[storm2inner]</a:t>
            </a:r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85776" y="382946"/>
            <a:ext cx="1513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[storm2outer]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356480" y="339149"/>
            <a:ext cx="54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31859C"/>
                </a:solidFill>
              </a:rPr>
              <a:t>d01</a:t>
            </a:r>
            <a:endParaRPr lang="en-US" b="1" dirty="0">
              <a:solidFill>
                <a:srgbClr val="31859C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911106" y="3429251"/>
            <a:ext cx="539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d02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5621479" y="2315963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d04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287867" y="3026342"/>
            <a:ext cx="539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d03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6004798" y="1891011"/>
            <a:ext cx="539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d05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694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19541" y="363232"/>
            <a:ext cx="6515228" cy="3620761"/>
          </a:xfrm>
          <a:prstGeom prst="rect">
            <a:avLst/>
          </a:prstGeom>
          <a:solidFill>
            <a:srgbClr val="93CDDD"/>
          </a:solidFill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79311" y="1856075"/>
            <a:ext cx="1583448" cy="1649549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694469" y="721827"/>
            <a:ext cx="1583448" cy="1649549"/>
          </a:xfrm>
          <a:prstGeom prst="rect">
            <a:avLst/>
          </a:prstGeom>
          <a:solidFill>
            <a:schemeClr val="accent1"/>
          </a:solidFill>
          <a:ln>
            <a:solidFill>
              <a:srgbClr val="1F497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46136" y="2255908"/>
            <a:ext cx="787772" cy="8373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77788" y="1138156"/>
            <a:ext cx="787772" cy="8373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ply 6"/>
          <p:cNvSpPr/>
          <p:nvPr/>
        </p:nvSpPr>
        <p:spPr>
          <a:xfrm>
            <a:off x="4346234" y="1975485"/>
            <a:ext cx="478333" cy="441464"/>
          </a:xfrm>
          <a:prstGeom prst="mathMultiply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75518" y="3996829"/>
            <a:ext cx="405918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nx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16200000">
            <a:off x="880177" y="2071242"/>
            <a:ext cx="410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ny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</p:cNvCxnSpPr>
          <p:nvPr/>
        </p:nvCxnSpPr>
        <p:spPr>
          <a:xfrm>
            <a:off x="4381436" y="4181495"/>
            <a:ext cx="3453333" cy="16966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arrow"/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1"/>
          </p:cNvCxnSpPr>
          <p:nvPr/>
        </p:nvCxnSpPr>
        <p:spPr>
          <a:xfrm>
            <a:off x="1085390" y="2461121"/>
            <a:ext cx="2" cy="1522872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arrow"/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3"/>
          </p:cNvCxnSpPr>
          <p:nvPr/>
        </p:nvCxnSpPr>
        <p:spPr>
          <a:xfrm flipV="1">
            <a:off x="1085390" y="363235"/>
            <a:ext cx="2" cy="168746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arrow"/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1"/>
          </p:cNvCxnSpPr>
          <p:nvPr/>
        </p:nvCxnSpPr>
        <p:spPr>
          <a:xfrm flipH="1">
            <a:off x="1270058" y="4181495"/>
            <a:ext cx="2705460" cy="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arrow"/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507126" y="2366740"/>
            <a:ext cx="403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Britannic Bold"/>
                <a:cs typeface="Britannic Bold"/>
              </a:rPr>
              <a:t>1</a:t>
            </a:r>
            <a:endParaRPr lang="en-US" sz="2800" b="1" dirty="0">
              <a:latin typeface="Britannic Bold"/>
              <a:cs typeface="Britannic Bold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288261" y="1266875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Britannic Bold"/>
                <a:cs typeface="Britannic Bold"/>
              </a:rPr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04080" y="-6100"/>
            <a:ext cx="884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31859C"/>
                </a:solidFill>
              </a:rPr>
              <a:t>[</a:t>
            </a:r>
            <a:r>
              <a:rPr lang="en-US" b="1" dirty="0" err="1" smtClean="0">
                <a:solidFill>
                  <a:srgbClr val="31859C"/>
                </a:solidFill>
              </a:rPr>
              <a:t>moad</a:t>
            </a:r>
            <a:r>
              <a:rPr lang="en-US" b="1" dirty="0" smtClean="0">
                <a:solidFill>
                  <a:srgbClr val="31859C"/>
                </a:solidFill>
              </a:rPr>
              <a:t>]</a:t>
            </a:r>
            <a:endParaRPr lang="en-US" b="1" dirty="0">
              <a:solidFill>
                <a:srgbClr val="31859C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98726" y="1886576"/>
            <a:ext cx="14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[storm1inner]</a:t>
            </a:r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63853" y="1486743"/>
            <a:ext cx="1513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[storm1outer]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820649" y="776679"/>
            <a:ext cx="14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[storm2inner]</a:t>
            </a:r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85776" y="376846"/>
            <a:ext cx="1513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[storm2outer]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62429" y="4203243"/>
            <a:ext cx="871000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 err="1" smtClean="0"/>
              <a:t>comm_start</a:t>
            </a:r>
            <a:r>
              <a:rPr lang="en-US" sz="3000" dirty="0" smtClean="0"/>
              <a:t>=</a:t>
            </a:r>
            <a:r>
              <a:rPr lang="en-US" sz="3000" dirty="0" smtClean="0">
                <a:solidFill>
                  <a:srgbClr val="FF0000"/>
                </a:solidFill>
              </a:rPr>
              <a:t>0</a:t>
            </a:r>
            <a:r>
              <a:rPr lang="en-US" sz="3000" dirty="0" smtClean="0"/>
              <a:t>,0,0,96,96,</a:t>
            </a:r>
            <a:r>
              <a:rPr lang="en-US" sz="3000" dirty="0" smtClean="0">
                <a:solidFill>
                  <a:schemeClr val="bg1">
                    <a:lumMod val="75000"/>
                  </a:schemeClr>
                </a:solidFill>
              </a:rPr>
              <a:t>192,192,288,288,384,384,</a:t>
            </a:r>
            <a:endParaRPr lang="fr-FR" sz="30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fr-FR" sz="3000" dirty="0" err="1" smtClean="0"/>
              <a:t>nest_pes_x</a:t>
            </a:r>
            <a:r>
              <a:rPr lang="fr-FR" sz="3000" dirty="0" smtClean="0"/>
              <a:t> = </a:t>
            </a:r>
            <a:r>
              <a:rPr lang="fr-FR" sz="3000" dirty="0" smtClean="0">
                <a:solidFill>
                  <a:srgbClr val="FF0000"/>
                </a:solidFill>
              </a:rPr>
              <a:t>12</a:t>
            </a:r>
            <a:r>
              <a:rPr lang="fr-FR" sz="3000" dirty="0" smtClean="0"/>
              <a:t>, 8, 8, 8, 8,</a:t>
            </a:r>
            <a:r>
              <a:rPr lang="fr-FR" sz="3000" dirty="0" smtClean="0">
                <a:solidFill>
                  <a:srgbClr val="BFBFBF"/>
                </a:solidFill>
              </a:rPr>
              <a:t> 8, 8, 8, 8, 8, 8,</a:t>
            </a:r>
          </a:p>
          <a:p>
            <a:r>
              <a:rPr lang="fr-FR" sz="3000" dirty="0" err="1" smtClean="0"/>
              <a:t>nest_pes_y</a:t>
            </a:r>
            <a:r>
              <a:rPr lang="fr-FR" sz="3000" dirty="0" smtClean="0"/>
              <a:t> = </a:t>
            </a:r>
            <a:r>
              <a:rPr lang="fr-FR" sz="3000" dirty="0" smtClean="0">
                <a:solidFill>
                  <a:srgbClr val="FF0000"/>
                </a:solidFill>
              </a:rPr>
              <a:t>16</a:t>
            </a:r>
            <a:r>
              <a:rPr lang="fr-FR" sz="3000" dirty="0" smtClean="0"/>
              <a:t>, 12, 12, 12, 12, </a:t>
            </a:r>
            <a:r>
              <a:rPr lang="fr-FR" sz="3000" dirty="0" smtClean="0">
                <a:solidFill>
                  <a:srgbClr val="BFBFBF"/>
                </a:solidFill>
              </a:rPr>
              <a:t>12, 12, 12, 12, 12, 12,</a:t>
            </a:r>
            <a:endParaRPr lang="en-US" sz="3000" dirty="0">
              <a:solidFill>
                <a:srgbClr val="BFBFBF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319541" y="5657671"/>
            <a:ext cx="6636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dirty="0" err="1" smtClean="0">
                <a:solidFill>
                  <a:srgbClr val="FF0000"/>
                </a:solidFill>
              </a:rPr>
              <a:t>moad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is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computed</a:t>
            </a:r>
            <a:r>
              <a:rPr lang="fr-FR" dirty="0" smtClean="0">
                <a:solidFill>
                  <a:srgbClr val="FF0000"/>
                </a:solidFill>
              </a:rPr>
              <a:t> on 12 x 16 (192) processors </a:t>
            </a:r>
            <a:r>
              <a:rPr lang="fr-FR" dirty="0" err="1" smtClean="0">
                <a:solidFill>
                  <a:srgbClr val="FF0000"/>
                </a:solidFill>
              </a:rPr>
              <a:t>starting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at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rank</a:t>
            </a:r>
            <a:r>
              <a:rPr lang="fr-FR" dirty="0" smtClean="0">
                <a:solidFill>
                  <a:srgbClr val="FF0000"/>
                </a:solidFill>
              </a:rPr>
              <a:t> 0 </a:t>
            </a:r>
          </a:p>
          <a:p>
            <a:pPr marL="285750" indent="-285750">
              <a:buFont typeface="Arial"/>
              <a:buChar char="•"/>
            </a:pPr>
            <a:r>
              <a:rPr lang="fr-FR" dirty="0" err="1" smtClean="0">
                <a:solidFill>
                  <a:srgbClr val="FF0000"/>
                </a:solidFill>
              </a:rPr>
              <a:t>each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nesting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level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is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computed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sequentially</a:t>
            </a:r>
            <a:r>
              <a:rPr lang="fr-FR" dirty="0" smtClean="0">
                <a:solidFill>
                  <a:srgbClr val="FF0000"/>
                </a:solidFill>
              </a:rPr>
              <a:t>, i.e. d01 </a:t>
            </a:r>
            <a:r>
              <a:rPr lang="fr-FR" dirty="0" err="1" smtClean="0">
                <a:solidFill>
                  <a:srgbClr val="FF0000"/>
                </a:solidFill>
              </a:rPr>
              <a:t>completes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before</a:t>
            </a:r>
            <a:r>
              <a:rPr lang="fr-FR" dirty="0" smtClean="0">
                <a:solidFill>
                  <a:srgbClr val="FF0000"/>
                </a:solidFill>
              </a:rPr>
              <a:t> d02 </a:t>
            </a:r>
            <a:r>
              <a:rPr lang="fr-FR" dirty="0" err="1" smtClean="0">
                <a:solidFill>
                  <a:srgbClr val="FF0000"/>
                </a:solidFill>
              </a:rPr>
              <a:t>can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start</a:t>
            </a:r>
            <a:endParaRPr lang="fr-FR" dirty="0" smtClean="0">
              <a:solidFill>
                <a:srgbClr val="FF0000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356480" y="339149"/>
            <a:ext cx="54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31859C"/>
                </a:solidFill>
              </a:rPr>
              <a:t>d01</a:t>
            </a:r>
            <a:endParaRPr lang="en-US" b="1" dirty="0">
              <a:solidFill>
                <a:srgbClr val="31859C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911106" y="3429251"/>
            <a:ext cx="539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d02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621479" y="2315963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d04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2287867" y="3026342"/>
            <a:ext cx="539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d03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6004798" y="1891011"/>
            <a:ext cx="539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d05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09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19541" y="370371"/>
            <a:ext cx="6515228" cy="3620761"/>
          </a:xfrm>
          <a:prstGeom prst="rect">
            <a:avLst/>
          </a:prstGeom>
          <a:solidFill>
            <a:srgbClr val="93CDDD"/>
          </a:solidFill>
          <a:ln w="9525" cmpd="sng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79311" y="1863214"/>
            <a:ext cx="1583448" cy="1649549"/>
          </a:xfrm>
          <a:prstGeom prst="rect">
            <a:avLst/>
          </a:prstGeom>
          <a:solidFill>
            <a:schemeClr val="accent1"/>
          </a:solidFill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694469" y="728966"/>
            <a:ext cx="1583448" cy="1649549"/>
          </a:xfrm>
          <a:prstGeom prst="rect">
            <a:avLst/>
          </a:prstGeom>
          <a:solidFill>
            <a:schemeClr val="accent1"/>
          </a:solidFill>
          <a:ln>
            <a:solidFill>
              <a:srgbClr val="1F497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46136" y="2263047"/>
            <a:ext cx="787772" cy="8373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77788" y="1145295"/>
            <a:ext cx="787772" cy="8373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ply 6"/>
          <p:cNvSpPr/>
          <p:nvPr/>
        </p:nvSpPr>
        <p:spPr>
          <a:xfrm>
            <a:off x="4346234" y="1982624"/>
            <a:ext cx="478333" cy="441464"/>
          </a:xfrm>
          <a:prstGeom prst="mathMultiply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75518" y="4003968"/>
            <a:ext cx="405918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nx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16200000">
            <a:off x="880177" y="2078381"/>
            <a:ext cx="410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ny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</p:cNvCxnSpPr>
          <p:nvPr/>
        </p:nvCxnSpPr>
        <p:spPr>
          <a:xfrm>
            <a:off x="4381436" y="4188634"/>
            <a:ext cx="3453333" cy="16966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arrow"/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1"/>
          </p:cNvCxnSpPr>
          <p:nvPr/>
        </p:nvCxnSpPr>
        <p:spPr>
          <a:xfrm>
            <a:off x="1085390" y="2468260"/>
            <a:ext cx="2" cy="1522872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arrow"/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3"/>
          </p:cNvCxnSpPr>
          <p:nvPr/>
        </p:nvCxnSpPr>
        <p:spPr>
          <a:xfrm flipV="1">
            <a:off x="1085390" y="370374"/>
            <a:ext cx="2" cy="168746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arrow"/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1"/>
          </p:cNvCxnSpPr>
          <p:nvPr/>
        </p:nvCxnSpPr>
        <p:spPr>
          <a:xfrm flipH="1">
            <a:off x="1270058" y="4188634"/>
            <a:ext cx="2705460" cy="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arrow"/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507126" y="2373879"/>
            <a:ext cx="403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Britannic Bold"/>
                <a:cs typeface="Britannic Bold"/>
              </a:rPr>
              <a:t>1</a:t>
            </a:r>
            <a:endParaRPr lang="en-US" sz="2800" b="1" dirty="0">
              <a:latin typeface="Britannic Bold"/>
              <a:cs typeface="Britannic Bold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288261" y="127401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Britannic Bold"/>
                <a:cs typeface="Britannic Bold"/>
              </a:rPr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04080" y="1039"/>
            <a:ext cx="884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31859C"/>
                </a:solidFill>
              </a:rPr>
              <a:t>[</a:t>
            </a:r>
            <a:r>
              <a:rPr lang="en-US" b="1" dirty="0" err="1" smtClean="0">
                <a:solidFill>
                  <a:srgbClr val="31859C"/>
                </a:solidFill>
              </a:rPr>
              <a:t>moad</a:t>
            </a:r>
            <a:r>
              <a:rPr lang="en-US" b="1" dirty="0" smtClean="0">
                <a:solidFill>
                  <a:srgbClr val="31859C"/>
                </a:solidFill>
              </a:rPr>
              <a:t>]</a:t>
            </a:r>
            <a:endParaRPr lang="en-US" b="1" dirty="0">
              <a:solidFill>
                <a:srgbClr val="31859C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98726" y="1893715"/>
            <a:ext cx="14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[storm1inner]</a:t>
            </a:r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63853" y="1493882"/>
            <a:ext cx="1513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[storm1outer]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820649" y="783818"/>
            <a:ext cx="14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[storm2inner]</a:t>
            </a:r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85776" y="383985"/>
            <a:ext cx="1513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[storm2outer]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74096" y="4205600"/>
            <a:ext cx="871000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 err="1" smtClean="0"/>
              <a:t>comm_start</a:t>
            </a:r>
            <a:r>
              <a:rPr lang="en-US" sz="3000" dirty="0" smtClean="0"/>
              <a:t>=0,</a:t>
            </a:r>
            <a:r>
              <a:rPr lang="en-US" sz="3000" dirty="0" smtClean="0">
                <a:solidFill>
                  <a:srgbClr val="FF0000"/>
                </a:solidFill>
              </a:rPr>
              <a:t>0</a:t>
            </a:r>
            <a:r>
              <a:rPr lang="en-US" sz="3000" dirty="0" smtClean="0"/>
              <a:t>,0,96,96,</a:t>
            </a:r>
            <a:r>
              <a:rPr lang="en-US" sz="3000" dirty="0" smtClean="0">
                <a:solidFill>
                  <a:schemeClr val="bg1">
                    <a:lumMod val="75000"/>
                  </a:schemeClr>
                </a:solidFill>
              </a:rPr>
              <a:t>192,192,288,288,384,384,</a:t>
            </a:r>
            <a:endParaRPr lang="fr-FR" sz="30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fr-FR" sz="3000" dirty="0" err="1" smtClean="0"/>
              <a:t>nest_pes_x</a:t>
            </a:r>
            <a:r>
              <a:rPr lang="fr-FR" sz="3000" dirty="0" smtClean="0"/>
              <a:t> = </a:t>
            </a:r>
            <a:r>
              <a:rPr lang="fr-FR" sz="3000" dirty="0" smtClean="0">
                <a:solidFill>
                  <a:srgbClr val="000000"/>
                </a:solidFill>
              </a:rPr>
              <a:t>12</a:t>
            </a:r>
            <a:r>
              <a:rPr lang="fr-FR" sz="3000" dirty="0" smtClean="0"/>
              <a:t>, </a:t>
            </a:r>
            <a:r>
              <a:rPr lang="fr-FR" sz="3000" dirty="0" smtClean="0">
                <a:solidFill>
                  <a:srgbClr val="FF0000"/>
                </a:solidFill>
              </a:rPr>
              <a:t>8</a:t>
            </a:r>
            <a:r>
              <a:rPr lang="fr-FR" sz="3000" dirty="0" smtClean="0"/>
              <a:t>, 8, 8, 8,</a:t>
            </a:r>
            <a:r>
              <a:rPr lang="fr-FR" sz="3000" dirty="0" smtClean="0">
                <a:solidFill>
                  <a:srgbClr val="BFBFBF"/>
                </a:solidFill>
              </a:rPr>
              <a:t> 8, 8, 8, 8, 8, 8,</a:t>
            </a:r>
          </a:p>
          <a:p>
            <a:r>
              <a:rPr lang="fr-FR" sz="3000" dirty="0" err="1" smtClean="0"/>
              <a:t>nest_pes_y</a:t>
            </a:r>
            <a:r>
              <a:rPr lang="fr-FR" sz="3000" dirty="0" smtClean="0"/>
              <a:t> = </a:t>
            </a:r>
            <a:r>
              <a:rPr lang="fr-FR" sz="3000" dirty="0" smtClean="0">
                <a:solidFill>
                  <a:srgbClr val="000000"/>
                </a:solidFill>
              </a:rPr>
              <a:t>16</a:t>
            </a:r>
            <a:r>
              <a:rPr lang="fr-FR" sz="3000" dirty="0" smtClean="0"/>
              <a:t>, </a:t>
            </a:r>
            <a:r>
              <a:rPr lang="fr-FR" sz="3000" dirty="0" smtClean="0">
                <a:solidFill>
                  <a:srgbClr val="FF0000"/>
                </a:solidFill>
              </a:rPr>
              <a:t>12</a:t>
            </a:r>
            <a:r>
              <a:rPr lang="fr-FR" sz="3000" dirty="0" smtClean="0"/>
              <a:t>, 12, 12, 12, </a:t>
            </a:r>
            <a:r>
              <a:rPr lang="fr-FR" sz="3000" dirty="0" smtClean="0">
                <a:solidFill>
                  <a:srgbClr val="BFBFBF"/>
                </a:solidFill>
              </a:rPr>
              <a:t>12, 12, 12, 12, 12, 12,</a:t>
            </a:r>
            <a:endParaRPr lang="en-US" sz="3000" dirty="0">
              <a:solidFill>
                <a:srgbClr val="BFBFBF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318448" y="5657671"/>
            <a:ext cx="7685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dirty="0" smtClean="0">
                <a:solidFill>
                  <a:srgbClr val="FF0000"/>
                </a:solidFill>
              </a:rPr>
              <a:t>d02 </a:t>
            </a:r>
            <a:r>
              <a:rPr lang="fr-FR" dirty="0" err="1" smtClean="0">
                <a:solidFill>
                  <a:srgbClr val="FF0000"/>
                </a:solidFill>
              </a:rPr>
              <a:t>will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be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computed</a:t>
            </a:r>
            <a:r>
              <a:rPr lang="fr-FR" dirty="0" smtClean="0">
                <a:solidFill>
                  <a:srgbClr val="FF0000"/>
                </a:solidFill>
              </a:rPr>
              <a:t> on 8 x 12 (96) processors </a:t>
            </a:r>
            <a:r>
              <a:rPr lang="fr-FR" dirty="0" err="1" smtClean="0">
                <a:solidFill>
                  <a:srgbClr val="FF0000"/>
                </a:solidFill>
              </a:rPr>
              <a:t>starting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at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rank</a:t>
            </a:r>
            <a:r>
              <a:rPr lang="fr-FR" dirty="0" smtClean="0">
                <a:solidFill>
                  <a:srgbClr val="FF0000"/>
                </a:solidFill>
              </a:rPr>
              <a:t> 0 </a:t>
            </a:r>
          </a:p>
          <a:p>
            <a:pPr marL="285750" indent="-285750">
              <a:buFont typeface="Arial"/>
              <a:buChar char="•"/>
            </a:pPr>
            <a:r>
              <a:rPr lang="fr-FR" dirty="0" smtClean="0">
                <a:solidFill>
                  <a:srgbClr val="FF0000"/>
                </a:solidFill>
              </a:rPr>
              <a:t>2 </a:t>
            </a:r>
            <a:r>
              <a:rPr lang="fr-FR" dirty="0" err="1" smtClean="0">
                <a:solidFill>
                  <a:srgbClr val="FF0000"/>
                </a:solidFill>
              </a:rPr>
              <a:t>storms</a:t>
            </a:r>
            <a:r>
              <a:rPr lang="fr-FR" dirty="0" smtClean="0">
                <a:solidFill>
                  <a:srgbClr val="FF0000"/>
                </a:solidFill>
              </a:rPr>
              <a:t>, </a:t>
            </a:r>
            <a:r>
              <a:rPr lang="fr-FR" dirty="0" err="1" smtClean="0">
                <a:solidFill>
                  <a:srgbClr val="FF0000"/>
                </a:solidFill>
              </a:rPr>
              <a:t>so</a:t>
            </a:r>
            <a:r>
              <a:rPr lang="fr-FR" dirty="0" smtClean="0">
                <a:solidFill>
                  <a:srgbClr val="FF0000"/>
                </a:solidFill>
              </a:rPr>
              <a:t> split the total </a:t>
            </a:r>
            <a:r>
              <a:rPr lang="fr-FR" dirty="0" err="1" smtClean="0">
                <a:solidFill>
                  <a:srgbClr val="FF0000"/>
                </a:solidFill>
              </a:rPr>
              <a:t>number</a:t>
            </a:r>
            <a:r>
              <a:rPr lang="fr-FR" dirty="0" smtClean="0">
                <a:solidFill>
                  <a:srgbClr val="FF0000"/>
                </a:solidFill>
              </a:rPr>
              <a:t> of procs </a:t>
            </a:r>
            <a:r>
              <a:rPr lang="fr-FR" dirty="0" err="1" smtClean="0">
                <a:solidFill>
                  <a:srgbClr val="FF0000"/>
                </a:solidFill>
              </a:rPr>
              <a:t>equally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between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nests</a:t>
            </a:r>
            <a:r>
              <a:rPr lang="fr-FR" dirty="0" smtClean="0">
                <a:solidFill>
                  <a:srgbClr val="FF0000"/>
                </a:solidFill>
              </a:rPr>
              <a:t> (192/2)</a:t>
            </a:r>
          </a:p>
          <a:p>
            <a:pPr marL="285750" indent="-285750">
              <a:buFont typeface="Arial"/>
              <a:buChar char="•"/>
            </a:pPr>
            <a:r>
              <a:rPr lang="fr-FR" dirty="0" smtClean="0">
                <a:solidFill>
                  <a:srgbClr val="FF0000"/>
                </a:solidFill>
              </a:rPr>
              <a:t>Start </a:t>
            </a:r>
            <a:r>
              <a:rPr lang="fr-FR" dirty="0" err="1" smtClean="0">
                <a:solidFill>
                  <a:srgbClr val="FF0000"/>
                </a:solidFill>
              </a:rPr>
              <a:t>at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rank</a:t>
            </a:r>
            <a:r>
              <a:rPr lang="fr-FR" dirty="0" smtClean="0">
                <a:solidFill>
                  <a:srgbClr val="FF0000"/>
                </a:solidFill>
              </a:rPr>
              <a:t> 0 - </a:t>
            </a:r>
            <a:r>
              <a:rPr lang="fr-FR" dirty="0" err="1" smtClean="0">
                <a:solidFill>
                  <a:srgbClr val="FF0000"/>
                </a:solidFill>
              </a:rPr>
              <a:t>each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level</a:t>
            </a:r>
            <a:r>
              <a:rPr lang="fr-FR" dirty="0" smtClean="0">
                <a:solidFill>
                  <a:srgbClr val="FF0000"/>
                </a:solidFill>
              </a:rPr>
              <a:t> of </a:t>
            </a:r>
            <a:r>
              <a:rPr lang="fr-FR" dirty="0" err="1" smtClean="0">
                <a:solidFill>
                  <a:srgbClr val="FF0000"/>
                </a:solidFill>
              </a:rPr>
              <a:t>nesting</a:t>
            </a:r>
            <a:r>
              <a:rPr lang="fr-FR" dirty="0" smtClean="0">
                <a:solidFill>
                  <a:srgbClr val="FF0000"/>
                </a:solidFill>
              </a:rPr>
              <a:t> must </a:t>
            </a:r>
            <a:r>
              <a:rPr lang="fr-FR" dirty="0" err="1" smtClean="0">
                <a:solidFill>
                  <a:srgbClr val="FF0000"/>
                </a:solidFill>
              </a:rPr>
              <a:t>be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done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sequentially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356480" y="339149"/>
            <a:ext cx="54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31859C"/>
                </a:solidFill>
              </a:rPr>
              <a:t>d01</a:t>
            </a:r>
            <a:endParaRPr lang="en-US" b="1" dirty="0">
              <a:solidFill>
                <a:srgbClr val="31859C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911106" y="3429251"/>
            <a:ext cx="539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d02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621479" y="2315963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d04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2287867" y="3026342"/>
            <a:ext cx="539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d03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6004798" y="1891011"/>
            <a:ext cx="539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d05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952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19541" y="370371"/>
            <a:ext cx="6515228" cy="3620761"/>
          </a:xfrm>
          <a:prstGeom prst="rect">
            <a:avLst/>
          </a:prstGeom>
          <a:solidFill>
            <a:srgbClr val="93CDDD"/>
          </a:solidFill>
          <a:ln w="9525" cmpd="sng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79311" y="1863214"/>
            <a:ext cx="1583448" cy="1649549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694469" y="728966"/>
            <a:ext cx="1583448" cy="1649549"/>
          </a:xfrm>
          <a:prstGeom prst="rect">
            <a:avLst/>
          </a:prstGeom>
          <a:solidFill>
            <a:schemeClr val="accent1"/>
          </a:solidFill>
          <a:ln>
            <a:solidFill>
              <a:srgbClr val="1F497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46136" y="2263047"/>
            <a:ext cx="787772" cy="8373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77788" y="1145295"/>
            <a:ext cx="787772" cy="8373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ply 6"/>
          <p:cNvSpPr/>
          <p:nvPr/>
        </p:nvSpPr>
        <p:spPr>
          <a:xfrm>
            <a:off x="4346234" y="1982624"/>
            <a:ext cx="478333" cy="441464"/>
          </a:xfrm>
          <a:prstGeom prst="mathMultiply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75518" y="4003968"/>
            <a:ext cx="405918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nx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16200000">
            <a:off x="880177" y="2078381"/>
            <a:ext cx="410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ny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</p:cNvCxnSpPr>
          <p:nvPr/>
        </p:nvCxnSpPr>
        <p:spPr>
          <a:xfrm>
            <a:off x="4381436" y="4188634"/>
            <a:ext cx="3453333" cy="16966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arrow"/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1"/>
          </p:cNvCxnSpPr>
          <p:nvPr/>
        </p:nvCxnSpPr>
        <p:spPr>
          <a:xfrm>
            <a:off x="1085390" y="2468260"/>
            <a:ext cx="2" cy="1522872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arrow"/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3"/>
          </p:cNvCxnSpPr>
          <p:nvPr/>
        </p:nvCxnSpPr>
        <p:spPr>
          <a:xfrm flipV="1">
            <a:off x="1085390" y="370374"/>
            <a:ext cx="2" cy="168746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arrow"/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1"/>
          </p:cNvCxnSpPr>
          <p:nvPr/>
        </p:nvCxnSpPr>
        <p:spPr>
          <a:xfrm flipH="1">
            <a:off x="1270058" y="4188634"/>
            <a:ext cx="2705460" cy="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arrow"/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507126" y="2373879"/>
            <a:ext cx="403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Britannic Bold"/>
                <a:cs typeface="Britannic Bold"/>
              </a:rPr>
              <a:t>1</a:t>
            </a:r>
            <a:endParaRPr lang="en-US" sz="2800" b="1" dirty="0">
              <a:latin typeface="Britannic Bold"/>
              <a:cs typeface="Britannic Bold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288261" y="127401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Britannic Bold"/>
                <a:cs typeface="Britannic Bold"/>
              </a:rPr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04080" y="1039"/>
            <a:ext cx="884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31859C"/>
                </a:solidFill>
              </a:rPr>
              <a:t>[</a:t>
            </a:r>
            <a:r>
              <a:rPr lang="en-US" b="1" dirty="0" err="1" smtClean="0">
                <a:solidFill>
                  <a:srgbClr val="31859C"/>
                </a:solidFill>
              </a:rPr>
              <a:t>moad</a:t>
            </a:r>
            <a:r>
              <a:rPr lang="en-US" b="1" dirty="0" smtClean="0">
                <a:solidFill>
                  <a:srgbClr val="31859C"/>
                </a:solidFill>
              </a:rPr>
              <a:t>]</a:t>
            </a:r>
            <a:endParaRPr lang="en-US" b="1" dirty="0">
              <a:solidFill>
                <a:srgbClr val="31859C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98726" y="1893715"/>
            <a:ext cx="14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[storm1inner]</a:t>
            </a:r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63853" y="1493882"/>
            <a:ext cx="1513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[storm1outer]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820649" y="783818"/>
            <a:ext cx="14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[storm2inner]</a:t>
            </a:r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85776" y="383985"/>
            <a:ext cx="1513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[storm2outer]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74096" y="4205600"/>
            <a:ext cx="871000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 err="1" smtClean="0"/>
              <a:t>comm_start</a:t>
            </a:r>
            <a:r>
              <a:rPr lang="en-US" sz="3000" dirty="0" smtClean="0"/>
              <a:t>=0,0,</a:t>
            </a:r>
            <a:r>
              <a:rPr lang="en-US" sz="3000" dirty="0" smtClean="0">
                <a:solidFill>
                  <a:srgbClr val="FF0000"/>
                </a:solidFill>
              </a:rPr>
              <a:t>0</a:t>
            </a:r>
            <a:r>
              <a:rPr lang="en-US" sz="3000" dirty="0" smtClean="0"/>
              <a:t>,96,96,</a:t>
            </a:r>
            <a:r>
              <a:rPr lang="en-US" sz="3000" dirty="0" smtClean="0">
                <a:solidFill>
                  <a:schemeClr val="bg1">
                    <a:lumMod val="75000"/>
                  </a:schemeClr>
                </a:solidFill>
              </a:rPr>
              <a:t>192,192,288,288,384,384,</a:t>
            </a:r>
            <a:endParaRPr lang="fr-FR" sz="30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fr-FR" sz="3000" dirty="0" err="1" smtClean="0"/>
              <a:t>nest_pes_x</a:t>
            </a:r>
            <a:r>
              <a:rPr lang="fr-FR" sz="3000" dirty="0" smtClean="0"/>
              <a:t> = </a:t>
            </a:r>
            <a:r>
              <a:rPr lang="fr-FR" sz="3000" dirty="0" smtClean="0">
                <a:solidFill>
                  <a:srgbClr val="000000"/>
                </a:solidFill>
              </a:rPr>
              <a:t>12</a:t>
            </a:r>
            <a:r>
              <a:rPr lang="fr-FR" sz="3000" dirty="0" smtClean="0"/>
              <a:t>, </a:t>
            </a:r>
            <a:r>
              <a:rPr lang="fr-FR" sz="3000" dirty="0" smtClean="0">
                <a:solidFill>
                  <a:srgbClr val="000000"/>
                </a:solidFill>
              </a:rPr>
              <a:t>8</a:t>
            </a:r>
            <a:r>
              <a:rPr lang="fr-FR" sz="3000" dirty="0" smtClean="0"/>
              <a:t>, </a:t>
            </a:r>
            <a:r>
              <a:rPr lang="fr-FR" sz="3000" dirty="0" smtClean="0">
                <a:solidFill>
                  <a:srgbClr val="FF0000"/>
                </a:solidFill>
              </a:rPr>
              <a:t>8</a:t>
            </a:r>
            <a:r>
              <a:rPr lang="fr-FR" sz="3000" dirty="0" smtClean="0"/>
              <a:t>, 8, 8,</a:t>
            </a:r>
            <a:r>
              <a:rPr lang="fr-FR" sz="3000" dirty="0" smtClean="0">
                <a:solidFill>
                  <a:srgbClr val="BFBFBF"/>
                </a:solidFill>
              </a:rPr>
              <a:t> 8, 8, 8, 8, 8, 8,</a:t>
            </a:r>
          </a:p>
          <a:p>
            <a:r>
              <a:rPr lang="fr-FR" sz="3000" dirty="0" err="1" smtClean="0"/>
              <a:t>nest_pes_y</a:t>
            </a:r>
            <a:r>
              <a:rPr lang="fr-FR" sz="3000" dirty="0" smtClean="0"/>
              <a:t> = </a:t>
            </a:r>
            <a:r>
              <a:rPr lang="fr-FR" sz="3000" dirty="0" smtClean="0">
                <a:solidFill>
                  <a:srgbClr val="000000"/>
                </a:solidFill>
              </a:rPr>
              <a:t>16</a:t>
            </a:r>
            <a:r>
              <a:rPr lang="fr-FR" sz="3000" dirty="0" smtClean="0"/>
              <a:t>, </a:t>
            </a:r>
            <a:r>
              <a:rPr lang="fr-FR" sz="3000" dirty="0" smtClean="0">
                <a:solidFill>
                  <a:srgbClr val="000000"/>
                </a:solidFill>
              </a:rPr>
              <a:t>12</a:t>
            </a:r>
            <a:r>
              <a:rPr lang="fr-FR" sz="3000" dirty="0" smtClean="0"/>
              <a:t>, </a:t>
            </a:r>
            <a:r>
              <a:rPr lang="fr-FR" sz="3000" dirty="0" smtClean="0">
                <a:solidFill>
                  <a:srgbClr val="FF0000"/>
                </a:solidFill>
              </a:rPr>
              <a:t>12</a:t>
            </a:r>
            <a:r>
              <a:rPr lang="fr-FR" sz="3000" dirty="0" smtClean="0"/>
              <a:t>, 12, 12, </a:t>
            </a:r>
            <a:r>
              <a:rPr lang="fr-FR" sz="3000" dirty="0" smtClean="0">
                <a:solidFill>
                  <a:srgbClr val="BFBFBF"/>
                </a:solidFill>
              </a:rPr>
              <a:t>12, 12, 12, 12, 12, 12,</a:t>
            </a:r>
            <a:endParaRPr lang="en-US" sz="3000" dirty="0">
              <a:solidFill>
                <a:srgbClr val="BFBFBF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318448" y="5657671"/>
            <a:ext cx="7685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dirty="0" smtClean="0">
                <a:solidFill>
                  <a:srgbClr val="FF0000"/>
                </a:solidFill>
              </a:rPr>
              <a:t>d03 </a:t>
            </a:r>
            <a:r>
              <a:rPr lang="fr-FR" dirty="0" err="1" smtClean="0">
                <a:solidFill>
                  <a:srgbClr val="FF0000"/>
                </a:solidFill>
              </a:rPr>
              <a:t>will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be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computed</a:t>
            </a:r>
            <a:r>
              <a:rPr lang="fr-FR" dirty="0" smtClean="0">
                <a:solidFill>
                  <a:srgbClr val="FF0000"/>
                </a:solidFill>
              </a:rPr>
              <a:t> on the </a:t>
            </a:r>
            <a:r>
              <a:rPr lang="fr-FR" b="1" dirty="0" err="1" smtClean="0">
                <a:solidFill>
                  <a:srgbClr val="FF0000"/>
                </a:solidFill>
              </a:rPr>
              <a:t>same</a:t>
            </a:r>
            <a:r>
              <a:rPr lang="fr-FR" dirty="0" smtClean="0">
                <a:solidFill>
                  <a:srgbClr val="FF0000"/>
                </a:solidFill>
              </a:rPr>
              <a:t> 8 x 12 (96) processors as d02</a:t>
            </a:r>
          </a:p>
          <a:p>
            <a:pPr marL="285750" indent="-285750">
              <a:buFont typeface="Arial"/>
              <a:buChar char="•"/>
            </a:pPr>
            <a:r>
              <a:rPr lang="fr-FR" dirty="0" smtClean="0">
                <a:solidFill>
                  <a:srgbClr val="FF0000"/>
                </a:solidFill>
              </a:rPr>
              <a:t>Start </a:t>
            </a:r>
            <a:r>
              <a:rPr lang="fr-FR" dirty="0" err="1" smtClean="0">
                <a:solidFill>
                  <a:srgbClr val="FF0000"/>
                </a:solidFill>
              </a:rPr>
              <a:t>at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rank</a:t>
            </a:r>
            <a:r>
              <a:rPr lang="fr-FR" dirty="0" smtClean="0">
                <a:solidFill>
                  <a:srgbClr val="FF0000"/>
                </a:solidFill>
              </a:rPr>
              <a:t> 0 </a:t>
            </a:r>
            <a:r>
              <a:rPr lang="fr-FR" dirty="0" err="1" smtClean="0">
                <a:solidFill>
                  <a:srgbClr val="FF0000"/>
                </a:solidFill>
              </a:rPr>
              <a:t>since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each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level</a:t>
            </a:r>
            <a:r>
              <a:rPr lang="fr-FR" dirty="0" smtClean="0">
                <a:solidFill>
                  <a:srgbClr val="FF0000"/>
                </a:solidFill>
              </a:rPr>
              <a:t> of </a:t>
            </a:r>
            <a:r>
              <a:rPr lang="fr-FR" dirty="0" err="1" smtClean="0">
                <a:solidFill>
                  <a:srgbClr val="FF0000"/>
                </a:solidFill>
              </a:rPr>
              <a:t>nesting</a:t>
            </a:r>
            <a:r>
              <a:rPr lang="fr-FR" dirty="0" smtClean="0">
                <a:solidFill>
                  <a:srgbClr val="FF0000"/>
                </a:solidFill>
              </a:rPr>
              <a:t> must </a:t>
            </a:r>
            <a:r>
              <a:rPr lang="fr-FR" dirty="0" err="1" smtClean="0">
                <a:solidFill>
                  <a:srgbClr val="FF0000"/>
                </a:solidFill>
              </a:rPr>
              <a:t>be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done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sequentially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356480" y="339149"/>
            <a:ext cx="54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31859C"/>
                </a:solidFill>
              </a:rPr>
              <a:t>d01</a:t>
            </a:r>
            <a:endParaRPr lang="en-US" b="1" dirty="0">
              <a:solidFill>
                <a:srgbClr val="31859C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911106" y="3429251"/>
            <a:ext cx="539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d02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621479" y="2315963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d04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2287867" y="3026342"/>
            <a:ext cx="539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d03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6004798" y="1891011"/>
            <a:ext cx="539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d05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23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19541" y="370371"/>
            <a:ext cx="6515228" cy="3620761"/>
          </a:xfrm>
          <a:prstGeom prst="rect">
            <a:avLst/>
          </a:prstGeom>
          <a:solidFill>
            <a:srgbClr val="93CDDD"/>
          </a:solidFill>
          <a:ln w="9525" cmpd="sng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79311" y="1863214"/>
            <a:ext cx="1583448" cy="1649549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694469" y="728966"/>
            <a:ext cx="1583448" cy="1649549"/>
          </a:xfrm>
          <a:prstGeom prst="rect">
            <a:avLst/>
          </a:prstGeom>
          <a:solidFill>
            <a:schemeClr val="accent1"/>
          </a:solidFill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46136" y="2263047"/>
            <a:ext cx="787772" cy="8373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cmpd="sng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77788" y="1145295"/>
            <a:ext cx="787772" cy="8373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ply 6"/>
          <p:cNvSpPr/>
          <p:nvPr/>
        </p:nvSpPr>
        <p:spPr>
          <a:xfrm>
            <a:off x="4346234" y="1982624"/>
            <a:ext cx="478333" cy="441464"/>
          </a:xfrm>
          <a:prstGeom prst="mathMultiply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75518" y="4003968"/>
            <a:ext cx="405918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nx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16200000">
            <a:off x="880177" y="2078381"/>
            <a:ext cx="410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ny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</p:cNvCxnSpPr>
          <p:nvPr/>
        </p:nvCxnSpPr>
        <p:spPr>
          <a:xfrm>
            <a:off x="4381436" y="4188634"/>
            <a:ext cx="3453333" cy="16966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arrow"/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1"/>
          </p:cNvCxnSpPr>
          <p:nvPr/>
        </p:nvCxnSpPr>
        <p:spPr>
          <a:xfrm>
            <a:off x="1085390" y="2468260"/>
            <a:ext cx="2" cy="1522872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arrow"/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3"/>
          </p:cNvCxnSpPr>
          <p:nvPr/>
        </p:nvCxnSpPr>
        <p:spPr>
          <a:xfrm flipV="1">
            <a:off x="1085390" y="370374"/>
            <a:ext cx="2" cy="168746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arrow"/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1"/>
          </p:cNvCxnSpPr>
          <p:nvPr/>
        </p:nvCxnSpPr>
        <p:spPr>
          <a:xfrm flipH="1">
            <a:off x="1270058" y="4188634"/>
            <a:ext cx="2705460" cy="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arrow"/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507126" y="2373879"/>
            <a:ext cx="403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Britannic Bold"/>
                <a:cs typeface="Britannic Bold"/>
              </a:rPr>
              <a:t>1</a:t>
            </a:r>
            <a:endParaRPr lang="en-US" sz="2800" b="1" dirty="0">
              <a:latin typeface="Britannic Bold"/>
              <a:cs typeface="Britannic Bold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288261" y="127401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Britannic Bold"/>
                <a:cs typeface="Britannic Bold"/>
              </a:rPr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04080" y="1039"/>
            <a:ext cx="884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31859C"/>
                </a:solidFill>
              </a:rPr>
              <a:t>[</a:t>
            </a:r>
            <a:r>
              <a:rPr lang="en-US" b="1" dirty="0" err="1" smtClean="0">
                <a:solidFill>
                  <a:srgbClr val="31859C"/>
                </a:solidFill>
              </a:rPr>
              <a:t>moad</a:t>
            </a:r>
            <a:r>
              <a:rPr lang="en-US" b="1" dirty="0" smtClean="0">
                <a:solidFill>
                  <a:srgbClr val="31859C"/>
                </a:solidFill>
              </a:rPr>
              <a:t>]</a:t>
            </a:r>
            <a:endParaRPr lang="en-US" b="1" dirty="0">
              <a:solidFill>
                <a:srgbClr val="31859C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98726" y="1893715"/>
            <a:ext cx="14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[storm1inner]</a:t>
            </a:r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63853" y="1493882"/>
            <a:ext cx="1513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[storm1outer]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820649" y="783818"/>
            <a:ext cx="14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[storm2inner]</a:t>
            </a:r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85776" y="383985"/>
            <a:ext cx="1513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[storm2outer]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74096" y="4205600"/>
            <a:ext cx="871000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 err="1" smtClean="0"/>
              <a:t>comm_start</a:t>
            </a:r>
            <a:r>
              <a:rPr lang="en-US" sz="3000" dirty="0" smtClean="0"/>
              <a:t>=0,0,0,</a:t>
            </a:r>
            <a:r>
              <a:rPr lang="en-US" sz="3000" dirty="0" smtClean="0">
                <a:solidFill>
                  <a:srgbClr val="FF0000"/>
                </a:solidFill>
              </a:rPr>
              <a:t>96</a:t>
            </a:r>
            <a:r>
              <a:rPr lang="en-US" sz="3000" dirty="0" smtClean="0"/>
              <a:t>,</a:t>
            </a:r>
            <a:r>
              <a:rPr lang="en-US" sz="3000" dirty="0" smtClean="0">
                <a:solidFill>
                  <a:srgbClr val="FF0000"/>
                </a:solidFill>
              </a:rPr>
              <a:t>96</a:t>
            </a:r>
            <a:r>
              <a:rPr lang="en-US" sz="3000" dirty="0" smtClean="0"/>
              <a:t>,</a:t>
            </a:r>
            <a:r>
              <a:rPr lang="en-US" sz="3000" dirty="0" smtClean="0">
                <a:solidFill>
                  <a:schemeClr val="bg1">
                    <a:lumMod val="75000"/>
                  </a:schemeClr>
                </a:solidFill>
              </a:rPr>
              <a:t>192,192,288,288,384,384,</a:t>
            </a:r>
            <a:endParaRPr lang="fr-FR" sz="30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fr-FR" sz="3000" dirty="0" err="1" smtClean="0"/>
              <a:t>nest_pes_x</a:t>
            </a:r>
            <a:r>
              <a:rPr lang="fr-FR" sz="3000" dirty="0" smtClean="0"/>
              <a:t> = </a:t>
            </a:r>
            <a:r>
              <a:rPr lang="fr-FR" sz="3000" dirty="0" smtClean="0">
                <a:solidFill>
                  <a:srgbClr val="000000"/>
                </a:solidFill>
              </a:rPr>
              <a:t>12</a:t>
            </a:r>
            <a:r>
              <a:rPr lang="fr-FR" sz="3000" dirty="0" smtClean="0"/>
              <a:t>, </a:t>
            </a:r>
            <a:r>
              <a:rPr lang="fr-FR" sz="3000" dirty="0" smtClean="0">
                <a:solidFill>
                  <a:srgbClr val="000000"/>
                </a:solidFill>
              </a:rPr>
              <a:t>8</a:t>
            </a:r>
            <a:r>
              <a:rPr lang="fr-FR" sz="3000" dirty="0" smtClean="0"/>
              <a:t>, </a:t>
            </a:r>
            <a:r>
              <a:rPr lang="fr-FR" sz="3000" dirty="0" smtClean="0">
                <a:solidFill>
                  <a:srgbClr val="000000"/>
                </a:solidFill>
              </a:rPr>
              <a:t>8</a:t>
            </a:r>
            <a:r>
              <a:rPr lang="fr-FR" sz="3000" dirty="0" smtClean="0"/>
              <a:t>, </a:t>
            </a:r>
            <a:r>
              <a:rPr lang="fr-FR" sz="3000" dirty="0" smtClean="0">
                <a:solidFill>
                  <a:srgbClr val="FF0000"/>
                </a:solidFill>
              </a:rPr>
              <a:t>8</a:t>
            </a:r>
            <a:r>
              <a:rPr lang="fr-FR" sz="3000" dirty="0" smtClean="0"/>
              <a:t>, </a:t>
            </a:r>
            <a:r>
              <a:rPr lang="fr-FR" sz="3000" dirty="0" smtClean="0">
                <a:solidFill>
                  <a:srgbClr val="FF0000"/>
                </a:solidFill>
              </a:rPr>
              <a:t>8</a:t>
            </a:r>
            <a:r>
              <a:rPr lang="fr-FR" sz="3000" dirty="0" smtClean="0"/>
              <a:t>,</a:t>
            </a:r>
            <a:r>
              <a:rPr lang="fr-FR" sz="3000" dirty="0" smtClean="0">
                <a:solidFill>
                  <a:srgbClr val="BFBFBF"/>
                </a:solidFill>
              </a:rPr>
              <a:t> 8, 8, 8, 8, 8, 8,</a:t>
            </a:r>
          </a:p>
          <a:p>
            <a:r>
              <a:rPr lang="fr-FR" sz="3000" dirty="0" err="1" smtClean="0"/>
              <a:t>nest_pes_y</a:t>
            </a:r>
            <a:r>
              <a:rPr lang="fr-FR" sz="3000" dirty="0" smtClean="0"/>
              <a:t> = </a:t>
            </a:r>
            <a:r>
              <a:rPr lang="fr-FR" sz="3000" dirty="0" smtClean="0">
                <a:solidFill>
                  <a:srgbClr val="000000"/>
                </a:solidFill>
              </a:rPr>
              <a:t>16</a:t>
            </a:r>
            <a:r>
              <a:rPr lang="fr-FR" sz="3000" dirty="0" smtClean="0"/>
              <a:t>, </a:t>
            </a:r>
            <a:r>
              <a:rPr lang="fr-FR" sz="3000" dirty="0" smtClean="0">
                <a:solidFill>
                  <a:srgbClr val="000000"/>
                </a:solidFill>
              </a:rPr>
              <a:t>12</a:t>
            </a:r>
            <a:r>
              <a:rPr lang="fr-FR" sz="3000" dirty="0" smtClean="0"/>
              <a:t>, </a:t>
            </a:r>
            <a:r>
              <a:rPr lang="fr-FR" sz="3000" dirty="0" smtClean="0">
                <a:solidFill>
                  <a:srgbClr val="000000"/>
                </a:solidFill>
              </a:rPr>
              <a:t>12</a:t>
            </a:r>
            <a:r>
              <a:rPr lang="fr-FR" sz="3000" dirty="0" smtClean="0"/>
              <a:t>, </a:t>
            </a:r>
            <a:r>
              <a:rPr lang="fr-FR" sz="3000" dirty="0" smtClean="0">
                <a:solidFill>
                  <a:srgbClr val="FF0000"/>
                </a:solidFill>
              </a:rPr>
              <a:t>12</a:t>
            </a:r>
            <a:r>
              <a:rPr lang="fr-FR" sz="3000" dirty="0" smtClean="0"/>
              <a:t>, </a:t>
            </a:r>
            <a:r>
              <a:rPr lang="fr-FR" sz="3000" dirty="0" smtClean="0">
                <a:solidFill>
                  <a:srgbClr val="FF0000"/>
                </a:solidFill>
              </a:rPr>
              <a:t>12</a:t>
            </a:r>
            <a:r>
              <a:rPr lang="fr-FR" sz="3000" dirty="0" smtClean="0"/>
              <a:t>, </a:t>
            </a:r>
            <a:r>
              <a:rPr lang="fr-FR" sz="3000" dirty="0" smtClean="0">
                <a:solidFill>
                  <a:srgbClr val="BFBFBF"/>
                </a:solidFill>
              </a:rPr>
              <a:t>12, 12, 12, 12, 12, 12,</a:t>
            </a:r>
            <a:endParaRPr lang="en-US" sz="3000" dirty="0">
              <a:solidFill>
                <a:srgbClr val="BFBFB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01008" y="5682928"/>
            <a:ext cx="78429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dirty="0">
                <a:solidFill>
                  <a:srgbClr val="FF0000"/>
                </a:solidFill>
              </a:rPr>
              <a:t>d04 and d05 </a:t>
            </a:r>
            <a:r>
              <a:rPr lang="fr-FR" dirty="0" err="1">
                <a:solidFill>
                  <a:srgbClr val="FF0000"/>
                </a:solidFill>
              </a:rPr>
              <a:t>follow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similar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rules</a:t>
            </a:r>
            <a:r>
              <a:rPr lang="fr-FR" dirty="0">
                <a:solidFill>
                  <a:srgbClr val="FF0000"/>
                </a:solidFill>
              </a:rPr>
              <a:t> as d02 and d03 EXCEPT, </a:t>
            </a:r>
            <a:r>
              <a:rPr lang="fr-FR" dirty="0" err="1">
                <a:solidFill>
                  <a:srgbClr val="FF0000"/>
                </a:solidFill>
              </a:rPr>
              <a:t>they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can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be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run</a:t>
            </a:r>
            <a:r>
              <a:rPr lang="fr-FR" dirty="0">
                <a:solidFill>
                  <a:srgbClr val="FF0000"/>
                </a:solidFill>
              </a:rPr>
              <a:t> in </a:t>
            </a:r>
            <a:r>
              <a:rPr lang="fr-FR" dirty="0" err="1">
                <a:solidFill>
                  <a:srgbClr val="FF0000"/>
                </a:solidFill>
              </a:rPr>
              <a:t>parallel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because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they</a:t>
            </a:r>
            <a:r>
              <a:rPr lang="fr-FR" dirty="0">
                <a:solidFill>
                  <a:srgbClr val="FF0000"/>
                </a:solidFill>
              </a:rPr>
              <a:t> are in the </a:t>
            </a:r>
            <a:r>
              <a:rPr lang="fr-FR" dirty="0" err="1">
                <a:solidFill>
                  <a:srgbClr val="FF0000"/>
                </a:solidFill>
              </a:rPr>
              <a:t>same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nesting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level</a:t>
            </a:r>
            <a:r>
              <a:rPr lang="fr-FR" dirty="0">
                <a:solidFill>
                  <a:srgbClr val="FF0000"/>
                </a:solidFill>
              </a:rPr>
              <a:t> </a:t>
            </a:r>
          </a:p>
          <a:p>
            <a:pPr marL="285750" indent="-285750">
              <a:buFont typeface="Arial"/>
              <a:buChar char="•"/>
            </a:pPr>
            <a:r>
              <a:rPr lang="fr-FR" dirty="0">
                <a:solidFill>
                  <a:srgbClr val="FF0000"/>
                </a:solidFill>
              </a:rPr>
              <a:t>Start </a:t>
            </a:r>
            <a:r>
              <a:rPr lang="fr-FR" dirty="0" err="1">
                <a:solidFill>
                  <a:srgbClr val="FF0000"/>
                </a:solidFill>
              </a:rPr>
              <a:t>at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rank</a:t>
            </a:r>
            <a:r>
              <a:rPr lang="fr-FR" dirty="0">
                <a:solidFill>
                  <a:srgbClr val="FF0000"/>
                </a:solidFill>
              </a:rPr>
              <a:t> 96 to use the second </a:t>
            </a:r>
            <a:r>
              <a:rPr lang="fr-FR" dirty="0" smtClean="0">
                <a:solidFill>
                  <a:srgbClr val="FF0000"/>
                </a:solidFill>
              </a:rPr>
              <a:t>« set</a:t>
            </a:r>
            <a:r>
              <a:rPr lang="fr-FR" dirty="0">
                <a:solidFill>
                  <a:srgbClr val="FF0000"/>
                </a:solidFill>
              </a:rPr>
              <a:t> » of 96 processors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356480" y="339149"/>
            <a:ext cx="54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31859C"/>
                </a:solidFill>
              </a:rPr>
              <a:t>d01</a:t>
            </a:r>
            <a:endParaRPr lang="en-US" b="1" dirty="0">
              <a:solidFill>
                <a:srgbClr val="31859C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911106" y="3429251"/>
            <a:ext cx="539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d02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621479" y="2315963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d04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2287867" y="3026342"/>
            <a:ext cx="539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d03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6004798" y="1891011"/>
            <a:ext cx="539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d05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962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185124" y="1217067"/>
            <a:ext cx="871000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 err="1" smtClean="0"/>
              <a:t>comm_start</a:t>
            </a:r>
            <a:r>
              <a:rPr lang="en-US" sz="3000" dirty="0" smtClean="0"/>
              <a:t>=0,0,0,</a:t>
            </a:r>
            <a:r>
              <a:rPr lang="en-US" sz="3000" dirty="0" smtClean="0">
                <a:solidFill>
                  <a:srgbClr val="33CC66"/>
                </a:solidFill>
              </a:rPr>
              <a:t>96,96,</a:t>
            </a:r>
            <a:r>
              <a:rPr lang="en-US" sz="3000" dirty="0" smtClean="0">
                <a:solidFill>
                  <a:schemeClr val="bg1">
                    <a:lumMod val="75000"/>
                  </a:schemeClr>
                </a:solidFill>
              </a:rPr>
              <a:t>192,192,288,288,384,384,</a:t>
            </a:r>
            <a:endParaRPr lang="fr-FR" sz="30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fr-FR" sz="3000" dirty="0" err="1" smtClean="0"/>
              <a:t>nest_pes_x</a:t>
            </a:r>
            <a:r>
              <a:rPr lang="fr-FR" sz="3000" dirty="0" smtClean="0"/>
              <a:t> = </a:t>
            </a:r>
            <a:r>
              <a:rPr lang="fr-FR" sz="3000" dirty="0" smtClean="0">
                <a:solidFill>
                  <a:srgbClr val="0000FF"/>
                </a:solidFill>
              </a:rPr>
              <a:t>12</a:t>
            </a:r>
            <a:r>
              <a:rPr lang="fr-FR" sz="3000" dirty="0" smtClean="0"/>
              <a:t>, </a:t>
            </a:r>
            <a:r>
              <a:rPr lang="fr-FR" sz="3000" dirty="0" smtClean="0">
                <a:solidFill>
                  <a:schemeClr val="accent6">
                    <a:lumMod val="75000"/>
                  </a:schemeClr>
                </a:solidFill>
              </a:rPr>
              <a:t>8, 8, 8, 8</a:t>
            </a:r>
            <a:r>
              <a:rPr lang="fr-FR" sz="3000" dirty="0" smtClean="0"/>
              <a:t>,</a:t>
            </a:r>
            <a:r>
              <a:rPr lang="fr-FR" sz="3000" dirty="0" smtClean="0">
                <a:solidFill>
                  <a:srgbClr val="BFBFBF"/>
                </a:solidFill>
              </a:rPr>
              <a:t> 8, 8, 8, 8, 8, 8,</a:t>
            </a:r>
          </a:p>
          <a:p>
            <a:r>
              <a:rPr lang="fr-FR" sz="3000" dirty="0" err="1" smtClean="0"/>
              <a:t>nest_pes_y</a:t>
            </a:r>
            <a:r>
              <a:rPr lang="fr-FR" sz="3000" dirty="0" smtClean="0"/>
              <a:t> = </a:t>
            </a:r>
            <a:r>
              <a:rPr lang="fr-FR" sz="3000" dirty="0" smtClean="0">
                <a:solidFill>
                  <a:srgbClr val="0000FF"/>
                </a:solidFill>
              </a:rPr>
              <a:t>16</a:t>
            </a:r>
            <a:r>
              <a:rPr lang="fr-FR" sz="3000" dirty="0" smtClean="0"/>
              <a:t>, </a:t>
            </a:r>
            <a:r>
              <a:rPr lang="fr-FR" sz="3000" dirty="0" smtClean="0">
                <a:solidFill>
                  <a:srgbClr val="E46C0A"/>
                </a:solidFill>
              </a:rPr>
              <a:t>12, 12, 12, 12</a:t>
            </a:r>
            <a:r>
              <a:rPr lang="fr-FR" sz="3000" dirty="0" smtClean="0"/>
              <a:t>, </a:t>
            </a:r>
            <a:r>
              <a:rPr lang="fr-FR" sz="3000" dirty="0" smtClean="0">
                <a:solidFill>
                  <a:srgbClr val="BFBFBF"/>
                </a:solidFill>
              </a:rPr>
              <a:t>12, 12, 12, 12, 12, 12,</a:t>
            </a:r>
            <a:endParaRPr lang="en-US" sz="3000" dirty="0">
              <a:solidFill>
                <a:srgbClr val="BFBFBF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more processors: 2 storms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185124" y="3646418"/>
            <a:ext cx="934398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 err="1" smtClean="0"/>
              <a:t>comm_start</a:t>
            </a:r>
            <a:r>
              <a:rPr lang="en-US" sz="3000" dirty="0" smtClean="0"/>
              <a:t>=0,0,0,</a:t>
            </a:r>
            <a:r>
              <a:rPr lang="en-US" sz="3000" dirty="0" smtClean="0">
                <a:solidFill>
                  <a:srgbClr val="33CC66"/>
                </a:solidFill>
              </a:rPr>
              <a:t>448,448</a:t>
            </a:r>
            <a:r>
              <a:rPr lang="en-US" sz="3000" dirty="0" smtClean="0">
                <a:solidFill>
                  <a:srgbClr val="8000FF"/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896,896,1344,1344,1792,1792</a:t>
            </a:r>
            <a:r>
              <a:rPr lang="en-US" sz="3000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endParaRPr lang="fr-FR" sz="30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fr-FR" sz="3000" dirty="0" err="1" smtClean="0"/>
              <a:t>nest_pes_x</a:t>
            </a:r>
            <a:r>
              <a:rPr lang="fr-FR" sz="3000" dirty="0" smtClean="0"/>
              <a:t> = </a:t>
            </a:r>
            <a:r>
              <a:rPr lang="fr-FR" sz="3000" dirty="0" smtClean="0">
                <a:solidFill>
                  <a:srgbClr val="0000FF"/>
                </a:solidFill>
              </a:rPr>
              <a:t>28</a:t>
            </a:r>
            <a:r>
              <a:rPr lang="fr-FR" sz="3000" dirty="0" smtClean="0"/>
              <a:t>, </a:t>
            </a:r>
            <a:r>
              <a:rPr lang="fr-FR" sz="3000" dirty="0" smtClean="0">
                <a:solidFill>
                  <a:schemeClr val="accent6">
                    <a:lumMod val="75000"/>
                  </a:schemeClr>
                </a:solidFill>
              </a:rPr>
              <a:t>16, 16, 16, 16, </a:t>
            </a:r>
            <a:r>
              <a:rPr lang="fr-FR" sz="3000" dirty="0" smtClean="0">
                <a:solidFill>
                  <a:srgbClr val="BFBFBF"/>
                </a:solidFill>
              </a:rPr>
              <a:t>16</a:t>
            </a:r>
            <a:r>
              <a:rPr lang="fr-FR" sz="3000" dirty="0">
                <a:solidFill>
                  <a:srgbClr val="BFBFBF"/>
                </a:solidFill>
              </a:rPr>
              <a:t>, </a:t>
            </a:r>
            <a:r>
              <a:rPr lang="fr-FR" sz="3000" dirty="0" smtClean="0">
                <a:solidFill>
                  <a:srgbClr val="BFBFBF"/>
                </a:solidFill>
              </a:rPr>
              <a:t>16,</a:t>
            </a:r>
            <a:r>
              <a:rPr lang="fr-FR" sz="3000" dirty="0">
                <a:solidFill>
                  <a:srgbClr val="BFBFBF"/>
                </a:solidFill>
              </a:rPr>
              <a:t> </a:t>
            </a:r>
            <a:r>
              <a:rPr lang="fr-FR" sz="3000" dirty="0" smtClean="0">
                <a:solidFill>
                  <a:srgbClr val="BFBFBF"/>
                </a:solidFill>
              </a:rPr>
              <a:t>16,</a:t>
            </a:r>
            <a:r>
              <a:rPr lang="fr-FR" sz="3000" dirty="0">
                <a:solidFill>
                  <a:srgbClr val="BFBFBF"/>
                </a:solidFill>
              </a:rPr>
              <a:t> </a:t>
            </a:r>
            <a:r>
              <a:rPr lang="fr-FR" sz="3000" dirty="0" smtClean="0">
                <a:solidFill>
                  <a:srgbClr val="BFBFBF"/>
                </a:solidFill>
              </a:rPr>
              <a:t>16,</a:t>
            </a:r>
            <a:r>
              <a:rPr lang="fr-FR" sz="3000" dirty="0">
                <a:solidFill>
                  <a:srgbClr val="BFBFBF"/>
                </a:solidFill>
              </a:rPr>
              <a:t> </a:t>
            </a:r>
            <a:r>
              <a:rPr lang="fr-FR" sz="3000" dirty="0" smtClean="0">
                <a:solidFill>
                  <a:srgbClr val="BFBFBF"/>
                </a:solidFill>
              </a:rPr>
              <a:t>16,</a:t>
            </a:r>
            <a:r>
              <a:rPr lang="fr-FR" sz="3000" dirty="0">
                <a:solidFill>
                  <a:srgbClr val="BFBFBF"/>
                </a:solidFill>
              </a:rPr>
              <a:t> 16</a:t>
            </a:r>
            <a:endParaRPr lang="fr-FR" sz="3000" dirty="0" smtClean="0">
              <a:solidFill>
                <a:srgbClr val="BFBFBF"/>
              </a:solidFill>
            </a:endParaRPr>
          </a:p>
          <a:p>
            <a:r>
              <a:rPr lang="fr-FR" sz="3000" dirty="0" err="1" smtClean="0"/>
              <a:t>nest_pes_y</a:t>
            </a:r>
            <a:r>
              <a:rPr lang="fr-FR" sz="3000" dirty="0" smtClean="0"/>
              <a:t> = </a:t>
            </a:r>
            <a:r>
              <a:rPr lang="fr-FR" sz="3000" dirty="0" smtClean="0">
                <a:solidFill>
                  <a:srgbClr val="0000FF"/>
                </a:solidFill>
              </a:rPr>
              <a:t>32</a:t>
            </a:r>
            <a:r>
              <a:rPr lang="fr-FR" sz="3000" dirty="0" smtClean="0"/>
              <a:t>, </a:t>
            </a:r>
            <a:r>
              <a:rPr lang="fr-FR" sz="3000" dirty="0" smtClean="0">
                <a:solidFill>
                  <a:srgbClr val="E46C0A"/>
                </a:solidFill>
              </a:rPr>
              <a:t>28, </a:t>
            </a:r>
            <a:r>
              <a:rPr lang="fr-FR" sz="3000" dirty="0">
                <a:solidFill>
                  <a:srgbClr val="E46C0A"/>
                </a:solidFill>
              </a:rPr>
              <a:t>28</a:t>
            </a:r>
            <a:r>
              <a:rPr lang="fr-FR" sz="3000" dirty="0" smtClean="0">
                <a:solidFill>
                  <a:srgbClr val="E46C0A"/>
                </a:solidFill>
              </a:rPr>
              <a:t>, </a:t>
            </a:r>
            <a:r>
              <a:rPr lang="fr-FR" sz="3000" dirty="0">
                <a:solidFill>
                  <a:srgbClr val="E46C0A"/>
                </a:solidFill>
              </a:rPr>
              <a:t>28, 28</a:t>
            </a:r>
            <a:r>
              <a:rPr lang="fr-FR" sz="3000" dirty="0" smtClean="0">
                <a:solidFill>
                  <a:srgbClr val="E46C0A"/>
                </a:solidFill>
              </a:rPr>
              <a:t>, </a:t>
            </a:r>
            <a:r>
              <a:rPr lang="fr-FR" sz="3000" dirty="0" smtClean="0">
                <a:solidFill>
                  <a:srgbClr val="BFBFBF"/>
                </a:solidFill>
              </a:rPr>
              <a:t>28</a:t>
            </a:r>
            <a:r>
              <a:rPr lang="fr-FR" sz="3000" dirty="0">
                <a:solidFill>
                  <a:srgbClr val="BFBFBF"/>
                </a:solidFill>
              </a:rPr>
              <a:t>, 28, 28, 28, 28, 28,</a:t>
            </a:r>
            <a:endParaRPr lang="en-US" sz="3000" dirty="0">
              <a:solidFill>
                <a:srgbClr val="BFBFB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4095" y="2723088"/>
            <a:ext cx="85016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Example: </a:t>
            </a:r>
          </a:p>
          <a:p>
            <a:r>
              <a:rPr lang="en-US" dirty="0" smtClean="0"/>
              <a:t>Increase number of compute processors to accommodate 16 x 28 (448) for each set of nests, as is done on NOAA’s Jet. That’s a total of 896 processors if it’s a 2 storm case.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7951" y="5178367"/>
            <a:ext cx="5100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Distribute all 448 processors over the </a:t>
            </a:r>
            <a:r>
              <a:rPr lang="en-US" dirty="0" err="1" smtClean="0">
                <a:solidFill>
                  <a:srgbClr val="0000FF"/>
                </a:solidFill>
              </a:rPr>
              <a:t>moad</a:t>
            </a:r>
            <a:r>
              <a:rPr lang="en-US" dirty="0" smtClean="0">
                <a:solidFill>
                  <a:srgbClr val="0000FF"/>
                </a:solidFill>
              </a:rPr>
              <a:t> domain.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68583" y="5434411"/>
            <a:ext cx="4318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E46C0A"/>
                </a:solidFill>
              </a:rPr>
              <a:t>Increase the nest processor counts to 16x28</a:t>
            </a:r>
            <a:endParaRPr lang="en-US" dirty="0">
              <a:solidFill>
                <a:srgbClr val="E46C0A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14977" y="5736692"/>
            <a:ext cx="6136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3CC66"/>
                </a:solidFill>
              </a:rPr>
              <a:t>Start the second storm’s nests at the next set of 448 processors</a:t>
            </a:r>
            <a:endParaRPr lang="en-US" dirty="0">
              <a:solidFill>
                <a:srgbClr val="33CC66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0" y="5975042"/>
            <a:ext cx="9143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If you want to do this for 5 storms, you’d need 2240 compute </a:t>
            </a:r>
            <a:r>
              <a:rPr lang="en-US" dirty="0" err="1" smtClean="0"/>
              <a:t>procs</a:t>
            </a:r>
            <a:r>
              <a:rPr lang="en-US" dirty="0" smtClean="0"/>
              <a:t> to </a:t>
            </a:r>
            <a:r>
              <a:rPr lang="en-US" dirty="0" err="1" smtClean="0"/>
              <a:t>accomodate</a:t>
            </a:r>
            <a:r>
              <a:rPr lang="en-US" dirty="0" smtClean="0"/>
              <a:t> all the nests. Change d01 numbers to use them all by using </a:t>
            </a:r>
            <a:r>
              <a:rPr lang="en-US" b="1" dirty="0" smtClean="0">
                <a:solidFill>
                  <a:srgbClr val="0000FF"/>
                </a:solidFill>
              </a:rPr>
              <a:t>35</a:t>
            </a:r>
            <a:r>
              <a:rPr lang="en-US" b="1" dirty="0" smtClean="0"/>
              <a:t> x </a:t>
            </a:r>
            <a:r>
              <a:rPr lang="en-US" b="1" dirty="0" smtClean="0">
                <a:solidFill>
                  <a:srgbClr val="0000FF"/>
                </a:solidFill>
              </a:rPr>
              <a:t>64 (make sure d01 </a:t>
            </a:r>
            <a:r>
              <a:rPr lang="en-US" b="1" dirty="0" smtClean="0">
                <a:solidFill>
                  <a:srgbClr val="0000FF"/>
                </a:solidFill>
              </a:rPr>
              <a:t>&gt; 35*7 x 64*7 grid </a:t>
            </a:r>
            <a:r>
              <a:rPr lang="en-US" b="1" dirty="0" err="1" smtClean="0">
                <a:solidFill>
                  <a:srgbClr val="0000FF"/>
                </a:solidFill>
              </a:rPr>
              <a:t>pts</a:t>
            </a:r>
            <a:r>
              <a:rPr lang="en-US" b="1" dirty="0">
                <a:solidFill>
                  <a:srgbClr val="0000FF"/>
                </a:solidFill>
              </a:rPr>
              <a:t>)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380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Processors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56682" y="1312656"/>
            <a:ext cx="838731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comm_start</a:t>
            </a:r>
            <a:r>
              <a:rPr lang="en-US" sz="2400" dirty="0" smtClean="0"/>
              <a:t>=0,0,0,</a:t>
            </a:r>
            <a:r>
              <a:rPr lang="en-US" sz="2400" dirty="0" smtClean="0">
                <a:solidFill>
                  <a:srgbClr val="33CC66"/>
                </a:solidFill>
              </a:rPr>
              <a:t>448,448</a:t>
            </a:r>
            <a:r>
              <a:rPr lang="en-US" sz="2400" dirty="0" smtClean="0">
                <a:solidFill>
                  <a:srgbClr val="8000FF"/>
                </a:solidFill>
              </a:rPr>
              <a:t>,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896,896,1344,1344,1792,1792,</a:t>
            </a:r>
            <a:endParaRPr lang="fr-FR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fr-FR" sz="2400" dirty="0" err="1" smtClean="0"/>
              <a:t>nest_pes_x</a:t>
            </a:r>
            <a:r>
              <a:rPr lang="fr-FR" sz="2400" dirty="0" smtClean="0"/>
              <a:t> = </a:t>
            </a:r>
            <a:r>
              <a:rPr lang="fr-FR" sz="2400" dirty="0" smtClean="0">
                <a:solidFill>
                  <a:srgbClr val="0000FF"/>
                </a:solidFill>
              </a:rPr>
              <a:t>28</a:t>
            </a:r>
            <a:r>
              <a:rPr lang="fr-FR" sz="2400" dirty="0" smtClean="0"/>
              <a:t>, </a:t>
            </a:r>
            <a:r>
              <a:rPr lang="fr-FR" sz="2400" dirty="0" smtClean="0">
                <a:solidFill>
                  <a:schemeClr val="accent6">
                    <a:lumMod val="75000"/>
                  </a:schemeClr>
                </a:solidFill>
              </a:rPr>
              <a:t>16, 16, 16, 16, </a:t>
            </a:r>
            <a:r>
              <a:rPr lang="fr-FR" sz="2400" dirty="0" smtClean="0">
                <a:solidFill>
                  <a:srgbClr val="BFBFBF"/>
                </a:solidFill>
              </a:rPr>
              <a:t>16</a:t>
            </a:r>
            <a:r>
              <a:rPr lang="fr-FR" sz="2400" dirty="0">
                <a:solidFill>
                  <a:srgbClr val="BFBFBF"/>
                </a:solidFill>
              </a:rPr>
              <a:t>, </a:t>
            </a:r>
            <a:r>
              <a:rPr lang="fr-FR" sz="2400" dirty="0" smtClean="0">
                <a:solidFill>
                  <a:srgbClr val="BFBFBF"/>
                </a:solidFill>
              </a:rPr>
              <a:t>16,</a:t>
            </a:r>
            <a:r>
              <a:rPr lang="fr-FR" sz="2400" dirty="0">
                <a:solidFill>
                  <a:srgbClr val="BFBFBF"/>
                </a:solidFill>
              </a:rPr>
              <a:t> </a:t>
            </a:r>
            <a:r>
              <a:rPr lang="fr-FR" sz="2400" dirty="0" smtClean="0">
                <a:solidFill>
                  <a:srgbClr val="BFBFBF"/>
                </a:solidFill>
              </a:rPr>
              <a:t>16,</a:t>
            </a:r>
            <a:r>
              <a:rPr lang="fr-FR" sz="2400" dirty="0">
                <a:solidFill>
                  <a:srgbClr val="BFBFBF"/>
                </a:solidFill>
              </a:rPr>
              <a:t> </a:t>
            </a:r>
            <a:r>
              <a:rPr lang="fr-FR" sz="2400" dirty="0" smtClean="0">
                <a:solidFill>
                  <a:srgbClr val="BFBFBF"/>
                </a:solidFill>
              </a:rPr>
              <a:t>16,</a:t>
            </a:r>
            <a:r>
              <a:rPr lang="fr-FR" sz="2400" dirty="0">
                <a:solidFill>
                  <a:srgbClr val="BFBFBF"/>
                </a:solidFill>
              </a:rPr>
              <a:t> </a:t>
            </a:r>
            <a:r>
              <a:rPr lang="fr-FR" sz="2400" dirty="0" smtClean="0">
                <a:solidFill>
                  <a:srgbClr val="BFBFBF"/>
                </a:solidFill>
              </a:rPr>
              <a:t>16,</a:t>
            </a:r>
            <a:r>
              <a:rPr lang="fr-FR" sz="2400" dirty="0">
                <a:solidFill>
                  <a:srgbClr val="BFBFBF"/>
                </a:solidFill>
              </a:rPr>
              <a:t> 16</a:t>
            </a:r>
            <a:endParaRPr lang="fr-FR" sz="2400" dirty="0" smtClean="0">
              <a:solidFill>
                <a:srgbClr val="BFBFBF"/>
              </a:solidFill>
            </a:endParaRPr>
          </a:p>
          <a:p>
            <a:r>
              <a:rPr lang="fr-FR" sz="2400" dirty="0" err="1" smtClean="0"/>
              <a:t>nest_pes_y</a:t>
            </a:r>
            <a:r>
              <a:rPr lang="fr-FR" sz="2400" dirty="0" smtClean="0"/>
              <a:t> = </a:t>
            </a:r>
            <a:r>
              <a:rPr lang="fr-FR" sz="2400" dirty="0" smtClean="0">
                <a:solidFill>
                  <a:srgbClr val="0000FF"/>
                </a:solidFill>
              </a:rPr>
              <a:t>32</a:t>
            </a:r>
            <a:r>
              <a:rPr lang="fr-FR" sz="2400" dirty="0" smtClean="0"/>
              <a:t>, </a:t>
            </a:r>
            <a:r>
              <a:rPr lang="fr-FR" sz="2400" dirty="0" smtClean="0">
                <a:solidFill>
                  <a:srgbClr val="E46C0A"/>
                </a:solidFill>
              </a:rPr>
              <a:t>28, </a:t>
            </a:r>
            <a:r>
              <a:rPr lang="fr-FR" sz="2400" dirty="0">
                <a:solidFill>
                  <a:srgbClr val="E46C0A"/>
                </a:solidFill>
              </a:rPr>
              <a:t>28</a:t>
            </a:r>
            <a:r>
              <a:rPr lang="fr-FR" sz="2400" dirty="0" smtClean="0">
                <a:solidFill>
                  <a:srgbClr val="E46C0A"/>
                </a:solidFill>
              </a:rPr>
              <a:t>, </a:t>
            </a:r>
            <a:r>
              <a:rPr lang="fr-FR" sz="2400" dirty="0">
                <a:solidFill>
                  <a:srgbClr val="E46C0A"/>
                </a:solidFill>
              </a:rPr>
              <a:t>28, 28</a:t>
            </a:r>
            <a:r>
              <a:rPr lang="fr-FR" sz="2400" dirty="0" smtClean="0">
                <a:solidFill>
                  <a:srgbClr val="E46C0A"/>
                </a:solidFill>
              </a:rPr>
              <a:t>, </a:t>
            </a:r>
            <a:r>
              <a:rPr lang="fr-FR" sz="2400" dirty="0" smtClean="0">
                <a:solidFill>
                  <a:srgbClr val="BFBFBF"/>
                </a:solidFill>
              </a:rPr>
              <a:t>28</a:t>
            </a:r>
            <a:r>
              <a:rPr lang="fr-FR" sz="2400" dirty="0">
                <a:solidFill>
                  <a:srgbClr val="BFBFBF"/>
                </a:solidFill>
              </a:rPr>
              <a:t>, 28, 28, 28, 28, 28</a:t>
            </a:r>
            <a:r>
              <a:rPr lang="fr-FR" sz="2400" dirty="0" smtClean="0">
                <a:solidFill>
                  <a:srgbClr val="BFBFBF"/>
                </a:solidFill>
              </a:rPr>
              <a:t>,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nio_groups</a:t>
            </a:r>
            <a:r>
              <a:rPr lang="en-US" sz="2400" dirty="0"/>
              <a:t>=</a:t>
            </a:r>
            <a:r>
              <a:rPr lang="en-US" sz="2400" dirty="0">
                <a:solidFill>
                  <a:srgbClr val="8000FF"/>
                </a:solidFill>
              </a:rPr>
              <a:t>4</a:t>
            </a:r>
          </a:p>
          <a:p>
            <a:r>
              <a:rPr lang="fr-FR" sz="2400" dirty="0" err="1"/>
              <a:t>nio_tasks_per_group</a:t>
            </a:r>
            <a:r>
              <a:rPr lang="fr-FR" sz="2400" dirty="0"/>
              <a:t>=</a:t>
            </a:r>
            <a:r>
              <a:rPr lang="fr-FR" sz="2400" dirty="0">
                <a:solidFill>
                  <a:srgbClr val="12B2EB"/>
                </a:solidFill>
              </a:rPr>
              <a:t>4,4,2,4,2</a:t>
            </a:r>
            <a:r>
              <a:rPr lang="fr-FR" sz="2400" dirty="0"/>
              <a:t>,</a:t>
            </a:r>
            <a:r>
              <a:rPr lang="fr-FR" sz="2400" dirty="0">
                <a:solidFill>
                  <a:schemeClr val="bg1">
                    <a:lumMod val="75000"/>
                  </a:schemeClr>
                </a:solidFill>
              </a:rPr>
              <a:t>4,2,4,2,4,2</a:t>
            </a:r>
          </a:p>
          <a:p>
            <a:endParaRPr lang="en-US" sz="2400" dirty="0">
              <a:solidFill>
                <a:srgbClr val="BFBFB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2874" y="5614168"/>
            <a:ext cx="832392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/>
              <a:t>total cores = </a:t>
            </a:r>
            <a:r>
              <a:rPr lang="en-US" sz="2600" dirty="0" err="1">
                <a:solidFill>
                  <a:srgbClr val="0000FF"/>
                </a:solidFill>
              </a:rPr>
              <a:t>nest_pes_x</a:t>
            </a:r>
            <a:r>
              <a:rPr lang="en-US" sz="2600" dirty="0">
                <a:solidFill>
                  <a:srgbClr val="0000FF"/>
                </a:solidFill>
              </a:rPr>
              <a:t>(1) </a:t>
            </a:r>
            <a:r>
              <a:rPr lang="en-US" sz="2600" dirty="0"/>
              <a:t>* </a:t>
            </a:r>
            <a:r>
              <a:rPr lang="en-US" sz="2600" dirty="0" err="1">
                <a:solidFill>
                  <a:srgbClr val="0000FF"/>
                </a:solidFill>
              </a:rPr>
              <a:t>nest_pes_y</a:t>
            </a:r>
            <a:r>
              <a:rPr lang="en-US" sz="2600" dirty="0">
                <a:solidFill>
                  <a:srgbClr val="0000FF"/>
                </a:solidFill>
              </a:rPr>
              <a:t>(1) </a:t>
            </a:r>
            <a:r>
              <a:rPr lang="en-US" sz="2600" dirty="0"/>
              <a:t>+ total </a:t>
            </a:r>
            <a:r>
              <a:rPr lang="en-US" sz="2600" dirty="0" err="1"/>
              <a:t>nio</a:t>
            </a:r>
            <a:r>
              <a:rPr lang="en-US" sz="2600" dirty="0"/>
              <a:t> </a:t>
            </a:r>
            <a:r>
              <a:rPr lang="en-US" sz="2600" dirty="0" err="1"/>
              <a:t>procs</a:t>
            </a:r>
            <a:endParaRPr lang="en-US" sz="26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455341"/>
              </p:ext>
            </p:extLst>
          </p:nvPr>
        </p:nvGraphicFramePr>
        <p:xfrm>
          <a:off x="1154382" y="4060449"/>
          <a:ext cx="6549029" cy="821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3" imgW="3644900" imgH="457200" progId="Equation.3">
                  <p:embed/>
                </p:oleObj>
              </mc:Choice>
              <mc:Fallback>
                <p:oleObj name="Equation" r:id="rId3" imgW="36449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54382" y="4060449"/>
                        <a:ext cx="6549029" cy="8214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1340704" y="4779731"/>
            <a:ext cx="4199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total </a:t>
            </a:r>
            <a:r>
              <a:rPr lang="en-US" dirty="0" err="1" smtClean="0"/>
              <a:t>nio</a:t>
            </a:r>
            <a:r>
              <a:rPr lang="en-US" dirty="0" smtClean="0"/>
              <a:t> </a:t>
            </a:r>
            <a:r>
              <a:rPr lang="en-US" dirty="0" err="1" smtClean="0"/>
              <a:t>procs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8000FF"/>
                </a:solidFill>
              </a:rPr>
              <a:t>4</a:t>
            </a:r>
            <a:r>
              <a:rPr lang="en-US" dirty="0" smtClean="0"/>
              <a:t> * (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4</a:t>
            </a:r>
            <a:r>
              <a:rPr lang="en-US" dirty="0" smtClean="0"/>
              <a:t> + </a:t>
            </a:r>
            <a:r>
              <a:rPr lang="en-US" dirty="0" smtClean="0">
                <a:solidFill>
                  <a:srgbClr val="12B2EB"/>
                </a:solidFill>
              </a:rPr>
              <a:t>4</a:t>
            </a:r>
            <a:r>
              <a:rPr lang="en-US" dirty="0" smtClean="0"/>
              <a:t> + </a:t>
            </a:r>
            <a:r>
              <a:rPr lang="en-US" dirty="0" smtClean="0">
                <a:solidFill>
                  <a:srgbClr val="12B2EB"/>
                </a:solidFill>
              </a:rPr>
              <a:t>2</a:t>
            </a:r>
            <a:r>
              <a:rPr lang="en-US" dirty="0" smtClean="0"/>
              <a:t> + </a:t>
            </a:r>
            <a:r>
              <a:rPr lang="en-US" dirty="0" smtClean="0">
                <a:solidFill>
                  <a:srgbClr val="12B2EB"/>
                </a:solidFill>
              </a:rPr>
              <a:t>4</a:t>
            </a:r>
            <a:r>
              <a:rPr lang="en-US" dirty="0" smtClean="0"/>
              <a:t> + </a:t>
            </a:r>
            <a:r>
              <a:rPr lang="en-US" dirty="0" smtClean="0">
                <a:solidFill>
                  <a:srgbClr val="12B2EB"/>
                </a:solidFill>
              </a:rPr>
              <a:t>2</a:t>
            </a:r>
            <a:r>
              <a:rPr lang="en-US" dirty="0" smtClean="0"/>
              <a:t>) = </a:t>
            </a:r>
            <a:r>
              <a:rPr lang="en-US" dirty="0" smtClean="0">
                <a:solidFill>
                  <a:srgbClr val="FF00CC"/>
                </a:solidFill>
              </a:rPr>
              <a:t>64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62874" y="6048885"/>
            <a:ext cx="69935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/>
              <a:t>total cores = </a:t>
            </a:r>
            <a:r>
              <a:rPr lang="en-US" sz="2600" dirty="0" smtClean="0">
                <a:solidFill>
                  <a:srgbClr val="0000FF"/>
                </a:solidFill>
              </a:rPr>
              <a:t>28 </a:t>
            </a:r>
            <a:r>
              <a:rPr lang="en-US" sz="2600" dirty="0"/>
              <a:t>* </a:t>
            </a:r>
            <a:r>
              <a:rPr lang="en-US" sz="2600" dirty="0" smtClean="0">
                <a:solidFill>
                  <a:srgbClr val="0000FF"/>
                </a:solidFill>
              </a:rPr>
              <a:t>32</a:t>
            </a:r>
            <a:r>
              <a:rPr lang="en-US" sz="2600" dirty="0" smtClean="0"/>
              <a:t>+ </a:t>
            </a:r>
            <a:r>
              <a:rPr lang="en-US" sz="2800" dirty="0">
                <a:solidFill>
                  <a:srgbClr val="FF00CC"/>
                </a:solidFill>
              </a:rPr>
              <a:t>64</a:t>
            </a:r>
            <a:r>
              <a:rPr lang="en-US" sz="2800" dirty="0"/>
              <a:t> </a:t>
            </a:r>
            <a:r>
              <a:rPr lang="en-US" sz="2800" dirty="0" smtClean="0"/>
              <a:t>=     960</a:t>
            </a:r>
            <a:endParaRPr lang="en-US" sz="2600" dirty="0"/>
          </a:p>
        </p:txBody>
      </p:sp>
      <p:sp>
        <p:nvSpPr>
          <p:cNvPr id="12" name="Explosion 1 11"/>
          <p:cNvSpPr/>
          <p:nvPr/>
        </p:nvSpPr>
        <p:spPr>
          <a:xfrm>
            <a:off x="4115315" y="5965221"/>
            <a:ext cx="1187585" cy="801708"/>
          </a:xfrm>
          <a:prstGeom prst="irregularSeal1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47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4453</TotalTime>
  <Words>807</Words>
  <Application>Microsoft Macintosh PowerPoint</Application>
  <PresentationFormat>On-screen Show (4:3)</PresentationFormat>
  <Paragraphs>117</Paragraphs>
  <Slides>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 more processors: 2 storms</vt:lpstr>
      <vt:lpstr>Total Processors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Christina Holt</dc:creator>
  <cp:lastModifiedBy>Christina Holt</cp:lastModifiedBy>
  <cp:revision>20</cp:revision>
  <dcterms:created xsi:type="dcterms:W3CDTF">2016-06-05T22:32:17Z</dcterms:created>
  <dcterms:modified xsi:type="dcterms:W3CDTF">2016-08-18T01:08:18Z</dcterms:modified>
</cp:coreProperties>
</file>