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9283700" cy="6985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936" y="-1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3412" cy="350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258698" y="0"/>
            <a:ext cx="4023412" cy="350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895600" y="522287"/>
            <a:ext cx="3494087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19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8=grid relative winds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= +I, +j scanning order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Skim through just to show users how to project onto their own PS grid.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Skim through just to show users how to project onto their own LL grid.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take-away points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GEMPAK sample script available?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# fields for UPP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2288"/>
            <a:ext cx="3494088" cy="2620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27258" y="3318944"/>
            <a:ext cx="7429183" cy="3143012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# fields for UPP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258698" y="6634718"/>
            <a:ext cx="4023412" cy="348694"/>
          </a:xfrm>
          <a:prstGeom prst="rect">
            <a:avLst/>
          </a:prstGeom>
          <a:noFill/>
          <a:ln>
            <a:noFill/>
          </a:ln>
        </p:spPr>
        <p:txBody>
          <a:bodyPr lIns="92025" tIns="46000" rIns="92025" bIns="4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2" name="Shape 4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2000"/>
            </a:lvl1pPr>
            <a:lvl2pPr marL="457200" lvl="1" indent="0" rtl="0">
              <a:spcBef>
                <a:spcPts val="0"/>
              </a:spcBef>
              <a:buFont typeface="Arial"/>
              <a:buNone/>
              <a:defRPr sz="1800"/>
            </a:lvl2pPr>
            <a:lvl3pPr marL="914400" lvl="2" indent="0" rtl="0">
              <a:spcBef>
                <a:spcPts val="0"/>
              </a:spcBef>
              <a:buFont typeface="Arial"/>
              <a:buNone/>
              <a:defRPr sz="1600"/>
            </a:lvl3pPr>
            <a:lvl4pPr marL="1371600" lvl="3" indent="0" rtl="0">
              <a:spcBef>
                <a:spcPts val="0"/>
              </a:spcBef>
              <a:buFont typeface="Arial"/>
              <a:buNone/>
              <a:defRPr sz="1400"/>
            </a:lvl4pPr>
            <a:lvl5pPr marL="1828800" lvl="4" indent="0" rtl="0">
              <a:spcBef>
                <a:spcPts val="0"/>
              </a:spcBef>
              <a:buFont typeface="Arial"/>
              <a:buNone/>
              <a:defRPr sz="1400"/>
            </a:lvl5pPr>
            <a:lvl6pPr marL="2286000" lvl="5" indent="0" rtl="0">
              <a:spcBef>
                <a:spcPts val="0"/>
              </a:spcBef>
              <a:buFont typeface="Arial"/>
              <a:buNone/>
              <a:defRPr sz="1400"/>
            </a:lvl6pPr>
            <a:lvl7pPr marL="2743200" lvl="6" indent="0" rtl="0">
              <a:spcBef>
                <a:spcPts val="0"/>
              </a:spcBef>
              <a:buFont typeface="Arial"/>
              <a:buNone/>
              <a:defRPr sz="1400"/>
            </a:lvl7pPr>
            <a:lvl8pPr marL="3200400" lvl="7" indent="0" rtl="0">
              <a:spcBef>
                <a:spcPts val="0"/>
              </a:spcBef>
              <a:buFont typeface="Arial"/>
              <a:buNone/>
              <a:defRPr sz="1400"/>
            </a:lvl8pPr>
            <a:lvl9pPr marL="3657600"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8" name="Shape 4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5" name="Shape 4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4" name="Shape 4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9" name="Shape 4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lvl="1" indent="0" rtl="0">
              <a:spcBef>
                <a:spcPts val="0"/>
              </a:spcBef>
              <a:buFont typeface="Arial"/>
              <a:buNone/>
              <a:defRPr sz="1200"/>
            </a:lvl2pPr>
            <a:lvl3pPr marL="914400" lvl="2" indent="0" rtl="0">
              <a:spcBef>
                <a:spcPts val="0"/>
              </a:spcBef>
              <a:buFont typeface="Arial"/>
              <a:buNone/>
              <a:defRPr sz="1000"/>
            </a:lvl3pPr>
            <a:lvl4pPr marL="1371600" lvl="3" indent="0" rtl="0">
              <a:spcBef>
                <a:spcPts val="0"/>
              </a:spcBef>
              <a:buFont typeface="Arial"/>
              <a:buNone/>
              <a:defRPr sz="900"/>
            </a:lvl4pPr>
            <a:lvl5pPr marL="1828800" lvl="4" indent="0" rtl="0">
              <a:spcBef>
                <a:spcPts val="0"/>
              </a:spcBef>
              <a:buFont typeface="Arial"/>
              <a:buNone/>
              <a:defRPr sz="900"/>
            </a:lvl5pPr>
            <a:lvl6pPr marL="2286000" lvl="5" indent="0" rtl="0">
              <a:spcBef>
                <a:spcPts val="0"/>
              </a:spcBef>
              <a:buFont typeface="Arial"/>
              <a:buNone/>
              <a:defRPr sz="900"/>
            </a:lvl6pPr>
            <a:lvl7pPr marL="2743200" lvl="6" indent="0" rtl="0">
              <a:spcBef>
                <a:spcPts val="0"/>
              </a:spcBef>
              <a:buFont typeface="Arial"/>
              <a:buNone/>
              <a:defRPr sz="900"/>
            </a:lvl7pPr>
            <a:lvl8pPr marL="3200400" lvl="7" indent="0" rtl="0">
              <a:spcBef>
                <a:spcPts val="0"/>
              </a:spcBef>
              <a:buFont typeface="Arial"/>
              <a:buNone/>
              <a:defRPr sz="900"/>
            </a:lvl8pPr>
            <a:lvl9pPr marL="3657600" lvl="8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0" name="Shape 4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4" name="Shape 4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lvl="1" indent="0" rtl="0">
              <a:spcBef>
                <a:spcPts val="0"/>
              </a:spcBef>
              <a:buFont typeface="Arial"/>
              <a:buNone/>
              <a:defRPr sz="1200"/>
            </a:lvl2pPr>
            <a:lvl3pPr marL="914400" lvl="2" indent="0" rtl="0">
              <a:spcBef>
                <a:spcPts val="0"/>
              </a:spcBef>
              <a:buFont typeface="Arial"/>
              <a:buNone/>
              <a:defRPr sz="1000"/>
            </a:lvl3pPr>
            <a:lvl4pPr marL="1371600" lvl="3" indent="0" rtl="0">
              <a:spcBef>
                <a:spcPts val="0"/>
              </a:spcBef>
              <a:buFont typeface="Arial"/>
              <a:buNone/>
              <a:defRPr sz="900"/>
            </a:lvl4pPr>
            <a:lvl5pPr marL="1828800" lvl="4" indent="0" rtl="0">
              <a:spcBef>
                <a:spcPts val="0"/>
              </a:spcBef>
              <a:buFont typeface="Arial"/>
              <a:buNone/>
              <a:defRPr sz="900"/>
            </a:lvl5pPr>
            <a:lvl6pPr marL="2286000" lvl="5" indent="0" rtl="0">
              <a:spcBef>
                <a:spcPts val="0"/>
              </a:spcBef>
              <a:buFont typeface="Arial"/>
              <a:buNone/>
              <a:defRPr sz="900"/>
            </a:lvl6pPr>
            <a:lvl7pPr marL="2743200" lvl="6" indent="0" rtl="0">
              <a:spcBef>
                <a:spcPts val="0"/>
              </a:spcBef>
              <a:buFont typeface="Arial"/>
              <a:buNone/>
              <a:defRPr sz="900"/>
            </a:lvl7pPr>
            <a:lvl8pPr marL="3200400" lvl="7" indent="0" rtl="0">
              <a:spcBef>
                <a:spcPts val="0"/>
              </a:spcBef>
              <a:buFont typeface="Arial"/>
              <a:buNone/>
              <a:defRPr sz="900"/>
            </a:lvl8pPr>
            <a:lvl9pPr marL="3657600" lvl="8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7" name="Shape 4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3" name="Shape 46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9" name="Shape 46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0" name="Shape 40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dtcenter.org/wrf-nmm/users/docs/user_guide/V3/users_guide_nmm_chap1-7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c.ncep.noaa.gov/products/wesley/grib2ctl.html" TargetMode="External"/><Relationship Id="rId4" Type="http://schemas.openxmlformats.org/officeDocument/2006/relationships/hyperlink" Target="http://grads.iges.org/grads/gadoc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my.unidata.ucar.edu/content/software/gempak/index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tcenter.org/wrf-nmm/users/" TargetMode="External"/><Relationship Id="rId4" Type="http://schemas.openxmlformats.org/officeDocument/2006/relationships/hyperlink" Target="http://www.dtcenter.org/wrf-nmm/users/docs/users_guide/V3/users_guide_nmm_chap1-7.pdf" TargetMode="External"/><Relationship Id="rId5" Type="http://schemas.openxmlformats.org/officeDocument/2006/relationships/hyperlink" Target="http://www.mmm.ucar.edu/wrf/users" TargetMode="External"/><Relationship Id="rId6" Type="http://schemas.openxmlformats.org/officeDocument/2006/relationships/hyperlink" Target="http://www.mmm.ucar.edu/wrf/users/docs/user_guide_V3/contents.html" TargetMode="External"/><Relationship Id="rId7" Type="http://schemas.openxmlformats.org/officeDocument/2006/relationships/hyperlink" Target="http://www.dtcenter.org/HurrWRF/users/docs/index.php" TargetMode="External"/><Relationship Id="rId8" Type="http://schemas.openxmlformats.org/officeDocument/2006/relationships/hyperlink" Target="mailto:wrfhelp@ucar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dtcenter.org/wrf-nmm/users/docs/user_guide/V3/users_guide_nmm_chap1-7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NCEP’s UNIFIED POST PROCESSOR (UPP)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2438400"/>
            <a:ext cx="7010400" cy="266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Hui-Ya Chuang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2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41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NOAA/NCEP/EMC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</a:t>
            </a:r>
            <a:r>
              <a:rPr lang="en-US" sz="4400" b="1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HWRF Tutorial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2400" b="0" i="1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5695950"/>
            <a:ext cx="1735137" cy="100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54864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6200" y="5410200"/>
            <a:ext cx="1371599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Derivation of sea level pressure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0010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NCEP SLP: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underground temperatures extrapolated using a constant lapse rate, but subject to the Shuell correction.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very noisy over mountainous terrain in higher-resolution model runs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Membrane NCEP SLP: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Underground temperatures recomputed by </a:t>
            </a:r>
            <a:r>
              <a:rPr lang="en-US" sz="2100" dirty="0" smtClean="0"/>
              <a:t>solving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None/>
            </a:pPr>
            <a:r>
              <a:rPr lang="en-US" sz="2100" dirty="0" smtClean="0"/>
              <a:t>     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successive 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overrelaxation method.</a:t>
            </a:r>
            <a:endParaRPr lang="en-US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Hydrostatic integration of this smooth underground 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None/>
            </a:pP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temperature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yields a much smoother SLP field.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8637" y="3657600"/>
            <a:ext cx="1198562" cy="482599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7277100" y="4437742"/>
            <a:ext cx="914400" cy="1219199"/>
          </a:xfrm>
          <a:prstGeom prst="ellipse">
            <a:avLst/>
          </a:prstGeom>
          <a:gradFill>
            <a:gsLst>
              <a:gs pos="0">
                <a:srgbClr val="3399FF"/>
              </a:gs>
              <a:gs pos="100000">
                <a:srgbClr val="FF0066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7277100" y="5047342"/>
            <a:ext cx="22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7734300" y="4437742"/>
            <a:ext cx="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7962900" y="5028082"/>
            <a:ext cx="22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7734300" y="5428342"/>
            <a:ext cx="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of Satellite </a:t>
            </a:r>
            <a:r>
              <a:rPr lang="en-US" sz="324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Look-Alike </a:t>
            </a:r>
            <a:r>
              <a:rPr lang="en-US" sz="3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derived by calling Community Radiative Transfer Model (CRTM) forward model using model predicted cloud, moisture, and surface fields as input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users to make direct comparisons between satellite observations and model forecast</a:t>
            </a:r>
          </a:p>
          <a:p>
            <a:pPr lvl="0" indent="-342900">
              <a:spcBef>
                <a:spcPts val="480"/>
              </a:spcBef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HWRF has been generating simulated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GOES </a:t>
            </a:r>
            <a:r>
              <a:rPr lang="en-US" sz="2400" dirty="0"/>
              <a:t>and F-17 SSMIS operationally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several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EMC has also been generating NADIR simulated GOES products operationally for both GFS and NAM since 2007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required by the tracker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50718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for the tracker program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rgbClr val="938953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MSLP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vorticity* at 10m, 850 and 700 hPa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Geopotential height at 850 and 700 hPa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rgbClr val="938953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Winds (u/v) at 10m, 850 and 700 hPa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used to extract intensity 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00200" marR="0" lvl="3" indent="-228600" algn="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*UPP outputs absolute and the tracker derives relative</a:t>
            </a:r>
          </a:p>
          <a:p>
            <a:pPr marL="1600200" marR="0" lvl="3" indent="-228600" algn="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 and copygb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381999" cy="556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sorc/: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source codes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/:  	sample scripts for running UPP and generating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graphics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/:        	libraries used in the build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/:    	control file used when running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		which variables to output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exec/: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UPP executables  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configure how to compile post	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	script to compile the UPP code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script to clean created files and executables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directory contents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(subset)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to run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needs three input files in addition to model output</a:t>
            </a:r>
          </a:p>
          <a:p>
            <a:pPr marL="342900" marR="0" lvl="0" indent="-342900" algn="l" rtl="0">
              <a:spcBef>
                <a:spcPts val="148"/>
              </a:spcBef>
              <a:buClr>
                <a:schemeClr val="dk1"/>
              </a:buClr>
              <a:buSzPct val="105714"/>
              <a:buFont typeface="Arial"/>
              <a:buNone/>
            </a:pPr>
            <a:endParaRPr sz="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444"/>
              </a:spcBef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itag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specifies details on model output to process</a:t>
            </a:r>
          </a:p>
          <a:p>
            <a:pPr marL="1143000" marR="0" lvl="2" indent="-228600" algn="l" rtl="0"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output file name</a:t>
            </a:r>
          </a:p>
          <a:p>
            <a:pPr marL="1143000" marR="0" lvl="2" indent="-228600" algn="l" rtl="0"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of model output (binary or netcdf)</a:t>
            </a:r>
          </a:p>
          <a:p>
            <a:pPr marL="1143000" marR="0" lvl="2" indent="-228600" algn="l" rtl="0"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validation time</a:t>
            </a:r>
          </a:p>
          <a:p>
            <a:pPr marL="1143000" marR="0" lvl="2" indent="-228600" algn="l" rtl="0"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name (NMM or NCAR)</a:t>
            </a:r>
          </a:p>
          <a:p>
            <a:pPr marL="914400" marR="0" lvl="1" indent="-457200" algn="l" rtl="0">
              <a:spcBef>
                <a:spcPts val="444"/>
              </a:spcBef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wrf_cntrl.parm</a:t>
            </a:r>
            <a:r>
              <a:rPr lang="en-US" sz="2220" b="1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hwrf_cntrl.nosat, or hwrf_cntrl.sat 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control file to let users specify which fields/levels to output</a:t>
            </a:r>
          </a:p>
          <a:p>
            <a:pPr marL="914400" marR="0" lvl="1" indent="-457200" algn="l" rtl="0">
              <a:spcBef>
                <a:spcPts val="444"/>
              </a:spcBef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eta_micro_lookup.dat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binary look-up table for Ferrier MP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scripts provided in with tutorial, these files</a:t>
            </a:r>
            <a:r>
              <a:rPr lang="en-US" sz="259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automatically generated or linked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specify which fields and which level(s) of fields to output by modifying control file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81000" y="25146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lang="en-US" sz="166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2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(PRESS ON MDL SFCS  ) SCAL=(</a:t>
            </a:r>
            <a:r>
              <a:rPr lang="en-US" sz="2220" b="1" i="0" u="none" strike="noStrike" cap="none" dirty="0">
                <a:solidFill>
                  <a:srgbClr val="FABF8E"/>
                </a:solidFill>
                <a:latin typeface="Courier New"/>
                <a:ea typeface="Courier New"/>
                <a:cs typeface="Courier New"/>
                <a:sym typeface="Courier New"/>
              </a:rPr>
              <a:t>6.0</a:t>
            </a:r>
            <a:r>
              <a:rPr lang="en-US" sz="222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L=(11000 00000 00000 00000 00000 00000 00000…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lang="en-US" sz="2220" b="1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HEIGHT ON MDL SFCS </a:t>
            </a:r>
            <a:r>
              <a:rPr lang="en-US" sz="222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SCAL=(6.0)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L=(11000 00000 00000 00000 00000 00000 00000…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Shape 221"/>
          <p:cNvCxnSpPr/>
          <p:nvPr/>
        </p:nvCxnSpPr>
        <p:spPr>
          <a:xfrm>
            <a:off x="457200" y="35052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095999" y="2362200"/>
            <a:ext cx="381000" cy="152399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>
            <a:off x="457200" y="3505200"/>
            <a:ext cx="0" cy="160019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4" name="Shape 224"/>
          <p:cNvSpPr/>
          <p:nvPr/>
        </p:nvSpPr>
        <p:spPr>
          <a:xfrm rot="5400000">
            <a:off x="4762499" y="571499"/>
            <a:ext cx="304799" cy="7239000"/>
          </a:xfrm>
          <a:prstGeom prst="rightBrace">
            <a:avLst>
              <a:gd name="adj1" fmla="val 19791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6553200" y="2057400"/>
            <a:ext cx="2133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 dirty="0">
                <a:solidFill>
                  <a:srgbClr val="FABF8E"/>
                </a:solidFill>
                <a:latin typeface="Arial"/>
                <a:ea typeface="Arial"/>
                <a:cs typeface="Arial"/>
                <a:sym typeface="Arial"/>
              </a:rPr>
              <a:t>GRIB packing precision**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28600" y="5181600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dirty="0">
                <a:solidFill>
                  <a:srgbClr val="938953"/>
                </a:solidFill>
                <a:latin typeface="Arial"/>
                <a:ea typeface="Arial"/>
                <a:cs typeface="Arial"/>
                <a:sym typeface="Arial"/>
              </a:rPr>
              <a:t>Product description – unipost code keys on these character strings.</a:t>
            </a:r>
          </a:p>
        </p:txBody>
      </p:sp>
      <p:sp>
        <p:nvSpPr>
          <p:cNvPr id="227" name="Shape 227"/>
          <p:cNvSpPr/>
          <p:nvPr/>
        </p:nvSpPr>
        <p:spPr>
          <a:xfrm>
            <a:off x="1371600" y="4343400"/>
            <a:ext cx="7010400" cy="828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column represents a single model/isobaric level: 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“1” = output, “0” = no output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953000" y="5181600"/>
            <a:ext cx="41909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dirty="0">
                <a:solidFill>
                  <a:srgbClr val="FABF8E"/>
                </a:solidFill>
                <a:latin typeface="Arial"/>
                <a:ea typeface="Arial"/>
                <a:cs typeface="Arial"/>
                <a:sym typeface="Arial"/>
              </a:rPr>
              <a:t>** larger values → more precision, but larger GRIB files.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file: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wrf_cntrl.parm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wrf_cntrl.parm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has entries for every possible output field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hwrf_cntrl.nosat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has entries required by the tracker plus some additional diagnostics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mentioned users’ guide explains the character string abbreviations used in the control file: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http://www.dtcenter.org/wrf-nmm/users/docs/user_guide/V3/users_guide_nmm_chap1-7.pdf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file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Outputting fields on different vertical coordinates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outputs on several vertical coordinates: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buClr>
                <a:srgbClr val="938953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Native model levels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 </a:t>
            </a:r>
            <a:r>
              <a:rPr lang="en-US" sz="24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isobaric levels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5, 7, 10, 20, 30, 50, 70, then every 25 hPa from 75-1000 hPa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24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flight levels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MSL: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914, 1524, 1829, 2134, 2743, 3658, and 6000 m</a:t>
            </a:r>
          </a:p>
          <a:p>
            <a:pPr marL="742950" marR="0" lvl="1" indent="-285750" algn="l" rtl="0">
              <a:lnSpc>
                <a:spcPct val="14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24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PBL layers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averaged over 30 hPa AGL layer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4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AGL levels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&amp; 4000 m (radar reflectivity).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1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for AGL and isobaric levels, vertical levels are counted from the ground surface up in the parameter control file</a:t>
            </a:r>
          </a:p>
          <a:p>
            <a:pPr marL="742950" marR="0" lvl="1" indent="-285750" algn="l" rtl="0">
              <a:lnSpc>
                <a:spcPct val="13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using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file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8391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6263" marR="0" lvl="0" indent="-576263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 every 50 hPa from 50 hPa to 1000 hPa:</a:t>
            </a:r>
          </a:p>
          <a:p>
            <a:pPr marL="576263" marR="0" lvl="0" indent="-576263" algn="l" rtl="0">
              <a:lnSpc>
                <a:spcPct val="10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6263" marR="0" lvl="0" indent="-576263" algn="l" rtl="0">
              <a:lnSpc>
                <a:spcPct val="40000"/>
              </a:lnSpc>
              <a:spcBef>
                <a:spcPts val="64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(TEMP ON PRESS SFCS  ) SCAL=( 4.0) </a:t>
            </a:r>
          </a:p>
          <a:p>
            <a:pPr marL="576263" marR="0" lvl="0" indent="-576263" algn="l" rtl="0">
              <a:lnSpc>
                <a:spcPct val="70000"/>
              </a:lnSpc>
              <a:spcBef>
                <a:spcPts val="108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L=(00000 01001  01…)</a:t>
            </a:r>
          </a:p>
          <a:p>
            <a:pPr marL="576263" marR="0" lvl="0" indent="-576263" algn="l" rtl="0">
              <a:lnSpc>
                <a:spcPct val="70000"/>
              </a:lnSpc>
              <a:spcBef>
                <a:spcPts val="40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i="1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2 5  7 10 20   30 50 70 75 100   125 150</a:t>
            </a:r>
          </a:p>
          <a:p>
            <a:pPr marL="576263" marR="0" lvl="0" indent="-576263" algn="l" rt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6263" marR="0" lvl="0" indent="-576263" algn="l" rt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Isobaric levels increase from left to right: 2, 5, 7, 10, 20, 30, </a:t>
            </a:r>
          </a:p>
          <a:p>
            <a:pPr marL="576263" marR="0" lvl="0" indent="-576263" algn="l" rt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 70, then every 25 hPa from 75-1000 hPa. 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instantaneous surface sensible heat flux:</a:t>
            </a:r>
          </a:p>
          <a:p>
            <a:pPr marL="576263" marR="0" lvl="0" indent="-576263" algn="l" rtl="0">
              <a:lnSpc>
                <a:spcPct val="80000"/>
              </a:lnSpc>
              <a:spcBef>
                <a:spcPts val="40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(INST SFC SENHEAT FX</a:t>
            </a:r>
            <a:r>
              <a:rPr lang="en-US" sz="2000" b="0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) SCAL=( 4.0) </a:t>
            </a:r>
          </a:p>
          <a:p>
            <a:pPr marL="576263" marR="0" lvl="0" indent="-576263" algn="l" rtl="0">
              <a:lnSpc>
                <a:spcPct val="90000"/>
              </a:lnSpc>
              <a:spcBef>
                <a:spcPts val="40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938953"/>
                </a:solidFill>
                <a:latin typeface="Courier New"/>
                <a:ea typeface="Courier New"/>
                <a:cs typeface="Courier New"/>
                <a:sym typeface="Courier New"/>
              </a:rPr>
              <a:t>L=(10000 00000 00000 00000 00000 00000 00000 00000</a:t>
            </a:r>
          </a:p>
          <a:p>
            <a:pPr marL="576263" marR="0" lvl="0" indent="-576263" algn="l" rt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6263" marR="0" lvl="0" indent="-576263" algn="l" rtl="0">
              <a:lnSpc>
                <a:spcPct val="7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8077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and Functions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fields generated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2800" b="1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output generation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2800" b="1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copygb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target grid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parent and nest domains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 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grid definition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72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generic command 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</a:t>
            </a:r>
            <a:r>
              <a:rPr lang="en-US" sz="272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horizontally interpolate onto a new grid is:</a:t>
            </a:r>
          </a:p>
          <a:p>
            <a:pPr marL="365760" marR="0" lvl="1" indent="-26416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marR="0" lvl="1" indent="-26416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238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copygb.exe –xg”</a:t>
            </a:r>
            <a:r>
              <a:rPr lang="en-US" sz="2380" b="0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$grid </a:t>
            </a:r>
            <a:r>
              <a:rPr lang="en-US" sz="238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380" b="0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80" b="0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in.grb  out.grb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buClr>
                <a:srgbClr val="938953"/>
              </a:buClr>
              <a:buSzPct val="100740"/>
              <a:buFont typeface="Arial"/>
              <a:buChar char="•"/>
            </a:pPr>
            <a:r>
              <a:rPr lang="en-US" sz="272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Three options 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how to specify the target </a:t>
            </a:r>
            <a:r>
              <a:rPr lang="en-US" sz="272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$grid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Pre-defined NCEP standard grid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grid definition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rgbClr val="FABF8E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HWRF grid definition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rgbClr val="FABF8E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grid definition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navigation file created by </a:t>
            </a:r>
            <a:r>
              <a:rPr lang="en-US" sz="238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copygb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Option 1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Interpolate to a pre-defined </a:t>
            </a:r>
            <a:r>
              <a:rPr lang="en-US" sz="32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NCEP</a:t>
            </a:r>
            <a:r>
              <a:rPr lang="en-US" sz="32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standard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(restrictive but simple)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to interpolate onto NCEP grid 212: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8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copygb.exe –xg212 </a:t>
            </a:r>
            <a:r>
              <a:rPr lang="en-US" sz="2800" b="0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in.grb out.grb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of NCEP grids are available online:</a:t>
            </a:r>
          </a:p>
          <a:p>
            <a:pPr marL="742950" marR="0" lvl="1" indent="-285750" algn="l" rtl="0">
              <a:spcBef>
                <a:spcPts val="1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380"/>
              </a:spcBef>
              <a:buClr>
                <a:srgbClr val="FABF8E"/>
              </a:buClr>
              <a:buSzPct val="25000"/>
              <a:buFont typeface="Arial"/>
              <a:buNone/>
            </a:pPr>
            <a:r>
              <a:rPr lang="en-US" sz="1900" b="0" i="1" u="none" strike="noStrike" cap="none" dirty="0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http://www.nco.ncep.noaa.gov/pmb/docs/on388/tableb.html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Option 2a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3057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user-defined Lambert Conformal grid by specifying a full set of grid parameters (complicated but flexible). 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11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copygb.exe –xg”255   3 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NX NY 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STARTLAT STARTLON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CENLON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DX DY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0   64 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TRUELAT1 TRUELAT2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 in.grb  out.grb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1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 –xg”255  3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185  129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12190        -133459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-95000  </a:t>
            </a:r>
          </a:p>
          <a:p>
            <a:pPr marL="609600" marR="0" lvl="0" indent="-609600" algn="l" rtl="0">
              <a:spcBef>
                <a:spcPts val="40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40635 40635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0  64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25000       25000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in.grb  out.grb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762000" y="2540000"/>
            <a:ext cx="1670050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user-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grid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590800" y="2538413"/>
            <a:ext cx="1143000" cy="660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map type (3=LC)</a:t>
            </a:r>
          </a:p>
        </p:txBody>
      </p:sp>
      <p:cxnSp>
        <p:nvCxnSpPr>
          <p:cNvPr id="275" name="Shape 275"/>
          <p:cNvCxnSpPr/>
          <p:nvPr/>
        </p:nvCxnSpPr>
        <p:spPr>
          <a:xfrm>
            <a:off x="2133600" y="3124200"/>
            <a:ext cx="381000" cy="533399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6" name="Shape 276"/>
          <p:cNvCxnSpPr/>
          <p:nvPr/>
        </p:nvCxnSpPr>
        <p:spPr>
          <a:xfrm>
            <a:off x="3124200" y="3352800"/>
            <a:ext cx="0" cy="354013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3733800" y="2667000"/>
            <a:ext cx="1524000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points</a:t>
            </a:r>
          </a:p>
        </p:txBody>
      </p:sp>
      <p:cxnSp>
        <p:nvCxnSpPr>
          <p:cNvPr id="278" name="Shape 278"/>
          <p:cNvCxnSpPr/>
          <p:nvPr/>
        </p:nvCxnSpPr>
        <p:spPr>
          <a:xfrm flipH="1">
            <a:off x="3581400" y="3048000"/>
            <a:ext cx="533399" cy="685799"/>
          </a:xfrm>
          <a:prstGeom prst="straightConnector1">
            <a:avLst/>
          </a:prstGeom>
          <a:noFill/>
          <a:ln w="31750" cap="flat" cmpd="sng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5334000" y="2487613"/>
            <a:ext cx="1828800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corner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(millidegrees)</a:t>
            </a:r>
          </a:p>
        </p:txBody>
      </p:sp>
      <p:cxnSp>
        <p:nvCxnSpPr>
          <p:cNvPr id="280" name="Shape 280"/>
          <p:cNvCxnSpPr/>
          <p:nvPr/>
        </p:nvCxnSpPr>
        <p:spPr>
          <a:xfrm flipH="1">
            <a:off x="3962399" y="3048000"/>
            <a:ext cx="228600" cy="685799"/>
          </a:xfrm>
          <a:prstGeom prst="straightConnector1">
            <a:avLst/>
          </a:prstGeom>
          <a:noFill/>
          <a:ln w="31750" cap="flat" cmpd="sng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1" name="Shape 281"/>
          <p:cNvCxnSpPr/>
          <p:nvPr/>
        </p:nvCxnSpPr>
        <p:spPr>
          <a:xfrm flipH="1">
            <a:off x="5105400" y="3200400"/>
            <a:ext cx="609599" cy="457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2" name="Shape 282"/>
          <p:cNvCxnSpPr/>
          <p:nvPr/>
        </p:nvCxnSpPr>
        <p:spPr>
          <a:xfrm>
            <a:off x="5943600" y="3200400"/>
            <a:ext cx="457200" cy="457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3" name="Shape 283"/>
          <p:cNvSpPr txBox="1"/>
          <p:nvPr/>
        </p:nvSpPr>
        <p:spPr>
          <a:xfrm>
            <a:off x="7239000" y="2514600"/>
            <a:ext cx="1709738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 cent lon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(millidegrees)</a:t>
            </a:r>
          </a:p>
        </p:txBody>
      </p:sp>
      <p:cxnSp>
        <p:nvCxnSpPr>
          <p:cNvPr id="284" name="Shape 284"/>
          <p:cNvCxnSpPr/>
          <p:nvPr/>
        </p:nvCxnSpPr>
        <p:spPr>
          <a:xfrm flipH="1">
            <a:off x="7924800" y="3124200"/>
            <a:ext cx="76199" cy="533399"/>
          </a:xfrm>
          <a:prstGeom prst="straightConnector1">
            <a:avLst/>
          </a:prstGeom>
          <a:noFill/>
          <a:ln w="31750" cap="flat" cmpd="sng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533400" y="4648200"/>
            <a:ext cx="2232025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spacing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(meters)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>
            <a:off x="1295400" y="4343399"/>
            <a:ext cx="76199" cy="381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7" name="Shape 287"/>
          <p:cNvCxnSpPr/>
          <p:nvPr/>
        </p:nvCxnSpPr>
        <p:spPr>
          <a:xfrm rot="10800000" flipH="1">
            <a:off x="1524000" y="4419600"/>
            <a:ext cx="152399" cy="304799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8" name="Shape 288"/>
          <p:cNvSpPr txBox="1"/>
          <p:nvPr/>
        </p:nvSpPr>
        <p:spPr>
          <a:xfrm>
            <a:off x="3733800" y="4648200"/>
            <a:ext cx="2158999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 true latitudes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(millidegrees)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 flipH="1">
            <a:off x="4724400" y="4419600"/>
            <a:ext cx="152399" cy="304799"/>
          </a:xfrm>
          <a:prstGeom prst="straightConnector1">
            <a:avLst/>
          </a:prstGeom>
          <a:noFill/>
          <a:ln w="31750" cap="flat" cmpd="sng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533400" y="5486400"/>
            <a:ext cx="8229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1" name="Shape 291"/>
          <p:cNvCxnSpPr>
            <a:stCxn id="278" idx="0"/>
            <a:endCxn id="278" idx="1"/>
          </p:cNvCxnSpPr>
          <p:nvPr/>
        </p:nvCxnSpPr>
        <p:spPr>
          <a:xfrm flipH="1">
            <a:off x="3581400" y="3048000"/>
            <a:ext cx="533400" cy="685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2" name="Shape 292"/>
          <p:cNvCxnSpPr>
            <a:stCxn id="280" idx="0"/>
            <a:endCxn id="280" idx="1"/>
          </p:cNvCxnSpPr>
          <p:nvPr/>
        </p:nvCxnSpPr>
        <p:spPr>
          <a:xfrm flipH="1">
            <a:off x="3962400" y="3048000"/>
            <a:ext cx="228600" cy="685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3" name="Shape 293"/>
          <p:cNvCxnSpPr>
            <a:stCxn id="284" idx="0"/>
          </p:cNvCxnSpPr>
          <p:nvPr/>
        </p:nvCxnSpPr>
        <p:spPr>
          <a:xfrm flipH="1">
            <a:off x="7924800" y="3124200"/>
            <a:ext cx="762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4" name="Shape 294"/>
          <p:cNvCxnSpPr>
            <a:stCxn id="289" idx="0"/>
            <a:endCxn id="289" idx="1"/>
          </p:cNvCxnSpPr>
          <p:nvPr/>
        </p:nvCxnSpPr>
        <p:spPr>
          <a:xfrm rot="10800000" flipH="1">
            <a:off x="4724400" y="4419600"/>
            <a:ext cx="1524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5" name="Shape 295"/>
          <p:cNvCxnSpPr/>
          <p:nvPr/>
        </p:nvCxnSpPr>
        <p:spPr>
          <a:xfrm rot="10800000">
            <a:off x="4000500" y="4401457"/>
            <a:ext cx="152399" cy="30479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Option 2b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3057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user-defined Polar Stereographic grid by specifying a full set of grid parameters (complicated but flexible).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copygb.exe –xg”255   5 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NX NY 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STARTLAT STARTLON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CENLON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DX     DY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64”  in.grb  out.grb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 –xg”255  5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580  548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10000        -128000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-105000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15000 15000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0  64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”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in.grb  out.grb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2590800" y="2514600"/>
            <a:ext cx="1295400" cy="65087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map type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(5=STR)</a:t>
            </a:r>
          </a:p>
        </p:txBody>
      </p:sp>
      <p:cxnSp>
        <p:nvCxnSpPr>
          <p:cNvPr id="305" name="Shape 305"/>
          <p:cNvCxnSpPr/>
          <p:nvPr/>
        </p:nvCxnSpPr>
        <p:spPr>
          <a:xfrm>
            <a:off x="3124200" y="3124200"/>
            <a:ext cx="0" cy="354013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457200" y="5334000"/>
            <a:ext cx="8229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>
            <a:off x="2514600" y="4343399"/>
            <a:ext cx="0" cy="3810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8" name="Shape 308"/>
          <p:cNvSpPr txBox="1"/>
          <p:nvPr/>
        </p:nvSpPr>
        <p:spPr>
          <a:xfrm>
            <a:off x="1143000" y="4800600"/>
            <a:ext cx="31241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flag (0=NH ; 1=SH)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Option 2c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3057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609600" marR="0" lvl="0" indent="-609600" algn="l" rtl="0">
              <a:lnSpc>
                <a:spcPct val="7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user-defined Latitude-Longitude grid by specifying a full set of grid parameters (complicated but flexible). </a:t>
            </a:r>
          </a:p>
          <a:p>
            <a:pPr marL="609600" marR="0" lvl="0" indent="-609600" algn="l" rtl="0">
              <a:lnSpc>
                <a:spcPct val="7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1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copygb.exe –xg”255   0 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NX NY 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STARTLAT STARTLON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136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ENDLAT ENDLON  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DLAT DLON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64”  in.grb  out.grb</a:t>
            </a:r>
          </a:p>
          <a:p>
            <a:pPr marL="609600" marR="0" lvl="0" indent="-609600" algn="l" rtl="0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7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7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7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create an operational HWRF output domain:</a:t>
            </a:r>
          </a:p>
          <a:p>
            <a:pPr marL="609600" marR="0" lvl="0" indent="-609600" algn="l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 –xg”255  0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1101 901 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66700 334800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136 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-23300 224800  </a:t>
            </a:r>
            <a:r>
              <a:rPr lang="en-US" sz="20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100 100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in.grb  out.grb</a:t>
            </a:r>
          </a:p>
          <a:p>
            <a:pPr marL="609600" marR="0" lvl="0" indent="-609600" algn="l" rtl="0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2514600" y="2209800"/>
            <a:ext cx="1219199" cy="65087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map type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(0=LTLN)</a:t>
            </a:r>
          </a:p>
        </p:txBody>
      </p:sp>
      <p:cxnSp>
        <p:nvCxnSpPr>
          <p:cNvPr id="318" name="Shape 318"/>
          <p:cNvCxnSpPr/>
          <p:nvPr/>
        </p:nvCxnSpPr>
        <p:spPr>
          <a:xfrm>
            <a:off x="3124200" y="2870992"/>
            <a:ext cx="0" cy="354013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315685" y="4419600"/>
            <a:ext cx="1709738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lat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(millidegrees)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 flipH="1">
            <a:off x="1360713" y="3962399"/>
            <a:ext cx="152399" cy="381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1" name="Shape 321"/>
          <p:cNvCxnSpPr/>
          <p:nvPr/>
        </p:nvCxnSpPr>
        <p:spPr>
          <a:xfrm rot="10800000">
            <a:off x="2668814" y="3962399"/>
            <a:ext cx="76199" cy="381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2" name="Shape 322"/>
          <p:cNvCxnSpPr/>
          <p:nvPr/>
        </p:nvCxnSpPr>
        <p:spPr>
          <a:xfrm rot="10800000">
            <a:off x="3908651" y="4038600"/>
            <a:ext cx="228600" cy="304799"/>
          </a:xfrm>
          <a:prstGeom prst="straightConnector1">
            <a:avLst/>
          </a:prstGeom>
          <a:noFill/>
          <a:ln w="31750" cap="flat" cmpd="sng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3" name="Shape 323"/>
          <p:cNvCxnSpPr/>
          <p:nvPr/>
        </p:nvCxnSpPr>
        <p:spPr>
          <a:xfrm rot="10800000" flipH="1">
            <a:off x="4499428" y="3962400"/>
            <a:ext cx="152399" cy="304799"/>
          </a:xfrm>
          <a:prstGeom prst="straightConnector1">
            <a:avLst/>
          </a:prstGeom>
          <a:noFill/>
          <a:ln w="31750" cap="flat" cmpd="sng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4" name="Shape 324"/>
          <p:cNvCxnSpPr/>
          <p:nvPr/>
        </p:nvCxnSpPr>
        <p:spPr>
          <a:xfrm>
            <a:off x="533400" y="5410200"/>
            <a:ext cx="8229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5" name="Shape 325"/>
          <p:cNvSpPr txBox="1"/>
          <p:nvPr/>
        </p:nvSpPr>
        <p:spPr>
          <a:xfrm>
            <a:off x="2057400" y="4448628"/>
            <a:ext cx="1709738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lon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(millidegrees)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784600" y="4419598"/>
            <a:ext cx="1828800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spacing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(millidegrees)</a:t>
            </a:r>
          </a:p>
        </p:txBody>
      </p:sp>
      <p:cxnSp>
        <p:nvCxnSpPr>
          <p:cNvPr id="327" name="Shape 327"/>
          <p:cNvCxnSpPr>
            <a:stCxn id="322" idx="0"/>
            <a:endCxn id="322" idx="1"/>
          </p:cNvCxnSpPr>
          <p:nvPr/>
        </p:nvCxnSpPr>
        <p:spPr>
          <a:xfrm rot="10800000">
            <a:off x="3908651" y="40386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8" name="Shape 328"/>
          <p:cNvCxnSpPr>
            <a:endCxn id="323" idx="1"/>
          </p:cNvCxnSpPr>
          <p:nvPr/>
        </p:nvCxnSpPr>
        <p:spPr>
          <a:xfrm rot="10800000" flipH="1">
            <a:off x="4499428" y="3962400"/>
            <a:ext cx="152400" cy="381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Option 3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in grid </a:t>
            </a:r>
            <a:r>
              <a:rPr lang="en-US" sz="272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navigation file 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</a:t>
            </a:r>
            <a:r>
              <a:rPr lang="en-US" sz="272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(simple, restrictive)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238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produces up to two ASCII files containing grid navigation information which is similar in domain and grid spacing to the model integration domain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8"/>
              </a:spcBef>
              <a:buClr>
                <a:srgbClr val="FABF8E"/>
              </a:buClr>
              <a:buSzPct val="102000"/>
              <a:buFont typeface="Arial"/>
              <a:buChar char="•"/>
            </a:pPr>
            <a:r>
              <a:rPr lang="en-US" sz="204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copygb_gridnav.txt</a:t>
            </a: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Lambert Conformal grid (NMM only)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8"/>
              </a:spcBef>
              <a:buClr>
                <a:srgbClr val="FABF8E"/>
              </a:buClr>
              <a:buSzPct val="102000"/>
              <a:buFont typeface="Arial"/>
              <a:buChar char="•"/>
            </a:pPr>
            <a:r>
              <a:rPr lang="en-US" sz="204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copygb_hwrf.txt </a:t>
            </a: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regular Lat-Lon grid (ARW and NMM)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8"/>
              </a:spcBef>
              <a:buClr>
                <a:schemeClr val="dk1"/>
              </a:buClr>
              <a:buSzPct val="102000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238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read nav &lt; ‘copygb_hwrf.txt’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238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copygb.exe –xg “</a:t>
            </a:r>
            <a:r>
              <a:rPr lang="en-US" sz="2380" b="0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$nav</a:t>
            </a:r>
            <a:r>
              <a:rPr lang="en-US" sz="238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“ in.grb  out.grb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380" b="0" i="0" u="none" strike="noStrike" cap="none" dirty="0">
              <a:solidFill>
                <a:srgbClr val="9389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4343400" y="6019800"/>
            <a:ext cx="4800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file is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in operations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8305799" cy="51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onto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 and generates a new GRIB file with the combined data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6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23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  copygb.exe –g”</a:t>
            </a:r>
            <a:r>
              <a:rPr lang="en-US" sz="2300" b="0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$grid </a:t>
            </a:r>
            <a:r>
              <a:rPr lang="en-US" sz="23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300" b="0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-xM </a:t>
            </a:r>
            <a:r>
              <a:rPr lang="en-US" sz="2300" b="0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parent_in.grb nest_in.grb</a:t>
            </a:r>
          </a:p>
          <a:p>
            <a:pPr marL="742950" marR="0" lvl="1" indent="-285750" algn="r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1" i="1" u="none" strike="noStrike" cap="none" dirty="0">
              <a:solidFill>
                <a:srgbClr val="93B3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r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1" i="1" u="none" strike="noStrike" cap="none" dirty="0">
              <a:solidFill>
                <a:srgbClr val="93B3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r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1" i="1" u="none" strike="noStrike" cap="none" dirty="0">
              <a:solidFill>
                <a:srgbClr val="93B3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r" rtl="0">
              <a:spcBef>
                <a:spcPts val="560"/>
              </a:spcBef>
              <a:buClr>
                <a:srgbClr val="93B3D7"/>
              </a:buClr>
              <a:buSzPct val="25000"/>
              <a:buFont typeface="Arial"/>
              <a:buNone/>
            </a:pPr>
            <a:r>
              <a:rPr lang="en-US" sz="2800" b="1" i="1" u="none" strike="noStrike" cap="none" dirty="0">
                <a:solidFill>
                  <a:srgbClr val="93B3D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r" rtl="0">
              <a:spcBef>
                <a:spcPts val="560"/>
              </a:spcBef>
              <a:buClr>
                <a:srgbClr val="938953"/>
              </a:buClr>
              <a:buSzPct val="25000"/>
              <a:buFont typeface="Arial"/>
              <a:buNone/>
            </a:pPr>
            <a:r>
              <a:rPr lang="en-US" sz="2800" b="1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files with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GRIB file visualization with GrADS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GrADS has utilities to read GRIB files on any non-staggered grids and generate GrADS “control” files. The utilities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grib2ctl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gribmap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available via:           </a:t>
            </a:r>
            <a:r>
              <a:rPr lang="en-US" sz="21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http://www.cpc.ncep.noaa.gov/products/wesley/grib2ctl.html</a:t>
            </a:r>
          </a:p>
          <a:p>
            <a:pPr marL="342900" marR="0" lvl="0" indent="-342900" algn="l" rtl="0"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download and user guide for GrADS are available online: 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http://grads.iges.org/grads/gadoc/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sample script named </a:t>
            </a:r>
            <a:r>
              <a:rPr lang="en-US" sz="2400" b="1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run_grads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included in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hwrf_utilities/scripts/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can be used to plot various fields using GrADS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plotted with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GrADS:</a:t>
            </a:r>
            <a:endParaRPr lang="en-US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43" y="1257300"/>
            <a:ext cx="37084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7885" y="3932917"/>
            <a:ext cx="3733800" cy="28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8314" y="1257300"/>
            <a:ext cx="3733800" cy="28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HWRF Simulated SSMIS for Hurricane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Melissa</a:t>
            </a:r>
            <a:b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 smtClean="0"/>
              <a:t>Also Plotted with GrADS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Shape 3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93386"/>
            <a:ext cx="8229600" cy="393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critical big picture overview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model output from </a:t>
            </a:r>
            <a:r>
              <a:rPr lang="en-US" sz="32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NMM and the ARW </a:t>
            </a:r>
            <a:r>
              <a:rPr lang="en-US" sz="32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-US" sz="3200" b="1" i="0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</a:p>
          <a:p>
            <a:pPr marL="342900" marR="0" lvl="0" indent="-342900" algn="l" rtl="0">
              <a:spcBef>
                <a:spcPts val="1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UPP generates output in </a:t>
            </a:r>
            <a:r>
              <a:rPr lang="en-US" sz="3200" b="1" i="0" u="sng" strike="noStrike" cap="none" dirty="0" smtClean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GRIB1</a:t>
            </a:r>
            <a:r>
              <a:rPr lang="en-US" sz="3200" b="1" i="0" strike="noStrike" cap="none" dirty="0" smtClean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3200" b="1" i="0" u="sng" strike="noStrike" cap="none" dirty="0" smtClean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GRIB2</a:t>
            </a:r>
            <a:endParaRPr lang="en-US" sz="3200" b="1" i="0" u="sng" strike="noStrike" cap="none" dirty="0">
              <a:solidFill>
                <a:srgbClr val="9389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UPP enables product generation on </a:t>
            </a:r>
            <a:r>
              <a:rPr lang="en-US" sz="32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-US" sz="3200" b="1" i="0" u="sng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3200" b="1" i="0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sng" strike="noStrike" cap="none" dirty="0" smtClean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grid </a:t>
            </a:r>
            <a:r>
              <a:rPr lang="en-US" sz="3200" b="1" i="0" strike="noStrike" cap="none" dirty="0" smtClean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up to </a:t>
            </a:r>
            <a:r>
              <a:rPr lang="en-US" sz="3200" i="0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 decimal points of precision</a:t>
            </a:r>
            <a:endParaRPr lang="en-US" sz="3200" i="0" u="sng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GRIB file visualization with GEMPAK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GEMPAK utility “nagrib” reads GRIB files from any non-staggered grid and generates GEMPAK-binary files that are readable by GEMPAK plotting programs  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GEMPAK can plot horizontal maps, vertical cross-sections, meteograms, and sounding profiles.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download and user guide are available online: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9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http://my.unidata.ucar.edu/content/software/gempak/index.html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details on this script and using GEMPAK are available in the user’s guide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Plans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new products and expand code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portability</a:t>
            </a:r>
          </a:p>
          <a:p>
            <a:pPr lvl="0" indent="-342900">
              <a:spcBef>
                <a:spcPts val="560"/>
              </a:spcBef>
              <a:buSzPct val="100000"/>
            </a:pPr>
            <a:r>
              <a:rPr lang="en-US" sz="2800" dirty="0"/>
              <a:t>HWRF will be switching from MTSAT-2 synthetic brightness temperatures to </a:t>
            </a:r>
            <a:r>
              <a:rPr lang="en-US" sz="2800" dirty="0" smtClean="0"/>
              <a:t>Himawari </a:t>
            </a:r>
            <a:r>
              <a:rPr lang="en-US" sz="2800" dirty="0"/>
              <a:t>8 in </a:t>
            </a:r>
            <a:r>
              <a:rPr lang="en-US" sz="2800" dirty="0" smtClean="0"/>
              <a:t>its </a:t>
            </a:r>
            <a:r>
              <a:rPr lang="en-US" sz="2800" dirty="0"/>
              <a:t>West Pacific and East Indian Ocean storms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all operational models to output GRIB2.  Benefits include better representation of fine resolution grid and up to 50% saving in memory.  </a:t>
            </a:r>
            <a:r>
              <a:rPr lang="en-US" sz="2800" dirty="0" smtClean="0"/>
              <a:t>New utility “wgrib2” is used operationally to perform horizontal interpolation and will be available to users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Resources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WRF-NMM Users Page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9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7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http://www.dtcenter.org/wrf-nmm/users/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WRF-NMM Users Guide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9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7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http://www.dtcenter.org/wrf-nmm/users/docs/users_guide/V3/users_guide_nmm_chap1-7.pdf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5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WRF-ARW Users Page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9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7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http://www.mmm.ucar.edu/wrf/users/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5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WRF-ARW Users Guide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9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7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http://www.mmm.ucar.edu/wrf/users/docs/user_guide_V3/contents.html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94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HWRF Users Page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9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7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http://www.dtcenter.org/HurrWRF/users/docs/index.php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94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25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regarding UPP can be directed to: </a:t>
            </a:r>
            <a:r>
              <a:rPr lang="en-US" sz="147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wrfhelp@ucar.edu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Post-Processing</a:t>
            </a:r>
          </a:p>
        </p:txBody>
      </p:sp>
      <p:sp>
        <p:nvSpPr>
          <p:cNvPr id="112" name="Shape 112"/>
          <p:cNvSpPr/>
          <p:nvPr/>
        </p:nvSpPr>
        <p:spPr>
          <a:xfrm>
            <a:off x="7239000" y="4267200"/>
            <a:ext cx="1828800" cy="990599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76200" y="1676400"/>
            <a:ext cx="1752600" cy="1143000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wrfout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</a:p>
        </p:txBody>
      </p:sp>
      <p:sp>
        <p:nvSpPr>
          <p:cNvPr id="114" name="Shape 114"/>
          <p:cNvSpPr/>
          <p:nvPr/>
        </p:nvSpPr>
        <p:spPr>
          <a:xfrm>
            <a:off x="2438400" y="2743200"/>
            <a:ext cx="1676399" cy="7620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unipost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724400" y="2743200"/>
            <a:ext cx="179704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(primarily ARW)</a:t>
            </a:r>
          </a:p>
        </p:txBody>
      </p:sp>
      <p:sp>
        <p:nvSpPr>
          <p:cNvPr id="116" name="Shape 116"/>
          <p:cNvSpPr/>
          <p:nvPr/>
        </p:nvSpPr>
        <p:spPr>
          <a:xfrm>
            <a:off x="2895600" y="1524000"/>
            <a:ext cx="2209799" cy="609599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control file</a:t>
            </a:r>
          </a:p>
        </p:txBody>
      </p:sp>
      <p:sp>
        <p:nvSpPr>
          <p:cNvPr id="117" name="Shape 117"/>
          <p:cNvSpPr/>
          <p:nvPr/>
        </p:nvSpPr>
        <p:spPr>
          <a:xfrm>
            <a:off x="2057400" y="4267200"/>
            <a:ext cx="1676399" cy="762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copygb</a:t>
            </a:r>
          </a:p>
        </p:txBody>
      </p:sp>
      <p:sp>
        <p:nvSpPr>
          <p:cNvPr id="118" name="Shape 118"/>
          <p:cNvSpPr/>
          <p:nvPr/>
        </p:nvSpPr>
        <p:spPr>
          <a:xfrm>
            <a:off x="4572000" y="3733800"/>
            <a:ext cx="1904999" cy="762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tracker</a:t>
            </a:r>
          </a:p>
        </p:txBody>
      </p:sp>
      <p:cxnSp>
        <p:nvCxnSpPr>
          <p:cNvPr id="119" name="Shape 119"/>
          <p:cNvCxnSpPr>
            <a:endCxn id="114" idx="0"/>
          </p:cNvCxnSpPr>
          <p:nvPr/>
        </p:nvCxnSpPr>
        <p:spPr>
          <a:xfrm flipH="1">
            <a:off x="3276599" y="2133600"/>
            <a:ext cx="3048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0" name="Shape 120"/>
          <p:cNvCxnSpPr>
            <a:stCxn id="113" idx="4"/>
            <a:endCxn id="114" idx="1"/>
          </p:cNvCxnSpPr>
          <p:nvPr/>
        </p:nvCxnSpPr>
        <p:spPr>
          <a:xfrm rot="-5400000" flipH="1">
            <a:off x="1543050" y="2228850"/>
            <a:ext cx="304800" cy="14859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1" name="Shape 121"/>
          <p:cNvCxnSpPr>
            <a:endCxn id="117" idx="0"/>
          </p:cNvCxnSpPr>
          <p:nvPr/>
        </p:nvCxnSpPr>
        <p:spPr>
          <a:xfrm flipH="1">
            <a:off x="2895599" y="3505199"/>
            <a:ext cx="15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2" name="Shape 122"/>
          <p:cNvCxnSpPr>
            <a:stCxn id="117" idx="3"/>
            <a:endCxn id="118" idx="5"/>
          </p:cNvCxnSpPr>
          <p:nvPr/>
        </p:nvCxnSpPr>
        <p:spPr>
          <a:xfrm rot="10800000" flipH="1">
            <a:off x="3733799" y="4114800"/>
            <a:ext cx="933600" cy="533400"/>
          </a:xfrm>
          <a:prstGeom prst="bentConnector3">
            <a:avLst>
              <a:gd name="adj1" fmla="val 4999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3" name="Shape 123"/>
          <p:cNvCxnSpPr>
            <a:stCxn id="118" idx="2"/>
            <a:endCxn id="112" idx="1"/>
          </p:cNvCxnSpPr>
          <p:nvPr/>
        </p:nvCxnSpPr>
        <p:spPr>
          <a:xfrm>
            <a:off x="6381749" y="4114800"/>
            <a:ext cx="857400" cy="647700"/>
          </a:xfrm>
          <a:prstGeom prst="bentConnector3">
            <a:avLst>
              <a:gd name="adj1" fmla="val 4999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4" name="Shape 124"/>
          <p:cNvCxnSpPr>
            <a:stCxn id="117" idx="2"/>
            <a:endCxn id="112" idx="2"/>
          </p:cNvCxnSpPr>
          <p:nvPr/>
        </p:nvCxnSpPr>
        <p:spPr>
          <a:xfrm rot="-5400000" flipH="1">
            <a:off x="5410199" y="2514600"/>
            <a:ext cx="228600" cy="5257800"/>
          </a:xfrm>
          <a:prstGeom prst="bentConnector3">
            <a:avLst>
              <a:gd name="adj1" fmla="val 307938"/>
            </a:avLst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4038600" y="5791200"/>
            <a:ext cx="32766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(general forecast applications)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4114800" y="3124200"/>
            <a:ext cx="4190999" cy="1143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6099576" y="1600200"/>
            <a:ext cx="310854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arrows indicate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HWRF path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and features of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1999" cy="350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</a:t>
            </a: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vertical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interpolation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onto isobaric and other non-model surfaces</a:t>
            </a:r>
          </a:p>
          <a:p>
            <a:pPr marL="342900" marR="0" lvl="0" indent="-3429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rgbClr val="938953"/>
              </a:buClr>
              <a:buSzPct val="1000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Computes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diagnostic fields</a:t>
            </a:r>
          </a:p>
          <a:p>
            <a:pPr marL="342900" marR="0" lvl="0" indent="-3429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rgbClr val="938953"/>
              </a:buClr>
              <a:buSzPct val="1000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De-staggers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 onto mass points for ARW core only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parallel code that will run faster with more processors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of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copygb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533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</a:t>
            </a: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horizontal</a:t>
            </a:r>
            <a:r>
              <a:rPr lang="en-US" sz="28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interpolation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 a defined output grid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both cores in creating an output grid not fixed by the model integration domain</a:t>
            </a:r>
          </a:p>
          <a:p>
            <a:pPr marL="342900" marR="0" lvl="0" indent="-342900" algn="l" rtl="0">
              <a:spcBef>
                <a:spcPts val="560"/>
              </a:spcBef>
              <a:buClr>
                <a:srgbClr val="938953"/>
              </a:buClr>
              <a:buSzPct val="1000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Combines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onto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</a:t>
            </a:r>
            <a:r>
              <a:rPr lang="en-US" sz="2800" b="1" i="0" u="sng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de-staggering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 NMM core only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visualization packages cannot properly handle staggered grids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Ingesting WRF model output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reads in WRF model output in netCDF format using the WRF I/O package</a:t>
            </a:r>
          </a:p>
          <a:p>
            <a:pPr marL="742950" marR="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time per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wrfout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works best with sample UPP run scripts (</a:t>
            </a:r>
            <a:r>
              <a:rPr lang="en-US" sz="2400" b="0" i="1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frames_per_outfile=1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WRF namelist)</a:t>
            </a:r>
          </a:p>
          <a:p>
            <a:pPr marL="342900" marR="0" lvl="0" indent="-342900" algn="l" rtl="0">
              <a:spcBef>
                <a:spcPts val="11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the WRF model will provide all fields that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requires</a:t>
            </a:r>
          </a:p>
          <a:p>
            <a:pPr marL="342900" marR="0" lvl="0" indent="-342900" algn="l" rtl="0">
              <a:spcBef>
                <a:spcPts val="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 concern if you are modifying the Registry file</a:t>
            </a:r>
          </a:p>
          <a:p>
            <a:pPr marL="342900" marR="0" lvl="0" indent="-342900" algn="l" rtl="0">
              <a:spcBef>
                <a:spcPts val="11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fields read in by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unipost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both dynamic cores can be found in the respective User Guides (listed by WRF Registry file variable names) </a:t>
            </a:r>
          </a:p>
          <a:p>
            <a:pPr marL="342900" marR="0" lvl="0" indent="-342900" algn="l" rtl="0"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generated by the UPP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50718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UPP currently outputs hundreds of possible fields</a:t>
            </a:r>
          </a:p>
          <a:p>
            <a:pPr marL="742950" marR="0" lvl="1" indent="-28575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list in the Post Processing Utilities chapter of the ARW or NMM User Guides</a:t>
            </a:r>
          </a:p>
          <a:p>
            <a:pPr marL="457200" marR="0" lvl="1" indent="0" algn="just" rtl="0">
              <a:spcBef>
                <a:spcPts val="3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http://www.dtcenter.org/wrf-nmm/users/docs/user_guide/V3/users_guide_nmm_chap1-7.pdf</a:t>
            </a:r>
          </a:p>
          <a:p>
            <a:pPr marL="342900" marR="0" lvl="0" indent="-342900" algn="l" rtl="0">
              <a:spcBef>
                <a:spcPts val="560"/>
              </a:spcBef>
              <a:buClr>
                <a:srgbClr val="938953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Sample fields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by UPP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T, Z humidity, wind, cloud water, cloud ice, rain, and snow on isobaric levels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Shelter level T, humidity, and wind fields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SLP (two types)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generated by the UPP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50718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Precipitation-related fields: accumulated and instantaneous precipitation for total, convective, and grid scale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PBL-related fields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Diagnostic fields: satellite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look-alike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isentropic, vorticity, and simulated radar reflectivity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Radiative fluxes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Cloud-related fields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Aviation products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1846</Words>
  <Application>Microsoft Macintosh PowerPoint</Application>
  <PresentationFormat>On-screen Show (4:3)</PresentationFormat>
  <Paragraphs>358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Custom Design</vt:lpstr>
      <vt:lpstr>NCEP’s UNIFIED POST PROCESSOR (UPP)</vt:lpstr>
      <vt:lpstr>Outline</vt:lpstr>
      <vt:lpstr>The critical big picture overview</vt:lpstr>
      <vt:lpstr>Components of Post-Processing</vt:lpstr>
      <vt:lpstr>Functions and features of unipost</vt:lpstr>
      <vt:lpstr>Functions of copygb</vt:lpstr>
      <vt:lpstr>Ingesting WRF model output</vt:lpstr>
      <vt:lpstr>Fields generated by the UPP</vt:lpstr>
      <vt:lpstr>Fields generated by the UPP</vt:lpstr>
      <vt:lpstr>Derivation of sea level pressure</vt:lpstr>
      <vt:lpstr>Computation of Satellite Look-Alike Products </vt:lpstr>
      <vt:lpstr>Fields required by the tracker</vt:lpstr>
      <vt:lpstr>Running unipost and copygb</vt:lpstr>
      <vt:lpstr>UPP directory contents (subset)</vt:lpstr>
      <vt:lpstr>Input to run unipost </vt:lpstr>
      <vt:lpstr>PowerPoint Presentation</vt:lpstr>
      <vt:lpstr>PowerPoint Presentation</vt:lpstr>
      <vt:lpstr>Outputting fields on different vertical coordinates</vt:lpstr>
      <vt:lpstr>Examples of using Post control file</vt:lpstr>
      <vt:lpstr>copygb  target grid definition</vt:lpstr>
      <vt:lpstr>Run copygb – Option 1</vt:lpstr>
      <vt:lpstr>Run copygb – Option 2a</vt:lpstr>
      <vt:lpstr>Run copygb – Option 2b</vt:lpstr>
      <vt:lpstr>Run copygb – Option 2c</vt:lpstr>
      <vt:lpstr>Run copygb – Option 3</vt:lpstr>
      <vt:lpstr>PowerPoint Presentation</vt:lpstr>
      <vt:lpstr>GRIB file visualization with GrADS </vt:lpstr>
      <vt:lpstr>Forecast plotted with GrADS:</vt:lpstr>
      <vt:lpstr>HWRF Simulated SSMIS for Hurricane Melissa Also Plotted with GrADS</vt:lpstr>
      <vt:lpstr>GRIB file visualization with GEMPAK </vt:lpstr>
      <vt:lpstr>Future Plans</vt:lpstr>
      <vt:lpstr>Additional 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NCEP’s UNIFIED POST PROCESSOR (UPP)</dc:title>
  <dc:creator>Hui-ya Chuang</dc:creator>
  <cp:lastModifiedBy>Mrinal Biswas</cp:lastModifiedBy>
  <cp:revision>26</cp:revision>
  <dcterms:modified xsi:type="dcterms:W3CDTF">2016-01-20T21:39:30Z</dcterms:modified>
</cp:coreProperties>
</file>