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3" r:id="rId3"/>
    <p:sldId id="434" r:id="rId4"/>
    <p:sldId id="469" r:id="rId5"/>
    <p:sldId id="382" r:id="rId6"/>
    <p:sldId id="450" r:id="rId7"/>
    <p:sldId id="391" r:id="rId8"/>
    <p:sldId id="257" r:id="rId9"/>
    <p:sldId id="482" r:id="rId10"/>
    <p:sldId id="436" r:id="rId11"/>
    <p:sldId id="438" r:id="rId12"/>
    <p:sldId id="441" r:id="rId13"/>
    <p:sldId id="531" r:id="rId14"/>
    <p:sldId id="532" r:id="rId15"/>
    <p:sldId id="480" r:id="rId16"/>
    <p:sldId id="545" r:id="rId17"/>
    <p:sldId id="546" r:id="rId18"/>
    <p:sldId id="449" r:id="rId19"/>
    <p:sldId id="500" r:id="rId20"/>
    <p:sldId id="520" r:id="rId21"/>
    <p:sldId id="429" r:id="rId22"/>
    <p:sldId id="430" r:id="rId23"/>
    <p:sldId id="432" r:id="rId24"/>
    <p:sldId id="473" r:id="rId25"/>
    <p:sldId id="474" r:id="rId26"/>
    <p:sldId id="475" r:id="rId27"/>
    <p:sldId id="487" r:id="rId28"/>
    <p:sldId id="513" r:id="rId29"/>
    <p:sldId id="468" r:id="rId30"/>
    <p:sldId id="472" r:id="rId31"/>
    <p:sldId id="470" r:id="rId32"/>
    <p:sldId id="471" r:id="rId33"/>
    <p:sldId id="355" r:id="rId34"/>
    <p:sldId id="479" r:id="rId35"/>
    <p:sldId id="466" r:id="rId36"/>
    <p:sldId id="467" r:id="rId37"/>
    <p:sldId id="547" r:id="rId38"/>
    <p:sldId id="506" r:id="rId39"/>
    <p:sldId id="548" r:id="rId40"/>
    <p:sldId id="549" r:id="rId41"/>
  </p:sldIdLst>
  <p:sldSz cx="9144000" cy="6858000" type="screen4x3"/>
  <p:notesSz cx="93726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3333FF"/>
    <a:srgbClr val="996600"/>
    <a:srgbClr val="009900"/>
    <a:srgbClr val="FEA4A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 autoAdjust="0"/>
    <p:restoredTop sz="99695" autoAdjust="0"/>
  </p:normalViewPr>
  <p:slideViewPr>
    <p:cSldViewPr snapToGrid="0">
      <p:cViewPr>
        <p:scale>
          <a:sx n="77" d="100"/>
          <a:sy n="77" d="100"/>
        </p:scale>
        <p:origin x="-103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-702" y="-96"/>
      </p:cViewPr>
      <p:guideLst>
        <p:guide orient="horz" pos="2209"/>
        <p:guide pos="2953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t" anchorCtr="0" compatLnSpc="1">
            <a:prstTxWarp prst="textNoShape">
              <a:avLst/>
            </a:prstTxWarp>
          </a:bodyPr>
          <a:lstStyle>
            <a:lvl1pPr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10188" y="0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t" anchorCtr="0" compatLnSpc="1">
            <a:prstTxWarp prst="textNoShape">
              <a:avLst/>
            </a:prstTxWarp>
          </a:bodyPr>
          <a:lstStyle>
            <a:lvl1pPr algn="r"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b" anchorCtr="0" compatLnSpc="1">
            <a:prstTxWarp prst="textNoShape">
              <a:avLst/>
            </a:prstTxWarp>
          </a:bodyPr>
          <a:lstStyle>
            <a:lvl1pPr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10188" y="6659563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b" anchorCtr="0" compatLnSpc="1">
            <a:prstTxWarp prst="textNoShape">
              <a:avLst/>
            </a:prstTxWarp>
          </a:bodyPr>
          <a:lstStyle>
            <a:lvl1pPr algn="r" defTabSz="933867">
              <a:defRPr>
                <a:latin typeface="Arial" charset="0"/>
              </a:defRPr>
            </a:lvl1pPr>
          </a:lstStyle>
          <a:p>
            <a:pPr>
              <a:defRPr/>
            </a:pPr>
            <a:fld id="{4FBAFED5-14EA-4383-97DE-E7137AB5C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0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t" anchorCtr="0" compatLnSpc="1">
            <a:prstTxWarp prst="textNoShape">
              <a:avLst/>
            </a:prstTxWarp>
          </a:bodyPr>
          <a:lstStyle>
            <a:lvl1pPr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0188" y="0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t" anchorCtr="0" compatLnSpc="1">
            <a:prstTxWarp prst="textNoShape">
              <a:avLst/>
            </a:prstTxWarp>
          </a:bodyPr>
          <a:lstStyle>
            <a:lvl1pPr algn="r"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3330575"/>
            <a:ext cx="7496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b" anchorCtr="0" compatLnSpc="1">
            <a:prstTxWarp prst="textNoShape">
              <a:avLst/>
            </a:prstTxWarp>
          </a:bodyPr>
          <a:lstStyle>
            <a:lvl1pPr defTabSz="933867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0188" y="6659563"/>
            <a:ext cx="4060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8" tIns="46782" rIns="93558" bIns="46782" numCol="1" anchor="b" anchorCtr="0" compatLnSpc="1">
            <a:prstTxWarp prst="textNoShape">
              <a:avLst/>
            </a:prstTxWarp>
          </a:bodyPr>
          <a:lstStyle>
            <a:lvl1pPr algn="r" defTabSz="933867">
              <a:defRPr>
                <a:latin typeface="Arial" charset="0"/>
              </a:defRPr>
            </a:lvl1pPr>
          </a:lstStyle>
          <a:p>
            <a:pPr>
              <a:defRPr/>
            </a:pPr>
            <a:fld id="{85DE7E6A-9D68-4865-A1E8-4ED95BE18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C7F56766-1007-4CF1-9619-A1FFF9A9AAEC}" type="slidenum">
              <a:rPr lang="en-US" smtClean="0"/>
              <a:pPr defTabSz="933450"/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Thermo equation – consistency with omega_1 and omega_2 contributions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CE8E314F-0410-41A7-9EC4-C3A6C44FC1E6}" type="slidenum">
              <a:rPr lang="en-US" smtClean="0"/>
              <a:pPr defTabSz="933450"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269AC831-33FC-4C08-B015-00968DAE1C1A}" type="slidenum">
              <a:rPr lang="en-US" smtClean="0"/>
              <a:pPr defTabSz="933450"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5613"/>
            <a:ext cx="4038600" cy="578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5613"/>
            <a:ext cx="4038600" cy="578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55613"/>
            <a:ext cx="82296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3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SzPct val="6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://www.noaa.gov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nws.noaa.gov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tx1"/>
                </a:solidFill>
              </a:rPr>
              <a:t>HWRF Dynamics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The WRF-NMM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5276" y="3933825"/>
            <a:ext cx="7524750" cy="255587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Zavisa</a:t>
            </a:r>
            <a:r>
              <a:rPr lang="en-US" sz="2400" dirty="0" smtClean="0"/>
              <a:t> </a:t>
            </a:r>
            <a:r>
              <a:rPr lang="en-US" sz="2400" dirty="0" err="1" smtClean="0"/>
              <a:t>Janjic</a:t>
            </a:r>
            <a:r>
              <a:rPr lang="en-US" sz="2400" dirty="0" smtClean="0"/>
              <a:t> – Creator of the NMM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3200" dirty="0" smtClean="0"/>
              <a:t>Samuel Trahan - Presenter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dirty="0" smtClean="0"/>
              <a:t>Matt Pyle</a:t>
            </a:r>
          </a:p>
        </p:txBody>
      </p:sp>
      <p:grpSp>
        <p:nvGrpSpPr>
          <p:cNvPr id="16388" name="Group 4"/>
          <p:cNvGrpSpPr>
            <a:grpSpLocks noChangeAspect="1"/>
          </p:cNvGrpSpPr>
          <p:nvPr/>
        </p:nvGrpSpPr>
        <p:grpSpPr bwMode="auto">
          <a:xfrm>
            <a:off x="0" y="0"/>
            <a:ext cx="9140825" cy="1073150"/>
            <a:chOff x="492" y="0"/>
            <a:chExt cx="4788" cy="562"/>
          </a:xfrm>
        </p:grpSpPr>
        <p:pic>
          <p:nvPicPr>
            <p:cNvPr id="16390" name="Picture 5" descr="NOAA logo - Click to go to the NOAA homepage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" y="0"/>
              <a:ext cx="61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6" descr="NWS logo - Click to go to the NWS homepage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68" y="0"/>
              <a:ext cx="61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7" descr="National Centers for Environmental Prediction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04" y="144"/>
              <a:ext cx="3600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8" descr="National Weather Service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04" y="0"/>
              <a:ext cx="36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Model Integration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18500" cy="5718175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dirty="0" smtClean="0">
                <a:solidFill>
                  <a:srgbClr val="3333FF"/>
                </a:solidFill>
              </a:rPr>
              <a:t>Explicit</a:t>
            </a:r>
            <a:r>
              <a:rPr lang="en-US" dirty="0" smtClean="0"/>
              <a:t> time differencing preferred where possible, as allows for better phase speeds and more transparent coding:</a:t>
            </a:r>
            <a:r>
              <a:rPr lang="en-US" sz="3200" dirty="0" smtClean="0"/>
              <a:t>  </a:t>
            </a:r>
          </a:p>
          <a:p>
            <a:pPr lvl="1" eaLnBrk="1" hangingPunct="1">
              <a:lnSpc>
                <a:spcPct val="70000"/>
              </a:lnSpc>
              <a:spcAft>
                <a:spcPct val="50000"/>
              </a:spcAft>
            </a:pPr>
            <a:r>
              <a:rPr lang="en-US" dirty="0" smtClean="0"/>
              <a:t>horizontal advection of u, v, T </a:t>
            </a:r>
          </a:p>
          <a:p>
            <a:pPr lvl="1" eaLnBrk="1" hangingPunct="1">
              <a:lnSpc>
                <a:spcPct val="70000"/>
              </a:lnSpc>
              <a:spcAft>
                <a:spcPct val="50000"/>
              </a:spcAft>
            </a:pPr>
            <a:r>
              <a:rPr lang="en-US" dirty="0" smtClean="0"/>
              <a:t>advection of q, cloud water, TKE (“passive substances”) </a:t>
            </a:r>
          </a:p>
          <a:p>
            <a:pPr lvl="1" eaLnBrk="1" hangingPunct="1">
              <a:lnSpc>
                <a:spcPct val="70000"/>
              </a:lnSpc>
              <a:spcAft>
                <a:spcPct val="50000"/>
              </a:spcAft>
            </a:pPr>
            <a:endParaRPr lang="en-US" sz="1000" dirty="0" smtClean="0"/>
          </a:p>
          <a:p>
            <a:pPr eaLnBrk="1" hangingPunct="1">
              <a:spcAft>
                <a:spcPct val="50000"/>
              </a:spcAft>
            </a:pPr>
            <a:r>
              <a:rPr lang="en-US" dirty="0" smtClean="0">
                <a:solidFill>
                  <a:srgbClr val="3333FF"/>
                </a:solidFill>
              </a:rPr>
              <a:t>Implicit</a:t>
            </a:r>
            <a:r>
              <a:rPr lang="en-US" dirty="0" smtClean="0"/>
              <a:t> time differencing for very fast processes that would require a restrictively short time step for numerical stability: </a:t>
            </a:r>
          </a:p>
          <a:p>
            <a:pPr lvl="1" eaLnBrk="1" hangingPunct="1">
              <a:spcAft>
                <a:spcPct val="50000"/>
              </a:spcAft>
            </a:pPr>
            <a:r>
              <a:rPr lang="en-US" dirty="0" smtClean="0"/>
              <a:t>vertical advection of u, v, T and vertically propagating sound waves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Model Integration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dirty="0" smtClean="0"/>
              <a:t>Horizontal advection of u, v, T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95550" y="2097088"/>
          <a:ext cx="4152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4152600" imgH="812520" progId="Equation.3">
                  <p:embed/>
                </p:oleObj>
              </mc:Choice>
              <mc:Fallback>
                <p:oleObj name="Equation" r:id="rId4" imgW="41526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097088"/>
                        <a:ext cx="4152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209800" y="5181600"/>
          <a:ext cx="525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2374560" imgH="419040" progId="Equation.3">
                  <p:embed/>
                </p:oleObj>
              </mc:Choice>
              <mc:Fallback>
                <p:oleObj name="Equation" r:id="rId6" imgW="2374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5257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354513" y="4857750"/>
            <a:ext cx="265112" cy="547688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49263" y="1268413"/>
            <a:ext cx="8243887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order Adams-</a:t>
            </a:r>
            <a:r>
              <a:rPr lang="en-US" sz="2800" dirty="0" err="1"/>
              <a:t>Bashforth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sz="2800" dirty="0"/>
              <a:t>Stability/Amplification: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A-B has a weak linear instability (amplification) which </a:t>
            </a:r>
            <a:r>
              <a:rPr lang="en-US" sz="2400" dirty="0" smtClean="0"/>
              <a:t>either can </a:t>
            </a:r>
            <a:r>
              <a:rPr lang="en-US" sz="2400" dirty="0"/>
              <a:t>be tolerated </a:t>
            </a:r>
            <a:r>
              <a:rPr lang="en-US" sz="2400" dirty="0" smtClean="0"/>
              <a:t>or can be </a:t>
            </a:r>
            <a:r>
              <a:rPr lang="en-US" sz="2400" dirty="0" smtClean="0">
                <a:solidFill>
                  <a:srgbClr val="3333FF"/>
                </a:solidFill>
              </a:rPr>
              <a:t>stabilized </a:t>
            </a:r>
            <a:r>
              <a:rPr lang="en-US" sz="2400" dirty="0">
                <a:solidFill>
                  <a:srgbClr val="3333FF"/>
                </a:solidFill>
              </a:rPr>
              <a:t>by a slight off-centering as is done in the WRF-NMM</a:t>
            </a:r>
            <a:r>
              <a:rPr lang="en-US" sz="2400" dirty="0"/>
              <a:t>.</a:t>
            </a: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5391150" y="4838700"/>
            <a:ext cx="568325" cy="6223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Model Integration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 </a:t>
            </a:r>
            <a:r>
              <a:rPr lang="en-US" smtClean="0"/>
              <a:t>Vertical advection of u, v, &amp; 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172450" cy="378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Crank-Nicolson (w/ off centering in time):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Stability: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An implicit method, it is absolutely stable numerically.  Short time steps still needed for </a:t>
            </a:r>
            <a:r>
              <a:rPr lang="en-US" i="1" dirty="0" smtClean="0"/>
              <a:t>accuracy.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7413" y="2378075"/>
          <a:ext cx="45069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247840" imgH="419040" progId="Equation.3">
                  <p:embed/>
                </p:oleObj>
              </mc:Choice>
              <mc:Fallback>
                <p:oleObj name="Equation" r:id="rId3" imgW="22478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378075"/>
                        <a:ext cx="4506912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xs_temp_c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323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82600" y="0"/>
            <a:ext cx="8153400" cy="1219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Cross-section of temperatures 18 h into an integration experiencing strong </a:t>
            </a:r>
            <a:r>
              <a:rPr lang="en-US" sz="2400" dirty="0" err="1"/>
              <a:t>orographically</a:t>
            </a:r>
            <a:r>
              <a:rPr lang="en-US" sz="2400" dirty="0"/>
              <a:t>-forced vertical motion and using </a:t>
            </a:r>
            <a:r>
              <a:rPr lang="en-US" sz="2400" b="1" dirty="0" smtClean="0"/>
              <a:t>centered in time </a:t>
            </a:r>
            <a:r>
              <a:rPr lang="en-US" sz="2400" dirty="0"/>
              <a:t>C-N vertical advection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xs_temp_offc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323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82600" y="0"/>
            <a:ext cx="8115300" cy="124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Cross-section of temperatures 18 h into an integration experiencing strong </a:t>
            </a:r>
            <a:r>
              <a:rPr lang="en-US" sz="2400" dirty="0" err="1"/>
              <a:t>orographically</a:t>
            </a:r>
            <a:r>
              <a:rPr lang="en-US" sz="2400" dirty="0"/>
              <a:t>-forced vertical motion and using </a:t>
            </a:r>
            <a:r>
              <a:rPr lang="en-US" sz="2400" b="1" dirty="0" smtClean="0"/>
              <a:t>off-centered in time </a:t>
            </a:r>
            <a:r>
              <a:rPr lang="en-US" sz="2400" dirty="0"/>
              <a:t>C-N vertical advection.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506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Model Integration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dirty="0" smtClean="0"/>
              <a:t>Advection of TKE (Q2) and moisture (Q, CWM, species)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412875"/>
            <a:ext cx="81978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Traditionally has taken an approach similar to the </a:t>
            </a:r>
            <a:r>
              <a:rPr lang="en-US" dirty="0" err="1" smtClean="0"/>
              <a:t>Janjic</a:t>
            </a:r>
            <a:r>
              <a:rPr lang="en-US" dirty="0" smtClean="0"/>
              <a:t> (1997) scheme used in Eta model: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Starts with an initial upstream advection step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Anti-diffusion/anti-filtering step applied to reduce </a:t>
            </a:r>
            <a:r>
              <a:rPr lang="en-US" dirty="0" err="1" smtClean="0"/>
              <a:t>dispersiveness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Conservation enforced after each anti-filtering step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maintain global sum of </a:t>
            </a:r>
            <a:r>
              <a:rPr lang="en-US" dirty="0" err="1" smtClean="0"/>
              <a:t>advected</a:t>
            </a:r>
            <a:r>
              <a:rPr lang="en-US" dirty="0" smtClean="0"/>
              <a:t> quantity</a:t>
            </a:r>
          </a:p>
          <a:p>
            <a:pPr lvl="2" eaLnBrk="1" hangingPunct="1">
              <a:lnSpc>
                <a:spcPct val="90000"/>
              </a:lnSpc>
            </a:pPr>
            <a:endParaRPr lang="en-US" sz="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prevent generation of new extrema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Eulerian advection also available, but not used by HWRF.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0"/>
            <a:ext cx="8459788" cy="873125"/>
          </a:xfrm>
        </p:spPr>
        <p:txBody>
          <a:bodyPr/>
          <a:lstStyle/>
          <a:p>
            <a:pPr eaLnBrk="1" hangingPunct="1"/>
            <a:r>
              <a:rPr lang="en-US" sz="3200" b="1" smtClean="0"/>
              <a:t>Model Integration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00100"/>
            <a:ext cx="8229600" cy="680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Subroutine sequence within </a:t>
            </a:r>
            <a:r>
              <a:rPr lang="en-US" dirty="0" err="1" smtClean="0"/>
              <a:t>solve_nmm</a:t>
            </a:r>
            <a:r>
              <a:rPr lang="en-US" dirty="0" smtClean="0"/>
              <a:t> (ignoring physics):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PDTE – integrates mass flux divergence, computes vertical velocity and updates hydrostatic pressure.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ADVE – horizontal and vertical advection of T, u, v, </a:t>
            </a:r>
            <a:r>
              <a:rPr lang="en-US" dirty="0" err="1" smtClean="0"/>
              <a:t>Coriolis</a:t>
            </a:r>
            <a:r>
              <a:rPr lang="en-US" dirty="0" smtClean="0"/>
              <a:t> and curvature terms applied.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ADV2/ADV2_SCAL (typically every other step) – vertical/horizontal advection of q, CWM, TKE</a:t>
            </a: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VTOA – updates </a:t>
            </a:r>
            <a:r>
              <a:rPr lang="en-US" dirty="0" err="1" smtClean="0"/>
              <a:t>nonhydrostatic</a:t>
            </a:r>
            <a:r>
              <a:rPr lang="en-US" dirty="0" smtClean="0"/>
              <a:t> pressure, applies </a:t>
            </a:r>
            <a:r>
              <a:rPr lang="en-US" dirty="0" err="1" smtClean="0">
                <a:latin typeface="Symbol" pitchFamily="18" charset="2"/>
              </a:rPr>
              <a:t>wa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term to thermodynamic equation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VADZ/HADZ – vertical/horizontal advection of height.  w=</a:t>
            </a:r>
            <a:r>
              <a:rPr lang="en-US" dirty="0" err="1" smtClean="0"/>
              <a:t>dz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updated.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dirty="0" smtClean="0"/>
              <a:t>   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1924050"/>
            <a:ext cx="104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(3%)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270827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(21%)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3505200"/>
            <a:ext cx="1130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(32%)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0" y="436562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0" y="51911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(6%)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68300" y="6065838"/>
            <a:ext cx="855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approximate</a:t>
            </a:r>
            <a:r>
              <a:rPr lang="en-US" sz="2000" dirty="0" smtClean="0">
                <a:solidFill>
                  <a:srgbClr val="FF0000"/>
                </a:solidFill>
              </a:rPr>
              <a:t> relative % of dynamics time spent in these subroutines)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28663"/>
            <a:ext cx="8137525" cy="5175250"/>
          </a:xfrm>
        </p:spPr>
        <p:txBody>
          <a:bodyPr/>
          <a:lstStyle/>
          <a:p>
            <a:pPr eaLnBrk="1" hangingPunct="1"/>
            <a:r>
              <a:rPr lang="en-US" dirty="0" smtClean="0"/>
              <a:t>Subroutine sequence within </a:t>
            </a:r>
            <a:r>
              <a:rPr lang="en-US" dirty="0" err="1" smtClean="0"/>
              <a:t>solve_nmm</a:t>
            </a:r>
            <a:r>
              <a:rPr lang="en-US" dirty="0" smtClean="0"/>
              <a:t> (cont):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r>
              <a:rPr lang="en-US" dirty="0" smtClean="0"/>
              <a:t>EPS – vertical and horizontal advection of </a:t>
            </a:r>
            <a:r>
              <a:rPr lang="en-US" dirty="0" err="1" smtClean="0"/>
              <a:t>dz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, vertical sound wave treatment.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r>
              <a:rPr lang="en-US" dirty="0" smtClean="0"/>
              <a:t>HDIFF – horizontal diffusion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r>
              <a:rPr lang="en-US" dirty="0" smtClean="0"/>
              <a:t>BOCOH – boundary update at mass points</a:t>
            </a:r>
            <a:br>
              <a:rPr lang="en-US" dirty="0" smtClean="0"/>
            </a:br>
            <a:endParaRPr lang="en-US" sz="1200" dirty="0" smtClean="0"/>
          </a:p>
          <a:p>
            <a:pPr lvl="1" eaLnBrk="1" hangingPunct="1"/>
            <a:r>
              <a:rPr lang="en-US" dirty="0" smtClean="0"/>
              <a:t>PFDHT – calculates PGF, updates winds due to PGF, computes divergence.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r>
              <a:rPr lang="en-US" dirty="0" smtClean="0"/>
              <a:t>DDAMP – divergence damping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r>
              <a:rPr lang="en-US" dirty="0" smtClean="0"/>
              <a:t>BOCOV – boundary update at wind points\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Nest motion</a:t>
            </a:r>
          </a:p>
          <a:p>
            <a:pPr lvl="1" eaLnBrk="1" hangingPunct="1"/>
            <a:r>
              <a:rPr lang="en-US" dirty="0" smtClean="0"/>
              <a:t>Diagnostics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79388" y="0"/>
            <a:ext cx="860583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>
          <a:xfrm>
            <a:off x="215900" y="0"/>
            <a:ext cx="8459788" cy="873125"/>
          </a:xfrm>
          <a:noFill/>
        </p:spPr>
        <p:txBody>
          <a:bodyPr/>
          <a:lstStyle/>
          <a:p>
            <a:pPr eaLnBrk="1" hangingPunct="1"/>
            <a:r>
              <a:rPr lang="en-US" sz="3200" b="1" smtClean="0"/>
              <a:t>Model Integration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0" y="2403475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(11%)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0" y="2943225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(&lt;1%)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0" y="3519488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(14%)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0" y="4419600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0" y="4922838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(&lt;1%)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1514475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(9%)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5"/>
          <p:cNvSpPr>
            <a:spLocks noChangeShapeType="1"/>
          </p:cNvSpPr>
          <p:nvPr/>
        </p:nvSpPr>
        <p:spPr bwMode="auto">
          <a:xfrm>
            <a:off x="755650" y="2060575"/>
            <a:ext cx="7696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755650" y="1679575"/>
            <a:ext cx="0" cy="76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539750" y="3789363"/>
            <a:ext cx="7924800" cy="264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Model time step “dt” specified in model namelist.input is for the fundamental time step.  </a:t>
            </a:r>
          </a:p>
          <a:p>
            <a:pPr>
              <a:spcBef>
                <a:spcPct val="50000"/>
              </a:spcBef>
            </a:pPr>
            <a:r>
              <a:rPr lang="en-US" sz="2400"/>
              <a:t>Generally about 2.25x** the horizontal grid spacing (km), or 350x the namelist.input “dy” value (degrees lat).</a:t>
            </a:r>
          </a:p>
          <a:p>
            <a:pPr>
              <a:spcBef>
                <a:spcPct val="50000"/>
              </a:spcBef>
            </a:pPr>
            <a:r>
              <a:rPr lang="en-US" sz="2400"/>
              <a:t>** runs w/o parameterized convection may benefit from limiting the time step to about 1.9-2.0x the grid spacing.</a:t>
            </a:r>
          </a:p>
        </p:txBody>
      </p:sp>
      <p:sp>
        <p:nvSpPr>
          <p:cNvPr id="31749" name="Line 16"/>
          <p:cNvSpPr>
            <a:spLocks noChangeShapeType="1"/>
          </p:cNvSpPr>
          <p:nvPr/>
        </p:nvSpPr>
        <p:spPr bwMode="auto">
          <a:xfrm>
            <a:off x="2203450" y="16795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17"/>
          <p:cNvSpPr>
            <a:spLocks noChangeShapeType="1"/>
          </p:cNvSpPr>
          <p:nvPr/>
        </p:nvSpPr>
        <p:spPr bwMode="auto">
          <a:xfrm>
            <a:off x="3651250" y="16795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19"/>
          <p:cNvSpPr>
            <a:spLocks noChangeShapeType="1"/>
          </p:cNvSpPr>
          <p:nvPr/>
        </p:nvSpPr>
        <p:spPr bwMode="auto">
          <a:xfrm>
            <a:off x="5099050" y="16795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20"/>
          <p:cNvSpPr>
            <a:spLocks noChangeShapeType="1"/>
          </p:cNvSpPr>
          <p:nvPr/>
        </p:nvSpPr>
        <p:spPr bwMode="auto">
          <a:xfrm>
            <a:off x="6546850" y="16795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603250" y="24415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t1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2016125" y="245745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t2</a:t>
            </a:r>
          </a:p>
        </p:txBody>
      </p:sp>
      <p:sp>
        <p:nvSpPr>
          <p:cNvPr id="31755" name="Text Box 24"/>
          <p:cNvSpPr txBox="1">
            <a:spLocks noChangeArrowheads="1"/>
          </p:cNvSpPr>
          <p:nvPr/>
        </p:nvSpPr>
        <p:spPr bwMode="auto">
          <a:xfrm>
            <a:off x="3422650" y="24415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t3</a:t>
            </a:r>
          </a:p>
        </p:txBody>
      </p:sp>
      <p:sp>
        <p:nvSpPr>
          <p:cNvPr id="31756" name="Freeform 25"/>
          <p:cNvSpPr>
            <a:spLocks/>
          </p:cNvSpPr>
          <p:nvPr/>
        </p:nvSpPr>
        <p:spPr bwMode="auto">
          <a:xfrm>
            <a:off x="755650" y="1525588"/>
            <a:ext cx="1447800" cy="484187"/>
          </a:xfrm>
          <a:custGeom>
            <a:avLst/>
            <a:gdLst>
              <a:gd name="T0" fmla="*/ 0 w 912"/>
              <a:gd name="T1" fmla="*/ 2147483647 h 305"/>
              <a:gd name="T2" fmla="*/ 2147483647 w 912"/>
              <a:gd name="T3" fmla="*/ 2147483647 h 305"/>
              <a:gd name="T4" fmla="*/ 2147483647 w 912"/>
              <a:gd name="T5" fmla="*/ 2147483647 h 305"/>
              <a:gd name="T6" fmla="*/ 2147483647 w 912"/>
              <a:gd name="T7" fmla="*/ 2147483647 h 305"/>
              <a:gd name="T8" fmla="*/ 2147483647 w 912"/>
              <a:gd name="T9" fmla="*/ 2147483647 h 305"/>
              <a:gd name="T10" fmla="*/ 2147483647 w 912"/>
              <a:gd name="T11" fmla="*/ 2147483647 h 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305"/>
              <a:gd name="T20" fmla="*/ 912 w 912"/>
              <a:gd name="T21" fmla="*/ 305 h 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305">
                <a:moveTo>
                  <a:pt x="0" y="305"/>
                </a:moveTo>
                <a:cubicBezTo>
                  <a:pt x="22" y="274"/>
                  <a:pt x="74" y="169"/>
                  <a:pt x="130" y="121"/>
                </a:cubicBezTo>
                <a:cubicBezTo>
                  <a:pt x="186" y="73"/>
                  <a:pt x="262" y="34"/>
                  <a:pt x="336" y="17"/>
                </a:cubicBezTo>
                <a:cubicBezTo>
                  <a:pt x="410" y="0"/>
                  <a:pt x="506" y="4"/>
                  <a:pt x="576" y="17"/>
                </a:cubicBezTo>
                <a:cubicBezTo>
                  <a:pt x="646" y="30"/>
                  <a:pt x="702" y="49"/>
                  <a:pt x="758" y="97"/>
                </a:cubicBezTo>
                <a:cubicBezTo>
                  <a:pt x="814" y="145"/>
                  <a:pt x="886" y="271"/>
                  <a:pt x="912" y="305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Freeform 26"/>
          <p:cNvSpPr>
            <a:spLocks/>
          </p:cNvSpPr>
          <p:nvPr/>
        </p:nvSpPr>
        <p:spPr bwMode="auto">
          <a:xfrm>
            <a:off x="2203450" y="1527175"/>
            <a:ext cx="1447800" cy="484188"/>
          </a:xfrm>
          <a:custGeom>
            <a:avLst/>
            <a:gdLst>
              <a:gd name="T0" fmla="*/ 0 w 912"/>
              <a:gd name="T1" fmla="*/ 2147483647 h 305"/>
              <a:gd name="T2" fmla="*/ 2147483647 w 912"/>
              <a:gd name="T3" fmla="*/ 2147483647 h 305"/>
              <a:gd name="T4" fmla="*/ 2147483647 w 912"/>
              <a:gd name="T5" fmla="*/ 2147483647 h 305"/>
              <a:gd name="T6" fmla="*/ 2147483647 w 912"/>
              <a:gd name="T7" fmla="*/ 2147483647 h 305"/>
              <a:gd name="T8" fmla="*/ 2147483647 w 912"/>
              <a:gd name="T9" fmla="*/ 2147483647 h 305"/>
              <a:gd name="T10" fmla="*/ 2147483647 w 912"/>
              <a:gd name="T11" fmla="*/ 2147483647 h 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305"/>
              <a:gd name="T20" fmla="*/ 912 w 912"/>
              <a:gd name="T21" fmla="*/ 305 h 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305">
                <a:moveTo>
                  <a:pt x="0" y="305"/>
                </a:moveTo>
                <a:cubicBezTo>
                  <a:pt x="22" y="274"/>
                  <a:pt x="74" y="169"/>
                  <a:pt x="130" y="121"/>
                </a:cubicBezTo>
                <a:cubicBezTo>
                  <a:pt x="186" y="73"/>
                  <a:pt x="262" y="34"/>
                  <a:pt x="336" y="17"/>
                </a:cubicBezTo>
                <a:cubicBezTo>
                  <a:pt x="410" y="0"/>
                  <a:pt x="506" y="4"/>
                  <a:pt x="576" y="17"/>
                </a:cubicBezTo>
                <a:cubicBezTo>
                  <a:pt x="646" y="30"/>
                  <a:pt x="702" y="49"/>
                  <a:pt x="758" y="97"/>
                </a:cubicBezTo>
                <a:cubicBezTo>
                  <a:pt x="814" y="145"/>
                  <a:pt x="886" y="271"/>
                  <a:pt x="912" y="305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27"/>
          <p:cNvSpPr>
            <a:spLocks/>
          </p:cNvSpPr>
          <p:nvPr/>
        </p:nvSpPr>
        <p:spPr bwMode="auto">
          <a:xfrm>
            <a:off x="776288" y="2111375"/>
            <a:ext cx="2887662" cy="842963"/>
          </a:xfrm>
          <a:custGeom>
            <a:avLst/>
            <a:gdLst>
              <a:gd name="T0" fmla="*/ 0 w 1819"/>
              <a:gd name="T1" fmla="*/ 0 h 531"/>
              <a:gd name="T2" fmla="*/ 2147483647 w 1819"/>
              <a:gd name="T3" fmla="*/ 2147483647 h 531"/>
              <a:gd name="T4" fmla="*/ 2147483647 w 1819"/>
              <a:gd name="T5" fmla="*/ 2147483647 h 531"/>
              <a:gd name="T6" fmla="*/ 2147483647 w 1819"/>
              <a:gd name="T7" fmla="*/ 2147483647 h 531"/>
              <a:gd name="T8" fmla="*/ 2147483647 w 1819"/>
              <a:gd name="T9" fmla="*/ 2147483647 h 5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9"/>
              <a:gd name="T16" fmla="*/ 0 h 531"/>
              <a:gd name="T17" fmla="*/ 1819 w 1819"/>
              <a:gd name="T18" fmla="*/ 531 h 5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9" h="531">
                <a:moveTo>
                  <a:pt x="0" y="0"/>
                </a:moveTo>
                <a:cubicBezTo>
                  <a:pt x="68" y="65"/>
                  <a:pt x="256" y="304"/>
                  <a:pt x="408" y="392"/>
                </a:cubicBezTo>
                <a:cubicBezTo>
                  <a:pt x="560" y="480"/>
                  <a:pt x="747" y="525"/>
                  <a:pt x="912" y="528"/>
                </a:cubicBezTo>
                <a:cubicBezTo>
                  <a:pt x="1077" y="531"/>
                  <a:pt x="1249" y="495"/>
                  <a:pt x="1400" y="408"/>
                </a:cubicBezTo>
                <a:cubicBezTo>
                  <a:pt x="1551" y="321"/>
                  <a:pt x="1732" y="89"/>
                  <a:pt x="1819" y="5"/>
                </a:cubicBezTo>
              </a:path>
            </a:pathLst>
          </a:custGeom>
          <a:noFill/>
          <a:ln w="508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Text Box 28"/>
          <p:cNvSpPr txBox="1">
            <a:spLocks noChangeArrowheads="1"/>
          </p:cNvSpPr>
          <p:nvPr/>
        </p:nvSpPr>
        <p:spPr bwMode="auto">
          <a:xfrm>
            <a:off x="576263" y="512763"/>
            <a:ext cx="7596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All dynamical processes every fundamental time step, except….</a:t>
            </a:r>
          </a:p>
        </p:txBody>
      </p:sp>
      <p:sp>
        <p:nvSpPr>
          <p:cNvPr id="31760" name="Text Box 30"/>
          <p:cNvSpPr txBox="1">
            <a:spLocks noChangeArrowheads="1"/>
          </p:cNvSpPr>
          <p:nvPr/>
        </p:nvSpPr>
        <p:spPr bwMode="auto">
          <a:xfrm>
            <a:off x="719138" y="3105150"/>
            <a:ext cx="744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…passive substance advection, every other time step</a:t>
            </a:r>
          </a:p>
        </p:txBody>
      </p:sp>
      <p:sp>
        <p:nvSpPr>
          <p:cNvPr id="31761" name="Freeform 31"/>
          <p:cNvSpPr>
            <a:spLocks/>
          </p:cNvSpPr>
          <p:nvPr/>
        </p:nvSpPr>
        <p:spPr bwMode="auto">
          <a:xfrm>
            <a:off x="3665538" y="1511300"/>
            <a:ext cx="1447800" cy="484188"/>
          </a:xfrm>
          <a:custGeom>
            <a:avLst/>
            <a:gdLst>
              <a:gd name="T0" fmla="*/ 0 w 912"/>
              <a:gd name="T1" fmla="*/ 2147483647 h 305"/>
              <a:gd name="T2" fmla="*/ 2147483647 w 912"/>
              <a:gd name="T3" fmla="*/ 2147483647 h 305"/>
              <a:gd name="T4" fmla="*/ 2147483647 w 912"/>
              <a:gd name="T5" fmla="*/ 2147483647 h 305"/>
              <a:gd name="T6" fmla="*/ 2147483647 w 912"/>
              <a:gd name="T7" fmla="*/ 2147483647 h 305"/>
              <a:gd name="T8" fmla="*/ 2147483647 w 912"/>
              <a:gd name="T9" fmla="*/ 2147483647 h 305"/>
              <a:gd name="T10" fmla="*/ 2147483647 w 912"/>
              <a:gd name="T11" fmla="*/ 2147483647 h 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305"/>
              <a:gd name="T20" fmla="*/ 912 w 912"/>
              <a:gd name="T21" fmla="*/ 305 h 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305">
                <a:moveTo>
                  <a:pt x="0" y="305"/>
                </a:moveTo>
                <a:cubicBezTo>
                  <a:pt x="22" y="274"/>
                  <a:pt x="74" y="169"/>
                  <a:pt x="130" y="121"/>
                </a:cubicBezTo>
                <a:cubicBezTo>
                  <a:pt x="186" y="73"/>
                  <a:pt x="262" y="34"/>
                  <a:pt x="336" y="17"/>
                </a:cubicBezTo>
                <a:cubicBezTo>
                  <a:pt x="410" y="0"/>
                  <a:pt x="506" y="4"/>
                  <a:pt x="576" y="17"/>
                </a:cubicBezTo>
                <a:cubicBezTo>
                  <a:pt x="646" y="30"/>
                  <a:pt x="702" y="49"/>
                  <a:pt x="758" y="97"/>
                </a:cubicBezTo>
                <a:cubicBezTo>
                  <a:pt x="814" y="145"/>
                  <a:pt x="886" y="271"/>
                  <a:pt x="912" y="305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Freeform 32"/>
          <p:cNvSpPr>
            <a:spLocks/>
          </p:cNvSpPr>
          <p:nvPr/>
        </p:nvSpPr>
        <p:spPr bwMode="auto">
          <a:xfrm>
            <a:off x="5070475" y="1511300"/>
            <a:ext cx="1447800" cy="484188"/>
          </a:xfrm>
          <a:custGeom>
            <a:avLst/>
            <a:gdLst>
              <a:gd name="T0" fmla="*/ 0 w 912"/>
              <a:gd name="T1" fmla="*/ 2147483647 h 305"/>
              <a:gd name="T2" fmla="*/ 2147483647 w 912"/>
              <a:gd name="T3" fmla="*/ 2147483647 h 305"/>
              <a:gd name="T4" fmla="*/ 2147483647 w 912"/>
              <a:gd name="T5" fmla="*/ 2147483647 h 305"/>
              <a:gd name="T6" fmla="*/ 2147483647 w 912"/>
              <a:gd name="T7" fmla="*/ 2147483647 h 305"/>
              <a:gd name="T8" fmla="*/ 2147483647 w 912"/>
              <a:gd name="T9" fmla="*/ 2147483647 h 305"/>
              <a:gd name="T10" fmla="*/ 2147483647 w 912"/>
              <a:gd name="T11" fmla="*/ 2147483647 h 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305"/>
              <a:gd name="T20" fmla="*/ 912 w 912"/>
              <a:gd name="T21" fmla="*/ 305 h 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305">
                <a:moveTo>
                  <a:pt x="0" y="305"/>
                </a:moveTo>
                <a:cubicBezTo>
                  <a:pt x="22" y="274"/>
                  <a:pt x="74" y="169"/>
                  <a:pt x="130" y="121"/>
                </a:cubicBezTo>
                <a:cubicBezTo>
                  <a:pt x="186" y="73"/>
                  <a:pt x="262" y="34"/>
                  <a:pt x="336" y="17"/>
                </a:cubicBezTo>
                <a:cubicBezTo>
                  <a:pt x="410" y="0"/>
                  <a:pt x="506" y="4"/>
                  <a:pt x="576" y="17"/>
                </a:cubicBezTo>
                <a:cubicBezTo>
                  <a:pt x="646" y="30"/>
                  <a:pt x="702" y="49"/>
                  <a:pt x="758" y="97"/>
                </a:cubicBezTo>
                <a:cubicBezTo>
                  <a:pt x="814" y="145"/>
                  <a:pt x="886" y="271"/>
                  <a:pt x="912" y="305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Freeform 35"/>
          <p:cNvSpPr>
            <a:spLocks/>
          </p:cNvSpPr>
          <p:nvPr/>
        </p:nvSpPr>
        <p:spPr bwMode="auto">
          <a:xfrm>
            <a:off x="3665538" y="2124075"/>
            <a:ext cx="2868612" cy="884238"/>
          </a:xfrm>
          <a:custGeom>
            <a:avLst/>
            <a:gdLst>
              <a:gd name="T0" fmla="*/ 0 w 1807"/>
              <a:gd name="T1" fmla="*/ 2147483647 h 557"/>
              <a:gd name="T2" fmla="*/ 2147483647 w 1807"/>
              <a:gd name="T3" fmla="*/ 2147483647 h 557"/>
              <a:gd name="T4" fmla="*/ 2147483647 w 1807"/>
              <a:gd name="T5" fmla="*/ 2147483647 h 557"/>
              <a:gd name="T6" fmla="*/ 2147483647 w 1807"/>
              <a:gd name="T7" fmla="*/ 2147483647 h 557"/>
              <a:gd name="T8" fmla="*/ 2147483647 w 1807"/>
              <a:gd name="T9" fmla="*/ 0 h 5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7"/>
              <a:gd name="T16" fmla="*/ 0 h 557"/>
              <a:gd name="T17" fmla="*/ 1807 w 1807"/>
              <a:gd name="T18" fmla="*/ 557 h 5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7" h="557">
                <a:moveTo>
                  <a:pt x="0" y="26"/>
                </a:moveTo>
                <a:cubicBezTo>
                  <a:pt x="68" y="91"/>
                  <a:pt x="256" y="330"/>
                  <a:pt x="408" y="418"/>
                </a:cubicBezTo>
                <a:cubicBezTo>
                  <a:pt x="560" y="506"/>
                  <a:pt x="747" y="551"/>
                  <a:pt x="912" y="554"/>
                </a:cubicBezTo>
                <a:cubicBezTo>
                  <a:pt x="1077" y="557"/>
                  <a:pt x="1251" y="526"/>
                  <a:pt x="1400" y="434"/>
                </a:cubicBezTo>
                <a:cubicBezTo>
                  <a:pt x="1549" y="342"/>
                  <a:pt x="1722" y="90"/>
                  <a:pt x="1807" y="0"/>
                </a:cubicBezTo>
              </a:path>
            </a:pathLst>
          </a:custGeom>
          <a:noFill/>
          <a:ln w="508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Text Box 37"/>
          <p:cNvSpPr txBox="1">
            <a:spLocks noChangeArrowheads="1"/>
          </p:cNvSpPr>
          <p:nvPr/>
        </p:nvSpPr>
        <p:spPr bwMode="auto">
          <a:xfrm>
            <a:off x="4932363" y="245745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t4</a:t>
            </a:r>
          </a:p>
        </p:txBody>
      </p:sp>
      <p:sp>
        <p:nvSpPr>
          <p:cNvPr id="31765" name="Text Box 38"/>
          <p:cNvSpPr txBox="1">
            <a:spLocks noChangeArrowheads="1"/>
          </p:cNvSpPr>
          <p:nvPr/>
        </p:nvSpPr>
        <p:spPr bwMode="auto">
          <a:xfrm>
            <a:off x="6408738" y="245745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0800000">
            <a:off x="1779373" y="1943489"/>
            <a:ext cx="2084602" cy="1392835"/>
          </a:xfrm>
          <a:prstGeom prst="trapezoid">
            <a:avLst>
              <a:gd name="adj" fmla="val 19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Oval 2"/>
          <p:cNvSpPr>
            <a:spLocks noChangeArrowheads="1"/>
          </p:cNvSpPr>
          <p:nvPr/>
        </p:nvSpPr>
        <p:spPr bwMode="auto">
          <a:xfrm>
            <a:off x="180975" y="1349375"/>
            <a:ext cx="4899025" cy="5038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8099" name="Oval 3"/>
          <p:cNvSpPr>
            <a:spLocks noChangeArrowheads="1"/>
          </p:cNvSpPr>
          <p:nvPr/>
        </p:nvSpPr>
        <p:spPr bwMode="auto">
          <a:xfrm>
            <a:off x="180975" y="3482975"/>
            <a:ext cx="4899025" cy="11350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Freeform 5"/>
          <p:cNvSpPr>
            <a:spLocks/>
          </p:cNvSpPr>
          <p:nvPr/>
        </p:nvSpPr>
        <p:spPr bwMode="auto">
          <a:xfrm>
            <a:off x="1460500" y="4570413"/>
            <a:ext cx="2222500" cy="46037"/>
          </a:xfrm>
          <a:custGeom>
            <a:avLst/>
            <a:gdLst>
              <a:gd name="T0" fmla="*/ 0 w 1495"/>
              <a:gd name="T1" fmla="*/ 0 h 55"/>
              <a:gd name="T2" fmla="*/ 2147483647 w 1495"/>
              <a:gd name="T3" fmla="*/ 2147483647 h 55"/>
              <a:gd name="T4" fmla="*/ 2147483647 w 1495"/>
              <a:gd name="T5" fmla="*/ 2147483647 h 55"/>
              <a:gd name="T6" fmla="*/ 2147483647 w 1495"/>
              <a:gd name="T7" fmla="*/ 2147483647 h 55"/>
              <a:gd name="T8" fmla="*/ 2147483647 w 1495"/>
              <a:gd name="T9" fmla="*/ 2147483647 h 55"/>
              <a:gd name="T10" fmla="*/ 2147483647 w 1495"/>
              <a:gd name="T11" fmla="*/ 2147483647 h 55"/>
              <a:gd name="T12" fmla="*/ 2147483647 w 1495"/>
              <a:gd name="T13" fmla="*/ 2147483647 h 55"/>
              <a:gd name="T14" fmla="*/ 2147483647 w 1495"/>
              <a:gd name="T15" fmla="*/ 2147483647 h 55"/>
              <a:gd name="T16" fmla="*/ 2147483647 w 1495"/>
              <a:gd name="T17" fmla="*/ 2147483647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95"/>
              <a:gd name="T28" fmla="*/ 0 h 55"/>
              <a:gd name="T29" fmla="*/ 1495 w 1495"/>
              <a:gd name="T30" fmla="*/ 55 h 5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95" h="55">
                <a:moveTo>
                  <a:pt x="0" y="0"/>
                </a:moveTo>
                <a:cubicBezTo>
                  <a:pt x="24" y="2"/>
                  <a:pt x="80" y="8"/>
                  <a:pt x="142" y="15"/>
                </a:cubicBezTo>
                <a:cubicBezTo>
                  <a:pt x="204" y="22"/>
                  <a:pt x="296" y="34"/>
                  <a:pt x="372" y="40"/>
                </a:cubicBezTo>
                <a:cubicBezTo>
                  <a:pt x="448" y="46"/>
                  <a:pt x="529" y="48"/>
                  <a:pt x="596" y="50"/>
                </a:cubicBezTo>
                <a:cubicBezTo>
                  <a:pt x="663" y="52"/>
                  <a:pt x="701" y="55"/>
                  <a:pt x="777" y="55"/>
                </a:cubicBezTo>
                <a:cubicBezTo>
                  <a:pt x="853" y="55"/>
                  <a:pt x="977" y="55"/>
                  <a:pt x="1051" y="53"/>
                </a:cubicBezTo>
                <a:cubicBezTo>
                  <a:pt x="1125" y="51"/>
                  <a:pt x="1170" y="49"/>
                  <a:pt x="1221" y="45"/>
                </a:cubicBezTo>
                <a:cubicBezTo>
                  <a:pt x="1272" y="41"/>
                  <a:pt x="1312" y="35"/>
                  <a:pt x="1358" y="30"/>
                </a:cubicBezTo>
                <a:cubicBezTo>
                  <a:pt x="1404" y="25"/>
                  <a:pt x="1467" y="18"/>
                  <a:pt x="1495" y="1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2784475" y="3787775"/>
            <a:ext cx="46038" cy="1631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rot="21378503">
            <a:off x="1929232" y="2564905"/>
            <a:ext cx="1791024" cy="119611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800350" y="5254625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0</a:t>
            </a:r>
            <a:r>
              <a:rPr lang="en-US" sz="2400" b="1" baseline="40000" dirty="0"/>
              <a:t>o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592513" y="4579938"/>
            <a:ext cx="542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0</a:t>
            </a:r>
            <a:r>
              <a:rPr lang="en-US" sz="2400" b="1" baseline="40000" dirty="0"/>
              <a:t>o</a:t>
            </a:r>
          </a:p>
        </p:txBody>
      </p:sp>
      <p:graphicFrame>
        <p:nvGraphicFramePr>
          <p:cNvPr id="10242" name="Object 14"/>
          <p:cNvGraphicFramePr>
            <a:graphicFrameLocks noChangeAspect="1"/>
          </p:cNvGraphicFramePr>
          <p:nvPr/>
        </p:nvGraphicFramePr>
        <p:xfrm>
          <a:off x="5900738" y="2520950"/>
          <a:ext cx="2322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888840" imgH="203040" progId="Equation.3">
                  <p:embed/>
                </p:oleObj>
              </mc:Choice>
              <mc:Fallback>
                <p:oleObj name="Equation" r:id="rId3" imgW="88884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2520950"/>
                        <a:ext cx="232251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864100" y="1219200"/>
            <a:ext cx="3695700" cy="901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For a domain spanning </a:t>
            </a:r>
            <a:r>
              <a:rPr lang="en-US" sz="2600" dirty="0" smtClean="0"/>
              <a:t>10N </a:t>
            </a:r>
            <a:r>
              <a:rPr lang="en-US" sz="2600" dirty="0"/>
              <a:t>to 70N:</a:t>
            </a:r>
          </a:p>
        </p:txBody>
      </p:sp>
      <p:graphicFrame>
        <p:nvGraphicFramePr>
          <p:cNvPr id="10243" name="Object 16"/>
          <p:cNvGraphicFramePr>
            <a:graphicFrameLocks noChangeAspect="1"/>
          </p:cNvGraphicFramePr>
          <p:nvPr/>
        </p:nvGraphicFramePr>
        <p:xfrm>
          <a:off x="5070475" y="3756025"/>
          <a:ext cx="39211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663560" imgH="228600" progId="Equation.3">
                  <p:embed/>
                </p:oleObj>
              </mc:Choice>
              <mc:Fallback>
                <p:oleObj name="Equation" r:id="rId5" imgW="16635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756025"/>
                        <a:ext cx="39211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7"/>
          <p:cNvGraphicFramePr>
            <a:graphicFrameLocks noChangeAspect="1"/>
          </p:cNvGraphicFramePr>
          <p:nvPr/>
        </p:nvGraphicFramePr>
        <p:xfrm>
          <a:off x="5173663" y="4903788"/>
          <a:ext cx="3775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903788"/>
                        <a:ext cx="3775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5375275" y="3182938"/>
            <a:ext cx="3563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</a:rPr>
              <a:t>Regular lat-lon grid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5294313" y="4322763"/>
            <a:ext cx="356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</a:rPr>
              <a:t>Rotated lat-lon grid</a:t>
            </a: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sp>
        <p:nvSpPr>
          <p:cNvPr id="10259" name="Text Box 6"/>
          <p:cNvSpPr txBox="1">
            <a:spLocks noChangeArrowheads="1"/>
          </p:cNvSpPr>
          <p:nvPr/>
        </p:nvSpPr>
        <p:spPr bwMode="auto">
          <a:xfrm>
            <a:off x="358775" y="360363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Impact on variation of </a:t>
            </a:r>
            <a:r>
              <a:rPr lang="en-US" sz="3200" dirty="0" smtClean="0">
                <a:latin typeface="Symbol" pitchFamily="18" charset="2"/>
              </a:rPr>
              <a:t>   </a:t>
            </a:r>
            <a:r>
              <a:rPr lang="en-US" sz="3200" dirty="0" smtClean="0"/>
              <a:t>  over </a:t>
            </a:r>
            <a:r>
              <a:rPr lang="en-US" sz="3200" dirty="0"/>
              <a:t>domain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016500" y="463550"/>
          <a:ext cx="5302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215640" imgH="177480" progId="Equation.3">
                  <p:embed/>
                </p:oleObj>
              </mc:Choice>
              <mc:Fallback>
                <p:oleObj name="Equation" r:id="rId9" imgW="21564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63550"/>
                        <a:ext cx="5302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Line 10"/>
          <p:cNvSpPr>
            <a:spLocks noChangeShapeType="1"/>
          </p:cNvSpPr>
          <p:nvPr/>
        </p:nvSpPr>
        <p:spPr bwMode="auto">
          <a:xfrm rot="21475042" flipH="1">
            <a:off x="2805215" y="1944484"/>
            <a:ext cx="79972" cy="139084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 rot="16200000">
            <a:off x="2053241" y="3507948"/>
            <a:ext cx="1904805" cy="315373"/>
          </a:xfrm>
          <a:custGeom>
            <a:avLst/>
            <a:gdLst>
              <a:gd name="T0" fmla="*/ 0 w 1819"/>
              <a:gd name="T1" fmla="*/ 0 h 531"/>
              <a:gd name="T2" fmla="*/ 2147483647 w 1819"/>
              <a:gd name="T3" fmla="*/ 2147483647 h 531"/>
              <a:gd name="T4" fmla="*/ 2147483647 w 1819"/>
              <a:gd name="T5" fmla="*/ 2147483647 h 531"/>
              <a:gd name="T6" fmla="*/ 2147483647 w 1819"/>
              <a:gd name="T7" fmla="*/ 2147483647 h 531"/>
              <a:gd name="T8" fmla="*/ 2147483647 w 1819"/>
              <a:gd name="T9" fmla="*/ 2147483647 h 5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9"/>
              <a:gd name="T16" fmla="*/ 0 h 531"/>
              <a:gd name="T17" fmla="*/ 1819 w 1819"/>
              <a:gd name="T18" fmla="*/ 531 h 5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9" h="531">
                <a:moveTo>
                  <a:pt x="0" y="0"/>
                </a:moveTo>
                <a:cubicBezTo>
                  <a:pt x="68" y="65"/>
                  <a:pt x="256" y="304"/>
                  <a:pt x="408" y="392"/>
                </a:cubicBezTo>
                <a:cubicBezTo>
                  <a:pt x="560" y="480"/>
                  <a:pt x="747" y="525"/>
                  <a:pt x="912" y="528"/>
                </a:cubicBezTo>
                <a:cubicBezTo>
                  <a:pt x="1077" y="531"/>
                  <a:pt x="1249" y="495"/>
                  <a:pt x="1400" y="408"/>
                </a:cubicBezTo>
                <a:cubicBezTo>
                  <a:pt x="1551" y="321"/>
                  <a:pt x="1732" y="89"/>
                  <a:pt x="1819" y="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00225" y="1592263"/>
            <a:ext cx="6084888" cy="4357687"/>
          </a:xfrm>
          <a:noFill/>
        </p:spPr>
        <p:txBody>
          <a:bodyPr/>
          <a:lstStyle/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Basic Principles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Equations / Variables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Model Integration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Horizontal Grid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Spatial </a:t>
            </a:r>
            <a:r>
              <a:rPr lang="en-US" dirty="0" err="1" smtClean="0">
                <a:cs typeface="Times New Roman" pitchFamily="18" charset="0"/>
              </a:rPr>
              <a:t>Discretization</a:t>
            </a:r>
            <a:endParaRPr lang="en-US" dirty="0" smtClean="0"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Vertical Grid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Boundary Conditions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Dissipative Processes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err="1" smtClean="0">
                <a:cs typeface="Times New Roman" pitchFamily="18" charset="0"/>
              </a:rPr>
              <a:t>Namelist</a:t>
            </a:r>
            <a:r>
              <a:rPr lang="en-US" dirty="0" smtClean="0">
                <a:cs typeface="Times New Roman" pitchFamily="18" charset="0"/>
              </a:rPr>
              <a:t> switches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Summary</a:t>
            </a:r>
          </a:p>
        </p:txBody>
      </p:sp>
      <p:sp>
        <p:nvSpPr>
          <p:cNvPr id="1843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9750" y="403225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NMM Dynamic Solver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377950" y="400050"/>
            <a:ext cx="6315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Sample rotated lat-lon domain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20700" y="5092700"/>
            <a:ext cx="35306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On a regular lat-lon map background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4864100" y="5092700"/>
            <a:ext cx="406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On a rotated lat-lon map background (same rotation as model grid).</a:t>
            </a:r>
          </a:p>
        </p:txBody>
      </p:sp>
      <p:pic>
        <p:nvPicPr>
          <p:cNvPr id="34821" name="Picture 7" descr="new_nonrotl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4450"/>
            <a:ext cx="4570413" cy="3532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822" name="Picture 8" descr="newexam_rotlat_withlatl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88" y="1314450"/>
            <a:ext cx="4570412" cy="3532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The E-grid Stagger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8200" y="1047750"/>
            <a:ext cx="7391400" cy="4368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H  v  H  v  H  v  H (v)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v  H  v  H  v  H  v (H)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H  v  H  v  H  v  H (v)</a:t>
            </a:r>
          </a:p>
          <a:p>
            <a:pPr>
              <a:spcBef>
                <a:spcPct val="50000"/>
              </a:spcBef>
            </a:pPr>
            <a:r>
              <a:rPr lang="en-US" sz="4000" b="1" u="sng">
                <a:solidFill>
                  <a:schemeClr val="accent2"/>
                </a:solidFill>
                <a:latin typeface="Courier New" pitchFamily="49" charset="0"/>
              </a:rPr>
              <a:t>v  H</a:t>
            </a:r>
            <a:r>
              <a:rPr lang="en-US" sz="4000" b="1">
                <a:latin typeface="Courier New" pitchFamily="49" charset="0"/>
              </a:rPr>
              <a:t>  v  H  v  H  v (H)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Courier New" pitchFamily="49" charset="0"/>
              </a:rPr>
              <a:t>H  v</a:t>
            </a:r>
            <a:r>
              <a:rPr lang="en-US" sz="4000" b="1">
                <a:latin typeface="Courier New" pitchFamily="49" charset="0"/>
              </a:rPr>
              <a:t>  H  v  H  v  H (v)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428875" y="5543550"/>
            <a:ext cx="4267200" cy="868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H=mass point, v=wind point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red=(1,1)</a:t>
            </a:r>
            <a:r>
              <a:rPr lang="en-US" sz="2400">
                <a:solidFill>
                  <a:srgbClr val="FFFF66"/>
                </a:solidFill>
              </a:rPr>
              <a:t> ; </a:t>
            </a:r>
            <a:r>
              <a:rPr lang="en-US" sz="2400" u="sng">
                <a:solidFill>
                  <a:schemeClr val="accent2"/>
                </a:solidFill>
              </a:rPr>
              <a:t>blue</a:t>
            </a:r>
            <a:r>
              <a:rPr lang="en-US" sz="2400">
                <a:solidFill>
                  <a:schemeClr val="accent2"/>
                </a:solidFill>
              </a:rPr>
              <a:t>=(1,2)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28638" y="301625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The E-grid Stagger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050925"/>
            <a:ext cx="7391400" cy="4368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H  v  H  v  </a:t>
            </a:r>
            <a:r>
              <a:rPr lang="en-US" sz="4000" b="1">
                <a:solidFill>
                  <a:srgbClr val="336600"/>
                </a:solidFill>
                <a:latin typeface="Courier New" pitchFamily="49" charset="0"/>
              </a:rPr>
              <a:t>H</a:t>
            </a:r>
            <a:r>
              <a:rPr lang="en-US" sz="4000" b="1">
                <a:latin typeface="Courier New" pitchFamily="49" charset="0"/>
              </a:rPr>
              <a:t>  v  </a:t>
            </a:r>
            <a:r>
              <a:rPr lang="en-US" sz="4000" b="1">
                <a:solidFill>
                  <a:srgbClr val="336600"/>
                </a:solidFill>
                <a:latin typeface="Courier New" pitchFamily="49" charset="0"/>
              </a:rPr>
              <a:t>H</a:t>
            </a:r>
            <a:r>
              <a:rPr lang="en-US" sz="4000" b="1">
                <a:latin typeface="Courier New" pitchFamily="49" charset="0"/>
              </a:rPr>
              <a:t> (v)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v  H  v  H  v  H  v (H)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H  v  H  v  </a:t>
            </a:r>
            <a:r>
              <a:rPr lang="en-US" sz="4000" b="1">
                <a:solidFill>
                  <a:srgbClr val="336600"/>
                </a:solidFill>
                <a:latin typeface="Courier New" pitchFamily="49" charset="0"/>
              </a:rPr>
              <a:t>H</a:t>
            </a:r>
            <a:r>
              <a:rPr lang="en-US" sz="4000" b="1">
                <a:latin typeface="Courier New" pitchFamily="49" charset="0"/>
              </a:rPr>
              <a:t>  v  </a:t>
            </a:r>
            <a:r>
              <a:rPr lang="en-US" sz="4000" b="1">
                <a:solidFill>
                  <a:srgbClr val="336600"/>
                </a:solidFill>
                <a:latin typeface="Courier New" pitchFamily="49" charset="0"/>
              </a:rPr>
              <a:t>H</a:t>
            </a:r>
            <a:r>
              <a:rPr lang="en-US" sz="4000" b="1">
                <a:latin typeface="Courier New" pitchFamily="49" charset="0"/>
              </a:rPr>
              <a:t> (v)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v  H  v  H  v  H  v (H)</a:t>
            </a:r>
          </a:p>
          <a:p>
            <a:pPr>
              <a:spcBef>
                <a:spcPct val="50000"/>
              </a:spcBef>
            </a:pPr>
            <a:r>
              <a:rPr lang="en-US" sz="4000" b="1">
                <a:latin typeface="Courier New" pitchFamily="49" charset="0"/>
              </a:rPr>
              <a:t>H  v  H  v  H  v  H (v)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43000" y="5657850"/>
            <a:ext cx="69342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XDIM=4 (# of mass points on odd numbered row)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/>
              <a:t>YDIM=5 (number of rows)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953000" y="26098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5943600" y="16192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 flipV="1">
            <a:off x="4951413" y="16192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905500" y="257016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838200" y="4953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85800" y="4667250"/>
            <a:ext cx="838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514600" y="4667250"/>
            <a:ext cx="838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343400" y="4667250"/>
            <a:ext cx="838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6172200" y="4667250"/>
            <a:ext cx="838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58775" y="1773238"/>
            <a:ext cx="3810000" cy="39147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Courier New" pitchFamily="49" charset="0"/>
              </a:rPr>
              <a:t> v       H</a:t>
            </a:r>
            <a:endParaRPr lang="en-US" sz="40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40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40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Courier New" pitchFamily="49" charset="0"/>
              </a:rPr>
              <a:t> H       v</a:t>
            </a:r>
            <a:endParaRPr lang="en-US" sz="40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12938" y="298450"/>
            <a:ext cx="5256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The E-grid Stagger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087438" y="2382838"/>
            <a:ext cx="1963737" cy="220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1120775" y="4897438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3330575" y="2382838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319588" y="1736725"/>
            <a:ext cx="4824412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2300"/>
              <a:t> </a:t>
            </a:r>
            <a:r>
              <a:rPr lang="en-US" sz="2400"/>
              <a:t>Conventional grid spacing is the diagonal distance “</a:t>
            </a:r>
            <a:r>
              <a:rPr lang="en-US" sz="2400" b="1">
                <a:solidFill>
                  <a:srgbClr val="FF0000"/>
                </a:solidFill>
              </a:rPr>
              <a:t>d</a:t>
            </a:r>
            <a:r>
              <a:rPr lang="en-US" sz="2400"/>
              <a:t>”.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400"/>
              <a:t> Grid spacings in the WPS and WRF namelists are the “</a:t>
            </a:r>
            <a:r>
              <a:rPr lang="en-US" sz="2400" b="1"/>
              <a:t>dx</a:t>
            </a:r>
            <a:r>
              <a:rPr lang="en-US" sz="2400"/>
              <a:t>” and “</a:t>
            </a:r>
            <a:r>
              <a:rPr lang="en-US" sz="2400" b="1"/>
              <a:t>dy</a:t>
            </a:r>
            <a:r>
              <a:rPr lang="en-US" sz="2400"/>
              <a:t>” values, </a:t>
            </a:r>
            <a:r>
              <a:rPr lang="en-US" sz="2400" i="1"/>
              <a:t>specified in fractions of a degree for the WRF-NMM</a:t>
            </a:r>
            <a:r>
              <a:rPr lang="en-US" sz="2400"/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400"/>
              <a:t> “WRF domain wizard” takes input grid spacing “</a:t>
            </a:r>
            <a:r>
              <a:rPr lang="en-US" sz="2400" b="1">
                <a:solidFill>
                  <a:srgbClr val="FF0000"/>
                </a:solidFill>
              </a:rPr>
              <a:t>d</a:t>
            </a:r>
            <a:r>
              <a:rPr lang="en-US" sz="2400"/>
              <a:t>” in km and computes the angular distances “</a:t>
            </a:r>
            <a:r>
              <a:rPr lang="en-US" sz="2400" b="1"/>
              <a:t>dx</a:t>
            </a:r>
            <a:r>
              <a:rPr lang="en-US" sz="2400"/>
              <a:t>” and “</a:t>
            </a:r>
            <a:r>
              <a:rPr lang="en-US" sz="2400" b="1"/>
              <a:t>dy</a:t>
            </a:r>
            <a:r>
              <a:rPr lang="en-US" sz="2400"/>
              <a:t>” for the namelist.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330575" y="32972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“</a:t>
            </a:r>
            <a:r>
              <a:rPr lang="en-US" sz="2400" b="1"/>
              <a:t>dy</a:t>
            </a:r>
            <a:r>
              <a:rPr lang="en-US" sz="2400"/>
              <a:t>” 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806575" y="49736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“</a:t>
            </a:r>
            <a:r>
              <a:rPr lang="en-US" sz="2400" b="1"/>
              <a:t>dx</a:t>
            </a:r>
            <a:r>
              <a:rPr lang="en-US" sz="2400"/>
              <a:t>”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501775" y="31448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“</a:t>
            </a:r>
            <a:r>
              <a:rPr lang="en-US" sz="2400" b="1">
                <a:solidFill>
                  <a:srgbClr val="FF0000"/>
                </a:solidFill>
              </a:rPr>
              <a:t>d</a:t>
            </a:r>
            <a:r>
              <a:rPr lang="en-US" sz="240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931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Spatial Discretization </a:t>
            </a:r>
            <a:br>
              <a:rPr lang="en-US" sz="2800" b="1" smtClean="0"/>
            </a:br>
            <a:r>
              <a:rPr lang="en-US" smtClean="0"/>
              <a:t>General Philosophy</a:t>
            </a:r>
            <a:r>
              <a:rPr lang="en-US" sz="2800" b="1" smtClean="0"/>
              <a:t> 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158435"/>
            <a:ext cx="8183563" cy="5415360"/>
          </a:xfrm>
        </p:spPr>
        <p:txBody>
          <a:bodyPr/>
          <a:lstStyle/>
          <a:p>
            <a:pPr eaLnBrk="1" hangingPunct="1"/>
            <a:r>
              <a:rPr lang="en-US" dirty="0"/>
              <a:t>“Mimetic” </a:t>
            </a:r>
            <a:r>
              <a:rPr lang="en-US" dirty="0" smtClean="0"/>
              <a:t>approach</a:t>
            </a:r>
          </a:p>
          <a:p>
            <a:pPr lvl="1" eaLnBrk="1" hangingPunct="1"/>
            <a:r>
              <a:rPr lang="en-US" sz="1600" dirty="0" smtClean="0"/>
              <a:t>http</a:t>
            </a:r>
            <a:r>
              <a:rPr lang="en-US" sz="1600" dirty="0"/>
              <a:t>://www.math.unm.edu/~stanly/mimetic/mimetic.html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600" dirty="0" smtClean="0">
                <a:cs typeface="Times New Roman" pitchFamily="18" charset="0"/>
              </a:rPr>
              <a:t>Conserve energy and </a:t>
            </a:r>
            <a:r>
              <a:rPr lang="en-US" sz="2600" dirty="0" err="1" smtClean="0">
                <a:cs typeface="Times New Roman" pitchFamily="18" charset="0"/>
              </a:rPr>
              <a:t>enstrophy</a:t>
            </a:r>
            <a:r>
              <a:rPr lang="en-US" sz="2600" dirty="0" smtClean="0">
                <a:cs typeface="Times New Roman" pitchFamily="18" charset="0"/>
              </a:rPr>
              <a:t> to control nonlinear energy cascade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200" dirty="0" smtClean="0">
                <a:cs typeface="Times New Roman" pitchFamily="18" charset="0"/>
              </a:rPr>
              <a:t>reduce the need for numerical filtering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600" dirty="0" smtClean="0"/>
              <a:t>Conserve some first order and quadratic quantities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200" dirty="0" smtClean="0"/>
              <a:t>(mass, momentum, energy, </a:t>
            </a:r>
            <a:r>
              <a:rPr lang="en-US" sz="2200" dirty="0" smtClean="0">
                <a:latin typeface="Arial Narrow" pitchFamily="34" charset="0"/>
              </a:rPr>
              <a:t>…</a:t>
            </a:r>
            <a:r>
              <a:rPr lang="en-US" sz="2200" dirty="0" smtClean="0"/>
              <a:t>)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600" dirty="0" smtClean="0"/>
              <a:t>Use consistent order of accuracy for advection and divergence operators and the omega-alpha term; </a:t>
            </a:r>
            <a:r>
              <a:rPr lang="en-US" sz="2600" dirty="0" smtClean="0">
                <a:cs typeface="Times New Roman" pitchFamily="18" charset="0"/>
              </a:rPr>
              <a:t>consistent transformations between KE and PE in the hydrostatic limit</a:t>
            </a:r>
            <a:r>
              <a:rPr lang="en-US" sz="2600" dirty="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600" dirty="0" smtClean="0"/>
              <a:t>Preserve properties of differential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333999" y="933450"/>
            <a:ext cx="3199151" cy="3599501"/>
            <a:chOff x="4247233" y="685800"/>
            <a:chExt cx="4114468" cy="4113851"/>
          </a:xfrm>
        </p:grpSpPr>
        <p:grpSp>
          <p:nvGrpSpPr>
            <p:cNvPr id="43012" name="Group 3"/>
            <p:cNvGrpSpPr>
              <a:grpSpLocks/>
            </p:cNvGrpSpPr>
            <p:nvPr/>
          </p:nvGrpSpPr>
          <p:grpSpPr bwMode="auto">
            <a:xfrm>
              <a:off x="5252992" y="2697651"/>
              <a:ext cx="2102950" cy="91419"/>
              <a:chOff x="1680" y="7080"/>
              <a:chExt cx="3312" cy="144"/>
            </a:xfrm>
          </p:grpSpPr>
          <p:sp>
            <p:nvSpPr>
              <p:cNvPr id="43067" name="Oval 4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Oval 5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9" name="Oval 6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Line 7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Line 8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3" name="Group 9"/>
            <p:cNvGrpSpPr>
              <a:grpSpLocks/>
            </p:cNvGrpSpPr>
            <p:nvPr/>
          </p:nvGrpSpPr>
          <p:grpSpPr bwMode="auto">
            <a:xfrm>
              <a:off x="4247233" y="2697651"/>
              <a:ext cx="2102950" cy="91419"/>
              <a:chOff x="1680" y="7080"/>
              <a:chExt cx="3312" cy="144"/>
            </a:xfrm>
          </p:grpSpPr>
          <p:sp>
            <p:nvSpPr>
              <p:cNvPr id="43062" name="Oval 10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Oval 11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Oval 12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Line 13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Line 14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4" name="Group 15"/>
            <p:cNvGrpSpPr>
              <a:grpSpLocks/>
            </p:cNvGrpSpPr>
            <p:nvPr/>
          </p:nvGrpSpPr>
          <p:grpSpPr bwMode="auto">
            <a:xfrm>
              <a:off x="6258751" y="2697651"/>
              <a:ext cx="2102950" cy="91419"/>
              <a:chOff x="1680" y="7080"/>
              <a:chExt cx="3312" cy="144"/>
            </a:xfrm>
          </p:grpSpPr>
          <p:sp>
            <p:nvSpPr>
              <p:cNvPr id="43057" name="Oval 16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Oval 17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Oval 18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19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Line 20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5" name="Group 21"/>
            <p:cNvGrpSpPr>
              <a:grpSpLocks/>
            </p:cNvGrpSpPr>
            <p:nvPr/>
          </p:nvGrpSpPr>
          <p:grpSpPr bwMode="auto">
            <a:xfrm rot="5400000">
              <a:off x="5253150" y="2697644"/>
              <a:ext cx="2102635" cy="91433"/>
              <a:chOff x="1680" y="7080"/>
              <a:chExt cx="3312" cy="144"/>
            </a:xfrm>
          </p:grpSpPr>
          <p:sp>
            <p:nvSpPr>
              <p:cNvPr id="43052" name="Oval 22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Oval 23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Oval 24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Line 25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Line 26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6" name="Group 27"/>
            <p:cNvGrpSpPr>
              <a:grpSpLocks/>
            </p:cNvGrpSpPr>
            <p:nvPr/>
          </p:nvGrpSpPr>
          <p:grpSpPr bwMode="auto">
            <a:xfrm rot="5400000">
              <a:off x="5252515" y="1691401"/>
              <a:ext cx="2102635" cy="91433"/>
              <a:chOff x="1680" y="7080"/>
              <a:chExt cx="3312" cy="144"/>
            </a:xfrm>
          </p:grpSpPr>
          <p:sp>
            <p:nvSpPr>
              <p:cNvPr id="43047" name="Oval 28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Oval 29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Oval 30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Line 31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Line 32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7" name="Group 33"/>
            <p:cNvGrpSpPr>
              <a:grpSpLocks/>
            </p:cNvGrpSpPr>
            <p:nvPr/>
          </p:nvGrpSpPr>
          <p:grpSpPr bwMode="auto">
            <a:xfrm rot="5400000">
              <a:off x="5252515" y="3702617"/>
              <a:ext cx="2102635" cy="91433"/>
              <a:chOff x="1680" y="7080"/>
              <a:chExt cx="3312" cy="144"/>
            </a:xfrm>
          </p:grpSpPr>
          <p:sp>
            <p:nvSpPr>
              <p:cNvPr id="43042" name="Oval 34"/>
              <p:cNvSpPr>
                <a:spLocks noChangeArrowheads="1"/>
              </p:cNvSpPr>
              <p:nvPr/>
            </p:nvSpPr>
            <p:spPr bwMode="auto">
              <a:xfrm>
                <a:off x="1680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Oval 35"/>
              <p:cNvSpPr>
                <a:spLocks noChangeArrowheads="1"/>
              </p:cNvSpPr>
              <p:nvPr/>
            </p:nvSpPr>
            <p:spPr bwMode="auto">
              <a:xfrm>
                <a:off x="4848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Oval 36"/>
              <p:cNvSpPr>
                <a:spLocks noChangeArrowheads="1"/>
              </p:cNvSpPr>
              <p:nvPr/>
            </p:nvSpPr>
            <p:spPr bwMode="auto">
              <a:xfrm>
                <a:off x="3264" y="7080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Line 37"/>
              <p:cNvSpPr>
                <a:spLocks noChangeShapeType="1"/>
              </p:cNvSpPr>
              <p:nvPr/>
            </p:nvSpPr>
            <p:spPr bwMode="auto">
              <a:xfrm>
                <a:off x="1968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38"/>
              <p:cNvSpPr>
                <a:spLocks noChangeShapeType="1"/>
              </p:cNvSpPr>
              <p:nvPr/>
            </p:nvSpPr>
            <p:spPr bwMode="auto">
              <a:xfrm>
                <a:off x="3552" y="7152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8" name="Text Box 39"/>
          <p:cNvSpPr txBox="1">
            <a:spLocks noChangeArrowheads="1"/>
          </p:cNvSpPr>
          <p:nvPr/>
        </p:nvSpPr>
        <p:spPr bwMode="auto">
          <a:xfrm>
            <a:off x="4990805" y="547400"/>
            <a:ext cx="1549275" cy="85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 b="1" dirty="0">
                <a:latin typeface="Times New Roman" pitchFamily="18" charset="0"/>
              </a:rPr>
              <a:t>Formal </a:t>
            </a:r>
            <a:r>
              <a:rPr lang="en-US" sz="2400" b="1" dirty="0" smtClean="0">
                <a:latin typeface="Times New Roman" pitchFamily="18" charset="0"/>
              </a:rPr>
              <a:t>4th </a:t>
            </a:r>
            <a:r>
              <a:rPr lang="en-US" sz="2400" b="1" dirty="0">
                <a:latin typeface="Times New Roman" pitchFamily="18" charset="0"/>
              </a:rPr>
              <a:t>order</a:t>
            </a:r>
          </a:p>
        </p:txBody>
      </p:sp>
      <p:sp>
        <p:nvSpPr>
          <p:cNvPr id="43019" name="Text Box 40"/>
          <p:cNvSpPr txBox="1">
            <a:spLocks noChangeArrowheads="1"/>
          </p:cNvSpPr>
          <p:nvPr/>
        </p:nvSpPr>
        <p:spPr bwMode="auto">
          <a:xfrm>
            <a:off x="734697" y="526452"/>
            <a:ext cx="1297200" cy="48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 b="1" dirty="0">
                <a:latin typeface="Times New Roman" pitchFamily="18" charset="0"/>
              </a:rPr>
              <a:t>NMM</a:t>
            </a:r>
          </a:p>
        </p:txBody>
      </p:sp>
      <p:sp>
        <p:nvSpPr>
          <p:cNvPr id="43020" name="Oval 41"/>
          <p:cNvSpPr>
            <a:spLocks noChangeArrowheads="1"/>
          </p:cNvSpPr>
          <p:nvPr/>
        </p:nvSpPr>
        <p:spPr bwMode="auto">
          <a:xfrm rot="8100437">
            <a:off x="781048" y="1253994"/>
            <a:ext cx="91433" cy="91419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Oval 42"/>
          <p:cNvSpPr>
            <a:spLocks noChangeArrowheads="1"/>
          </p:cNvSpPr>
          <p:nvPr/>
        </p:nvSpPr>
        <p:spPr bwMode="auto">
          <a:xfrm rot="8100437">
            <a:off x="3588792" y="1253994"/>
            <a:ext cx="91433" cy="91419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Oval 43"/>
          <p:cNvSpPr>
            <a:spLocks noChangeArrowheads="1"/>
          </p:cNvSpPr>
          <p:nvPr/>
        </p:nvSpPr>
        <p:spPr bwMode="auto">
          <a:xfrm rot="8100437">
            <a:off x="781048" y="4061316"/>
            <a:ext cx="91433" cy="91419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Oval 44"/>
          <p:cNvSpPr>
            <a:spLocks noChangeArrowheads="1"/>
          </p:cNvSpPr>
          <p:nvPr/>
        </p:nvSpPr>
        <p:spPr bwMode="auto">
          <a:xfrm rot="8100437">
            <a:off x="3607205" y="2657655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Oval 45"/>
          <p:cNvSpPr>
            <a:spLocks noChangeArrowheads="1"/>
          </p:cNvSpPr>
          <p:nvPr/>
        </p:nvSpPr>
        <p:spPr bwMode="auto">
          <a:xfrm rot="8100437">
            <a:off x="2895428" y="3368691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Oval 46"/>
          <p:cNvSpPr>
            <a:spLocks noChangeArrowheads="1"/>
          </p:cNvSpPr>
          <p:nvPr/>
        </p:nvSpPr>
        <p:spPr bwMode="auto">
          <a:xfrm rot="8100437">
            <a:off x="2184285" y="4079727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Oval 47"/>
          <p:cNvSpPr>
            <a:spLocks noChangeArrowheads="1"/>
          </p:cNvSpPr>
          <p:nvPr/>
        </p:nvSpPr>
        <p:spPr bwMode="auto">
          <a:xfrm rot="8100437">
            <a:off x="2896063" y="1946619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Oval 48"/>
          <p:cNvSpPr>
            <a:spLocks noChangeArrowheads="1"/>
          </p:cNvSpPr>
          <p:nvPr/>
        </p:nvSpPr>
        <p:spPr bwMode="auto">
          <a:xfrm rot="8100437">
            <a:off x="2184920" y="1234948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Oval 49"/>
          <p:cNvSpPr>
            <a:spLocks noChangeArrowheads="1"/>
          </p:cNvSpPr>
          <p:nvPr/>
        </p:nvSpPr>
        <p:spPr bwMode="auto">
          <a:xfrm rot="8100437">
            <a:off x="1473142" y="3368056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Oval 50"/>
          <p:cNvSpPr>
            <a:spLocks noChangeArrowheads="1"/>
          </p:cNvSpPr>
          <p:nvPr/>
        </p:nvSpPr>
        <p:spPr bwMode="auto">
          <a:xfrm rot="8100437">
            <a:off x="2184920" y="2657655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Oval 51"/>
          <p:cNvSpPr>
            <a:spLocks noChangeArrowheads="1"/>
          </p:cNvSpPr>
          <p:nvPr/>
        </p:nvSpPr>
        <p:spPr bwMode="auto">
          <a:xfrm rot="8100437">
            <a:off x="1473777" y="1945984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Oval 52"/>
          <p:cNvSpPr>
            <a:spLocks noChangeArrowheads="1"/>
          </p:cNvSpPr>
          <p:nvPr/>
        </p:nvSpPr>
        <p:spPr bwMode="auto">
          <a:xfrm rot="8100437">
            <a:off x="762000" y="2657020"/>
            <a:ext cx="91433" cy="9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53"/>
          <p:cNvSpPr>
            <a:spLocks noChangeShapeType="1"/>
          </p:cNvSpPr>
          <p:nvPr/>
        </p:nvSpPr>
        <p:spPr bwMode="auto">
          <a:xfrm rot="8100437" flipV="1">
            <a:off x="1864271" y="3048725"/>
            <a:ext cx="731461" cy="731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54"/>
          <p:cNvSpPr>
            <a:spLocks noChangeShapeType="1"/>
          </p:cNvSpPr>
          <p:nvPr/>
        </p:nvSpPr>
        <p:spPr bwMode="auto">
          <a:xfrm rot="8100437" flipH="1" flipV="1">
            <a:off x="2576048" y="2337689"/>
            <a:ext cx="731461" cy="731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Line 55"/>
          <p:cNvSpPr>
            <a:spLocks noChangeShapeType="1"/>
          </p:cNvSpPr>
          <p:nvPr/>
        </p:nvSpPr>
        <p:spPr bwMode="auto">
          <a:xfrm rot="8100437">
            <a:off x="1153128" y="2337054"/>
            <a:ext cx="731461" cy="731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Line 56"/>
          <p:cNvSpPr>
            <a:spLocks noChangeShapeType="1"/>
          </p:cNvSpPr>
          <p:nvPr/>
        </p:nvSpPr>
        <p:spPr bwMode="auto">
          <a:xfrm rot="8100437" flipV="1">
            <a:off x="1864906" y="1626018"/>
            <a:ext cx="731461" cy="731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Line 57"/>
          <p:cNvSpPr>
            <a:spLocks noChangeShapeType="1"/>
          </p:cNvSpPr>
          <p:nvPr/>
        </p:nvSpPr>
        <p:spPr bwMode="auto">
          <a:xfrm rot="8100437">
            <a:off x="2220477" y="2347847"/>
            <a:ext cx="73146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Line 58"/>
          <p:cNvSpPr>
            <a:spLocks noChangeShapeType="1"/>
          </p:cNvSpPr>
          <p:nvPr/>
        </p:nvSpPr>
        <p:spPr bwMode="auto">
          <a:xfrm rot="8100437">
            <a:off x="1508700" y="3058248"/>
            <a:ext cx="73146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Line 59"/>
          <p:cNvSpPr>
            <a:spLocks noChangeShapeType="1"/>
          </p:cNvSpPr>
          <p:nvPr/>
        </p:nvSpPr>
        <p:spPr bwMode="auto">
          <a:xfrm rot="8100437" flipV="1">
            <a:off x="2602081" y="2731933"/>
            <a:ext cx="0" cy="6856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Line 60"/>
          <p:cNvSpPr>
            <a:spLocks noChangeShapeType="1"/>
          </p:cNvSpPr>
          <p:nvPr/>
        </p:nvSpPr>
        <p:spPr bwMode="auto">
          <a:xfrm rot="8100437">
            <a:off x="1875065" y="1981536"/>
            <a:ext cx="0" cy="731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Oval 61"/>
          <p:cNvSpPr>
            <a:spLocks noChangeArrowheads="1"/>
          </p:cNvSpPr>
          <p:nvPr/>
        </p:nvSpPr>
        <p:spPr bwMode="auto">
          <a:xfrm rot="8100437">
            <a:off x="3588792" y="4061316"/>
            <a:ext cx="91433" cy="91419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Text Box 64"/>
          <p:cNvSpPr txBox="1">
            <a:spLocks noChangeArrowheads="1"/>
          </p:cNvSpPr>
          <p:nvPr/>
        </p:nvSpPr>
        <p:spPr bwMode="auto">
          <a:xfrm>
            <a:off x="231775" y="4638675"/>
            <a:ext cx="46831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Advection and divergence operators – each point talks to all eight neighboring points (isotropic)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828800" y="3409950"/>
            <a:ext cx="6248400" cy="158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2700338" y="1557338"/>
            <a:ext cx="3733800" cy="3722687"/>
            <a:chOff x="1701" y="981"/>
            <a:chExt cx="2352" cy="2345"/>
          </a:xfrm>
        </p:grpSpPr>
        <p:sp>
          <p:nvSpPr>
            <p:cNvPr id="44057" name="Oval 3"/>
            <p:cNvSpPr>
              <a:spLocks noChangeAspect="1" noChangeArrowheads="1"/>
            </p:cNvSpPr>
            <p:nvPr/>
          </p:nvSpPr>
          <p:spPr bwMode="auto">
            <a:xfrm rot="8100437">
              <a:off x="2268" y="1548"/>
              <a:ext cx="82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Oval 4"/>
            <p:cNvSpPr>
              <a:spLocks noChangeAspect="1" noChangeArrowheads="1"/>
            </p:cNvSpPr>
            <p:nvPr/>
          </p:nvSpPr>
          <p:spPr bwMode="auto">
            <a:xfrm rot="8100437">
              <a:off x="3969" y="2115"/>
              <a:ext cx="84" cy="7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Oval 5"/>
            <p:cNvSpPr>
              <a:spLocks noChangeAspect="1" noChangeArrowheads="1"/>
            </p:cNvSpPr>
            <p:nvPr/>
          </p:nvSpPr>
          <p:spPr bwMode="auto">
            <a:xfrm rot="8100437">
              <a:off x="3402" y="2682"/>
              <a:ext cx="82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Oval 6"/>
            <p:cNvSpPr>
              <a:spLocks noChangeAspect="1" noChangeArrowheads="1"/>
            </p:cNvSpPr>
            <p:nvPr/>
          </p:nvSpPr>
          <p:spPr bwMode="auto">
            <a:xfrm rot="8100437">
              <a:off x="2835" y="3249"/>
              <a:ext cx="84" cy="7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Oval 7"/>
            <p:cNvSpPr>
              <a:spLocks noChangeAspect="1" noChangeArrowheads="1"/>
            </p:cNvSpPr>
            <p:nvPr/>
          </p:nvSpPr>
          <p:spPr bwMode="auto">
            <a:xfrm rot="8100437">
              <a:off x="3402" y="1548"/>
              <a:ext cx="82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Oval 8"/>
            <p:cNvSpPr>
              <a:spLocks noChangeAspect="1" noChangeArrowheads="1"/>
            </p:cNvSpPr>
            <p:nvPr/>
          </p:nvSpPr>
          <p:spPr bwMode="auto">
            <a:xfrm rot="8100437">
              <a:off x="2835" y="981"/>
              <a:ext cx="84" cy="7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Oval 9"/>
            <p:cNvSpPr>
              <a:spLocks noChangeAspect="1" noChangeArrowheads="1"/>
            </p:cNvSpPr>
            <p:nvPr/>
          </p:nvSpPr>
          <p:spPr bwMode="auto">
            <a:xfrm rot="8100437">
              <a:off x="2268" y="2682"/>
              <a:ext cx="82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Oval 10"/>
            <p:cNvSpPr>
              <a:spLocks noChangeAspect="1" noChangeArrowheads="1"/>
            </p:cNvSpPr>
            <p:nvPr/>
          </p:nvSpPr>
          <p:spPr bwMode="auto">
            <a:xfrm rot="8100437">
              <a:off x="2835" y="2115"/>
              <a:ext cx="84" cy="7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Oval 11"/>
            <p:cNvSpPr>
              <a:spLocks noChangeAspect="1" noChangeArrowheads="1"/>
            </p:cNvSpPr>
            <p:nvPr/>
          </p:nvSpPr>
          <p:spPr bwMode="auto">
            <a:xfrm rot="8100437">
              <a:off x="1701" y="2115"/>
              <a:ext cx="84" cy="7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Oval 12"/>
            <p:cNvSpPr>
              <a:spLocks noChangeAspect="1" noChangeArrowheads="1"/>
            </p:cNvSpPr>
            <p:nvPr/>
          </p:nvSpPr>
          <p:spPr bwMode="auto">
            <a:xfrm rot="8100437">
              <a:off x="2268" y="2115"/>
              <a:ext cx="82" cy="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Oval 13"/>
            <p:cNvSpPr>
              <a:spLocks noChangeAspect="1" noChangeArrowheads="1"/>
            </p:cNvSpPr>
            <p:nvPr/>
          </p:nvSpPr>
          <p:spPr bwMode="auto">
            <a:xfrm rot="8100437">
              <a:off x="2835" y="2682"/>
              <a:ext cx="82" cy="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Oval 14"/>
            <p:cNvSpPr>
              <a:spLocks noChangeAspect="1" noChangeArrowheads="1"/>
            </p:cNvSpPr>
            <p:nvPr/>
          </p:nvSpPr>
          <p:spPr bwMode="auto">
            <a:xfrm rot="8100437">
              <a:off x="3402" y="2115"/>
              <a:ext cx="82" cy="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5" name="Oval 15"/>
          <p:cNvSpPr>
            <a:spLocks noChangeAspect="1" noChangeArrowheads="1"/>
          </p:cNvSpPr>
          <p:nvPr/>
        </p:nvSpPr>
        <p:spPr bwMode="auto">
          <a:xfrm rot="8100437">
            <a:off x="4495800" y="2455863"/>
            <a:ext cx="130175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6" name="Line 16"/>
          <p:cNvSpPr>
            <a:spLocks noChangeShapeType="1"/>
          </p:cNvSpPr>
          <p:nvPr/>
        </p:nvSpPr>
        <p:spPr bwMode="auto">
          <a:xfrm>
            <a:off x="4572000" y="1773238"/>
            <a:ext cx="0" cy="14398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7" name="Oval 17"/>
          <p:cNvSpPr>
            <a:spLocks noChangeArrowheads="1"/>
          </p:cNvSpPr>
          <p:nvPr/>
        </p:nvSpPr>
        <p:spPr bwMode="auto">
          <a:xfrm>
            <a:off x="4392613" y="1449388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18"/>
          <p:cNvSpPr>
            <a:spLocks noChangeArrowheads="1"/>
          </p:cNvSpPr>
          <p:nvPr/>
        </p:nvSpPr>
        <p:spPr bwMode="auto">
          <a:xfrm>
            <a:off x="4392613" y="2349500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19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20"/>
          <p:cNvSpPr>
            <a:spLocks noChangeShapeType="1"/>
          </p:cNvSpPr>
          <p:nvPr/>
        </p:nvSpPr>
        <p:spPr bwMode="auto">
          <a:xfrm>
            <a:off x="4572000" y="3608388"/>
            <a:ext cx="0" cy="14398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Oval 21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Oval 22"/>
          <p:cNvSpPr>
            <a:spLocks noChangeArrowheads="1"/>
          </p:cNvSpPr>
          <p:nvPr/>
        </p:nvSpPr>
        <p:spPr bwMode="auto">
          <a:xfrm>
            <a:off x="4392613" y="4149725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23"/>
          <p:cNvSpPr>
            <a:spLocks noChangeArrowheads="1"/>
          </p:cNvSpPr>
          <p:nvPr/>
        </p:nvSpPr>
        <p:spPr bwMode="auto">
          <a:xfrm>
            <a:off x="4392613" y="5049838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4751388" y="3429000"/>
            <a:ext cx="14049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Oval 25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26"/>
          <p:cNvSpPr>
            <a:spLocks noChangeArrowheads="1"/>
          </p:cNvSpPr>
          <p:nvPr/>
        </p:nvSpPr>
        <p:spPr bwMode="auto">
          <a:xfrm>
            <a:off x="5292725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27"/>
          <p:cNvSpPr>
            <a:spLocks noChangeArrowheads="1"/>
          </p:cNvSpPr>
          <p:nvPr/>
        </p:nvSpPr>
        <p:spPr bwMode="auto">
          <a:xfrm>
            <a:off x="6192838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28"/>
          <p:cNvSpPr>
            <a:spLocks noChangeArrowheads="1"/>
          </p:cNvSpPr>
          <p:nvPr/>
        </p:nvSpPr>
        <p:spPr bwMode="auto">
          <a:xfrm>
            <a:off x="2592388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Oval 29"/>
          <p:cNvSpPr>
            <a:spLocks noChangeArrowheads="1"/>
          </p:cNvSpPr>
          <p:nvPr/>
        </p:nvSpPr>
        <p:spPr bwMode="auto">
          <a:xfrm>
            <a:off x="3492500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Oval 30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31"/>
          <p:cNvSpPr>
            <a:spLocks noChangeShapeType="1"/>
          </p:cNvSpPr>
          <p:nvPr/>
        </p:nvSpPr>
        <p:spPr bwMode="auto">
          <a:xfrm>
            <a:off x="2916238" y="3429000"/>
            <a:ext cx="14398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Oval 32"/>
          <p:cNvSpPr>
            <a:spLocks noChangeAspect="1" noChangeArrowheads="1"/>
          </p:cNvSpPr>
          <p:nvPr/>
        </p:nvSpPr>
        <p:spPr bwMode="auto">
          <a:xfrm rot="8100437">
            <a:off x="6248400" y="609600"/>
            <a:ext cx="130175" cy="1190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3" name="Oval 33"/>
          <p:cNvSpPr>
            <a:spLocks noChangeAspect="1" noChangeArrowheads="1"/>
          </p:cNvSpPr>
          <p:nvPr/>
        </p:nvSpPr>
        <p:spPr bwMode="auto">
          <a:xfrm rot="8100437">
            <a:off x="6248400" y="1143000"/>
            <a:ext cx="130175" cy="1190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Text Box 34"/>
          <p:cNvSpPr txBox="1">
            <a:spLocks noChangeArrowheads="1"/>
          </p:cNvSpPr>
          <p:nvPr/>
        </p:nvSpPr>
        <p:spPr bwMode="auto">
          <a:xfrm>
            <a:off x="6553200" y="381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mass point</a:t>
            </a:r>
          </a:p>
        </p:txBody>
      </p:sp>
      <p:sp>
        <p:nvSpPr>
          <p:cNvPr id="44055" name="Text Box 35"/>
          <p:cNvSpPr txBox="1">
            <a:spLocks noChangeArrowheads="1"/>
          </p:cNvSpPr>
          <p:nvPr/>
        </p:nvSpPr>
        <p:spPr bwMode="auto">
          <a:xfrm>
            <a:off x="6553200" y="914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wind point</a:t>
            </a:r>
          </a:p>
        </p:txBody>
      </p:sp>
      <p:sp>
        <p:nvSpPr>
          <p:cNvPr id="44056" name="Text Box 36"/>
          <p:cNvSpPr txBox="1">
            <a:spLocks noChangeArrowheads="1"/>
          </p:cNvSpPr>
          <p:nvPr/>
        </p:nvSpPr>
        <p:spPr bwMode="auto">
          <a:xfrm>
            <a:off x="230188" y="4838699"/>
            <a:ext cx="34655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1/3 of </a:t>
            </a:r>
            <a:r>
              <a:rPr lang="en-US" sz="2400" dirty="0" smtClean="0"/>
              <a:t>the contribution </a:t>
            </a:r>
            <a:r>
              <a:rPr lang="en-US" sz="2400" dirty="0"/>
              <a:t>to divergence/advection comes from these N/S and E/W fluxes.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657600" y="2514600"/>
            <a:ext cx="1803400" cy="1588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19500" y="4305300"/>
            <a:ext cx="1803400" cy="1588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4571206" y="3391694"/>
            <a:ext cx="1817688" cy="1270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2755106" y="3404394"/>
            <a:ext cx="1817688" cy="1270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2695575" y="1552575"/>
            <a:ext cx="3733800" cy="3722688"/>
            <a:chOff x="1797" y="1077"/>
            <a:chExt cx="2352" cy="2345"/>
          </a:xfrm>
        </p:grpSpPr>
        <p:grpSp>
          <p:nvGrpSpPr>
            <p:cNvPr id="45090" name="Group 3"/>
            <p:cNvGrpSpPr>
              <a:grpSpLocks/>
            </p:cNvGrpSpPr>
            <p:nvPr/>
          </p:nvGrpSpPr>
          <p:grpSpPr bwMode="auto">
            <a:xfrm>
              <a:off x="1797" y="1077"/>
              <a:ext cx="2352" cy="2345"/>
              <a:chOff x="1701" y="981"/>
              <a:chExt cx="2352" cy="2345"/>
            </a:xfrm>
          </p:grpSpPr>
          <p:sp>
            <p:nvSpPr>
              <p:cNvPr id="45092" name="Oval 4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1548"/>
                <a:ext cx="82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3" name="Oval 5"/>
              <p:cNvSpPr>
                <a:spLocks noChangeAspect="1" noChangeArrowheads="1"/>
              </p:cNvSpPr>
              <p:nvPr/>
            </p:nvSpPr>
            <p:spPr bwMode="auto">
              <a:xfrm rot="8100437">
                <a:off x="3969" y="2115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Oval 6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2682"/>
                <a:ext cx="82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5" name="Oval 7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3249"/>
                <a:ext cx="84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Oval 8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1548"/>
                <a:ext cx="82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Oval 9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981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Oval 10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2682"/>
                <a:ext cx="82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Oval 11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2115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Oval 12"/>
              <p:cNvSpPr>
                <a:spLocks noChangeAspect="1" noChangeArrowheads="1"/>
              </p:cNvSpPr>
              <p:nvPr/>
            </p:nvSpPr>
            <p:spPr bwMode="auto">
              <a:xfrm rot="8100437">
                <a:off x="1701" y="2115"/>
                <a:ext cx="84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Oval 13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2115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2" name="Oval 14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2682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3" name="Oval 15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2115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1" name="Oval 16"/>
            <p:cNvSpPr>
              <a:spLocks noChangeAspect="1" noChangeArrowheads="1"/>
            </p:cNvSpPr>
            <p:nvPr/>
          </p:nvSpPr>
          <p:spPr bwMode="auto">
            <a:xfrm rot="8100437">
              <a:off x="2928" y="1643"/>
              <a:ext cx="82" cy="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9" name="Line 17"/>
          <p:cNvSpPr>
            <a:spLocks noChangeShapeType="1"/>
          </p:cNvSpPr>
          <p:nvPr/>
        </p:nvSpPr>
        <p:spPr bwMode="auto">
          <a:xfrm flipV="1">
            <a:off x="4679950" y="2638425"/>
            <a:ext cx="64770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0" name="Oval 18"/>
          <p:cNvSpPr>
            <a:spLocks noChangeArrowheads="1"/>
          </p:cNvSpPr>
          <p:nvPr/>
        </p:nvSpPr>
        <p:spPr bwMode="auto">
          <a:xfrm rot="8100437">
            <a:off x="4967288" y="2924175"/>
            <a:ext cx="82550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Oval 19"/>
          <p:cNvSpPr>
            <a:spLocks noChangeArrowheads="1"/>
          </p:cNvSpPr>
          <p:nvPr/>
        </p:nvSpPr>
        <p:spPr bwMode="auto">
          <a:xfrm>
            <a:off x="5292725" y="2349500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20"/>
          <p:cNvSpPr>
            <a:spLocks noChangeArrowheads="1"/>
          </p:cNvSpPr>
          <p:nvPr/>
        </p:nvSpPr>
        <p:spPr bwMode="auto">
          <a:xfrm>
            <a:off x="5292725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21"/>
          <p:cNvSpPr>
            <a:spLocks noChangeArrowheads="1"/>
          </p:cNvSpPr>
          <p:nvPr/>
        </p:nvSpPr>
        <p:spPr bwMode="auto">
          <a:xfrm>
            <a:off x="4392613" y="2349500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22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23"/>
          <p:cNvSpPr>
            <a:spLocks noChangeShapeType="1"/>
          </p:cNvSpPr>
          <p:nvPr/>
        </p:nvSpPr>
        <p:spPr bwMode="auto">
          <a:xfrm flipV="1">
            <a:off x="3779838" y="3536950"/>
            <a:ext cx="64770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24"/>
          <p:cNvSpPr>
            <a:spLocks noChangeArrowheads="1"/>
          </p:cNvSpPr>
          <p:nvPr/>
        </p:nvSpPr>
        <p:spPr bwMode="auto">
          <a:xfrm rot="8100437">
            <a:off x="4067175" y="3822700"/>
            <a:ext cx="82550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5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Oval 26"/>
          <p:cNvSpPr>
            <a:spLocks noChangeArrowheads="1"/>
          </p:cNvSpPr>
          <p:nvPr/>
        </p:nvSpPr>
        <p:spPr bwMode="auto">
          <a:xfrm>
            <a:off x="4392613" y="4149725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27"/>
          <p:cNvSpPr>
            <a:spLocks noChangeArrowheads="1"/>
          </p:cNvSpPr>
          <p:nvPr/>
        </p:nvSpPr>
        <p:spPr bwMode="auto">
          <a:xfrm>
            <a:off x="3492500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28"/>
          <p:cNvSpPr>
            <a:spLocks noChangeArrowheads="1"/>
          </p:cNvSpPr>
          <p:nvPr/>
        </p:nvSpPr>
        <p:spPr bwMode="auto">
          <a:xfrm>
            <a:off x="3492500" y="4149725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29"/>
          <p:cNvSpPr>
            <a:spLocks noChangeShapeType="1"/>
          </p:cNvSpPr>
          <p:nvPr/>
        </p:nvSpPr>
        <p:spPr bwMode="auto">
          <a:xfrm>
            <a:off x="3779838" y="2667000"/>
            <a:ext cx="612775" cy="588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Oval 30"/>
          <p:cNvSpPr>
            <a:spLocks noChangeArrowheads="1"/>
          </p:cNvSpPr>
          <p:nvPr/>
        </p:nvSpPr>
        <p:spPr bwMode="auto">
          <a:xfrm rot="8100437">
            <a:off x="4067175" y="2924175"/>
            <a:ext cx="82550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Oval 31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Oval 32"/>
          <p:cNvSpPr>
            <a:spLocks noChangeArrowheads="1"/>
          </p:cNvSpPr>
          <p:nvPr/>
        </p:nvSpPr>
        <p:spPr bwMode="auto">
          <a:xfrm>
            <a:off x="4392613" y="2349500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33"/>
          <p:cNvSpPr>
            <a:spLocks noChangeArrowheads="1"/>
          </p:cNvSpPr>
          <p:nvPr/>
        </p:nvSpPr>
        <p:spPr bwMode="auto">
          <a:xfrm>
            <a:off x="3492500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Oval 34"/>
          <p:cNvSpPr>
            <a:spLocks noChangeArrowheads="1"/>
          </p:cNvSpPr>
          <p:nvPr/>
        </p:nvSpPr>
        <p:spPr bwMode="auto">
          <a:xfrm>
            <a:off x="3492500" y="2349500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Oval 35"/>
          <p:cNvSpPr>
            <a:spLocks noChangeArrowheads="1"/>
          </p:cNvSpPr>
          <p:nvPr/>
        </p:nvSpPr>
        <p:spPr bwMode="auto">
          <a:xfrm>
            <a:off x="4392613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36"/>
          <p:cNvSpPr>
            <a:spLocks noChangeArrowheads="1"/>
          </p:cNvSpPr>
          <p:nvPr/>
        </p:nvSpPr>
        <p:spPr bwMode="auto">
          <a:xfrm>
            <a:off x="4392613" y="4149725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Oval 37"/>
          <p:cNvSpPr>
            <a:spLocks noChangeArrowheads="1"/>
          </p:cNvSpPr>
          <p:nvPr/>
        </p:nvSpPr>
        <p:spPr bwMode="auto">
          <a:xfrm>
            <a:off x="5292725" y="3249613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Oval 38"/>
          <p:cNvSpPr>
            <a:spLocks noChangeArrowheads="1"/>
          </p:cNvSpPr>
          <p:nvPr/>
        </p:nvSpPr>
        <p:spPr bwMode="auto">
          <a:xfrm>
            <a:off x="5292725" y="4149725"/>
            <a:ext cx="323850" cy="323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39"/>
          <p:cNvSpPr>
            <a:spLocks noChangeShapeType="1"/>
          </p:cNvSpPr>
          <p:nvPr/>
        </p:nvSpPr>
        <p:spPr bwMode="auto">
          <a:xfrm>
            <a:off x="4716463" y="3573463"/>
            <a:ext cx="612775" cy="5889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Oval 40"/>
          <p:cNvSpPr>
            <a:spLocks noChangeArrowheads="1"/>
          </p:cNvSpPr>
          <p:nvPr/>
        </p:nvSpPr>
        <p:spPr bwMode="auto">
          <a:xfrm rot="8100437">
            <a:off x="4967288" y="3824288"/>
            <a:ext cx="82550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Oval 41"/>
          <p:cNvSpPr>
            <a:spLocks noChangeAspect="1" noChangeArrowheads="1"/>
          </p:cNvSpPr>
          <p:nvPr/>
        </p:nvSpPr>
        <p:spPr bwMode="auto">
          <a:xfrm rot="8100437">
            <a:off x="6248400" y="609600"/>
            <a:ext cx="130175" cy="1190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Oval 42"/>
          <p:cNvSpPr>
            <a:spLocks noChangeAspect="1" noChangeArrowheads="1"/>
          </p:cNvSpPr>
          <p:nvPr/>
        </p:nvSpPr>
        <p:spPr bwMode="auto">
          <a:xfrm rot="8100437">
            <a:off x="6248400" y="1143000"/>
            <a:ext cx="130175" cy="1190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5" name="Text Box 43"/>
          <p:cNvSpPr txBox="1">
            <a:spLocks noChangeArrowheads="1"/>
          </p:cNvSpPr>
          <p:nvPr/>
        </p:nvSpPr>
        <p:spPr bwMode="auto">
          <a:xfrm>
            <a:off x="6553200" y="381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mass point</a:t>
            </a:r>
          </a:p>
        </p:txBody>
      </p:sp>
      <p:sp>
        <p:nvSpPr>
          <p:cNvPr id="45086" name="Text Box 44"/>
          <p:cNvSpPr txBox="1">
            <a:spLocks noChangeArrowheads="1"/>
          </p:cNvSpPr>
          <p:nvPr/>
        </p:nvSpPr>
        <p:spPr bwMode="auto">
          <a:xfrm>
            <a:off x="6551613" y="906463"/>
            <a:ext cx="2322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wind point</a:t>
            </a:r>
          </a:p>
        </p:txBody>
      </p:sp>
      <p:sp>
        <p:nvSpPr>
          <p:cNvPr id="45087" name="Oval 45"/>
          <p:cNvSpPr>
            <a:spLocks noChangeArrowheads="1"/>
          </p:cNvSpPr>
          <p:nvPr/>
        </p:nvSpPr>
        <p:spPr bwMode="auto">
          <a:xfrm rot="8100437">
            <a:off x="6264275" y="1673225"/>
            <a:ext cx="82550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8" name="Text Box 46"/>
          <p:cNvSpPr txBox="1">
            <a:spLocks noChangeArrowheads="1"/>
          </p:cNvSpPr>
          <p:nvPr/>
        </p:nvSpPr>
        <p:spPr bwMode="auto">
          <a:xfrm>
            <a:off x="6553200" y="148431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avg wind point</a:t>
            </a:r>
          </a:p>
        </p:txBody>
      </p:sp>
      <p:sp>
        <p:nvSpPr>
          <p:cNvPr id="45089" name="Text Box 47"/>
          <p:cNvSpPr txBox="1">
            <a:spLocks noChangeArrowheads="1"/>
          </p:cNvSpPr>
          <p:nvPr/>
        </p:nvSpPr>
        <p:spPr bwMode="auto">
          <a:xfrm>
            <a:off x="239713" y="4865688"/>
            <a:ext cx="35448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2/3 </a:t>
            </a:r>
            <a:r>
              <a:rPr lang="en-US" sz="2400" dirty="0" smtClean="0"/>
              <a:t>of the </a:t>
            </a:r>
            <a:r>
              <a:rPr lang="en-US" sz="2400" dirty="0"/>
              <a:t>contribution to divergence/advection comes from these diagonal fluxes.</a:t>
            </a:r>
          </a:p>
        </p:txBody>
      </p:sp>
      <p:cxnSp>
        <p:nvCxnSpPr>
          <p:cNvPr id="52" name="Straight Connector 51"/>
          <p:cNvCxnSpPr/>
          <p:nvPr/>
        </p:nvCxnSpPr>
        <p:spPr>
          <a:xfrm rot="5400000" flipH="1" flipV="1">
            <a:off x="4559300" y="3441700"/>
            <a:ext cx="863600" cy="86360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3670300" y="2540000"/>
            <a:ext cx="863600" cy="86360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657600" y="3403600"/>
            <a:ext cx="863600" cy="86360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533900" y="2514600"/>
            <a:ext cx="863600" cy="86360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5"/>
          <p:cNvGrpSpPr>
            <a:grpSpLocks/>
          </p:cNvGrpSpPr>
          <p:nvPr/>
        </p:nvGrpSpPr>
        <p:grpSpPr bwMode="auto">
          <a:xfrm>
            <a:off x="3000375" y="1095375"/>
            <a:ext cx="3733800" cy="3722688"/>
            <a:chOff x="1797" y="1077"/>
            <a:chExt cx="2352" cy="2345"/>
          </a:xfrm>
        </p:grpSpPr>
        <p:grpSp>
          <p:nvGrpSpPr>
            <p:cNvPr id="46098" name="Group 6"/>
            <p:cNvGrpSpPr>
              <a:grpSpLocks/>
            </p:cNvGrpSpPr>
            <p:nvPr/>
          </p:nvGrpSpPr>
          <p:grpSpPr bwMode="auto">
            <a:xfrm>
              <a:off x="1797" y="1077"/>
              <a:ext cx="2352" cy="2345"/>
              <a:chOff x="1701" y="981"/>
              <a:chExt cx="2352" cy="2345"/>
            </a:xfrm>
          </p:grpSpPr>
          <p:sp>
            <p:nvSpPr>
              <p:cNvPr id="46100" name="Oval 7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1548"/>
                <a:ext cx="82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Oval 8"/>
              <p:cNvSpPr>
                <a:spLocks noChangeAspect="1" noChangeArrowheads="1"/>
              </p:cNvSpPr>
              <p:nvPr/>
            </p:nvSpPr>
            <p:spPr bwMode="auto">
              <a:xfrm rot="8100437">
                <a:off x="3969" y="2115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Oval 9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2682"/>
                <a:ext cx="82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Oval 10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3249"/>
                <a:ext cx="84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Oval 11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1548"/>
                <a:ext cx="82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Oval 12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981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Oval 13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2682"/>
                <a:ext cx="82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Oval 14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2115"/>
                <a:ext cx="84" cy="7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Oval 15"/>
              <p:cNvSpPr>
                <a:spLocks noChangeAspect="1" noChangeArrowheads="1"/>
              </p:cNvSpPr>
              <p:nvPr/>
            </p:nvSpPr>
            <p:spPr bwMode="auto">
              <a:xfrm rot="8100437">
                <a:off x="1701" y="2115"/>
                <a:ext cx="84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9" name="Oval 16"/>
              <p:cNvSpPr>
                <a:spLocks noChangeAspect="1" noChangeArrowheads="1"/>
              </p:cNvSpPr>
              <p:nvPr/>
            </p:nvSpPr>
            <p:spPr bwMode="auto">
              <a:xfrm rot="8100437">
                <a:off x="2268" y="2115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Oval 17"/>
              <p:cNvSpPr>
                <a:spLocks noChangeAspect="1" noChangeArrowheads="1"/>
              </p:cNvSpPr>
              <p:nvPr/>
            </p:nvSpPr>
            <p:spPr bwMode="auto">
              <a:xfrm rot="8100437">
                <a:off x="2835" y="2682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Oval 18"/>
              <p:cNvSpPr>
                <a:spLocks noChangeAspect="1" noChangeArrowheads="1"/>
              </p:cNvSpPr>
              <p:nvPr/>
            </p:nvSpPr>
            <p:spPr bwMode="auto">
              <a:xfrm rot="8100437">
                <a:off x="3402" y="2115"/>
                <a:ext cx="82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9" name="Oval 19"/>
            <p:cNvSpPr>
              <a:spLocks noChangeAspect="1" noChangeArrowheads="1"/>
            </p:cNvSpPr>
            <p:nvPr/>
          </p:nvSpPr>
          <p:spPr bwMode="auto">
            <a:xfrm rot="8100437">
              <a:off x="2928" y="1643"/>
              <a:ext cx="82" cy="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3" name="Text Box 20"/>
          <p:cNvSpPr txBox="1">
            <a:spLocks noChangeArrowheads="1"/>
          </p:cNvSpPr>
          <p:nvPr/>
        </p:nvSpPr>
        <p:spPr bwMode="auto">
          <a:xfrm>
            <a:off x="4899025" y="2873375"/>
            <a:ext cx="579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46084" name="Text Box 21"/>
          <p:cNvSpPr txBox="1">
            <a:spLocks noChangeArrowheads="1"/>
          </p:cNvSpPr>
          <p:nvPr/>
        </p:nvSpPr>
        <p:spPr bwMode="auto">
          <a:xfrm>
            <a:off x="5789613" y="3776663"/>
            <a:ext cx="579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6</a:t>
            </a:r>
          </a:p>
        </p:txBody>
      </p:sp>
      <p:sp>
        <p:nvSpPr>
          <p:cNvPr id="46085" name="Text Box 22"/>
          <p:cNvSpPr txBox="1">
            <a:spLocks noChangeArrowheads="1"/>
          </p:cNvSpPr>
          <p:nvPr/>
        </p:nvSpPr>
        <p:spPr bwMode="auto">
          <a:xfrm>
            <a:off x="6680200" y="2876550"/>
            <a:ext cx="579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2</a:t>
            </a:r>
          </a:p>
        </p:txBody>
      </p:sp>
      <p:sp>
        <p:nvSpPr>
          <p:cNvPr id="46086" name="Text Box 23"/>
          <p:cNvSpPr txBox="1">
            <a:spLocks noChangeArrowheads="1"/>
          </p:cNvSpPr>
          <p:nvPr/>
        </p:nvSpPr>
        <p:spPr bwMode="auto">
          <a:xfrm>
            <a:off x="4891088" y="4745038"/>
            <a:ext cx="579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3</a:t>
            </a:r>
          </a:p>
        </p:txBody>
      </p:sp>
      <p:sp>
        <p:nvSpPr>
          <p:cNvPr id="46087" name="Text Box 24"/>
          <p:cNvSpPr txBox="1">
            <a:spLocks noChangeArrowheads="1"/>
          </p:cNvSpPr>
          <p:nvPr/>
        </p:nvSpPr>
        <p:spPr bwMode="auto">
          <a:xfrm>
            <a:off x="3076575" y="2867025"/>
            <a:ext cx="579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4</a:t>
            </a:r>
          </a:p>
        </p:txBody>
      </p:sp>
      <p:sp>
        <p:nvSpPr>
          <p:cNvPr id="46088" name="Text Box 25"/>
          <p:cNvSpPr txBox="1">
            <a:spLocks noChangeArrowheads="1"/>
          </p:cNvSpPr>
          <p:nvPr/>
        </p:nvSpPr>
        <p:spPr bwMode="auto">
          <a:xfrm>
            <a:off x="4881563" y="1027113"/>
            <a:ext cx="579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5</a:t>
            </a:r>
          </a:p>
        </p:txBody>
      </p:sp>
      <p:sp>
        <p:nvSpPr>
          <p:cNvPr id="46089" name="Text Box 26"/>
          <p:cNvSpPr txBox="1">
            <a:spLocks noChangeArrowheads="1"/>
          </p:cNvSpPr>
          <p:nvPr/>
        </p:nvSpPr>
        <p:spPr bwMode="auto">
          <a:xfrm>
            <a:off x="3987800" y="3765550"/>
            <a:ext cx="579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7</a:t>
            </a:r>
          </a:p>
        </p:txBody>
      </p:sp>
      <p:sp>
        <p:nvSpPr>
          <p:cNvPr id="46090" name="Text Box 27"/>
          <p:cNvSpPr txBox="1">
            <a:spLocks noChangeArrowheads="1"/>
          </p:cNvSpPr>
          <p:nvPr/>
        </p:nvSpPr>
        <p:spPr bwMode="auto">
          <a:xfrm>
            <a:off x="3989388" y="1938338"/>
            <a:ext cx="579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8</a:t>
            </a:r>
          </a:p>
        </p:txBody>
      </p:sp>
      <p:sp>
        <p:nvSpPr>
          <p:cNvPr id="46091" name="Text Box 28"/>
          <p:cNvSpPr txBox="1">
            <a:spLocks noChangeArrowheads="1"/>
          </p:cNvSpPr>
          <p:nvPr/>
        </p:nvSpPr>
        <p:spPr bwMode="auto">
          <a:xfrm>
            <a:off x="5794375" y="1927225"/>
            <a:ext cx="579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  <a:r>
              <a:rPr lang="en-US" sz="3200" baseline="-25000"/>
              <a:t>9</a:t>
            </a:r>
          </a:p>
        </p:txBody>
      </p:sp>
      <p:sp>
        <p:nvSpPr>
          <p:cNvPr id="46092" name="Text Box 29"/>
          <p:cNvSpPr txBox="1">
            <a:spLocks noChangeArrowheads="1"/>
          </p:cNvSpPr>
          <p:nvPr/>
        </p:nvSpPr>
        <p:spPr bwMode="auto">
          <a:xfrm>
            <a:off x="5830888" y="287655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093" name="Text Box 30"/>
          <p:cNvSpPr txBox="1">
            <a:spLocks noChangeArrowheads="1"/>
          </p:cNvSpPr>
          <p:nvPr/>
        </p:nvSpPr>
        <p:spPr bwMode="auto">
          <a:xfrm>
            <a:off x="4865688" y="381635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094" name="Text Box 31"/>
          <p:cNvSpPr txBox="1">
            <a:spLocks noChangeArrowheads="1"/>
          </p:cNvSpPr>
          <p:nvPr/>
        </p:nvSpPr>
        <p:spPr bwMode="auto">
          <a:xfrm>
            <a:off x="3990975" y="289083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095" name="Text Box 32"/>
          <p:cNvSpPr txBox="1">
            <a:spLocks noChangeArrowheads="1"/>
          </p:cNvSpPr>
          <p:nvPr/>
        </p:nvSpPr>
        <p:spPr bwMode="auto">
          <a:xfrm>
            <a:off x="4868863" y="201612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097" name="Text Box 36"/>
          <p:cNvSpPr txBox="1">
            <a:spLocks noChangeArrowheads="1"/>
          </p:cNvSpPr>
          <p:nvPr/>
        </p:nvSpPr>
        <p:spPr bwMode="auto">
          <a:xfrm>
            <a:off x="317500" y="4533900"/>
            <a:ext cx="3822700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each 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, there is an associated layer pressure depth </a:t>
            </a:r>
            <a:r>
              <a:rPr lang="en-US" sz="2400" dirty="0" smtClean="0"/>
              <a:t>(here denoted </a:t>
            </a:r>
            <a:r>
              <a:rPr lang="en-US" sz="2400" dirty="0" err="1" smtClean="0"/>
              <a:t>dp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).  </a:t>
            </a:r>
            <a:r>
              <a:rPr lang="en-US" sz="2400" dirty="0"/>
              <a:t>There also is a </a:t>
            </a:r>
            <a:r>
              <a:rPr lang="en-US" sz="2400" dirty="0" err="1"/>
              <a:t>dx</a:t>
            </a:r>
            <a:r>
              <a:rPr lang="en-US" sz="2400" baseline="-25000" dirty="0" err="1"/>
              <a:t>n</a:t>
            </a:r>
            <a:r>
              <a:rPr lang="en-US" sz="2400" dirty="0"/>
              <a:t> specific to each point 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82600" y="0"/>
            <a:ext cx="819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 smtClean="0"/>
              <a:t>Horizontal temperature </a:t>
            </a:r>
            <a:r>
              <a:rPr lang="en-US" sz="2400" b="1" u="sng" dirty="0"/>
              <a:t>advection </a:t>
            </a:r>
            <a:r>
              <a:rPr lang="en-US" sz="2400" b="1" u="sng" dirty="0" smtClean="0"/>
              <a:t>detail (</a:t>
            </a:r>
            <a:r>
              <a:rPr lang="en-US" sz="2400" b="1" u="sng" dirty="0" err="1" smtClean="0"/>
              <a:t>computerese</a:t>
            </a:r>
            <a:r>
              <a:rPr lang="en-US" sz="2400" b="1" u="sng" dirty="0" smtClean="0"/>
              <a:t>)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58175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b="1" smtClean="0"/>
              <a:t>NMM Vertical Coordinate</a:t>
            </a:r>
            <a:br>
              <a:rPr lang="en-US" sz="3200" b="1" smtClean="0"/>
            </a:br>
            <a:r>
              <a:rPr lang="en-US" sz="3200" b="1" smtClean="0"/>
              <a:t> </a:t>
            </a:r>
            <a:r>
              <a:rPr lang="en-US" sz="2000" smtClean="0">
                <a:solidFill>
                  <a:schemeClr val="tx1"/>
                </a:solidFill>
              </a:rPr>
              <a:t>Pressure-sigma hybrid (Arakawa and Lamb, 1977)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58875"/>
            <a:ext cx="8572500" cy="4767263"/>
          </a:xfrm>
        </p:spPr>
        <p:txBody>
          <a:bodyPr/>
          <a:lstStyle/>
          <a:p>
            <a:pPr indent="0" eaLnBrk="1" hangingPunct="1">
              <a:spcAft>
                <a:spcPct val="50000"/>
              </a:spcAft>
              <a:buFontTx/>
              <a:buNone/>
              <a:defRPr/>
            </a:pPr>
            <a:r>
              <a:rPr lang="en-US" dirty="0" smtClean="0"/>
              <a:t>Has the desirable properties of a terrain-following pressure coordinate: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dirty="0" smtClean="0"/>
              <a:t>Exact mass (etc.) conservation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dirty="0" err="1" smtClean="0"/>
              <a:t>Nondivergent</a:t>
            </a:r>
            <a:r>
              <a:rPr lang="en-US" dirty="0" smtClean="0"/>
              <a:t> flow remains on pressure surfaces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dirty="0" smtClean="0"/>
              <a:t>No problems with weak static stability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No discontinuities or internal boundary conditions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  <a:defRPr/>
            </a:pPr>
            <a:endParaRPr lang="en-US" sz="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    And an additional benefit from the hybrid: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  <a:defRPr/>
            </a:pPr>
            <a:endParaRPr lang="en-US" sz="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Flat coordinate surfaces at high altitudes where sigma problems worst (e.g., Simmons and </a:t>
            </a:r>
            <a:r>
              <a:rPr lang="en-US" dirty="0" err="1" smtClean="0">
                <a:solidFill>
                  <a:srgbClr val="000000"/>
                </a:solidFill>
              </a:rPr>
              <a:t>Burridge</a:t>
            </a:r>
            <a:r>
              <a:rPr lang="en-US" dirty="0" smtClean="0">
                <a:solidFill>
                  <a:srgbClr val="000000"/>
                </a:solidFill>
              </a:rPr>
              <a:t>, 1981)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Basic Principles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145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Use full compressible equations split into hydrostatic and </a:t>
            </a:r>
            <a:r>
              <a:rPr lang="en-US" dirty="0" err="1" smtClean="0">
                <a:cs typeface="Times New Roman" pitchFamily="18" charset="0"/>
              </a:rPr>
              <a:t>nonhydrostatic</a:t>
            </a:r>
            <a:r>
              <a:rPr lang="en-US" dirty="0" smtClean="0">
                <a:cs typeface="Times New Roman" pitchFamily="18" charset="0"/>
              </a:rPr>
              <a:t> contributions</a:t>
            </a:r>
          </a:p>
          <a:p>
            <a:pPr eaLnBrk="1" hangingPunct="1"/>
            <a:endParaRPr lang="en-US" sz="1400" dirty="0" smtClean="0">
              <a:cs typeface="Times New Roman" pitchFamily="18" charset="0"/>
            </a:endParaRPr>
          </a:p>
          <a:p>
            <a:pPr lvl="2" eaLnBrk="1" hangingPunct="1"/>
            <a:r>
              <a:rPr lang="en-US" sz="2400" dirty="0" smtClean="0">
                <a:cs typeface="Times New Roman" pitchFamily="18" charset="0"/>
              </a:rPr>
              <a:t>Easy comparison of hydro and </a:t>
            </a:r>
            <a:r>
              <a:rPr lang="en-US" sz="2400" dirty="0" err="1" smtClean="0">
                <a:cs typeface="Times New Roman" pitchFamily="18" charset="0"/>
              </a:rPr>
              <a:t>nonhydro</a:t>
            </a:r>
            <a:r>
              <a:rPr lang="en-US" sz="2400" dirty="0" smtClean="0">
                <a:cs typeface="Times New Roman" pitchFamily="18" charset="0"/>
              </a:rPr>
              <a:t> solutions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 smtClean="0">
                <a:cs typeface="Times New Roman" pitchFamily="18" charset="0"/>
              </a:rPr>
              <a:t>Reduced computational effort at lower resolutions</a:t>
            </a:r>
            <a:endParaRPr lang="en-US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Apply modeling principles proven in previous NWP and regional climate applications</a:t>
            </a:r>
            <a:endParaRPr lang="en-US" sz="3200" dirty="0" smtClean="0">
              <a:cs typeface="Times New Roman" pitchFamily="18" charset="0"/>
            </a:endParaRPr>
          </a:p>
          <a:p>
            <a:pPr lvl="2"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Use methods that minimize the generation of small-scale noise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dirty="0" smtClean="0"/>
              <a:t>Robust, computationally efficient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M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7513"/>
            <a:ext cx="4570413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GME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3588" y="420688"/>
            <a:ext cx="4570412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76200" y="2552700"/>
            <a:ext cx="89916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203700" y="2159000"/>
            <a:ext cx="838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3333FF"/>
                </a:solidFill>
              </a:rPr>
              <a:t>15 km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1763713" y="0"/>
            <a:ext cx="13319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3333FF"/>
                </a:solidFill>
              </a:rPr>
              <a:t>sigma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5651500" y="0"/>
            <a:ext cx="24844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3333FF"/>
                </a:solidFill>
              </a:rPr>
              <a:t>sigma-p hybrid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165100" y="5087938"/>
            <a:ext cx="8820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Wind developing due to the spurious pressure gradient force in an idealized integration.  The hybrid coordinate boundary between the pressure and sigma domains is at ~400 hPa.  </a:t>
            </a:r>
          </a:p>
        </p:txBody>
      </p:sp>
    </p:spTree>
  </p:cSld>
  <p:clrMapOvr>
    <a:masterClrMapping/>
  </p:clrMapOvr>
  <p:transition advTm="2564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Group 12"/>
          <p:cNvGrpSpPr>
            <a:grpSpLocks/>
          </p:cNvGrpSpPr>
          <p:nvPr/>
        </p:nvGrpSpPr>
        <p:grpSpPr bwMode="auto">
          <a:xfrm>
            <a:off x="2938463" y="4987925"/>
            <a:ext cx="4038600" cy="355600"/>
            <a:chOff x="1440" y="2640"/>
            <a:chExt cx="3168" cy="768"/>
          </a:xfrm>
        </p:grpSpPr>
        <p:sp>
          <p:nvSpPr>
            <p:cNvPr id="11311" name="Line 13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15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16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2" name="Group 17"/>
          <p:cNvGrpSpPr>
            <a:grpSpLocks/>
          </p:cNvGrpSpPr>
          <p:nvPr/>
        </p:nvGrpSpPr>
        <p:grpSpPr bwMode="auto">
          <a:xfrm>
            <a:off x="2938463" y="4868863"/>
            <a:ext cx="4038600" cy="236537"/>
            <a:chOff x="1440" y="2640"/>
            <a:chExt cx="3168" cy="768"/>
          </a:xfrm>
        </p:grpSpPr>
        <p:sp>
          <p:nvSpPr>
            <p:cNvPr id="11307" name="Line 18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9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20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21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3" name="Group 22"/>
          <p:cNvGrpSpPr>
            <a:grpSpLocks/>
          </p:cNvGrpSpPr>
          <p:nvPr/>
        </p:nvGrpSpPr>
        <p:grpSpPr bwMode="auto">
          <a:xfrm>
            <a:off x="2938463" y="4333875"/>
            <a:ext cx="4038600" cy="119063"/>
            <a:chOff x="1440" y="2640"/>
            <a:chExt cx="3168" cy="768"/>
          </a:xfrm>
        </p:grpSpPr>
        <p:sp>
          <p:nvSpPr>
            <p:cNvPr id="11303" name="Line 23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24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25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26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27"/>
          <p:cNvGrpSpPr>
            <a:grpSpLocks/>
          </p:cNvGrpSpPr>
          <p:nvPr/>
        </p:nvGrpSpPr>
        <p:grpSpPr bwMode="auto">
          <a:xfrm>
            <a:off x="2938463" y="3917950"/>
            <a:ext cx="4038600" cy="119063"/>
            <a:chOff x="1440" y="2640"/>
            <a:chExt cx="3168" cy="768"/>
          </a:xfrm>
        </p:grpSpPr>
        <p:sp>
          <p:nvSpPr>
            <p:cNvPr id="11299" name="Line 28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29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1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5" name="Group 32"/>
          <p:cNvGrpSpPr>
            <a:grpSpLocks/>
          </p:cNvGrpSpPr>
          <p:nvPr/>
        </p:nvGrpSpPr>
        <p:grpSpPr bwMode="auto">
          <a:xfrm>
            <a:off x="2938463" y="3502025"/>
            <a:ext cx="4038600" cy="60325"/>
            <a:chOff x="1440" y="2640"/>
            <a:chExt cx="3168" cy="768"/>
          </a:xfrm>
        </p:grpSpPr>
        <p:sp>
          <p:nvSpPr>
            <p:cNvPr id="11295" name="Line 33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4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5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36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6" name="Group 37"/>
          <p:cNvGrpSpPr>
            <a:grpSpLocks/>
          </p:cNvGrpSpPr>
          <p:nvPr/>
        </p:nvGrpSpPr>
        <p:grpSpPr bwMode="auto">
          <a:xfrm>
            <a:off x="2938463" y="4630738"/>
            <a:ext cx="4038600" cy="177800"/>
            <a:chOff x="1440" y="2640"/>
            <a:chExt cx="3168" cy="768"/>
          </a:xfrm>
        </p:grpSpPr>
        <p:sp>
          <p:nvSpPr>
            <p:cNvPr id="11291" name="Line 38"/>
            <p:cNvSpPr>
              <a:spLocks noChangeShapeType="1"/>
            </p:cNvSpPr>
            <p:nvPr/>
          </p:nvSpPr>
          <p:spPr bwMode="auto">
            <a:xfrm>
              <a:off x="1440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39"/>
            <p:cNvSpPr>
              <a:spLocks noChangeShapeType="1"/>
            </p:cNvSpPr>
            <p:nvPr/>
          </p:nvSpPr>
          <p:spPr bwMode="auto">
            <a:xfrm flipV="1">
              <a:off x="2640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40"/>
            <p:cNvSpPr>
              <a:spLocks noChangeShapeType="1"/>
            </p:cNvSpPr>
            <p:nvPr/>
          </p:nvSpPr>
          <p:spPr bwMode="auto">
            <a:xfrm>
              <a:off x="3408" y="340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41"/>
            <p:cNvSpPr>
              <a:spLocks noChangeShapeType="1"/>
            </p:cNvSpPr>
            <p:nvPr/>
          </p:nvSpPr>
          <p:spPr bwMode="auto">
            <a:xfrm flipH="1" flipV="1">
              <a:off x="3024" y="2640"/>
              <a:ext cx="3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7" name="Line 42"/>
          <p:cNvSpPr>
            <a:spLocks noChangeShapeType="1"/>
          </p:cNvSpPr>
          <p:nvPr/>
        </p:nvSpPr>
        <p:spPr bwMode="auto">
          <a:xfrm>
            <a:off x="2938463" y="3057525"/>
            <a:ext cx="40386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43"/>
          <p:cNvSpPr>
            <a:spLocks noChangeShapeType="1"/>
          </p:cNvSpPr>
          <p:nvPr/>
        </p:nvSpPr>
        <p:spPr bwMode="auto">
          <a:xfrm>
            <a:off x="2938463" y="25527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44"/>
          <p:cNvSpPr>
            <a:spLocks noChangeShapeType="1"/>
          </p:cNvSpPr>
          <p:nvPr/>
        </p:nvSpPr>
        <p:spPr bwMode="auto">
          <a:xfrm>
            <a:off x="2938463" y="2195513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45"/>
          <p:cNvSpPr>
            <a:spLocks noChangeShapeType="1"/>
          </p:cNvSpPr>
          <p:nvPr/>
        </p:nvSpPr>
        <p:spPr bwMode="auto">
          <a:xfrm>
            <a:off x="2938463" y="1839913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46"/>
          <p:cNvSpPr>
            <a:spLocks noChangeShapeType="1"/>
          </p:cNvSpPr>
          <p:nvPr/>
        </p:nvSpPr>
        <p:spPr bwMode="auto">
          <a:xfrm>
            <a:off x="2952750" y="1304925"/>
            <a:ext cx="40386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47"/>
          <p:cNvSpPr>
            <a:spLocks noChangeShapeType="1"/>
          </p:cNvSpPr>
          <p:nvPr/>
        </p:nvSpPr>
        <p:spPr bwMode="auto">
          <a:xfrm>
            <a:off x="2735263" y="2241550"/>
            <a:ext cx="0" cy="815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48"/>
          <p:cNvSpPr>
            <a:spLocks noChangeShapeType="1"/>
          </p:cNvSpPr>
          <p:nvPr/>
        </p:nvSpPr>
        <p:spPr bwMode="auto">
          <a:xfrm>
            <a:off x="2735263" y="3057525"/>
            <a:ext cx="0" cy="2286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9" name="Object 51"/>
          <p:cNvGraphicFramePr>
            <a:graphicFrameLocks noChangeAspect="1"/>
          </p:cNvGraphicFramePr>
          <p:nvPr/>
        </p:nvGraphicFramePr>
        <p:xfrm>
          <a:off x="7416800" y="1665288"/>
          <a:ext cx="13985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698400" imgH="457200" progId="Equation.3">
                  <p:embed/>
                </p:oleObj>
              </mc:Choice>
              <mc:Fallback>
                <p:oleObj name="Equation" r:id="rId3" imgW="698400" imgH="457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665288"/>
                        <a:ext cx="1398588" cy="915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2"/>
          <p:cNvGraphicFramePr>
            <a:graphicFrameLocks noChangeAspect="1"/>
          </p:cNvGraphicFramePr>
          <p:nvPr/>
        </p:nvGraphicFramePr>
        <p:xfrm>
          <a:off x="7416800" y="3897313"/>
          <a:ext cx="143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1434960" imgH="838080" progId="Equation.3">
                  <p:embed/>
                </p:oleObj>
              </mc:Choice>
              <mc:Fallback>
                <p:oleObj name="Equation" r:id="rId5" imgW="1434960" imgH="8380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897313"/>
                        <a:ext cx="14351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11188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smtClean="0"/>
              <a:t>Pressure-Sigma Hybrid Vertical Coordinate</a:t>
            </a:r>
          </a:p>
        </p:txBody>
      </p:sp>
      <p:sp>
        <p:nvSpPr>
          <p:cNvPr id="11285" name="Text Box 54"/>
          <p:cNvSpPr txBox="1">
            <a:spLocks noChangeArrowheads="1"/>
          </p:cNvSpPr>
          <p:nvPr/>
        </p:nvSpPr>
        <p:spPr bwMode="auto">
          <a:xfrm>
            <a:off x="1763713" y="1952625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FF0000"/>
                </a:solidFill>
              </a:rPr>
              <a:t>PD</a:t>
            </a:r>
            <a:r>
              <a:rPr lang="en-US" sz="2000" b="1" i="1" baseline="-25000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1286" name="Text Box 55"/>
          <p:cNvSpPr txBox="1">
            <a:spLocks noChangeArrowheads="1"/>
          </p:cNvSpPr>
          <p:nvPr/>
        </p:nvSpPr>
        <p:spPr bwMode="auto">
          <a:xfrm>
            <a:off x="2051050" y="3933825"/>
            <a:ext cx="61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9900"/>
                </a:solidFill>
              </a:rPr>
              <a:t>PD</a:t>
            </a:r>
            <a:endParaRPr lang="en-US" sz="2000" b="1" i="1" baseline="-25000" dirty="0">
              <a:solidFill>
                <a:srgbClr val="009900"/>
              </a:solidFill>
            </a:endParaRPr>
          </a:p>
        </p:txBody>
      </p:sp>
      <p:sp>
        <p:nvSpPr>
          <p:cNvPr id="11287" name="Line 56"/>
          <p:cNvSpPr>
            <a:spLocks noChangeShapeType="1"/>
          </p:cNvSpPr>
          <p:nvPr/>
        </p:nvSpPr>
        <p:spPr bwMode="auto">
          <a:xfrm>
            <a:off x="2735263" y="1268413"/>
            <a:ext cx="0" cy="10445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Text Box 57"/>
          <p:cNvSpPr txBox="1">
            <a:spLocks noChangeArrowheads="1"/>
          </p:cNvSpPr>
          <p:nvPr/>
        </p:nvSpPr>
        <p:spPr bwMode="auto">
          <a:xfrm>
            <a:off x="2663825" y="5624513"/>
            <a:ext cx="4716463" cy="461665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    = </a:t>
            </a:r>
            <a:r>
              <a:rPr lang="en-US" sz="2400" i="1" dirty="0">
                <a:latin typeface="+mn-lt"/>
              </a:rPr>
              <a:t>eta</a:t>
            </a:r>
            <a:r>
              <a:rPr lang="en-US" sz="2400" i="1" baseline="-25000" dirty="0">
                <a:latin typeface="+mn-lt"/>
              </a:rPr>
              <a:t>1</a:t>
            </a:r>
            <a:r>
              <a:rPr lang="en-US" sz="2400" i="1" dirty="0">
                <a:latin typeface="+mn-lt"/>
              </a:rPr>
              <a:t> * PD</a:t>
            </a:r>
            <a:r>
              <a:rPr lang="en-US" sz="2400" i="1" baseline="-25000" dirty="0">
                <a:latin typeface="+mn-lt"/>
              </a:rPr>
              <a:t>TOP</a:t>
            </a:r>
            <a:r>
              <a:rPr lang="en-US" sz="2400" i="1" dirty="0">
                <a:latin typeface="+mn-lt"/>
              </a:rPr>
              <a:t> + eta</a:t>
            </a:r>
            <a:r>
              <a:rPr lang="en-US" sz="2400" i="1" baseline="-25000" dirty="0">
                <a:latin typeface="+mn-lt"/>
              </a:rPr>
              <a:t>2</a:t>
            </a:r>
            <a:r>
              <a:rPr lang="en-US" sz="2400" i="1" dirty="0">
                <a:latin typeface="+mn-lt"/>
              </a:rPr>
              <a:t> * PD + P</a:t>
            </a:r>
            <a:r>
              <a:rPr lang="en-US" sz="2400" i="1" baseline="-25000" dirty="0">
                <a:latin typeface="+mn-lt"/>
              </a:rPr>
              <a:t>T</a:t>
            </a:r>
          </a:p>
        </p:txBody>
      </p:sp>
      <p:sp>
        <p:nvSpPr>
          <p:cNvPr id="11289" name="Text Box 48"/>
          <p:cNvSpPr txBox="1">
            <a:spLocks noChangeArrowheads="1"/>
          </p:cNvSpPr>
          <p:nvPr/>
        </p:nvSpPr>
        <p:spPr bwMode="auto">
          <a:xfrm>
            <a:off x="3584575" y="1800225"/>
            <a:ext cx="273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latin typeface="+mn-lt"/>
              </a:rPr>
              <a:t>pressure range</a:t>
            </a:r>
          </a:p>
        </p:txBody>
      </p:sp>
      <p:sp>
        <p:nvSpPr>
          <p:cNvPr id="11290" name="Text Box 48"/>
          <p:cNvSpPr txBox="1">
            <a:spLocks noChangeArrowheads="1"/>
          </p:cNvSpPr>
          <p:nvPr/>
        </p:nvSpPr>
        <p:spPr bwMode="auto">
          <a:xfrm>
            <a:off x="3930650" y="3962400"/>
            <a:ext cx="2095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latin typeface="+mn-lt"/>
              </a:rPr>
              <a:t>sigma range</a:t>
            </a: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2001838" y="1009650"/>
            <a:ext cx="646112" cy="53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T</a:t>
            </a:r>
            <a:endParaRPr lang="en-US" sz="2800" b="1" i="1" baseline="-25000" dirty="0"/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988072" y="2762250"/>
            <a:ext cx="1855788" cy="53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T</a:t>
            </a:r>
            <a:r>
              <a:rPr lang="en-US" sz="2800" b="1" i="1" dirty="0" smtClean="0"/>
              <a:t>+PD</a:t>
            </a:r>
            <a:r>
              <a:rPr lang="en-US" sz="2800" b="1" i="1" baseline="-25000" dirty="0" smtClean="0"/>
              <a:t>TOP</a:t>
            </a:r>
            <a:endParaRPr lang="en-US" sz="2800" b="1" i="1" dirty="0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951001" y="4814496"/>
            <a:ext cx="184626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T</a:t>
            </a:r>
            <a:r>
              <a:rPr lang="en-US" sz="2800" b="1" i="1" dirty="0" smtClean="0"/>
              <a:t>+PD</a:t>
            </a:r>
            <a:r>
              <a:rPr lang="en-US" sz="2800" b="1" i="1" baseline="-25000" dirty="0" smtClean="0"/>
              <a:t>TOP</a:t>
            </a:r>
          </a:p>
          <a:p>
            <a:pPr algn="ctr">
              <a:spcBef>
                <a:spcPct val="50000"/>
              </a:spcBef>
            </a:pPr>
            <a:r>
              <a:rPr lang="en-US" sz="2800" b="1" i="1" dirty="0" smtClean="0"/>
              <a:t>+PD</a:t>
            </a:r>
            <a:endParaRPr lang="en-US" sz="2800" b="1" i="1" dirty="0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2730500" y="5711825"/>
          <a:ext cx="2841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39680" imgH="139680" progId="Equation.3">
                  <p:embed/>
                </p:oleObj>
              </mc:Choice>
              <mc:Fallback>
                <p:oleObj name="Equation" r:id="rId7" imgW="13968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711825"/>
                        <a:ext cx="28416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6999588" y="1140996"/>
            <a:ext cx="10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eta=0.0</a:t>
            </a:r>
            <a:endParaRPr lang="en-US" sz="1600" b="1" dirty="0"/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6999588" y="5180871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/>
              <a:t>1.0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6991350" y="288925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/>
              <a:t>0.4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592638" y="4257675"/>
          <a:ext cx="41989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4203360" imgH="711000" progId="Equation.3">
                  <p:embed/>
                </p:oleObj>
              </mc:Choice>
              <mc:Fallback>
                <p:oleObj name="Equation" r:id="rId3" imgW="42033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257675"/>
                        <a:ext cx="41989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34000" y="2139950"/>
          <a:ext cx="21828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2184120" imgH="774360" progId="Equation.3">
                  <p:embed/>
                </p:oleObj>
              </mc:Choice>
              <mc:Fallback>
                <p:oleObj name="Equation" r:id="rId5" imgW="218412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9950"/>
                        <a:ext cx="2182813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53"/>
          <p:cNvGrpSpPr>
            <a:grpSpLocks/>
          </p:cNvGrpSpPr>
          <p:nvPr/>
        </p:nvGrpSpPr>
        <p:grpSpPr bwMode="auto">
          <a:xfrm>
            <a:off x="515938" y="1771650"/>
            <a:ext cx="3816350" cy="3949700"/>
            <a:chOff x="325" y="1116"/>
            <a:chExt cx="2404" cy="2488"/>
          </a:xfrm>
        </p:grpSpPr>
        <p:grpSp>
          <p:nvGrpSpPr>
            <p:cNvPr id="12299" name="Group 51"/>
            <p:cNvGrpSpPr>
              <a:grpSpLocks/>
            </p:cNvGrpSpPr>
            <p:nvPr/>
          </p:nvGrpSpPr>
          <p:grpSpPr bwMode="auto">
            <a:xfrm>
              <a:off x="325" y="1116"/>
              <a:ext cx="2404" cy="2488"/>
              <a:chOff x="325" y="1116"/>
              <a:chExt cx="2404" cy="2488"/>
            </a:xfrm>
          </p:grpSpPr>
          <p:grpSp>
            <p:nvGrpSpPr>
              <p:cNvPr id="12301" name="Group 6"/>
              <p:cNvGrpSpPr>
                <a:grpSpLocks noChangeAspect="1"/>
              </p:cNvGrpSpPr>
              <p:nvPr/>
            </p:nvGrpSpPr>
            <p:grpSpPr bwMode="auto">
              <a:xfrm>
                <a:off x="325" y="3385"/>
                <a:ext cx="2396" cy="219"/>
                <a:chOff x="1440" y="2640"/>
                <a:chExt cx="3168" cy="768"/>
              </a:xfrm>
            </p:grpSpPr>
            <p:sp>
              <p:nvSpPr>
                <p:cNvPr id="12332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3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571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4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5" name="Line 1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571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2" name="Group 11"/>
              <p:cNvGrpSpPr>
                <a:grpSpLocks noChangeAspect="1"/>
              </p:cNvGrpSpPr>
              <p:nvPr/>
            </p:nvGrpSpPr>
            <p:grpSpPr bwMode="auto">
              <a:xfrm>
                <a:off x="325" y="3312"/>
                <a:ext cx="2396" cy="145"/>
                <a:chOff x="1440" y="2640"/>
                <a:chExt cx="3168" cy="768"/>
              </a:xfrm>
            </p:grpSpPr>
            <p:sp>
              <p:nvSpPr>
                <p:cNvPr id="12328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9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0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1" name="Line 1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3" name="Group 16"/>
              <p:cNvGrpSpPr>
                <a:grpSpLocks noChangeAspect="1"/>
              </p:cNvGrpSpPr>
              <p:nvPr/>
            </p:nvGrpSpPr>
            <p:grpSpPr bwMode="auto">
              <a:xfrm>
                <a:off x="325" y="2982"/>
                <a:ext cx="2396" cy="73"/>
                <a:chOff x="1440" y="2640"/>
                <a:chExt cx="3168" cy="768"/>
              </a:xfrm>
            </p:grpSpPr>
            <p:sp>
              <p:nvSpPr>
                <p:cNvPr id="1232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5" name="Line 1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6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7" name="Line 2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4" name="Group 21"/>
              <p:cNvGrpSpPr>
                <a:grpSpLocks noChangeAspect="1"/>
              </p:cNvGrpSpPr>
              <p:nvPr/>
            </p:nvGrpSpPr>
            <p:grpSpPr bwMode="auto">
              <a:xfrm>
                <a:off x="325" y="2726"/>
                <a:ext cx="2396" cy="73"/>
                <a:chOff x="1440" y="2640"/>
                <a:chExt cx="3168" cy="768"/>
              </a:xfrm>
            </p:grpSpPr>
            <p:sp>
              <p:nvSpPr>
                <p:cNvPr id="12320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1" name="Line 2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2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3" name="Line 2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5" name="Group 26"/>
              <p:cNvGrpSpPr>
                <a:grpSpLocks noChangeAspect="1"/>
              </p:cNvGrpSpPr>
              <p:nvPr/>
            </p:nvGrpSpPr>
            <p:grpSpPr bwMode="auto">
              <a:xfrm>
                <a:off x="325" y="2470"/>
                <a:ext cx="2396" cy="37"/>
                <a:chOff x="1440" y="2640"/>
                <a:chExt cx="3168" cy="768"/>
              </a:xfrm>
            </p:grpSpPr>
            <p:sp>
              <p:nvSpPr>
                <p:cNvPr id="12316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7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8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9" name="Line 3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31"/>
              <p:cNvGrpSpPr>
                <a:grpSpLocks noChangeAspect="1"/>
              </p:cNvGrpSpPr>
              <p:nvPr/>
            </p:nvGrpSpPr>
            <p:grpSpPr bwMode="auto">
              <a:xfrm>
                <a:off x="325" y="3165"/>
                <a:ext cx="2396" cy="109"/>
                <a:chOff x="1440" y="2640"/>
                <a:chExt cx="3168" cy="768"/>
              </a:xfrm>
            </p:grpSpPr>
            <p:sp>
              <p:nvSpPr>
                <p:cNvPr id="12312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1440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Line 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40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340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Line 3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4" y="2640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07" name="Line 36"/>
              <p:cNvSpPr>
                <a:spLocks noChangeAspect="1" noChangeShapeType="1"/>
              </p:cNvSpPr>
              <p:nvPr/>
            </p:nvSpPr>
            <p:spPr bwMode="auto">
              <a:xfrm>
                <a:off x="325" y="2196"/>
                <a:ext cx="2396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Line 37"/>
              <p:cNvSpPr>
                <a:spLocks noChangeAspect="1" noChangeShapeType="1"/>
              </p:cNvSpPr>
              <p:nvPr/>
            </p:nvSpPr>
            <p:spPr bwMode="auto">
              <a:xfrm>
                <a:off x="325" y="1885"/>
                <a:ext cx="23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Line 38"/>
              <p:cNvSpPr>
                <a:spLocks noChangeAspect="1" noChangeShapeType="1"/>
              </p:cNvSpPr>
              <p:nvPr/>
            </p:nvSpPr>
            <p:spPr bwMode="auto">
              <a:xfrm>
                <a:off x="325" y="1665"/>
                <a:ext cx="23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Line 39"/>
              <p:cNvSpPr>
                <a:spLocks noChangeAspect="1" noChangeShapeType="1"/>
              </p:cNvSpPr>
              <p:nvPr/>
            </p:nvSpPr>
            <p:spPr bwMode="auto">
              <a:xfrm>
                <a:off x="325" y="1446"/>
                <a:ext cx="23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" name="Line 40"/>
              <p:cNvSpPr>
                <a:spLocks noChangeAspect="1" noChangeShapeType="1"/>
              </p:cNvSpPr>
              <p:nvPr/>
            </p:nvSpPr>
            <p:spPr bwMode="auto">
              <a:xfrm>
                <a:off x="333" y="1116"/>
                <a:ext cx="2396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Rectangle 43"/>
            <p:cNvSpPr>
              <a:spLocks noChangeArrowheads="1"/>
            </p:cNvSpPr>
            <p:nvPr/>
          </p:nvSpPr>
          <p:spPr bwMode="auto">
            <a:xfrm>
              <a:off x="1070" y="2035"/>
              <a:ext cx="1029" cy="315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44"/>
            <p:cNvGraphicFramePr>
              <a:graphicFrameLocks noChangeAspect="1"/>
            </p:cNvGraphicFramePr>
            <p:nvPr/>
          </p:nvGraphicFramePr>
          <p:xfrm>
            <a:off x="1199" y="2084"/>
            <a:ext cx="69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Equation" r:id="rId7" imgW="634680" imgH="203040" progId="Equation.3">
                    <p:embed/>
                  </p:oleObj>
                </mc:Choice>
                <mc:Fallback>
                  <p:oleObj name="Equation" r:id="rId7" imgW="63468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084"/>
                          <a:ext cx="691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Rectangle 4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tx1"/>
                </a:solidFill>
              </a:rPr>
              <a:t>Equations in Hybrid Coordinate</a:t>
            </a:r>
          </a:p>
        </p:txBody>
      </p:sp>
      <p:sp>
        <p:nvSpPr>
          <p:cNvPr id="12295" name="Line 47"/>
          <p:cNvSpPr>
            <a:spLocks noChangeShapeType="1"/>
          </p:cNvSpPr>
          <p:nvPr/>
        </p:nvSpPr>
        <p:spPr bwMode="auto">
          <a:xfrm>
            <a:off x="3848100" y="3486150"/>
            <a:ext cx="4762500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48"/>
          <p:cNvSpPr txBox="1">
            <a:spLocks noChangeArrowheads="1"/>
          </p:cNvSpPr>
          <p:nvPr/>
        </p:nvSpPr>
        <p:spPr bwMode="auto">
          <a:xfrm>
            <a:off x="1352549" y="2247900"/>
            <a:ext cx="2409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 dirty="0">
                <a:latin typeface="+mn-lt"/>
              </a:rPr>
              <a:t>pressure range</a:t>
            </a:r>
          </a:p>
        </p:txBody>
      </p:sp>
      <p:sp>
        <p:nvSpPr>
          <p:cNvPr id="12297" name="Text Box 54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sp>
        <p:nvSpPr>
          <p:cNvPr id="12298" name="Text Box 48"/>
          <p:cNvSpPr txBox="1">
            <a:spLocks noChangeArrowheads="1"/>
          </p:cNvSpPr>
          <p:nvPr/>
        </p:nvSpPr>
        <p:spPr bwMode="auto">
          <a:xfrm>
            <a:off x="1254124" y="4400550"/>
            <a:ext cx="2409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 dirty="0">
                <a:latin typeface="+mn-lt"/>
              </a:rPr>
              <a:t>sigma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 descr="Light upward diagonal"/>
          <p:cNvSpPr>
            <a:spLocks noChangeArrowheads="1"/>
          </p:cNvSpPr>
          <p:nvPr/>
        </p:nvSpPr>
        <p:spPr bwMode="auto">
          <a:xfrm>
            <a:off x="3022600" y="4632325"/>
            <a:ext cx="1943100" cy="1587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3" name="Line 6"/>
          <p:cNvSpPr>
            <a:spLocks noChangeShapeType="1"/>
          </p:cNvSpPr>
          <p:nvPr/>
        </p:nvSpPr>
        <p:spPr bwMode="auto">
          <a:xfrm>
            <a:off x="2986088" y="4632325"/>
            <a:ext cx="197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Line 22"/>
          <p:cNvSpPr>
            <a:spLocks noChangeShapeType="1"/>
          </p:cNvSpPr>
          <p:nvPr/>
        </p:nvSpPr>
        <p:spPr bwMode="auto">
          <a:xfrm flipH="1">
            <a:off x="3244850" y="3838575"/>
            <a:ext cx="1695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Text Box 23"/>
          <p:cNvSpPr txBox="1">
            <a:spLocks noChangeArrowheads="1"/>
          </p:cNvSpPr>
          <p:nvPr/>
        </p:nvSpPr>
        <p:spPr bwMode="auto">
          <a:xfrm>
            <a:off x="3816350" y="3573463"/>
            <a:ext cx="554038" cy="528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latin typeface="Times New Roman" pitchFamily="18" charset="0"/>
              </a:rPr>
              <a:t>v</a:t>
            </a:r>
            <a:r>
              <a:rPr lang="en-US" sz="1400">
                <a:latin typeface="Times New Roman" pitchFamily="18" charset="0"/>
              </a:rPr>
              <a:t>,T</a:t>
            </a:r>
          </a:p>
        </p:txBody>
      </p:sp>
      <p:sp>
        <p:nvSpPr>
          <p:cNvPr id="51206" name="Line 24"/>
          <p:cNvSpPr>
            <a:spLocks noChangeShapeType="1"/>
          </p:cNvSpPr>
          <p:nvPr/>
        </p:nvSpPr>
        <p:spPr bwMode="auto">
          <a:xfrm flipH="1">
            <a:off x="3244850" y="3068638"/>
            <a:ext cx="1697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25"/>
          <p:cNvSpPr txBox="1">
            <a:spLocks noChangeArrowheads="1"/>
          </p:cNvSpPr>
          <p:nvPr/>
        </p:nvSpPr>
        <p:spPr bwMode="auto">
          <a:xfrm>
            <a:off x="3816350" y="2801938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latin typeface="Times New Roman" pitchFamily="18" charset="0"/>
              </a:rPr>
              <a:t>v</a:t>
            </a:r>
            <a:r>
              <a:rPr lang="en-US" sz="1400">
                <a:latin typeface="Times New Roman" pitchFamily="18" charset="0"/>
              </a:rPr>
              <a:t>,T</a:t>
            </a:r>
          </a:p>
        </p:txBody>
      </p:sp>
      <p:sp>
        <p:nvSpPr>
          <p:cNvPr id="51208" name="Line 26"/>
          <p:cNvSpPr>
            <a:spLocks noChangeShapeType="1"/>
          </p:cNvSpPr>
          <p:nvPr/>
        </p:nvSpPr>
        <p:spPr bwMode="auto">
          <a:xfrm flipH="1">
            <a:off x="3244850" y="2320925"/>
            <a:ext cx="1695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Text Box 27"/>
          <p:cNvSpPr txBox="1">
            <a:spLocks noChangeArrowheads="1"/>
          </p:cNvSpPr>
          <p:nvPr/>
        </p:nvSpPr>
        <p:spPr bwMode="auto">
          <a:xfrm>
            <a:off x="3816350" y="2055813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latin typeface="Times New Roman" pitchFamily="18" charset="0"/>
              </a:rPr>
              <a:t>v</a:t>
            </a:r>
            <a:r>
              <a:rPr lang="en-US" sz="1400">
                <a:latin typeface="Times New Roman" pitchFamily="18" charset="0"/>
              </a:rPr>
              <a:t>,T</a:t>
            </a:r>
          </a:p>
        </p:txBody>
      </p:sp>
      <p:sp>
        <p:nvSpPr>
          <p:cNvPr id="51210" name="Oval 28"/>
          <p:cNvSpPr>
            <a:spLocks noChangeArrowheads="1"/>
          </p:cNvSpPr>
          <p:nvPr/>
        </p:nvSpPr>
        <p:spPr bwMode="auto">
          <a:xfrm>
            <a:off x="4076700" y="1262063"/>
            <a:ext cx="33338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Oval 29"/>
          <p:cNvSpPr>
            <a:spLocks noChangeArrowheads="1"/>
          </p:cNvSpPr>
          <p:nvPr/>
        </p:nvSpPr>
        <p:spPr bwMode="auto">
          <a:xfrm>
            <a:off x="4076700" y="1530350"/>
            <a:ext cx="33338" cy="492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Oval 30"/>
          <p:cNvSpPr>
            <a:spLocks noChangeArrowheads="1"/>
          </p:cNvSpPr>
          <p:nvPr/>
        </p:nvSpPr>
        <p:spPr bwMode="auto">
          <a:xfrm>
            <a:off x="4076700" y="1800225"/>
            <a:ext cx="33338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Text Box 32"/>
          <p:cNvSpPr txBox="1">
            <a:spLocks noChangeArrowheads="1"/>
          </p:cNvSpPr>
          <p:nvPr/>
        </p:nvSpPr>
        <p:spPr bwMode="auto">
          <a:xfrm>
            <a:off x="3598863" y="4935538"/>
            <a:ext cx="995362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Lorenz</a:t>
            </a:r>
          </a:p>
        </p:txBody>
      </p:sp>
      <p:sp>
        <p:nvSpPr>
          <p:cNvPr id="51214" name="Rectangle 33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Vertical discretization</a:t>
            </a:r>
          </a:p>
        </p:txBody>
      </p:sp>
      <p:sp>
        <p:nvSpPr>
          <p:cNvPr id="51215" name="Oval 40"/>
          <p:cNvSpPr>
            <a:spLocks noChangeArrowheads="1"/>
          </p:cNvSpPr>
          <p:nvPr/>
        </p:nvSpPr>
        <p:spPr bwMode="auto">
          <a:xfrm>
            <a:off x="4605338" y="2198688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41"/>
          <p:cNvSpPr>
            <a:spLocks noChangeArrowheads="1"/>
          </p:cNvSpPr>
          <p:nvPr/>
        </p:nvSpPr>
        <p:spPr bwMode="auto">
          <a:xfrm>
            <a:off x="4605338" y="3709988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42"/>
          <p:cNvSpPr>
            <a:spLocks noChangeArrowheads="1"/>
          </p:cNvSpPr>
          <p:nvPr/>
        </p:nvSpPr>
        <p:spPr bwMode="auto">
          <a:xfrm>
            <a:off x="4605338" y="29543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43"/>
          <p:cNvSpPr>
            <a:spLocks noChangeShapeType="1"/>
          </p:cNvSpPr>
          <p:nvPr/>
        </p:nvSpPr>
        <p:spPr bwMode="auto">
          <a:xfrm>
            <a:off x="4713288" y="2486025"/>
            <a:ext cx="0" cy="3968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44"/>
          <p:cNvSpPr>
            <a:spLocks noChangeShapeType="1"/>
          </p:cNvSpPr>
          <p:nvPr/>
        </p:nvSpPr>
        <p:spPr bwMode="auto">
          <a:xfrm>
            <a:off x="4713288" y="3243263"/>
            <a:ext cx="0" cy="3968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Text Box 45"/>
          <p:cNvSpPr txBox="1">
            <a:spLocks noChangeArrowheads="1"/>
          </p:cNvSpPr>
          <p:nvPr/>
        </p:nvSpPr>
        <p:spPr bwMode="auto">
          <a:xfrm>
            <a:off x="5292725" y="3968750"/>
            <a:ext cx="3563938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Vertical advection combines the advective fluxes computed above and below the layer of interest.  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54404" y="2486025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Times New Roman" pitchFamily="18" charset="0"/>
              </a:rPr>
              <a:t>P, w, Z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817333" y="3201732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smtClean="0">
                <a:latin typeface="Times New Roman" pitchFamily="18" charset="0"/>
              </a:rPr>
              <a:t>P, w, Z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854404" y="1632165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smtClean="0">
                <a:latin typeface="Times New Roman" pitchFamily="18" charset="0"/>
              </a:rPr>
              <a:t>P, w, Z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759583" y="3925888"/>
            <a:ext cx="554038" cy="530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smtClean="0">
                <a:latin typeface="Times New Roman" pitchFamily="18" charset="0"/>
              </a:rPr>
              <a:t>P, w, Z</a:t>
            </a: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016000"/>
            <a:ext cx="8174038" cy="5392738"/>
          </a:xfrm>
        </p:spPr>
        <p:txBody>
          <a:bodyPr/>
          <a:lstStyle/>
          <a:p>
            <a:pPr eaLnBrk="1" hangingPunct="1"/>
            <a:r>
              <a:rPr lang="en-US" sz="2400" smtClean="0"/>
              <a:t>Lateral boundary information prescribed only on outermost row: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2400" smtClean="0"/>
              <a:t>Upstream advection in three rows next to the boundary</a:t>
            </a:r>
          </a:p>
          <a:p>
            <a:pPr lvl="1" eaLnBrk="1" hangingPunct="1"/>
            <a:r>
              <a:rPr lang="en-US" sz="2000" smtClean="0"/>
              <a:t>No computational outflow boundary condition for advection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Enhanced divergence damping close to the boundaries.</a:t>
            </a:r>
            <a:endParaRPr lang="en-US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23850" y="1951038"/>
            <a:ext cx="4140200" cy="24526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… H</a:t>
            </a:r>
            <a:r>
              <a:rPr lang="en-US" sz="2800" b="1">
                <a:latin typeface="Courier New" pitchFamily="49" charset="0"/>
              </a:rPr>
              <a:t>  v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2800" b="1">
                <a:latin typeface="Courier New" pitchFamily="49" charset="0"/>
              </a:rPr>
              <a:t>  v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H  …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… v  </a:t>
            </a:r>
            <a:r>
              <a:rPr lang="en-US" sz="2800" b="1">
                <a:solidFill>
                  <a:srgbClr val="009900"/>
                </a:solidFill>
                <a:latin typeface="Courier New" pitchFamily="49" charset="0"/>
              </a:rPr>
              <a:t>H</a:t>
            </a:r>
            <a:r>
              <a:rPr lang="en-US" sz="2800" b="1">
                <a:latin typeface="Courier New" pitchFamily="49" charset="0"/>
              </a:rPr>
              <a:t>  v  </a:t>
            </a:r>
            <a:r>
              <a:rPr lang="en-US" sz="2800" b="1">
                <a:solidFill>
                  <a:srgbClr val="009900"/>
                </a:solidFill>
                <a:latin typeface="Courier New" pitchFamily="49" charset="0"/>
              </a:rPr>
              <a:t>H</a:t>
            </a:r>
            <a:r>
              <a:rPr lang="en-US" sz="2800" b="1">
                <a:latin typeface="Courier New" pitchFamily="49" charset="0"/>
              </a:rPr>
              <a:t>  v  …</a:t>
            </a:r>
            <a:endParaRPr lang="en-US" sz="2800" b="1">
              <a:solidFill>
                <a:srgbClr val="0099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…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H  v  H  v  H  …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… v  H  v  H  v  …</a:t>
            </a:r>
          </a:p>
        </p:txBody>
      </p:sp>
      <p:sp>
        <p:nvSpPr>
          <p:cNvPr id="52228" name="Line 7"/>
          <p:cNvSpPr>
            <a:spLocks noChangeShapeType="1"/>
          </p:cNvSpPr>
          <p:nvPr/>
        </p:nvSpPr>
        <p:spPr bwMode="auto">
          <a:xfrm>
            <a:off x="846138" y="2559050"/>
            <a:ext cx="323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9"/>
          <p:cNvSpPr>
            <a:spLocks noChangeShapeType="1"/>
          </p:cNvSpPr>
          <p:nvPr/>
        </p:nvSpPr>
        <p:spPr bwMode="auto">
          <a:xfrm>
            <a:off x="863600" y="3205163"/>
            <a:ext cx="3230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AutoShape 10"/>
          <p:cNvSpPr>
            <a:spLocks/>
          </p:cNvSpPr>
          <p:nvPr/>
        </p:nvSpPr>
        <p:spPr bwMode="auto">
          <a:xfrm>
            <a:off x="4441825" y="1974850"/>
            <a:ext cx="236538" cy="514350"/>
          </a:xfrm>
          <a:prstGeom prst="rightBrace">
            <a:avLst>
              <a:gd name="adj1" fmla="val 18121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AutoShape 11"/>
          <p:cNvSpPr>
            <a:spLocks/>
          </p:cNvSpPr>
          <p:nvPr/>
        </p:nvSpPr>
        <p:spPr bwMode="auto">
          <a:xfrm>
            <a:off x="4451350" y="2543175"/>
            <a:ext cx="254000" cy="584200"/>
          </a:xfrm>
          <a:prstGeom prst="rightBrace">
            <a:avLst>
              <a:gd name="adj1" fmla="val 19167"/>
              <a:gd name="adj2" fmla="val 50000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12"/>
          <p:cNvSpPr>
            <a:spLocks/>
          </p:cNvSpPr>
          <p:nvPr/>
        </p:nvSpPr>
        <p:spPr bwMode="auto">
          <a:xfrm>
            <a:off x="4486275" y="3176588"/>
            <a:ext cx="215900" cy="1209675"/>
          </a:xfrm>
          <a:prstGeom prst="rightBrace">
            <a:avLst>
              <a:gd name="adj1" fmla="val 466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3"/>
          <p:cNvSpPr txBox="1">
            <a:spLocks noChangeArrowheads="1"/>
          </p:cNvSpPr>
          <p:nvPr/>
        </p:nvSpPr>
        <p:spPr bwMode="auto">
          <a:xfrm>
            <a:off x="4906963" y="1982788"/>
            <a:ext cx="399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Pure boundary information</a:t>
            </a:r>
          </a:p>
        </p:txBody>
      </p:sp>
      <p:sp>
        <p:nvSpPr>
          <p:cNvPr id="52234" name="Text Box 14"/>
          <p:cNvSpPr txBox="1">
            <a:spLocks noChangeArrowheads="1"/>
          </p:cNvSpPr>
          <p:nvPr/>
        </p:nvSpPr>
        <p:spPr bwMode="auto">
          <a:xfrm>
            <a:off x="4859338" y="2417763"/>
            <a:ext cx="4284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9900"/>
                </a:solidFill>
              </a:rPr>
              <a:t>Avg of surrounding H points (blends boundary and interior)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4848225" y="3514725"/>
            <a:ext cx="248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Freely evolving</a:t>
            </a:r>
          </a:p>
        </p:txBody>
      </p:sp>
      <p:sp>
        <p:nvSpPr>
          <p:cNvPr id="52236" name="Rectangle 17"/>
          <p:cNvSpPr>
            <a:spLocks noChangeArrowheads="1"/>
          </p:cNvSpPr>
          <p:nvPr/>
        </p:nvSpPr>
        <p:spPr bwMode="auto">
          <a:xfrm>
            <a:off x="4445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Lateral Boundary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8328025" cy="544513"/>
          </a:xfrm>
        </p:spPr>
        <p:txBody>
          <a:bodyPr/>
          <a:lstStyle/>
          <a:p>
            <a:pPr eaLnBrk="1" hangingPunct="1"/>
            <a:r>
              <a:rPr lang="en-US" sz="2800" b="1" smtClean="0"/>
              <a:t>Dissipative Processes – lateral diffusion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2162175"/>
            <a:ext cx="8245475" cy="43830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600" dirty="0" smtClean="0"/>
          </a:p>
          <a:p>
            <a:pPr lvl="1" eaLnBrk="1" hangingPunct="1"/>
            <a:r>
              <a:rPr lang="en-US" dirty="0" smtClean="0"/>
              <a:t>Diffusion strength a function of the local TKE, deformation of the 3D flow, and a </a:t>
            </a:r>
            <a:r>
              <a:rPr lang="en-US" dirty="0" err="1" smtClean="0"/>
              <a:t>namelist</a:t>
            </a:r>
            <a:r>
              <a:rPr lang="en-US" dirty="0" smtClean="0"/>
              <a:t>-specified diffusion strength variable (</a:t>
            </a:r>
            <a:r>
              <a:rPr lang="en-US" i="1" dirty="0" err="1" smtClean="0"/>
              <a:t>coac</a:t>
            </a:r>
            <a:r>
              <a:rPr lang="en-US" dirty="0" smtClean="0"/>
              <a:t>).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Lateral diffusion is zeroed for model surfaces sloping more than 4.5 m per km (0.0045) by default.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dirty="0" smtClean="0"/>
              <a:t>This slope limit can be adjusted with the </a:t>
            </a:r>
            <a:r>
              <a:rPr lang="en-US" dirty="0" err="1" smtClean="0"/>
              <a:t>namelist</a:t>
            </a:r>
            <a:r>
              <a:rPr lang="en-US" dirty="0" smtClean="0"/>
              <a:t> variable </a:t>
            </a:r>
            <a:r>
              <a:rPr lang="en-US" i="1" dirty="0" err="1" smtClean="0"/>
              <a:t>slophc</a:t>
            </a:r>
            <a:r>
              <a:rPr lang="en-US" dirty="0" smtClean="0"/>
              <a:t>.  </a:t>
            </a:r>
            <a:r>
              <a:rPr lang="en-US" i="1" dirty="0" err="1" smtClean="0"/>
              <a:t>slophc</a:t>
            </a:r>
            <a:r>
              <a:rPr lang="en-US" dirty="0" smtClean="0"/>
              <a:t> is expressed as </a:t>
            </a:r>
            <a:r>
              <a:rPr lang="en-US" dirty="0" err="1" smtClean="0"/>
              <a:t>sqrt</a:t>
            </a:r>
            <a:r>
              <a:rPr lang="en-US" dirty="0" smtClean="0"/>
              <a:t>(2) times the true slope (making the 0.0045 default ~0.00636)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31800" y="981075"/>
            <a:ext cx="8461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2</a:t>
            </a:r>
            <a:r>
              <a:rPr lang="en-US" sz="2800" baseline="30000"/>
              <a:t>nd</a:t>
            </a:r>
            <a:r>
              <a:rPr lang="en-US" sz="2800"/>
              <a:t> order, nonlinear Smagorinsky-type horizontal diffusion is utilized: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641350"/>
          </a:xfrm>
        </p:spPr>
        <p:txBody>
          <a:bodyPr/>
          <a:lstStyle/>
          <a:p>
            <a:pPr eaLnBrk="1" hangingPunct="1"/>
            <a:r>
              <a:rPr lang="en-US" sz="2800" b="1" smtClean="0"/>
              <a:t>Dissipative Processes - divergence damping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765175"/>
            <a:ext cx="8243888" cy="40322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/>
            <a:r>
              <a:rPr lang="en-US" smtClean="0"/>
              <a:t>Internal mode damping (on each vertical layer)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4000" smtClean="0"/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External mode damping (vertically integrated)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984250" y="1957388"/>
          <a:ext cx="7404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920680" imgH="457200" progId="Equation.3">
                  <p:embed/>
                </p:oleObj>
              </mc:Choice>
              <mc:Fallback>
                <p:oleObj name="Equation" r:id="rId3" imgW="2920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957388"/>
                        <a:ext cx="7404100" cy="993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381000" y="5599113"/>
          <a:ext cx="4195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1866600" imgH="215640" progId="Equation.3">
                  <p:embed/>
                </p:oleObj>
              </mc:Choice>
              <mc:Fallback>
                <p:oleObj name="Equation" r:id="rId5" imgW="18666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99113"/>
                        <a:ext cx="4195763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914400" y="3952875"/>
          <a:ext cx="82121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3085920" imgH="558720" progId="Equation.3">
                  <p:embed/>
                </p:oleObj>
              </mc:Choice>
              <mc:Fallback>
                <p:oleObj name="Equation" r:id="rId7" imgW="3085920" imgH="55872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8212138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4751388" y="5553075"/>
            <a:ext cx="4140200" cy="1200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CODAMP is a </a:t>
            </a:r>
            <a:r>
              <a:rPr lang="en-US" sz="2400" dirty="0" err="1"/>
              <a:t>namelist</a:t>
            </a:r>
            <a:r>
              <a:rPr lang="en-US" sz="2400" dirty="0"/>
              <a:t> controlled variable = 6.4 by default.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b="1" smtClean="0"/>
              <a:t>Gravity Wave Drag &amp; Mountain Blocking</a:t>
            </a:r>
            <a:endParaRPr lang="en-US" b="1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Accounts for sub-grid scale mountain effects: mountain waves (GWD) and stability-dependent blocking of low-level flow around topography (MB).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More important for coarser grid spacing (&gt; ~10 km) and longer (multi-day) integrations.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gwd_opt=2 in physics namelist to invoke for the WRF-NMM.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Benefits overall synoptic patterns and near-surface wind and temperature forecasts.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Based on the GFS model package for GWD (Alpert et al., 1988, 1996; Kim &amp; Arakawa,1995) and MB (Lott &amp; Miller, 1997).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6210300" y="6457950"/>
            <a:ext cx="29337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i="1"/>
              <a:t>Courtesy of Brad Ferrier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67700" cy="660400"/>
          </a:xfrm>
        </p:spPr>
        <p:txBody>
          <a:bodyPr/>
          <a:lstStyle/>
          <a:p>
            <a:r>
              <a:rPr lang="en-US" sz="3200" dirty="0" smtClean="0"/>
              <a:t>Relatively new NMM </a:t>
            </a:r>
            <a:r>
              <a:rPr lang="en-US" sz="3200" dirty="0" err="1" smtClean="0"/>
              <a:t>namelist</a:t>
            </a:r>
            <a:r>
              <a:rPr lang="en-US" sz="3200" dirty="0" smtClean="0"/>
              <a:t> switches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19100" y="863600"/>
            <a:ext cx="8229600" cy="5435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&amp;dynamics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 = 0.00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coac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= 0.75,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codamp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= 6.4,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slophc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= 0.006364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WP</a:t>
            </a:r>
            <a:r>
              <a:rPr lang="en-US" sz="2400" dirty="0" smtClean="0"/>
              <a:t> - off-centering weight in </a:t>
            </a:r>
            <a:r>
              <a:rPr lang="en-US" sz="2400" dirty="0" err="1" smtClean="0"/>
              <a:t>nonhydrostatic</a:t>
            </a:r>
            <a:r>
              <a:rPr lang="en-US" sz="2400" dirty="0" smtClean="0"/>
              <a:t> computation (value of ~0.1 improves stability of some sub-1.5 km grid forecasts).</a:t>
            </a:r>
          </a:p>
          <a:p>
            <a:endParaRPr lang="en-US" sz="900" b="1" dirty="0" smtClean="0"/>
          </a:p>
          <a:p>
            <a:r>
              <a:rPr lang="en-US" sz="2400" b="1" dirty="0" smtClean="0"/>
              <a:t>COAC</a:t>
            </a:r>
            <a:r>
              <a:rPr lang="en-US" sz="2400" dirty="0" smtClean="0"/>
              <a:t> - diffusion strength (larger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more diffusive smoothing)</a:t>
            </a:r>
          </a:p>
          <a:p>
            <a:endParaRPr lang="en-US" sz="900" dirty="0" smtClean="0"/>
          </a:p>
          <a:p>
            <a:r>
              <a:rPr lang="en-US" sz="2400" b="1" dirty="0" smtClean="0"/>
              <a:t>CODAMP</a:t>
            </a:r>
            <a:r>
              <a:rPr lang="en-US" sz="2400" dirty="0" smtClean="0"/>
              <a:t> - divergence damping strength (larger </a:t>
            </a:r>
            <a:r>
              <a:rPr lang="en-US" sz="2400" dirty="0" smtClean="0">
                <a:sym typeface="Wingdings" pitchFamily="2" charset="2"/>
              </a:rPr>
              <a:t> more damping, fewer small-scale regions of divergence)</a:t>
            </a:r>
            <a:r>
              <a:rPr lang="en-US" sz="2400" dirty="0" smtClean="0"/>
              <a:t>.</a:t>
            </a:r>
          </a:p>
          <a:p>
            <a:endParaRPr lang="en-US" sz="900" dirty="0" smtClean="0"/>
          </a:p>
          <a:p>
            <a:r>
              <a:rPr lang="en-US" sz="2400" b="1" dirty="0" smtClean="0"/>
              <a:t>SLOPHC</a:t>
            </a:r>
            <a:r>
              <a:rPr lang="en-US" sz="2400" dirty="0" smtClean="0"/>
              <a:t> - max surface slope for diffusion (larger value applies lateral diffusion over more mountainous terrain).</a:t>
            </a:r>
          </a:p>
          <a:p>
            <a:endParaRPr lang="en-US" sz="1800" dirty="0" smtClean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7442200" y="952500"/>
            <a:ext cx="149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Defaults</a:t>
            </a:r>
          </a:p>
        </p:txBody>
      </p:sp>
      <p:sp>
        <p:nvSpPr>
          <p:cNvPr id="6" name="Oval 5"/>
          <p:cNvSpPr/>
          <p:nvPr/>
        </p:nvSpPr>
        <p:spPr>
          <a:xfrm>
            <a:off x="4940300" y="863600"/>
            <a:ext cx="2870200" cy="186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13335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Mass Based Vertical Coordinate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5832475" y="5653088"/>
            <a:ext cx="2530475" cy="414337"/>
          </a:xfrm>
          <a:custGeom>
            <a:avLst/>
            <a:gdLst>
              <a:gd name="T0" fmla="*/ 0 w 1594"/>
              <a:gd name="T1" fmla="*/ 2147483647 h 261"/>
              <a:gd name="T2" fmla="*/ 2147483647 w 1594"/>
              <a:gd name="T3" fmla="*/ 2147483647 h 261"/>
              <a:gd name="T4" fmla="*/ 2147483647 w 1594"/>
              <a:gd name="T5" fmla="*/ 2147483647 h 261"/>
              <a:gd name="T6" fmla="*/ 2147483647 w 1594"/>
              <a:gd name="T7" fmla="*/ 2147483647 h 261"/>
              <a:gd name="T8" fmla="*/ 2147483647 w 1594"/>
              <a:gd name="T9" fmla="*/ 2147483647 h 261"/>
              <a:gd name="T10" fmla="*/ 2147483647 w 1594"/>
              <a:gd name="T11" fmla="*/ 2147483647 h 2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94"/>
              <a:gd name="T19" fmla="*/ 0 h 261"/>
              <a:gd name="T20" fmla="*/ 1594 w 1594"/>
              <a:gd name="T21" fmla="*/ 261 h 2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94" h="261">
                <a:moveTo>
                  <a:pt x="0" y="255"/>
                </a:moveTo>
                <a:cubicBezTo>
                  <a:pt x="22" y="210"/>
                  <a:pt x="44" y="166"/>
                  <a:pt x="111" y="130"/>
                </a:cubicBezTo>
                <a:cubicBezTo>
                  <a:pt x="179" y="94"/>
                  <a:pt x="310" y="52"/>
                  <a:pt x="402" y="37"/>
                </a:cubicBezTo>
                <a:cubicBezTo>
                  <a:pt x="495" y="21"/>
                  <a:pt x="551" y="37"/>
                  <a:pt x="671" y="37"/>
                </a:cubicBezTo>
                <a:cubicBezTo>
                  <a:pt x="790" y="37"/>
                  <a:pt x="964" y="0"/>
                  <a:pt x="1118" y="37"/>
                </a:cubicBezTo>
                <a:cubicBezTo>
                  <a:pt x="1272" y="74"/>
                  <a:pt x="1495" y="214"/>
                  <a:pt x="1594" y="261"/>
                </a:cubicBezTo>
              </a:path>
            </a:pathLst>
          </a:cu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24525" y="2636838"/>
            <a:ext cx="2484438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 flipV="1">
            <a:off x="7632700" y="2673350"/>
            <a:ext cx="0" cy="128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7632700" y="4838700"/>
            <a:ext cx="0" cy="858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8224838" y="5610225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1036" name="Text Box 13"/>
          <p:cNvSpPr txBox="1">
            <a:spLocks noChangeArrowheads="1"/>
          </p:cNvSpPr>
          <p:nvPr/>
        </p:nvSpPr>
        <p:spPr bwMode="auto">
          <a:xfrm>
            <a:off x="7524750" y="43291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7524750" y="43291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254000" y="900113"/>
            <a:ext cx="521176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To simplify discussion of the model equations, consider </a:t>
            </a:r>
            <a:r>
              <a:rPr lang="en-US" sz="2800" dirty="0" smtClean="0"/>
              <a:t>a sigma </a:t>
            </a:r>
            <a:r>
              <a:rPr lang="en-US" sz="2800" dirty="0"/>
              <a:t>coordinate to represent a vertical coordinate based on hydrostatic </a:t>
            </a:r>
            <a:r>
              <a:rPr lang="en-US" sz="2800" dirty="0" smtClean="0"/>
              <a:t>pressure ( </a:t>
            </a:r>
            <a:r>
              <a:rPr lang="en-US" sz="2800" dirty="0" smtClean="0">
                <a:latin typeface="Symbol" pitchFamily="18" charset="2"/>
              </a:rPr>
              <a:t>  )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1917700" y="3721100"/>
          <a:ext cx="20939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721100"/>
                        <a:ext cx="209391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955800" y="4646613"/>
          <a:ext cx="20843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698400" imgH="419040" progId="Equation.3">
                  <p:embed/>
                </p:oleObj>
              </mc:Choice>
              <mc:Fallback>
                <p:oleObj name="Equation" r:id="rId5" imgW="698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646613"/>
                        <a:ext cx="208438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714750" y="2692400"/>
          <a:ext cx="417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39680" imgH="139680" progId="Equation.3">
                  <p:embed/>
                </p:oleObj>
              </mc:Choice>
              <mc:Fallback>
                <p:oleObj name="Equation" r:id="rId7" imgW="13968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692400"/>
                        <a:ext cx="41751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289925" y="2266950"/>
          <a:ext cx="492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2266950"/>
                        <a:ext cx="4921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335963" y="5686425"/>
          <a:ext cx="5318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5686425"/>
                        <a:ext cx="531812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388225" y="3954463"/>
          <a:ext cx="566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190440" imgH="241200" progId="Equation.3">
                  <p:embed/>
                </p:oleObj>
              </mc:Choice>
              <mc:Fallback>
                <p:oleObj name="Equation" r:id="rId13" imgW="1904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3954463"/>
                        <a:ext cx="5667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67700" cy="660400"/>
          </a:xfrm>
        </p:spPr>
        <p:txBody>
          <a:bodyPr/>
          <a:lstStyle/>
          <a:p>
            <a:r>
              <a:rPr lang="en-US" sz="3200" dirty="0" smtClean="0"/>
              <a:t>A corrected </a:t>
            </a:r>
            <a:r>
              <a:rPr lang="en-US" sz="3200" dirty="0" err="1" smtClean="0"/>
              <a:t>namelist</a:t>
            </a:r>
            <a:r>
              <a:rPr lang="en-US" sz="3200" dirty="0" smtClean="0"/>
              <a:t> switch in WRFV3.4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19100" y="1422400"/>
            <a:ext cx="8128000" cy="4318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&amp;dynamics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non_hydrostatic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= .true.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 </a:t>
            </a:r>
          </a:p>
          <a:p>
            <a:pPr>
              <a:buFontTx/>
              <a:buNone/>
            </a:pPr>
            <a:endParaRPr lang="en-US" sz="2400" b="1" dirty="0" smtClean="0"/>
          </a:p>
          <a:p>
            <a:r>
              <a:rPr lang="en-US" sz="2400" dirty="0" smtClean="0"/>
              <a:t>If .false., the model will run as a hydrostatic system. </a:t>
            </a:r>
          </a:p>
          <a:p>
            <a:endParaRPr lang="en-US" sz="2400" dirty="0" smtClean="0"/>
          </a:p>
          <a:p>
            <a:r>
              <a:rPr lang="en-US" sz="2400" dirty="0" smtClean="0"/>
              <a:t>May make sense for &gt; ~20 km grid spacing where </a:t>
            </a:r>
            <a:r>
              <a:rPr lang="en-US" sz="2400" dirty="0" err="1" smtClean="0"/>
              <a:t>nonhydrostatic</a:t>
            </a:r>
            <a:r>
              <a:rPr lang="en-US" sz="2400" dirty="0" smtClean="0"/>
              <a:t> effects are minimal – the model runs more quickly (~20%) in hydrostatic mode.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7175500" y="1485900"/>
            <a:ext cx="124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Default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65700" y="1498600"/>
            <a:ext cx="2184400" cy="901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6842125" y="4713288"/>
          <a:ext cx="10509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622080" imgH="419040" progId="Equation.3">
                  <p:embed/>
                </p:oleObj>
              </mc:Choice>
              <mc:Fallback>
                <p:oleObj name="Equation" r:id="rId4" imgW="6220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4713288"/>
                        <a:ext cx="1050925" cy="8175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563813" y="2611438"/>
          <a:ext cx="59055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3301920" imgH="393480" progId="Equation.3">
                  <p:embed/>
                </p:oleObj>
              </mc:Choice>
              <mc:Fallback>
                <p:oleObj name="Equation" r:id="rId6" imgW="33019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611438"/>
                        <a:ext cx="590550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2527300" y="3763963"/>
          <a:ext cx="54308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8" imgW="3047760" imgH="444240" progId="Equation.3">
                  <p:embed/>
                </p:oleObj>
              </mc:Choice>
              <mc:Fallback>
                <p:oleObj name="Equation" r:id="rId8" imgW="30477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763963"/>
                        <a:ext cx="5430838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2527300" y="5059363"/>
          <a:ext cx="31718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0" imgW="1752480" imgH="393480" progId="Equation.3">
                  <p:embed/>
                </p:oleObj>
              </mc:Choice>
              <mc:Fallback>
                <p:oleObj name="Equation" r:id="rId10" imgW="17524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059363"/>
                        <a:ext cx="3171825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4"/>
          <p:cNvGraphicFramePr>
            <a:graphicFrameLocks noChangeAspect="1"/>
          </p:cNvGraphicFramePr>
          <p:nvPr/>
        </p:nvGraphicFramePr>
        <p:xfrm>
          <a:off x="612775" y="4479925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2" imgW="177480" imgH="368280" progId="Equation.3">
                  <p:embed/>
                </p:oleObj>
              </mc:Choice>
              <mc:Fallback>
                <p:oleObj name="Equation" r:id="rId12" imgW="17748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479925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9"/>
          <p:cNvGraphicFramePr>
            <a:graphicFrameLocks noChangeAspect="1"/>
          </p:cNvGraphicFramePr>
          <p:nvPr/>
        </p:nvGraphicFramePr>
        <p:xfrm>
          <a:off x="6797675" y="5788025"/>
          <a:ext cx="1266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4" imgW="1269720" imgH="368280" progId="Equation.3">
                  <p:embed/>
                </p:oleObj>
              </mc:Choice>
              <mc:Fallback>
                <p:oleObj name="Equation" r:id="rId14" imgW="126972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5788025"/>
                        <a:ext cx="1266825" cy="36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36"/>
          <p:cNvSpPr txBox="1">
            <a:spLocks noChangeArrowheads="1"/>
          </p:cNvSpPr>
          <p:nvPr/>
        </p:nvSpPr>
        <p:spPr bwMode="auto">
          <a:xfrm>
            <a:off x="258763" y="2719388"/>
            <a:ext cx="215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Momentum eqn.</a:t>
            </a:r>
          </a:p>
        </p:txBody>
      </p:sp>
      <p:sp>
        <p:nvSpPr>
          <p:cNvPr id="2057" name="Text Box 37"/>
          <p:cNvSpPr txBox="1">
            <a:spLocks noChangeArrowheads="1"/>
          </p:cNvSpPr>
          <p:nvPr/>
        </p:nvSpPr>
        <p:spPr bwMode="auto">
          <a:xfrm>
            <a:off x="219075" y="3725863"/>
            <a:ext cx="221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Thermodynamic eqn.</a:t>
            </a:r>
          </a:p>
        </p:txBody>
      </p:sp>
      <p:sp>
        <p:nvSpPr>
          <p:cNvPr id="2058" name="Text Box 39"/>
          <p:cNvSpPr txBox="1">
            <a:spLocks noChangeArrowheads="1"/>
          </p:cNvSpPr>
          <p:nvPr/>
        </p:nvSpPr>
        <p:spPr bwMode="auto">
          <a:xfrm>
            <a:off x="220663" y="5099050"/>
            <a:ext cx="2089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Hydrostatic Continuity eqn.</a:t>
            </a:r>
          </a:p>
        </p:txBody>
      </p:sp>
      <p:sp>
        <p:nvSpPr>
          <p:cNvPr id="2059" name="Text Box 42"/>
          <p:cNvSpPr txBox="1">
            <a:spLocks noChangeArrowheads="1"/>
          </p:cNvSpPr>
          <p:nvPr/>
        </p:nvSpPr>
        <p:spPr bwMode="auto">
          <a:xfrm>
            <a:off x="0" y="177800"/>
            <a:ext cx="8966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WRF-NMM dynamical equations               </a:t>
            </a:r>
            <a:r>
              <a:rPr lang="en-US" sz="2800"/>
              <a:t>inviscid, adiabatic, sigma form</a:t>
            </a:r>
          </a:p>
        </p:txBody>
      </p:sp>
      <p:sp>
        <p:nvSpPr>
          <p:cNvPr id="2060" name="Text Box 43"/>
          <p:cNvSpPr txBox="1">
            <a:spLocks noChangeArrowheads="1"/>
          </p:cNvSpPr>
          <p:nvPr/>
        </p:nvSpPr>
        <p:spPr bwMode="auto">
          <a:xfrm>
            <a:off x="263525" y="1443038"/>
            <a:ext cx="86296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Analogous to a hydrostatic system,</a:t>
            </a:r>
            <a:r>
              <a:rPr lang="en-US" sz="2400" dirty="0">
                <a:solidFill>
                  <a:srgbClr val="3333FF"/>
                </a:solidFill>
              </a:rPr>
              <a:t> except for </a:t>
            </a:r>
            <a:r>
              <a:rPr lang="en-US" sz="2400" i="1" dirty="0">
                <a:solidFill>
                  <a:srgbClr val="3333FF"/>
                </a:solidFill>
              </a:rPr>
              <a:t>p</a:t>
            </a:r>
            <a:r>
              <a:rPr lang="en-US" sz="2400" dirty="0">
                <a:solidFill>
                  <a:srgbClr val="3333FF"/>
                </a:solidFill>
              </a:rPr>
              <a:t> and</a:t>
            </a:r>
            <a:r>
              <a:rPr lang="en-US" sz="2400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400" i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400" i="1" dirty="0" smtClean="0">
                <a:solidFill>
                  <a:srgbClr val="3333FF"/>
                </a:solidFill>
                <a:latin typeface="Symbol" pitchFamily="18" charset="2"/>
              </a:rPr>
              <a:t>, </a:t>
            </a:r>
            <a:r>
              <a:rPr lang="en-US" sz="2400" dirty="0"/>
              <a:t>where </a:t>
            </a:r>
            <a:r>
              <a:rPr lang="en-US" sz="2400" i="1" dirty="0">
                <a:solidFill>
                  <a:srgbClr val="3333FF"/>
                </a:solidFill>
              </a:rPr>
              <a:t>p</a:t>
            </a:r>
            <a:r>
              <a:rPr lang="en-US" sz="2400" dirty="0"/>
              <a:t> is the total (</a:t>
            </a:r>
            <a:r>
              <a:rPr lang="en-US" sz="2400" dirty="0" err="1"/>
              <a:t>nonhydrostatic</a:t>
            </a:r>
            <a:r>
              <a:rPr lang="en-US" sz="2400" dirty="0"/>
              <a:t>) pressure </a:t>
            </a:r>
            <a:r>
              <a:rPr lang="en-US" sz="2400" dirty="0">
                <a:latin typeface="+mn-lt"/>
              </a:rPr>
              <a:t>and </a:t>
            </a:r>
            <a:r>
              <a:rPr lang="en-US" sz="2400" i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is </a:t>
            </a:r>
            <a:r>
              <a:rPr lang="en-US" sz="2400" dirty="0"/>
              <a:t>defined below.</a:t>
            </a:r>
          </a:p>
        </p:txBody>
      </p:sp>
      <p:sp>
        <p:nvSpPr>
          <p:cNvPr id="2061" name="Text Box 45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0" y="6396038"/>
            <a:ext cx="36322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Janjic et al. 2001, </a:t>
            </a:r>
            <a:r>
              <a:rPr lang="en-US" sz="2400" i="1"/>
              <a:t>MWR</a:t>
            </a:r>
            <a:endParaRPr lang="en-US" sz="240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367588" y="1571625"/>
          <a:ext cx="2555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6" imgW="126720" imgH="139680" progId="Equation.3">
                  <p:embed/>
                </p:oleObj>
              </mc:Choice>
              <mc:Fallback>
                <p:oleObj name="Equation" r:id="rId16" imgW="12672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1571625"/>
                        <a:ext cx="255587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6140450" y="1916113"/>
          <a:ext cx="2555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8" imgW="126720" imgH="139680" progId="Equation.3">
                  <p:embed/>
                </p:oleObj>
              </mc:Choice>
              <mc:Fallback>
                <p:oleObj name="Equation" r:id="rId18" imgW="126720" imgH="139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1916113"/>
                        <a:ext cx="2555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2622550" y="1257300"/>
          <a:ext cx="15716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863280" imgH="419040" progId="Equation.3">
                  <p:embed/>
                </p:oleObj>
              </mc:Choice>
              <mc:Fallback>
                <p:oleObj name="Equation" r:id="rId3" imgW="8632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257300"/>
                        <a:ext cx="15716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2711450" y="5221288"/>
          <a:ext cx="42322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4724280" imgH="774360" progId="Equation.3">
                  <p:embed/>
                </p:oleObj>
              </mc:Choice>
              <mc:Fallback>
                <p:oleObj name="Equation" r:id="rId5" imgW="472428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221288"/>
                        <a:ext cx="42322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446088" y="1308100"/>
            <a:ext cx="1728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Hypsometric eqn.</a:t>
            </a:r>
          </a:p>
        </p:txBody>
      </p:sp>
      <p:graphicFrame>
        <p:nvGraphicFramePr>
          <p:cNvPr id="3076" name="Object 19"/>
          <p:cNvGraphicFramePr>
            <a:graphicFrameLocks noChangeAspect="1"/>
          </p:cNvGraphicFramePr>
          <p:nvPr/>
        </p:nvGraphicFramePr>
        <p:xfrm>
          <a:off x="2686050" y="3997325"/>
          <a:ext cx="12795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1269720" imgH="711000" progId="Equation.3">
                  <p:embed/>
                </p:oleObj>
              </mc:Choice>
              <mc:Fallback>
                <p:oleObj name="Equation" r:id="rId7" imgW="1269720" imgH="71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997325"/>
                        <a:ext cx="127952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20"/>
          <p:cNvSpPr>
            <a:spLocks noChangeArrowheads="1"/>
          </p:cNvSpPr>
          <p:nvPr/>
        </p:nvSpPr>
        <p:spPr bwMode="auto">
          <a:xfrm>
            <a:off x="438150" y="4046538"/>
            <a:ext cx="1479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3rd eqn of motion</a:t>
            </a:r>
          </a:p>
        </p:txBody>
      </p:sp>
      <p:sp>
        <p:nvSpPr>
          <p:cNvPr id="3080" name="Text Box 23"/>
          <p:cNvSpPr txBox="1">
            <a:spLocks noChangeArrowheads="1"/>
          </p:cNvSpPr>
          <p:nvPr/>
        </p:nvSpPr>
        <p:spPr bwMode="auto">
          <a:xfrm>
            <a:off x="414338" y="5233988"/>
            <a:ext cx="219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Nonhydrostatic continuity eqn.</a:t>
            </a:r>
          </a:p>
        </p:txBody>
      </p:sp>
      <p:graphicFrame>
        <p:nvGraphicFramePr>
          <p:cNvPr id="3077" name="Object 27"/>
          <p:cNvGraphicFramePr>
            <a:graphicFrameLocks noChangeAspect="1"/>
          </p:cNvGraphicFramePr>
          <p:nvPr/>
        </p:nvGraphicFramePr>
        <p:xfrm>
          <a:off x="2651125" y="2859088"/>
          <a:ext cx="10509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9" imgW="622080" imgH="419040" progId="Equation.3">
                  <p:embed/>
                </p:oleObj>
              </mc:Choice>
              <mc:Fallback>
                <p:oleObj name="Equation" r:id="rId9" imgW="62208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859088"/>
                        <a:ext cx="10509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28"/>
          <p:cNvSpPr txBox="1">
            <a:spLocks noChangeArrowheads="1"/>
          </p:cNvSpPr>
          <p:nvPr/>
        </p:nvSpPr>
        <p:spPr bwMode="auto">
          <a:xfrm>
            <a:off x="431800" y="2743200"/>
            <a:ext cx="1981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Nonhydro var. definition (restated)</a:t>
            </a:r>
          </a:p>
        </p:txBody>
      </p:sp>
      <p:sp>
        <p:nvSpPr>
          <p:cNvPr id="3082" name="Text Box 32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4356100" y="2590800"/>
            <a:ext cx="4584700" cy="199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Text Box 34"/>
          <p:cNvSpPr txBox="1">
            <a:spLocks noChangeArrowheads="1"/>
          </p:cNvSpPr>
          <p:nvPr/>
        </p:nvSpPr>
        <p:spPr bwMode="auto">
          <a:xfrm>
            <a:off x="4394200" y="2628900"/>
            <a:ext cx="45847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+mn-lt"/>
              </a:rPr>
              <a:t>    generally </a:t>
            </a:r>
            <a:r>
              <a:rPr lang="en-US" sz="2400" dirty="0">
                <a:latin typeface="+mn-lt"/>
              </a:rPr>
              <a:t>is small.  Even a large vertical acceleration of 20 m/s in 1000 s </a:t>
            </a:r>
            <a:r>
              <a:rPr lang="en-US" sz="2400" dirty="0" smtClean="0">
                <a:latin typeface="+mn-lt"/>
              </a:rPr>
              <a:t>produces    of </a:t>
            </a:r>
            <a:r>
              <a:rPr lang="en-US" sz="2400" dirty="0">
                <a:latin typeface="+mn-lt"/>
              </a:rPr>
              <a:t>only ~0.002, and </a:t>
            </a:r>
            <a:r>
              <a:rPr lang="en-US" sz="2400" dirty="0" err="1">
                <a:latin typeface="+mn-lt"/>
              </a:rPr>
              <a:t>nonhydrostatic</a:t>
            </a:r>
            <a:r>
              <a:rPr lang="en-US" sz="2400" dirty="0">
                <a:latin typeface="+mn-lt"/>
              </a:rPr>
              <a:t> pressure deviations of ~200 Pa.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9100" y="2209800"/>
            <a:ext cx="82296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445000" y="2754313"/>
          <a:ext cx="2555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754313"/>
                        <a:ext cx="2555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45400" y="3459163"/>
          <a:ext cx="2555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459163"/>
                        <a:ext cx="2555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275" y="1647825"/>
            <a:ext cx="8229600" cy="4267200"/>
          </a:xfrm>
          <a:noFill/>
        </p:spPr>
        <p:txBody>
          <a:bodyPr/>
          <a:lstStyle/>
          <a:p>
            <a:pPr lvl="1" eaLnBrk="1" hangingPunct="1"/>
            <a:r>
              <a:rPr lang="en-US" sz="2800" i="1" dirty="0" smtClean="0"/>
              <a:t>  </a:t>
            </a:r>
            <a:r>
              <a:rPr lang="en-US" sz="2800" dirty="0" smtClean="0"/>
              <a:t>, </a:t>
            </a:r>
            <a:r>
              <a:rPr lang="en-US" sz="2800" i="1" dirty="0" smtClean="0"/>
              <a:t>w</a:t>
            </a:r>
            <a:r>
              <a:rPr lang="en-US" sz="2800" dirty="0" smtClean="0"/>
              <a:t>, and </a:t>
            </a:r>
            <a:r>
              <a:rPr lang="en-US" sz="2800" i="1" dirty="0" smtClean="0"/>
              <a:t>  </a:t>
            </a:r>
            <a:r>
              <a:rPr lang="en-US" sz="2800" dirty="0" smtClean="0">
                <a:solidFill>
                  <a:srgbClr val="3333FF"/>
                </a:solidFill>
              </a:rPr>
              <a:t> </a:t>
            </a:r>
            <a:r>
              <a:rPr lang="en-US" sz="2800" dirty="0" smtClean="0"/>
              <a:t>are not independent</a:t>
            </a:r>
            <a:r>
              <a:rPr lang="en-US" sz="2800" dirty="0" smtClean="0">
                <a:solidFill>
                  <a:srgbClr val="3333FF"/>
                </a:solidFill>
              </a:rPr>
              <a:t> </a:t>
            </a:r>
            <a:r>
              <a:rPr lang="en-US" sz="2800" dirty="0" smtClean="0">
                <a:solidFill>
                  <a:srgbClr val="3333FF"/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3333FF"/>
                </a:solidFill>
              </a:rPr>
              <a:t> no independent prognostic equation for </a:t>
            </a:r>
            <a:r>
              <a:rPr lang="en-US" sz="2800" i="1" dirty="0" smtClean="0"/>
              <a:t>w</a:t>
            </a:r>
            <a:r>
              <a:rPr lang="en-US" sz="2800" dirty="0" smtClean="0">
                <a:solidFill>
                  <a:srgbClr val="3333FF"/>
                </a:solidFill>
              </a:rPr>
              <a:t>!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en-US" sz="2800" i="1" dirty="0" smtClean="0"/>
              <a:t>   </a:t>
            </a:r>
            <a:r>
              <a:rPr lang="en-US" sz="2800" dirty="0" smtClean="0"/>
              <a:t>&lt;&lt; 1 in </a:t>
            </a:r>
            <a:r>
              <a:rPr lang="en-US" sz="2800" dirty="0" err="1" smtClean="0"/>
              <a:t>meso</a:t>
            </a:r>
            <a:r>
              <a:rPr lang="en-US" sz="2800" dirty="0" smtClean="0"/>
              <a:t>- and large-scale atmospheric flows.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sz="2800" dirty="0" smtClean="0"/>
              <a:t>Generically, the impact of </a:t>
            </a:r>
            <a:r>
              <a:rPr lang="en-US" sz="2800" dirty="0" err="1" smtClean="0"/>
              <a:t>nonhydrostatic</a:t>
            </a:r>
            <a:r>
              <a:rPr lang="en-US" sz="2800" dirty="0" smtClean="0"/>
              <a:t> dynamics becomes detectable at resolutions &lt; 10 km, and important at ~1 km.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title"/>
          </p:nvPr>
        </p:nvSpPr>
        <p:spPr>
          <a:xfrm>
            <a:off x="431800" y="20320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Properties of system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128713" y="3067050"/>
          <a:ext cx="2555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067050"/>
                        <a:ext cx="255587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25725" y="1782763"/>
          <a:ext cx="2555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1782763"/>
                        <a:ext cx="2555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055688" y="1781175"/>
          <a:ext cx="3317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6" imgW="164880" imgH="152280" progId="Equation.3">
                  <p:embed/>
                </p:oleObj>
              </mc:Choice>
              <mc:Fallback>
                <p:oleObj name="Equation" r:id="rId6" imgW="16488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781175"/>
                        <a:ext cx="3317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844675"/>
            <a:ext cx="7766050" cy="38925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3333FF"/>
                </a:solidFill>
              </a:rPr>
              <a:t>Top:                        ,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3333FF"/>
                </a:solidFill>
              </a:rPr>
              <a:t>Surface:                 ,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4098" name="Object 40"/>
          <p:cNvGraphicFramePr>
            <a:graphicFrameLocks noChangeAspect="1"/>
          </p:cNvGraphicFramePr>
          <p:nvPr/>
        </p:nvGraphicFramePr>
        <p:xfrm>
          <a:off x="4197350" y="2438400"/>
          <a:ext cx="18097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438400"/>
                        <a:ext cx="18097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1"/>
          <p:cNvGraphicFramePr>
            <a:graphicFrameLocks noChangeAspect="1"/>
          </p:cNvGraphicFramePr>
          <p:nvPr/>
        </p:nvGraphicFramePr>
        <p:xfrm>
          <a:off x="4083050" y="3884613"/>
          <a:ext cx="24320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884613"/>
                        <a:ext cx="243205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8"/>
          <p:cNvGraphicFramePr>
            <a:graphicFrameLocks/>
          </p:cNvGraphicFramePr>
          <p:nvPr/>
        </p:nvGraphicFramePr>
        <p:xfrm>
          <a:off x="2490788" y="2514600"/>
          <a:ext cx="1143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514600"/>
                        <a:ext cx="1143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9"/>
          <p:cNvGraphicFramePr>
            <a:graphicFrameLocks/>
          </p:cNvGraphicFramePr>
          <p:nvPr/>
        </p:nvGraphicFramePr>
        <p:xfrm>
          <a:off x="2495550" y="4187825"/>
          <a:ext cx="1143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380880" imgH="177480" progId="Equation.3">
                  <p:embed/>
                </p:oleObj>
              </mc:Choice>
              <mc:Fallback>
                <p:oleObj name="Equation" r:id="rId9" imgW="380880" imgH="177480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87825"/>
                        <a:ext cx="1143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5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5200"/>
          </a:xfrm>
        </p:spPr>
        <p:txBody>
          <a:bodyPr/>
          <a:lstStyle/>
          <a:p>
            <a:pPr eaLnBrk="1" hangingPunct="1"/>
            <a:r>
              <a:rPr lang="en-US" sz="2800" b="1" smtClean="0"/>
              <a:t>Vertical boundary conditions for model equations</a:t>
            </a:r>
          </a:p>
        </p:txBody>
      </p:sp>
      <p:sp>
        <p:nvSpPr>
          <p:cNvPr id="4104" name="Text Box 52"/>
          <p:cNvSpPr txBox="1">
            <a:spLocks noChangeArrowheads="1"/>
          </p:cNvSpPr>
          <p:nvPr/>
        </p:nvSpPr>
        <p:spPr bwMode="auto">
          <a:xfrm>
            <a:off x="8343900" y="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28025" cy="868363"/>
          </a:xfrm>
        </p:spPr>
        <p:txBody>
          <a:bodyPr/>
          <a:lstStyle/>
          <a:p>
            <a:pPr eaLnBrk="1" hangingPunct="1"/>
            <a:r>
              <a:rPr lang="en-US" sz="3200" b="1" smtClean="0"/>
              <a:t>WRF-NMM predictive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075613" cy="5026025"/>
          </a:xfrm>
        </p:spPr>
        <p:txBody>
          <a:bodyPr/>
          <a:lstStyle/>
          <a:p>
            <a:pPr eaLnBrk="1" hangingPunct="1"/>
            <a:r>
              <a:rPr lang="en-US" dirty="0" smtClean="0"/>
              <a:t>Mass variables:</a:t>
            </a:r>
          </a:p>
          <a:p>
            <a:pPr eaLnBrk="1" hangingPunct="1"/>
            <a:endParaRPr lang="en-US" sz="1600" dirty="0" smtClean="0"/>
          </a:p>
          <a:p>
            <a:pPr lvl="1" eaLnBrk="1" hangingPunct="1"/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PD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smtClean="0"/>
              <a:t>–  hydrostatic pressure depth (time/space varying component) (Pa)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PINT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–  </a:t>
            </a:r>
            <a:r>
              <a:rPr lang="en-US" dirty="0" err="1" smtClean="0"/>
              <a:t>nonhydrostatic</a:t>
            </a:r>
            <a:r>
              <a:rPr lang="en-US" dirty="0" smtClean="0"/>
              <a:t> pressure (Pa)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smtClean="0"/>
              <a:t>–  sensible temperature (K)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Q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smtClean="0"/>
              <a:t>–  specific humidity (kg/kg)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CWM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smtClean="0"/>
              <a:t>–  total cloud water condensate (kg/kg)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Q2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smtClean="0"/>
              <a:t>–  2 * turbulent kinetic energy (m</a:t>
            </a:r>
            <a:r>
              <a:rPr lang="en-US" baseline="30000" dirty="0" smtClean="0"/>
              <a:t>2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Wind variables:</a:t>
            </a:r>
          </a:p>
          <a:p>
            <a:pPr eaLnBrk="1" hangingPunct="1"/>
            <a:endParaRPr lang="en-US" sz="1200" dirty="0" smtClean="0"/>
          </a:p>
          <a:p>
            <a:pPr lvl="1" eaLnBrk="1" hangingPunct="1"/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</a:rPr>
              <a:t>U,V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smtClean="0"/>
              <a:t>–  wind components (m/s)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16366</TotalTime>
  <Words>1917</Words>
  <Application>Microsoft Office PowerPoint</Application>
  <PresentationFormat>On-screen Show (4:3)</PresentationFormat>
  <Paragraphs>356</Paragraphs>
  <Slides>40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Default Design</vt:lpstr>
      <vt:lpstr>Equation</vt:lpstr>
      <vt:lpstr>HWRF Dynamics The WRF-NMM</vt:lpstr>
      <vt:lpstr>NMM Dynamic Solver</vt:lpstr>
      <vt:lpstr>Basic Principles</vt:lpstr>
      <vt:lpstr>Mass Based Vertical Coordinate</vt:lpstr>
      <vt:lpstr>PowerPoint Presentation</vt:lpstr>
      <vt:lpstr>PowerPoint Presentation</vt:lpstr>
      <vt:lpstr>Properties of system</vt:lpstr>
      <vt:lpstr>Vertical boundary conditions for model equations</vt:lpstr>
      <vt:lpstr>WRF-NMM predictive variables</vt:lpstr>
      <vt:lpstr>Model Integration</vt:lpstr>
      <vt:lpstr>Model Integration Horizontal advection of u, v, T</vt:lpstr>
      <vt:lpstr>Model Integration  Vertical advection of u, v, &amp; T</vt:lpstr>
      <vt:lpstr>PowerPoint Presentation</vt:lpstr>
      <vt:lpstr>PowerPoint Presentation</vt:lpstr>
      <vt:lpstr>Model Integration  Advection of TKE (Q2) and moisture (Q, CWM, species)</vt:lpstr>
      <vt:lpstr>Model Integration</vt:lpstr>
      <vt:lpstr>Model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 Discretization  General Philosophy  </vt:lpstr>
      <vt:lpstr>PowerPoint Presentation</vt:lpstr>
      <vt:lpstr>PowerPoint Presentation</vt:lpstr>
      <vt:lpstr>PowerPoint Presentation</vt:lpstr>
      <vt:lpstr>PowerPoint Presentation</vt:lpstr>
      <vt:lpstr>NMM Vertical Coordinate  Pressure-sigma hybrid (Arakawa and Lamb, 1977)</vt:lpstr>
      <vt:lpstr>PowerPoint Presentation</vt:lpstr>
      <vt:lpstr>PowerPoint Presentation</vt:lpstr>
      <vt:lpstr>Equations in Hybrid Coordinate</vt:lpstr>
      <vt:lpstr>Vertical discretization</vt:lpstr>
      <vt:lpstr>PowerPoint Presentation</vt:lpstr>
      <vt:lpstr>Dissipative Processes – lateral diffusion</vt:lpstr>
      <vt:lpstr>Dissipative Processes - divergence damping</vt:lpstr>
      <vt:lpstr>PowerPoint Presentation</vt:lpstr>
      <vt:lpstr>PowerPoint Presentation</vt:lpstr>
      <vt:lpstr>Relatively new NMM namelist switches</vt:lpstr>
      <vt:lpstr>A corrected namelist switch in WRFV3.4</vt:lpstr>
    </vt:vector>
  </TitlesOfParts>
  <Company>DOC/NOAA/EMC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WRF NMM Core</dc:title>
  <dc:creator>zj</dc:creator>
  <cp:lastModifiedBy>Samuel Trahan</cp:lastModifiedBy>
  <cp:revision>658</cp:revision>
  <dcterms:created xsi:type="dcterms:W3CDTF">2005-09-04T10:59:48Z</dcterms:created>
  <dcterms:modified xsi:type="dcterms:W3CDTF">2016-01-20T00:12:49Z</dcterms:modified>
</cp:coreProperties>
</file>