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15" r:id="rId4"/>
    <p:sldId id="312" r:id="rId5"/>
    <p:sldId id="269" r:id="rId6"/>
    <p:sldId id="334" r:id="rId7"/>
    <p:sldId id="335" r:id="rId8"/>
    <p:sldId id="340" r:id="rId9"/>
    <p:sldId id="307" r:id="rId10"/>
    <p:sldId id="348" r:id="rId11"/>
    <p:sldId id="349" r:id="rId12"/>
    <p:sldId id="362" r:id="rId13"/>
    <p:sldId id="351" r:id="rId14"/>
    <p:sldId id="347" r:id="rId15"/>
    <p:sldId id="353" r:id="rId16"/>
    <p:sldId id="354" r:id="rId17"/>
    <p:sldId id="355" r:id="rId18"/>
    <p:sldId id="356" r:id="rId19"/>
    <p:sldId id="344" r:id="rId20"/>
    <p:sldId id="363" r:id="rId21"/>
    <p:sldId id="346" r:id="rId22"/>
    <p:sldId id="350" r:id="rId23"/>
    <p:sldId id="36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808080"/>
    <a:srgbClr val="33CC33"/>
    <a:srgbClr val="FFFFCC"/>
    <a:srgbClr val="99FFCC"/>
    <a:srgbClr val="FF99FF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8" autoAdjust="0"/>
    <p:restoredTop sz="92593" autoAdjust="0"/>
  </p:normalViewPr>
  <p:slideViewPr>
    <p:cSldViewPr>
      <p:cViewPr varScale="1">
        <p:scale>
          <a:sx n="77" d="100"/>
          <a:sy n="77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7BF4B8-EE47-4D8A-BC54-DABAA5320843}" type="datetimeFigureOut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8FCEB0-0B5F-4E59-BE82-E504071F7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Observational data are expected to be in BUFR format. 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45B18-5C50-4757-9518-E47A93EA574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BA39-A4C5-4C17-A024-2772CEA5A750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B4A60-B29D-4461-9776-D734521AA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CE14-CD84-438D-B208-48082F4A77C7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E7B53-4205-4EB0-9BE7-CEE225D86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03513-2DBF-4200-8366-949DE55FFC18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BE2D4-7AE1-4043-B186-84EBB217F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8989"/>
                </a:solidFill>
                <a:cs typeface="Arial" charset="0"/>
              </a:defRPr>
            </a:lvl1pPr>
          </a:lstStyle>
          <a:p>
            <a:fld id="{EBF26DFD-2A1F-468B-8702-5C39CC6A66ED}" type="datetime1">
              <a:rPr lang="en-US"/>
              <a:pPr/>
              <a:t>1/23/16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3538B-186C-4A4B-8B48-DEC218C57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589B8-6C25-4055-8A27-D4398A680ACD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3D200-8882-415B-AE16-DA8B94BB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C640-ACDB-45E0-B948-B6EBBE45D1E5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528F-90A5-4F1D-8F64-C41441DDD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0438B-348E-4B1A-A71C-48C3C7811EB6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054D-E477-4330-8D09-BFE425D53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CE4B0-457C-46D2-BBF2-8807D960E6E2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7F018-0BB3-4CE2-9140-A284C6FFA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4A0A0-E24B-4A71-AB1B-1EB372F909EF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94AE-0681-4FD3-87EE-2ED03B3D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91E0F-47F6-4341-BCD8-BD8819F74301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37EF9-0CD9-4851-B02D-71031BE1D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588D4-DA51-40F8-A3C3-124E8DF64278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6DD82-9729-4A38-AAB8-F3AE3123E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0E145-9AE1-4921-9109-63E5049EEDC3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1677B-46D3-4BEC-A21B-A9C0DA8FC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1A3A-BE54-4EA5-9051-6FE03EE766AC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BE9F9-7A52-41BA-8E00-3BB171132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B427-5ADA-4418-ACB3-B3EFA58ACDAE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9145-C02F-4417-ACFB-8623CA032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88835C-CD0A-45A1-853A-A69136526F7C}" type="datetime1">
              <a:rPr lang="en-US"/>
              <a:pPr>
                <a:defRPr/>
              </a:pPr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2E1B61-824B-4A41-B84A-948BBAEF1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3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B15B6-84F4-4EA0-990E-F56EEA070E1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smtClean="0"/>
              <a:t>HWRF Data Assimilation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58000" cy="2438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rgbClr val="0070C0"/>
                </a:solidFill>
              </a:rPr>
              <a:t>Mingjing</a:t>
            </a:r>
            <a:r>
              <a:rPr lang="en-US" sz="2400" dirty="0" smtClean="0">
                <a:solidFill>
                  <a:srgbClr val="0070C0"/>
                </a:solidFill>
              </a:rPr>
              <a:t> Tong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NOAA/NCEP/EMC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2016 HWRF Tutorial, January 25th, NCWCP</a:t>
            </a:r>
          </a:p>
          <a:p>
            <a:pPr eaLnBrk="1" hangingPunct="1">
              <a:lnSpc>
                <a:spcPct val="80000"/>
              </a:lnSpc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1536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28600"/>
            <a:ext cx="895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895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5" descr="ncep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52400"/>
            <a:ext cx="16002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07A6-7853-4450-8AA6-854EB576C8E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Data Assimilation Configuration</a:t>
            </a:r>
          </a:p>
        </p:txBody>
      </p:sp>
      <p:sp>
        <p:nvSpPr>
          <p:cNvPr id="117763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Set up DA configuration in </a:t>
            </a:r>
            <a:r>
              <a:rPr lang="en-US" sz="2800" dirty="0" err="1" smtClean="0"/>
              <a:t>parm</a:t>
            </a:r>
            <a:r>
              <a:rPr lang="en-US" sz="2800" dirty="0" smtClean="0"/>
              <a:t>/</a:t>
            </a:r>
            <a:r>
              <a:rPr lang="en-US" sz="2800" dirty="0" err="1" smtClean="0"/>
              <a:t>hwrf_basic.conf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config</a:t>
            </a:r>
            <a:r>
              <a:rPr lang="en-US" sz="2000" dirty="0" smtClean="0"/>
              <a:t>]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run_gsi</a:t>
            </a:r>
            <a:r>
              <a:rPr lang="en-US" sz="2000" dirty="0" smtClean="0"/>
              <a:t>=yes          ;; GSI and FGAT initialization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run_relocation</a:t>
            </a:r>
            <a:r>
              <a:rPr lang="en-US" sz="2000" dirty="0" smtClean="0"/>
              <a:t>=yes   ;; vortex relocation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err="1" smtClean="0">
                <a:solidFill>
                  <a:srgbClr val="0070C0"/>
                </a:solidFill>
              </a:rPr>
              <a:t>run_gsi</a:t>
            </a:r>
            <a:r>
              <a:rPr lang="en-US" sz="2000" dirty="0" smtClean="0">
                <a:solidFill>
                  <a:srgbClr val="0070C0"/>
                </a:solidFill>
              </a:rPr>
              <a:t>=no, initial condition = GFS analysis + vortex initialization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conditional_gsid03=no ;; run gsi_d03, only when high-res inner-core data are available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conditional_gsid02=no ;; run gsi_d02, only when high-res inner-core data are available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blend_innercore</a:t>
            </a:r>
            <a:r>
              <a:rPr lang="en-US" sz="2000" dirty="0" smtClean="0">
                <a:solidFill>
                  <a:srgbClr val="0070C0"/>
                </a:solidFill>
              </a:rPr>
              <a:t>=yes</a:t>
            </a:r>
            <a:r>
              <a:rPr lang="en-US" sz="2000" dirty="0" smtClean="0"/>
              <a:t>  ;; use vortex initialization in inner core region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&lt; 150 km from TC center: vortex initialization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150 km to 300 km: blending zone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&gt;300 km GSI analysis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Vertically (&lt; 150 km from TC center):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0070C0"/>
                </a:solidFill>
              </a:rPr>
              <a:t>&gt;</a:t>
            </a:r>
            <a:r>
              <a:rPr lang="en-US" sz="1800" dirty="0" smtClean="0">
                <a:solidFill>
                  <a:srgbClr val="0070C0"/>
                </a:solidFill>
              </a:rPr>
              <a:t> 600 </a:t>
            </a:r>
            <a:r>
              <a:rPr lang="en-US" sz="1800" dirty="0" err="1" smtClean="0">
                <a:solidFill>
                  <a:srgbClr val="0070C0"/>
                </a:solidFill>
              </a:rPr>
              <a:t>hPa</a:t>
            </a:r>
            <a:r>
              <a:rPr lang="en-US" sz="1800" dirty="0" smtClean="0">
                <a:solidFill>
                  <a:srgbClr val="0070C0"/>
                </a:solidFill>
              </a:rPr>
              <a:t>: vortex initialization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600 hPa-400 </a:t>
            </a:r>
            <a:r>
              <a:rPr lang="en-US" sz="1800" dirty="0" err="1" smtClean="0">
                <a:solidFill>
                  <a:srgbClr val="0070C0"/>
                </a:solidFill>
              </a:rPr>
              <a:t>hPa</a:t>
            </a:r>
            <a:r>
              <a:rPr lang="en-US" sz="1800" dirty="0" smtClean="0">
                <a:solidFill>
                  <a:srgbClr val="0070C0"/>
                </a:solidFill>
              </a:rPr>
              <a:t>: blending zone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70C0"/>
                </a:solidFill>
              </a:rPr>
              <a:t>&lt; 400 </a:t>
            </a:r>
            <a:r>
              <a:rPr lang="en-US" sz="1800" dirty="0" err="1" smtClean="0">
                <a:solidFill>
                  <a:srgbClr val="0070C0"/>
                </a:solidFill>
              </a:rPr>
              <a:t>hPa</a:t>
            </a:r>
            <a:r>
              <a:rPr lang="en-US" sz="1800" dirty="0" smtClean="0">
                <a:solidFill>
                  <a:srgbClr val="0070C0"/>
                </a:solidFill>
              </a:rPr>
              <a:t>: GSI analysis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12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AF356-6796-4E0D-83AD-BF7C453903A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8786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Set up DA configuration in </a:t>
            </a:r>
            <a:r>
              <a:rPr lang="en-US" sz="2800" dirty="0" err="1" smtClean="0"/>
              <a:t>parm</a:t>
            </a:r>
            <a:r>
              <a:rPr lang="en-US" sz="2800" dirty="0" smtClean="0"/>
              <a:t>/</a:t>
            </a:r>
            <a:r>
              <a:rPr lang="en-US" sz="2800" dirty="0" err="1" smtClean="0"/>
              <a:t>hwrf.conf</a:t>
            </a:r>
            <a:endParaRPr lang="en-US" sz="2800" dirty="0" smtClean="0"/>
          </a:p>
          <a:p>
            <a:pPr eaLnBrk="1" hangingPunct="1">
              <a:buFont typeface="Arial" charset="0"/>
              <a:buNone/>
            </a:pPr>
            <a:r>
              <a:rPr lang="en-US" sz="1800" dirty="0" smtClean="0"/>
              <a:t>[relocate]</a:t>
            </a:r>
          </a:p>
          <a:p>
            <a:pPr>
              <a:buFont typeface="Arial" charset="0"/>
              <a:buNone/>
            </a:pPr>
            <a:r>
              <a:rPr lang="en-US" sz="1800" dirty="0" err="1" smtClean="0"/>
              <a:t>initopt</a:t>
            </a:r>
            <a:r>
              <a:rPr lang="en-US" sz="1800" dirty="0" smtClean="0"/>
              <a:t>=0 ;; 0: full vortex initialization (</a:t>
            </a:r>
            <a:r>
              <a:rPr lang="en-US" sz="1800" dirty="0" smtClean="0">
                <a:solidFill>
                  <a:srgbClr val="0070C0"/>
                </a:solidFill>
              </a:rPr>
              <a:t>relocation + size correction + intensity correction</a:t>
            </a:r>
            <a:r>
              <a:rPr lang="en-US" sz="1800" dirty="0" smtClean="0"/>
              <a:t>),           	   1: relocation only</a:t>
            </a:r>
          </a:p>
          <a:p>
            <a:pPr>
              <a:buFont typeface="Arial" charset="0"/>
              <a:buNone/>
            </a:pPr>
            <a:r>
              <a:rPr lang="en-US" sz="1800" dirty="0" err="1" smtClean="0"/>
              <a:t>tdrconditionalvinit</a:t>
            </a:r>
            <a:r>
              <a:rPr lang="en-US" sz="1800" dirty="0" smtClean="0"/>
              <a:t>=yes ;; if yes, relocation only when TDR data available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fgat</a:t>
            </a:r>
            <a:r>
              <a:rPr lang="en-US" sz="1800" dirty="0" smtClean="0"/>
              <a:t>]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# FGAT hours: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FGATSTR=-3 ;; FGAT starting hour (relative to analysis time)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FGATINV=3 ;; Step in hours between the FGAT hours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FGATEND=3 ;; FGAT end hour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forecast_products</a:t>
            </a:r>
            <a:r>
              <a:rPr lang="en-US" sz="1800" dirty="0" smtClean="0"/>
              <a:t>]</a:t>
            </a:r>
          </a:p>
          <a:p>
            <a:pPr>
              <a:buFont typeface="Arial" charset="0"/>
              <a:buNone/>
            </a:pPr>
            <a:r>
              <a:rPr lang="en-US" sz="1800" dirty="0" err="1" smtClean="0"/>
              <a:t>wrfcopier_step</a:t>
            </a:r>
            <a:r>
              <a:rPr lang="en-US" sz="1800" dirty="0" smtClean="0"/>
              <a:t>=3 ;; Step between times WRF output is copied to COM (hours)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Change time levels of FGAT: e.g. hourly FGAT -&gt; FGATINV=1, </a:t>
            </a:r>
            <a:r>
              <a:rPr lang="en-US" sz="1800" dirty="0" err="1" smtClean="0">
                <a:solidFill>
                  <a:srgbClr val="0070C0"/>
                </a:solidFill>
              </a:rPr>
              <a:t>wrfcopier_step</a:t>
            </a:r>
            <a:r>
              <a:rPr lang="en-US" sz="1800" dirty="0" smtClean="0">
                <a:solidFill>
                  <a:srgbClr val="0070C0"/>
                </a:solidFill>
              </a:rPr>
              <a:t>=1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118787" name="Title 1"/>
          <p:cNvSpPr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latin typeface="Calibri" pitchFamily="34" charset="0"/>
              </a:rPr>
              <a:t>Data Assimilation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6272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Set up hybrid DA configuration</a:t>
            </a:r>
          </a:p>
        </p:txBody>
      </p:sp>
      <p:sp>
        <p:nvSpPr>
          <p:cNvPr id="117763" name="Rectangle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Using global ensemble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err="1" smtClean="0"/>
              <a:t>hwrf_basic.conf</a:t>
            </a:r>
            <a:r>
              <a:rPr lang="en-US" sz="18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config</a:t>
            </a:r>
            <a:r>
              <a:rPr lang="en-US" sz="1800" dirty="0" smtClean="0"/>
              <a:t>]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err="1" smtClean="0"/>
              <a:t>run_ensemble_da</a:t>
            </a:r>
            <a:r>
              <a:rPr lang="en-US" sz="1800" dirty="0" smtClean="0"/>
              <a:t>=no  ;; run HWRF ensemble forecast for DA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This one controls if HWRF ensemble will be run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err="1" smtClean="0"/>
              <a:t>hwrf.conf</a:t>
            </a:r>
            <a:r>
              <a:rPr lang="en-US" sz="1800" dirty="0" smtClean="0"/>
              <a:t>: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/>
              <a:t>[gsi_d02] /[gsi_d03]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err="1" smtClean="0"/>
              <a:t>use_hwrf_ensemble</a:t>
            </a:r>
            <a:r>
              <a:rPr lang="en-US" sz="1800" dirty="0" smtClean="0"/>
              <a:t> </a:t>
            </a:r>
            <a:r>
              <a:rPr lang="en-US" sz="1800" dirty="0"/>
              <a:t>= no 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/>
              <a:t>[gsi_d02_nml</a:t>
            </a:r>
            <a:r>
              <a:rPr lang="en-US" sz="1800" dirty="0"/>
              <a:t>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REGIONAL_ENSEMBLE_OPTION=1</a:t>
            </a: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C00000"/>
                </a:solidFill>
              </a:rPr>
              <a:t>Using </a:t>
            </a:r>
            <a:r>
              <a:rPr lang="en-US" sz="2000" dirty="0" smtClean="0">
                <a:solidFill>
                  <a:srgbClr val="C00000"/>
                </a:solidFill>
              </a:rPr>
              <a:t>HWRF ensemble (non-cycled)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err="1" smtClean="0"/>
              <a:t>hwrf_basic.conf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[</a:t>
            </a:r>
            <a:r>
              <a:rPr lang="en-US" sz="1800" dirty="0" err="1"/>
              <a:t>config</a:t>
            </a:r>
            <a:r>
              <a:rPr lang="en-US" sz="1800" dirty="0"/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err="1"/>
              <a:t>run_ensemble_da</a:t>
            </a:r>
            <a:r>
              <a:rPr lang="en-US" sz="1800" dirty="0"/>
              <a:t>=yes  ;; run HWRF ensemble forecast for </a:t>
            </a:r>
            <a:r>
              <a:rPr lang="en-US" sz="1800" dirty="0" smtClean="0"/>
              <a:t>DA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err="1"/>
              <a:t>run_ens_relocation</a:t>
            </a:r>
            <a:r>
              <a:rPr lang="en-US" sz="1800" dirty="0"/>
              <a:t>=no ;; </a:t>
            </a:r>
            <a:r>
              <a:rPr lang="en-US" sz="1800" dirty="0" smtClean="0">
                <a:solidFill>
                  <a:srgbClr val="0070C0"/>
                </a:solidFill>
              </a:rPr>
              <a:t>Turn on/off relocation for ensemble members</a:t>
            </a:r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err="1"/>
              <a:t>hwrf.conf</a:t>
            </a:r>
            <a:r>
              <a:rPr lang="en-US" sz="1800" dirty="0" smtClean="0"/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[</a:t>
            </a:r>
            <a:r>
              <a:rPr lang="en-US" sz="1800" dirty="0"/>
              <a:t>gsi_d03] 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err="1" smtClean="0"/>
              <a:t>use_hwrf_ensemble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yes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[gsi_d03_nml</a:t>
            </a:r>
            <a:r>
              <a:rPr lang="en-US" sz="1800" dirty="0"/>
              <a:t>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REGIONAL_ENSEMBLE_OPTION=2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07A6-7853-4450-8AA6-854EB576C8ED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7D908-23BB-4966-825C-12C62ADC1D8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0834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Set up GSI </a:t>
            </a:r>
            <a:r>
              <a:rPr lang="en-US" sz="1800" dirty="0" err="1" smtClean="0"/>
              <a:t>namelist</a:t>
            </a:r>
            <a:r>
              <a:rPr lang="en-US" sz="1800" dirty="0" smtClean="0"/>
              <a:t> through </a:t>
            </a:r>
            <a:r>
              <a:rPr lang="en-US" sz="1800" dirty="0" err="1" smtClean="0"/>
              <a:t>parm</a:t>
            </a:r>
            <a:r>
              <a:rPr lang="en-US" sz="1800" dirty="0" smtClean="0"/>
              <a:t>/</a:t>
            </a:r>
            <a:r>
              <a:rPr lang="en-US" sz="1800" dirty="0" err="1" smtClean="0"/>
              <a:t>hwrf.conf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[gsi_d02_nml]/[gsi_d03_nml]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# </a:t>
            </a:r>
            <a:r>
              <a:rPr lang="en-US" sz="1200" dirty="0" err="1" smtClean="0">
                <a:solidFill>
                  <a:srgbClr val="0000FF"/>
                </a:solidFill>
              </a:rPr>
              <a:t>Namelist</a:t>
            </a:r>
            <a:r>
              <a:rPr lang="en-US" sz="1200" dirty="0" smtClean="0">
                <a:solidFill>
                  <a:srgbClr val="0000FF"/>
                </a:solidFill>
              </a:rPr>
              <a:t> settings for domain 2 (6km) GSI as an example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HZSCL=0.25,0.5,1.0 ;; background error scale factor for horizontal smoothing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DELTIM=1200 ;; model </a:t>
            </a:r>
            <a:r>
              <a:rPr lang="en-US" sz="1200" dirty="0" err="1" smtClean="0"/>
              <a:t>timestep</a:t>
            </a:r>
            <a:r>
              <a:rPr lang="en-US" sz="1200" dirty="0" smtClean="0"/>
              <a:t> used for assimilation of precipitation rates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err="1" smtClean="0"/>
              <a:t>twind</a:t>
            </a:r>
            <a:r>
              <a:rPr lang="en-US" sz="1200" dirty="0" smtClean="0"/>
              <a:t>=3.0 ;; maximum half time window (hours) for observations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HYBENS_REGIONAL=T</a:t>
            </a:r>
            <a:r>
              <a:rPr lang="en-US" sz="1200" dirty="0" smtClean="0"/>
              <a:t> ;; logical variable, if .true., then turn on hybrid ensemble option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ENSEMBLE_SIZE_REGIONAL=80</a:t>
            </a:r>
            <a:r>
              <a:rPr lang="en-US" sz="1200" dirty="0" smtClean="0"/>
              <a:t> ;; ensemble size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HYBENS_UV_REGIONAL=T</a:t>
            </a:r>
            <a:r>
              <a:rPr lang="en-US" sz="1200" dirty="0" smtClean="0"/>
              <a:t> ;; if T, then ensemble perturbation wind stored as </a:t>
            </a:r>
            <a:r>
              <a:rPr lang="en-US" sz="1200" dirty="0" err="1" smtClean="0"/>
              <a:t>u,v</a:t>
            </a:r>
            <a:r>
              <a:rPr lang="en-US" sz="1200" dirty="0" smtClean="0"/>
              <a:t>. if F, </a:t>
            </a:r>
            <a:r>
              <a:rPr lang="en-US" sz="1200" dirty="0" err="1" smtClean="0"/>
              <a:t>streamfunction</a:t>
            </a:r>
            <a:r>
              <a:rPr lang="en-US" sz="1200" dirty="0" smtClean="0"/>
              <a:t> and velocity potential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BETA1_INV_REGIONAL=0.2</a:t>
            </a:r>
            <a:r>
              <a:rPr lang="en-US" sz="1200" dirty="0" smtClean="0"/>
              <a:t> ;; value between 0 and 1, relative weight given to static background B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HYBENS_HOR_SCALE_REGIONAL=300</a:t>
            </a:r>
            <a:r>
              <a:rPr lang="en-US" sz="1200" dirty="0" smtClean="0"/>
              <a:t> ;; horizontal localization correlation length (km)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HYBENS_VER_SCALE_REGIONAL=-0.5 </a:t>
            </a:r>
            <a:r>
              <a:rPr lang="en-US" sz="1200" dirty="0" smtClean="0"/>
              <a:t>;; vertical localization correlation length (&gt;0. grid units, &lt;0. </a:t>
            </a:r>
            <a:r>
              <a:rPr lang="en-US" sz="1200" dirty="0" err="1" smtClean="0"/>
              <a:t>lnp</a:t>
            </a:r>
            <a:r>
              <a:rPr lang="en-US" sz="1200" dirty="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READIN_LOCALIZATION=F </a:t>
            </a:r>
            <a:r>
              <a:rPr lang="en-US" sz="1200" dirty="0" smtClean="0"/>
              <a:t>;; if T, then read in localization information from external file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GENERATE_ENS_REGIONAL=F ;; if T, generate ensemble perturbations internally as random samples of static B.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## integer, used to select type of ensemble to read in for regional application.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# =1: use GEFS internally interpolated to ensemble grid.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# =2: ensembles are WRF NMM format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# =3: ensembles are ARW </a:t>
            </a:r>
            <a:r>
              <a:rPr lang="en-US" sz="1200" dirty="0" err="1" smtClean="0"/>
              <a:t>netcdf</a:t>
            </a:r>
            <a:r>
              <a:rPr lang="en-US" sz="1200" dirty="0" smtClean="0"/>
              <a:t> format.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# =4: ensembles are NEMS NMMB format.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REGIONAL_ENSEMBLE_OPTION=1 (global ensemble)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PSEUDO_HYBENS=F ;; if T, use pseudo HWRF (NMM) ensemble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GRID_RATIO_ENS=1</a:t>
            </a:r>
            <a:r>
              <a:rPr lang="en-US" sz="1200" dirty="0" smtClean="0"/>
              <a:t> ;; ratio of ensemble grid resolution to analysis grid resolution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MERGE_TWO_GRID_ENSPERTS=F ;; merge ensemble from two nests for HWRF (NMM)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PWGTFLG=F</a:t>
            </a:r>
            <a:r>
              <a:rPr lang="en-US" sz="1200" dirty="0" smtClean="0"/>
              <a:t> ;; if T, use vertical integration function on ensemble contribution of </a:t>
            </a:r>
            <a:r>
              <a:rPr lang="en-US" sz="1200" dirty="0" err="1" smtClean="0"/>
              <a:t>Psfc</a:t>
            </a:r>
            <a:endParaRPr lang="en-US" sz="1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b="1" dirty="0" smtClean="0"/>
              <a:t>BETAFLG=F</a:t>
            </a:r>
            <a:r>
              <a:rPr lang="en-US" sz="1200" dirty="0" smtClean="0"/>
              <a:t> ;; if T, use vertical weighting on beta1_inv and beta2_inv, for regional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HYBENS_ANISO_REGIONAL=F ;; if T, then use anisotropic recursive filter for localization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200" dirty="0" smtClean="0"/>
              <a:t>WRITE_ENS_SPRD=F ;; if T, write out ensemble spread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200" dirty="0" smtClean="0"/>
          </a:p>
        </p:txBody>
      </p:sp>
      <p:sp>
        <p:nvSpPr>
          <p:cNvPr id="120835" name="Title 1"/>
          <p:cNvSpPr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latin typeface="Calibri" pitchFamily="34" charset="0"/>
              </a:rPr>
              <a:t>Set up hybrid </a:t>
            </a:r>
            <a:r>
              <a:rPr lang="en-US" sz="3200" dirty="0" smtClean="0">
                <a:latin typeface="Calibri" pitchFamily="34" charset="0"/>
              </a:rPr>
              <a:t>DA Configuration - continued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7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F4F24C2E-6B51-44BE-A3D3-1DB6BB1CDFF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9570" name="Title 3"/>
          <p:cNvSpPr txBox="1">
            <a:spLocks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latin typeface="Calibri" pitchFamily="34" charset="0"/>
              </a:rPr>
              <a:t>‘Warm-start’ HWRF vs. global ensemble (2015)</a:t>
            </a:r>
          </a:p>
        </p:txBody>
      </p:sp>
      <p:sp>
        <p:nvSpPr>
          <p:cNvPr id="109571" name="Text Box 17"/>
          <p:cNvSpPr txBox="1">
            <a:spLocks noChangeArrowheads="1"/>
          </p:cNvSpPr>
          <p:nvPr/>
        </p:nvSpPr>
        <p:spPr bwMode="auto">
          <a:xfrm>
            <a:off x="1066800" y="6469063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9572" name="Text Box 19"/>
          <p:cNvSpPr txBox="1">
            <a:spLocks noChangeArrowheads="1"/>
          </p:cNvSpPr>
          <p:nvPr/>
        </p:nvSpPr>
        <p:spPr bwMode="auto">
          <a:xfrm>
            <a:off x="1981200" y="6553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9573" name="Rectangle 22"/>
          <p:cNvSpPr>
            <a:spLocks noChangeArrowheads="1"/>
          </p:cNvSpPr>
          <p:nvPr/>
        </p:nvSpPr>
        <p:spPr bwMode="auto">
          <a:xfrm>
            <a:off x="609600" y="5638800"/>
            <a:ext cx="5410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b="1">
                <a:latin typeface="Calibri" pitchFamily="34" charset="0"/>
              </a:rPr>
              <a:t>‘warm-start’ HWRF ensemble:</a:t>
            </a:r>
          </a:p>
          <a:p>
            <a:pPr>
              <a:buFontTx/>
              <a:buChar char="•"/>
            </a:pPr>
            <a:r>
              <a:rPr lang="en-US" altLang="en-US" sz="1400">
                <a:latin typeface="Calibri" pitchFamily="34" charset="0"/>
              </a:rPr>
              <a:t> improves track forecast, has neutral impact on intensity forecast.</a:t>
            </a:r>
          </a:p>
          <a:p>
            <a:pPr>
              <a:buFontTx/>
              <a:buChar char="•"/>
            </a:pPr>
            <a:r>
              <a:rPr lang="en-US" altLang="en-US" sz="1400">
                <a:latin typeface="Calibri" pitchFamily="34" charset="0"/>
              </a:rPr>
              <a:t> larger spread with smaller scale structures</a:t>
            </a:r>
          </a:p>
          <a:p>
            <a:pPr>
              <a:buFontTx/>
              <a:buChar char="•"/>
            </a:pPr>
            <a:r>
              <a:rPr lang="en-US" altLang="en-US" sz="1400">
                <a:latin typeface="Calibri" pitchFamily="34" charset="0"/>
              </a:rPr>
              <a:t> larger analysis increments</a:t>
            </a:r>
          </a:p>
        </p:txBody>
      </p:sp>
      <p:pic>
        <p:nvPicPr>
          <p:cNvPr id="109574" name="Content Placeholder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066800"/>
            <a:ext cx="2484438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5" name="Content Placeholder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352800"/>
            <a:ext cx="2484438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6" name="Picture 26" descr="spread_u_s-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298825"/>
            <a:ext cx="25527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7" name="Content Placeholder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066800"/>
            <a:ext cx="25527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8" name="Content Placeholder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1238" y="1087438"/>
            <a:ext cx="22907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9" name="Content Placeholder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2765425"/>
            <a:ext cx="22875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0" name="Content Placeholder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4425950"/>
            <a:ext cx="22860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38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65B78-BA2E-460C-9D41-F9AFBCA9C4D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Observations – control data usage</a:t>
            </a:r>
            <a:r>
              <a:rPr lang="en-US" smtClean="0"/>
              <a:t> 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000" dirty="0" smtClean="0"/>
              <a:t>Presence or lack of input data – control through </a:t>
            </a:r>
            <a:r>
              <a:rPr lang="en-US" sz="2000" dirty="0" err="1" smtClean="0"/>
              <a:t>hwrf.conf</a:t>
            </a:r>
            <a:endParaRPr lang="en-US" sz="2000" dirty="0" smtClean="0"/>
          </a:p>
          <a:p>
            <a:pPr marL="514350" indent="-514350" eaLnBrk="1" hangingPunct="1">
              <a:buFont typeface="Arial" charset="0"/>
              <a:buNone/>
            </a:pPr>
            <a:endParaRPr lang="en-US" sz="1200" dirty="0" smtClean="0"/>
          </a:p>
          <a:p>
            <a:pPr marL="514350" indent="-514350" eaLnBrk="1" hangingPunct="1">
              <a:buFont typeface="Arial" charset="0"/>
              <a:buNone/>
            </a:pPr>
            <a:r>
              <a:rPr lang="en-US" sz="1200" b="1" dirty="0" smtClean="0"/>
              <a:t>[gsi_d02]/[gsi_d03]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obstypes</a:t>
            </a:r>
            <a:r>
              <a:rPr lang="en-US" sz="1200" dirty="0" smtClean="0"/>
              <a:t> = hdob_obstype,sat_radiance_obstypes,sat_wnd_obstype,tdr_new_obstype ;; List of </a:t>
            </a:r>
            <a:r>
              <a:rPr lang="en-US" sz="1200" dirty="0" err="1" smtClean="0"/>
              <a:t>obstype</a:t>
            </a:r>
            <a:r>
              <a:rPr lang="en-US" sz="1200" dirty="0" smtClean="0"/>
              <a:t> sections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(data type not listed will not be linked for assimilated)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b="1" dirty="0" smtClean="0"/>
              <a:t>[</a:t>
            </a:r>
            <a:r>
              <a:rPr lang="en-US" sz="1200" b="1" dirty="0" err="1" smtClean="0"/>
              <a:t>sat_radiance_obstypes</a:t>
            </a:r>
            <a:r>
              <a:rPr lang="en-US" sz="1200" b="1" dirty="0" smtClean="0"/>
              <a:t>] </a:t>
            </a:r>
            <a:r>
              <a:rPr lang="en-US" sz="1200" b="1" dirty="0" smtClean="0">
                <a:solidFill>
                  <a:srgbClr val="0070C0"/>
                </a:solidFill>
              </a:rPr>
              <a:t>(instruments not listed here will not be linked for assimilated)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gpsrobufr</a:t>
            </a:r>
            <a:r>
              <a:rPr lang="en-US" sz="1200" dirty="0" smtClean="0"/>
              <a:t>=</a:t>
            </a:r>
            <a:r>
              <a:rPr lang="en-US" sz="1200" dirty="0" err="1" smtClean="0"/>
              <a:t>gpsro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gpsrobufr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smtClean="0"/>
              <a:t>gsnd1bufr=</a:t>
            </a:r>
            <a:r>
              <a:rPr lang="en-US" sz="1200" dirty="0" err="1" smtClean="0"/>
              <a:t>goesfv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gsnd1bufr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amsuabufr</a:t>
            </a:r>
            <a:r>
              <a:rPr lang="en-US" sz="1200" dirty="0" smtClean="0"/>
              <a:t>=1bamua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amsuabufr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smtClean="0"/>
              <a:t>hirs4bufr=1bhrs4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hirs4bufr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mhsbufr</a:t>
            </a:r>
            <a:r>
              <a:rPr lang="en-US" sz="1200" dirty="0" smtClean="0"/>
              <a:t>=1bmhs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mhsbufr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airsbufr</a:t>
            </a:r>
            <a:r>
              <a:rPr lang="en-US" sz="1200" dirty="0" smtClean="0"/>
              <a:t>=</a:t>
            </a:r>
            <a:r>
              <a:rPr lang="en-US" sz="1200" dirty="0" err="1" smtClean="0"/>
              <a:t>airsev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airsbufr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seviribufr</a:t>
            </a:r>
            <a:r>
              <a:rPr lang="en-US" sz="1200" dirty="0" smtClean="0"/>
              <a:t>=</a:t>
            </a:r>
            <a:r>
              <a:rPr lang="en-US" sz="1200" dirty="0" err="1" smtClean="0"/>
              <a:t>sevcsr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seviribufr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iasibufr</a:t>
            </a:r>
            <a:r>
              <a:rPr lang="en-US" sz="1200" dirty="0" smtClean="0"/>
              <a:t>=</a:t>
            </a:r>
            <a:r>
              <a:rPr lang="en-US" sz="1200" dirty="0" err="1" smtClean="0"/>
              <a:t>mtiasi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iasibufr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amsuabufrears</a:t>
            </a:r>
            <a:r>
              <a:rPr lang="en-US" sz="1200" dirty="0" smtClean="0"/>
              <a:t>=</a:t>
            </a:r>
            <a:r>
              <a:rPr lang="en-US" sz="1200" dirty="0" err="1" smtClean="0"/>
              <a:t>esamua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amsuabufrears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amsubbufrears</a:t>
            </a:r>
            <a:r>
              <a:rPr lang="en-US" sz="1200" dirty="0" smtClean="0"/>
              <a:t>=</a:t>
            </a:r>
            <a:r>
              <a:rPr lang="en-US" sz="1200" dirty="0" err="1" smtClean="0"/>
              <a:t>esamub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amsubbufrears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smtClean="0"/>
              <a:t>hirs3bufrears=eshrs3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hirs3bufrears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smtClean="0"/>
              <a:t># </a:t>
            </a:r>
            <a:r>
              <a:rPr lang="en-US" sz="1200" dirty="0" err="1" smtClean="0"/>
              <a:t>ssmitbufr</a:t>
            </a:r>
            <a:r>
              <a:rPr lang="en-US" sz="1200" dirty="0" smtClean="0"/>
              <a:t>=</a:t>
            </a:r>
            <a:r>
              <a:rPr lang="en-US" sz="1200" dirty="0" err="1" smtClean="0"/>
              <a:t>ssmit</a:t>
            </a:r>
            <a:endParaRPr lang="en-US" sz="1200" dirty="0" smtClean="0"/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smtClean="0"/>
              <a:t># </a:t>
            </a:r>
            <a:r>
              <a:rPr lang="en-US" sz="1200" dirty="0" err="1" smtClean="0"/>
              <a:t>amsrebufr</a:t>
            </a:r>
            <a:r>
              <a:rPr lang="en-US" sz="1200" dirty="0" smtClean="0"/>
              <a:t>=</a:t>
            </a:r>
            <a:r>
              <a:rPr lang="en-US" sz="1200" dirty="0" err="1" smtClean="0"/>
              <a:t>amsre</a:t>
            </a:r>
            <a:endParaRPr lang="en-US" sz="1200" dirty="0" smtClean="0"/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smtClean="0"/>
              <a:t># </a:t>
            </a:r>
            <a:r>
              <a:rPr lang="en-US" sz="1200" dirty="0" err="1" smtClean="0"/>
              <a:t>ssmisbufr</a:t>
            </a:r>
            <a:r>
              <a:rPr lang="en-US" sz="1200" dirty="0" smtClean="0"/>
              <a:t>=</a:t>
            </a:r>
            <a:r>
              <a:rPr lang="en-US" sz="1200" dirty="0" err="1" smtClean="0"/>
              <a:t>ssmisu</a:t>
            </a:r>
            <a:endParaRPr lang="en-US" sz="1200" dirty="0" smtClean="0"/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atmsbufr</a:t>
            </a:r>
            <a:r>
              <a:rPr lang="en-US" sz="1200" dirty="0" smtClean="0"/>
              <a:t>=</a:t>
            </a:r>
            <a:r>
              <a:rPr lang="en-US" sz="1200" dirty="0" err="1" smtClean="0"/>
              <a:t>atms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atmsbufr</a:t>
            </a:r>
            <a:r>
              <a:rPr lang="en-US" sz="1200" dirty="0" smtClean="0"/>
              <a:t> data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1200" dirty="0" err="1" smtClean="0"/>
              <a:t>crisbufr</a:t>
            </a:r>
            <a:r>
              <a:rPr lang="en-US" sz="1200" dirty="0" smtClean="0"/>
              <a:t>=</a:t>
            </a:r>
            <a:r>
              <a:rPr lang="en-US" sz="1200" dirty="0" err="1" smtClean="0"/>
              <a:t>cris</a:t>
            </a:r>
            <a:r>
              <a:rPr lang="en-US" sz="1200" dirty="0" smtClean="0"/>
              <a:t> ;; GFS/GDAS </a:t>
            </a:r>
            <a:r>
              <a:rPr lang="en-US" sz="1200" dirty="0" err="1" smtClean="0"/>
              <a:t>bufr_d</a:t>
            </a:r>
            <a:r>
              <a:rPr lang="en-US" sz="1200" dirty="0" smtClean="0"/>
              <a:t> name for </a:t>
            </a:r>
            <a:r>
              <a:rPr lang="en-US" sz="1200" dirty="0" err="1" smtClean="0"/>
              <a:t>crisbufr</a:t>
            </a:r>
            <a:r>
              <a:rPr lang="en-US" sz="1200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9941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9B608-3A3C-4080-8118-A679766D81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Observations – control data usage</a:t>
            </a:r>
            <a:r>
              <a:rPr lang="en-US" smtClean="0"/>
              <a:t> 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Arial" charset="0"/>
              <a:buAutoNum type="arabicPeriod" startAt="2"/>
            </a:pPr>
            <a:r>
              <a:rPr lang="en-US" sz="2400" dirty="0" smtClean="0"/>
              <a:t>GSI </a:t>
            </a:r>
            <a:r>
              <a:rPr lang="en-US" sz="2400" dirty="0" err="1" smtClean="0"/>
              <a:t>namelist</a:t>
            </a:r>
            <a:endParaRPr lang="en-US" sz="2400" dirty="0" smtClean="0"/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endParaRPr lang="en-US" sz="800" dirty="0" smtClean="0"/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&amp;OBS_INPUT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dmesh</a:t>
            </a:r>
            <a:r>
              <a:rPr lang="en-US" sz="1000" dirty="0" smtClean="0"/>
              <a:t>(1)=90.0,dmesh(2)=45.0,dmesh(3)=45.0,dmesh(4)=45.0,dmesh(5)=90,time_window_max=&lt;</a:t>
            </a:r>
            <a:r>
              <a:rPr lang="en-US" sz="1000" dirty="0" err="1" smtClean="0"/>
              <a:t>r:twind</a:t>
            </a:r>
            <a:r>
              <a:rPr lang="en-US" sz="1000" dirty="0" smtClean="0"/>
              <a:t>&gt;,</a:t>
            </a:r>
            <a:r>
              <a:rPr lang="en-US" sz="1000" dirty="0" err="1" smtClean="0"/>
              <a:t>l_foreaft_thin</a:t>
            </a:r>
            <a:r>
              <a:rPr lang="en-US" sz="1000" dirty="0" smtClean="0"/>
              <a:t>=.false.,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/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OBS_INPUT::</a:t>
            </a:r>
          </a:p>
          <a:p>
            <a:pPr marL="514350" indent="-514350">
              <a:buFont typeface="Arial" charset="0"/>
              <a:buNone/>
            </a:pPr>
            <a:r>
              <a:rPr lang="en-US" sz="1000" dirty="0" smtClean="0"/>
              <a:t>! </a:t>
            </a:r>
            <a:r>
              <a:rPr lang="en-US" sz="1000" dirty="0" err="1" smtClean="0"/>
              <a:t>dfile</a:t>
            </a:r>
            <a:r>
              <a:rPr lang="en-US" sz="1000" dirty="0" smtClean="0"/>
              <a:t>               </a:t>
            </a:r>
            <a:r>
              <a:rPr lang="en-US" sz="1000" dirty="0" err="1" smtClean="0"/>
              <a:t>dtype</a:t>
            </a:r>
            <a:r>
              <a:rPr lang="en-US" sz="1000" dirty="0" smtClean="0"/>
              <a:t>            </a:t>
            </a:r>
            <a:r>
              <a:rPr lang="en-US" sz="1000" dirty="0" err="1" smtClean="0"/>
              <a:t>dplat</a:t>
            </a:r>
            <a:r>
              <a:rPr lang="en-US" sz="1000" dirty="0" smtClean="0"/>
              <a:t>   </a:t>
            </a:r>
            <a:r>
              <a:rPr lang="en-US" sz="1000" dirty="0" err="1" smtClean="0"/>
              <a:t>dsis</a:t>
            </a:r>
            <a:r>
              <a:rPr lang="en-US" sz="1000" dirty="0" smtClean="0"/>
              <a:t>                     </a:t>
            </a:r>
            <a:r>
              <a:rPr lang="en-US" sz="1000" dirty="0" err="1" smtClean="0"/>
              <a:t>dval</a:t>
            </a:r>
            <a:r>
              <a:rPr lang="en-US" sz="1000" dirty="0" smtClean="0"/>
              <a:t> </a:t>
            </a:r>
            <a:r>
              <a:rPr lang="en-US" sz="1000" dirty="0" err="1" smtClean="0">
                <a:solidFill>
                  <a:srgbClr val="0070C0"/>
                </a:solidFill>
              </a:rPr>
              <a:t>dthin</a:t>
            </a:r>
            <a:r>
              <a:rPr lang="en-US" sz="1000" dirty="0" smtClean="0"/>
              <a:t> </a:t>
            </a:r>
            <a:r>
              <a:rPr lang="en-US" sz="1000" dirty="0" err="1" smtClean="0"/>
              <a:t>dsfcalc</a:t>
            </a:r>
            <a:endParaRPr lang="en-US" sz="1000" dirty="0" smtClean="0"/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ps</a:t>
            </a:r>
            <a:r>
              <a:rPr lang="en-US" sz="1000" dirty="0" smtClean="0"/>
              <a:t>                   null      </a:t>
            </a:r>
            <a:r>
              <a:rPr lang="en-US" sz="1000" dirty="0" err="1" smtClean="0"/>
              <a:t>ps</a:t>
            </a:r>
            <a:r>
              <a:rPr lang="en-US" sz="1000" dirty="0" smtClean="0"/>
              <a:t>                        0.0      0     0 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t                      null      t 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q                     null      q                          0.0      0     0 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pw                  null      pw                       0.0      0     0  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uv</a:t>
            </a:r>
            <a:r>
              <a:rPr lang="en-US" sz="1000" dirty="0" smtClean="0"/>
              <a:t>                   null      </a:t>
            </a:r>
            <a:r>
              <a:rPr lang="en-US" sz="1000" dirty="0" err="1" smtClean="0"/>
              <a:t>uv</a:t>
            </a:r>
            <a:r>
              <a:rPr lang="en-US" sz="1000" dirty="0" smtClean="0"/>
              <a:t>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satwndbufr</a:t>
            </a:r>
            <a:r>
              <a:rPr lang="en-US" sz="1000" dirty="0" smtClean="0"/>
              <a:t>     </a:t>
            </a:r>
            <a:r>
              <a:rPr lang="en-US" sz="1000" dirty="0" err="1" smtClean="0"/>
              <a:t>uv</a:t>
            </a:r>
            <a:r>
              <a:rPr lang="en-US" sz="1000" dirty="0" smtClean="0"/>
              <a:t>                null      </a:t>
            </a:r>
            <a:r>
              <a:rPr lang="en-US" sz="1000" dirty="0" err="1" smtClean="0"/>
              <a:t>uv</a:t>
            </a:r>
            <a:r>
              <a:rPr lang="en-US" sz="1000" dirty="0" smtClean="0"/>
              <a:t>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spd</a:t>
            </a:r>
            <a:r>
              <a:rPr lang="en-US" sz="1000" dirty="0" smtClean="0"/>
              <a:t>                null      </a:t>
            </a:r>
            <a:r>
              <a:rPr lang="en-US" sz="1000" dirty="0" err="1" smtClean="0"/>
              <a:t>spd</a:t>
            </a:r>
            <a:r>
              <a:rPr lang="en-US" sz="1000" dirty="0" smtClean="0"/>
              <a:t>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dw</a:t>
            </a:r>
            <a:r>
              <a:rPr lang="en-US" sz="1000" dirty="0" smtClean="0"/>
              <a:t>                 null      </a:t>
            </a:r>
            <a:r>
              <a:rPr lang="en-US" sz="1000" dirty="0" err="1" smtClean="0"/>
              <a:t>dw</a:t>
            </a:r>
            <a:r>
              <a:rPr lang="en-US" sz="1000" dirty="0" smtClean="0"/>
              <a:t>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radarbufr</a:t>
            </a:r>
            <a:r>
              <a:rPr lang="en-US" sz="1000" dirty="0" smtClean="0"/>
              <a:t>      </a:t>
            </a:r>
            <a:r>
              <a:rPr lang="en-US" sz="1000" dirty="0" err="1" smtClean="0"/>
              <a:t>rw</a:t>
            </a:r>
            <a:r>
              <a:rPr lang="en-US" sz="1000" dirty="0" smtClean="0"/>
              <a:t>                 null      </a:t>
            </a:r>
            <a:r>
              <a:rPr lang="en-US" sz="1000" dirty="0" err="1" smtClean="0"/>
              <a:t>rw</a:t>
            </a:r>
            <a:r>
              <a:rPr lang="en-US" sz="1000" dirty="0" smtClean="0"/>
              <a:t>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prepbufr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sst</a:t>
            </a:r>
            <a:r>
              <a:rPr lang="en-US" sz="1000" dirty="0" smtClean="0"/>
              <a:t>                 null      </a:t>
            </a:r>
            <a:r>
              <a:rPr lang="en-US" sz="1000" dirty="0" err="1" smtClean="0"/>
              <a:t>sst</a:t>
            </a:r>
            <a:r>
              <a:rPr lang="en-US" sz="1000" dirty="0" smtClean="0"/>
              <a:t>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b="1" dirty="0" err="1" smtClean="0">
                <a:solidFill>
                  <a:srgbClr val="0070C0"/>
                </a:solidFill>
              </a:rPr>
              <a:t>tcvitl</a:t>
            </a:r>
            <a:r>
              <a:rPr lang="en-US" sz="1000" b="1" dirty="0" smtClean="0">
                <a:solidFill>
                  <a:srgbClr val="0070C0"/>
                </a:solidFill>
              </a:rPr>
              <a:t>              </a:t>
            </a:r>
            <a:r>
              <a:rPr lang="en-US" sz="1000" b="1" dirty="0" err="1" smtClean="0">
                <a:solidFill>
                  <a:srgbClr val="0070C0"/>
                </a:solidFill>
              </a:rPr>
              <a:t>tcp</a:t>
            </a:r>
            <a:r>
              <a:rPr lang="en-US" sz="1000" b="1" dirty="0" smtClean="0">
                <a:solidFill>
                  <a:srgbClr val="0070C0"/>
                </a:solidFill>
              </a:rPr>
              <a:t>                null      </a:t>
            </a:r>
            <a:r>
              <a:rPr lang="en-US" sz="1000" b="1" dirty="0" err="1" smtClean="0">
                <a:solidFill>
                  <a:srgbClr val="0070C0"/>
                </a:solidFill>
              </a:rPr>
              <a:t>tcp</a:t>
            </a:r>
            <a:r>
              <a:rPr lang="en-US" sz="1000" b="1" dirty="0" smtClean="0">
                <a:solidFill>
                  <a:srgbClr val="0070C0"/>
                </a:solidFill>
              </a:rPr>
              <a:t>                         0.0      0     0        </a:t>
            </a:r>
            <a:r>
              <a:rPr lang="en-US" sz="1600" dirty="0" smtClean="0">
                <a:solidFill>
                  <a:srgbClr val="0070C0"/>
                </a:solidFill>
              </a:rPr>
              <a:t>-&gt; assimilate </a:t>
            </a:r>
            <a:r>
              <a:rPr lang="en-US" sz="1600" dirty="0" err="1" smtClean="0">
                <a:solidFill>
                  <a:srgbClr val="0070C0"/>
                </a:solidFill>
              </a:rPr>
              <a:t>tcvitals</a:t>
            </a:r>
            <a:r>
              <a:rPr lang="en-US" sz="1600" dirty="0" smtClean="0">
                <a:solidFill>
                  <a:srgbClr val="0070C0"/>
                </a:solidFill>
              </a:rPr>
              <a:t> MSLP data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&lt;</a:t>
            </a:r>
            <a:r>
              <a:rPr lang="en-US" sz="1000" dirty="0" err="1" smtClean="0"/>
              <a:t>s:tdrtype</a:t>
            </a:r>
            <a:r>
              <a:rPr lang="en-US" sz="1000" dirty="0" smtClean="0"/>
              <a:t>&gt;    </a:t>
            </a:r>
            <a:r>
              <a:rPr lang="en-US" sz="1000" dirty="0" err="1" smtClean="0"/>
              <a:t>rw</a:t>
            </a:r>
            <a:r>
              <a:rPr lang="en-US" sz="1000" dirty="0" smtClean="0"/>
              <a:t>                null      </a:t>
            </a:r>
            <a:r>
              <a:rPr lang="en-US" sz="1000" dirty="0" err="1" smtClean="0"/>
              <a:t>rw</a:t>
            </a:r>
            <a:r>
              <a:rPr lang="en-US" sz="1000" dirty="0" smtClean="0"/>
              <a:t>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hdobbufr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uv</a:t>
            </a:r>
            <a:r>
              <a:rPr lang="en-US" sz="1000" dirty="0" smtClean="0"/>
              <a:t>                 null      </a:t>
            </a:r>
            <a:r>
              <a:rPr lang="en-US" sz="1000" dirty="0" err="1" smtClean="0"/>
              <a:t>uv</a:t>
            </a:r>
            <a:r>
              <a:rPr lang="en-US" sz="1000" dirty="0" smtClean="0"/>
              <a:t>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hdobbufr</a:t>
            </a:r>
            <a:r>
              <a:rPr lang="en-US" sz="1000" dirty="0" smtClean="0"/>
              <a:t>       t                    null      t   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hdobbufr</a:t>
            </a:r>
            <a:r>
              <a:rPr lang="en-US" sz="1000" dirty="0" smtClean="0"/>
              <a:t>       q                   null      q   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hdobbufr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spd</a:t>
            </a:r>
            <a:r>
              <a:rPr lang="en-US" sz="1000" dirty="0" smtClean="0"/>
              <a:t>               null      </a:t>
            </a:r>
            <a:r>
              <a:rPr lang="en-US" sz="1000" dirty="0" err="1" smtClean="0"/>
              <a:t>spd</a:t>
            </a:r>
            <a:r>
              <a:rPr lang="en-US" sz="1000" dirty="0" smtClean="0"/>
              <a:t>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gpsrobufr</a:t>
            </a:r>
            <a:r>
              <a:rPr lang="en-US" sz="1000" dirty="0" smtClean="0"/>
              <a:t>      </a:t>
            </a:r>
            <a:r>
              <a:rPr lang="en-US" sz="1000" dirty="0" err="1" smtClean="0"/>
              <a:t>gps_bnd</a:t>
            </a:r>
            <a:r>
              <a:rPr lang="en-US" sz="1000" dirty="0" smtClean="0"/>
              <a:t>      null      </a:t>
            </a:r>
            <a:r>
              <a:rPr lang="en-US" sz="1000" dirty="0" err="1" smtClean="0"/>
              <a:t>gps</a:t>
            </a:r>
            <a:r>
              <a:rPr lang="en-US" sz="1000" dirty="0" smtClean="0"/>
              <a:t>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ssmirrbufr</a:t>
            </a:r>
            <a:r>
              <a:rPr lang="en-US" sz="1000" dirty="0" smtClean="0"/>
              <a:t>     </a:t>
            </a:r>
            <a:r>
              <a:rPr lang="en-US" sz="1000" dirty="0" err="1" smtClean="0"/>
              <a:t>pcp_ssmi</a:t>
            </a:r>
            <a:r>
              <a:rPr lang="en-US" sz="1000" dirty="0" smtClean="0"/>
              <a:t>    </a:t>
            </a:r>
            <a:r>
              <a:rPr lang="en-US" sz="1000" dirty="0" err="1" smtClean="0"/>
              <a:t>dmsp</a:t>
            </a:r>
            <a:r>
              <a:rPr lang="en-US" sz="1000" dirty="0" smtClean="0"/>
              <a:t>      </a:t>
            </a:r>
            <a:r>
              <a:rPr lang="en-US" sz="1000" dirty="0" err="1" smtClean="0"/>
              <a:t>pcp_ssmi</a:t>
            </a:r>
            <a:r>
              <a:rPr lang="en-US" sz="1000" dirty="0" smtClean="0"/>
              <a:t>             0.0     -1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tmirrbufr</a:t>
            </a:r>
            <a:r>
              <a:rPr lang="en-US" sz="1000" dirty="0" smtClean="0"/>
              <a:t>      </a:t>
            </a:r>
            <a:r>
              <a:rPr lang="en-US" sz="1000" dirty="0" err="1" smtClean="0"/>
              <a:t>pcp_tmi</a:t>
            </a:r>
            <a:r>
              <a:rPr lang="en-US" sz="1000" dirty="0" smtClean="0"/>
              <a:t>       </a:t>
            </a:r>
            <a:r>
              <a:rPr lang="en-US" sz="1000" dirty="0" err="1" smtClean="0"/>
              <a:t>trmm</a:t>
            </a:r>
            <a:r>
              <a:rPr lang="en-US" sz="1000" dirty="0" smtClean="0"/>
              <a:t>      </a:t>
            </a:r>
            <a:r>
              <a:rPr lang="en-US" sz="1000" dirty="0" err="1" smtClean="0"/>
              <a:t>pcp_tmi</a:t>
            </a:r>
            <a:r>
              <a:rPr lang="en-US" sz="1000" dirty="0" smtClean="0"/>
              <a:t>               0.0     -1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sbuvbufr</a:t>
            </a:r>
            <a:r>
              <a:rPr lang="en-US" sz="1000" dirty="0" smtClean="0"/>
              <a:t>       sbuv2          n16       sbuv8_n16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sbuvbufr</a:t>
            </a:r>
            <a:r>
              <a:rPr lang="en-US" sz="1000" dirty="0" smtClean="0"/>
              <a:t>       sbuv2          n17       sbuv8_n17             0.0      0     0 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</a:t>
            </a:r>
            <a:r>
              <a:rPr lang="en-US" sz="1000" dirty="0" err="1" smtClean="0"/>
              <a:t>sbuvbufr</a:t>
            </a:r>
            <a:r>
              <a:rPr lang="en-US" sz="1000" dirty="0" smtClean="0"/>
              <a:t>       sbuv2          n18       sbuv8_n18             0.0      0     0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000" dirty="0" smtClean="0"/>
              <a:t>   hirs3bufr      hirs3            n17       hirs3_n17               0.0      1     0</a:t>
            </a:r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609600" y="2133600"/>
            <a:ext cx="396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Line 6"/>
          <p:cNvSpPr>
            <a:spLocks noChangeShapeType="1"/>
          </p:cNvSpPr>
          <p:nvPr/>
        </p:nvSpPr>
        <p:spPr bwMode="auto">
          <a:xfrm flipH="1">
            <a:off x="3276600" y="1828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34" name="Text Box 7"/>
          <p:cNvSpPr txBox="1">
            <a:spLocks noChangeArrowheads="1"/>
          </p:cNvSpPr>
          <p:nvPr/>
        </p:nvSpPr>
        <p:spPr bwMode="auto">
          <a:xfrm>
            <a:off x="3657600" y="16764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Data thinning grid size (km), work with dthin</a:t>
            </a:r>
          </a:p>
        </p:txBody>
      </p:sp>
      <p:sp>
        <p:nvSpPr>
          <p:cNvPr id="124935" name="Text Box 8"/>
          <p:cNvSpPr txBox="1">
            <a:spLocks noChangeArrowheads="1"/>
          </p:cNvSpPr>
          <p:nvPr/>
        </p:nvSpPr>
        <p:spPr bwMode="auto">
          <a:xfrm>
            <a:off x="4648200" y="2438400"/>
            <a:ext cx="2819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/>
              <a:t>Maximum half time window (hrs)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/>
              <a:t>work with twindow in convinfo </a:t>
            </a:r>
          </a:p>
        </p:txBody>
      </p:sp>
      <p:sp>
        <p:nvSpPr>
          <p:cNvPr id="124936" name="Line 9"/>
          <p:cNvSpPr>
            <a:spLocks noChangeShapeType="1"/>
          </p:cNvSpPr>
          <p:nvPr/>
        </p:nvSpPr>
        <p:spPr bwMode="auto">
          <a:xfrm flipH="1" flipV="1">
            <a:off x="5562600" y="2286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37" name="Text Box 10"/>
          <p:cNvSpPr txBox="1">
            <a:spLocks noChangeArrowheads="1"/>
          </p:cNvSpPr>
          <p:nvPr/>
        </p:nvSpPr>
        <p:spPr bwMode="auto">
          <a:xfrm>
            <a:off x="4267200" y="5181600"/>
            <a:ext cx="419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70C0"/>
                </a:solidFill>
              </a:rPr>
              <a:t>Observations not listed here will not be assimilated</a:t>
            </a:r>
          </a:p>
        </p:txBody>
      </p:sp>
    </p:spTree>
    <p:extLst>
      <p:ext uri="{BB962C8B-B14F-4D97-AF65-F5344CB8AC3E}">
        <p14:creationId xmlns:p14="http://schemas.microsoft.com/office/powerpoint/2010/main" val="3081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AA148-C3A2-4A8C-A555-763EF4F4A22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Observations – control data usage</a:t>
            </a:r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 rtlCol="0">
            <a:normAutofit fontScale="92500" lnSpcReduction="10000"/>
          </a:bodyPr>
          <a:lstStyle/>
          <a:p>
            <a:pPr marL="1143000" indent="-11430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3. GSI info/fix files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err="1" smtClean="0"/>
              <a:t>convinfo</a:t>
            </a:r>
            <a:r>
              <a:rPr lang="en-US" sz="2600" dirty="0" smtClean="0"/>
              <a:t> (for conventional data)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200" b="1" dirty="0"/>
              <a:t>!</a:t>
            </a:r>
            <a:r>
              <a:rPr lang="en-US" sz="1200" b="1" dirty="0" err="1"/>
              <a:t>otype</a:t>
            </a:r>
            <a:r>
              <a:rPr lang="en-US" sz="1200" b="1" dirty="0"/>
              <a:t>   type  sub </a:t>
            </a:r>
            <a:r>
              <a:rPr lang="en-US" sz="1200" b="1" dirty="0" err="1">
                <a:solidFill>
                  <a:srgbClr val="C00000"/>
                </a:solidFill>
              </a:rPr>
              <a:t>iuse</a:t>
            </a:r>
            <a:r>
              <a:rPr lang="en-US" sz="1200" b="1" dirty="0"/>
              <a:t> </a:t>
            </a:r>
            <a:r>
              <a:rPr lang="en-US" sz="1200" b="1" dirty="0" err="1"/>
              <a:t>twindow</a:t>
            </a:r>
            <a:r>
              <a:rPr lang="en-US" sz="1200" b="1" dirty="0"/>
              <a:t> </a:t>
            </a:r>
            <a:r>
              <a:rPr lang="en-US" sz="1200" b="1" dirty="0" err="1"/>
              <a:t>numgrp</a:t>
            </a:r>
            <a:r>
              <a:rPr lang="en-US" sz="1200" b="1" dirty="0"/>
              <a:t> </a:t>
            </a:r>
            <a:r>
              <a:rPr lang="en-US" sz="1200" b="1" dirty="0" err="1"/>
              <a:t>ngroup</a:t>
            </a:r>
            <a:r>
              <a:rPr lang="en-US" sz="1200" b="1" dirty="0"/>
              <a:t> </a:t>
            </a:r>
            <a:r>
              <a:rPr lang="en-US" sz="1200" b="1" dirty="0" err="1"/>
              <a:t>nmiter</a:t>
            </a:r>
            <a:r>
              <a:rPr lang="en-US" sz="1200" b="1" dirty="0"/>
              <a:t> gross </a:t>
            </a:r>
            <a:r>
              <a:rPr lang="en-US" sz="1200" b="1" dirty="0" err="1"/>
              <a:t>ermax</a:t>
            </a:r>
            <a:r>
              <a:rPr lang="en-US" sz="1200" b="1" dirty="0"/>
              <a:t> </a:t>
            </a:r>
            <a:r>
              <a:rPr lang="en-US" sz="1200" b="1" dirty="0" err="1"/>
              <a:t>ermin</a:t>
            </a:r>
            <a:r>
              <a:rPr lang="en-US" sz="1200" b="1" dirty="0"/>
              <a:t> </a:t>
            </a:r>
            <a:r>
              <a:rPr lang="en-US" sz="1200" b="1" dirty="0" err="1"/>
              <a:t>var_b</a:t>
            </a:r>
            <a:r>
              <a:rPr lang="en-US" sz="1200" b="1" dirty="0"/>
              <a:t>    </a:t>
            </a:r>
            <a:r>
              <a:rPr lang="en-US" sz="1200" b="1" dirty="0" err="1"/>
              <a:t>var_pg</a:t>
            </a:r>
            <a:r>
              <a:rPr lang="en-US" sz="1200" b="1" dirty="0"/>
              <a:t> </a:t>
            </a:r>
            <a:r>
              <a:rPr lang="en-US" sz="1200" b="1" dirty="0" err="1" smtClean="0"/>
              <a:t>ithin</a:t>
            </a:r>
            <a:r>
              <a:rPr lang="en-US" sz="1200" b="1" dirty="0" smtClean="0"/>
              <a:t>  </a:t>
            </a:r>
            <a:r>
              <a:rPr lang="en-US" sz="1200" b="1" dirty="0" err="1"/>
              <a:t>rmesh</a:t>
            </a:r>
            <a:r>
              <a:rPr lang="en-US" sz="1200" b="1" dirty="0"/>
              <a:t>  </a:t>
            </a:r>
            <a:r>
              <a:rPr lang="en-US" sz="1200" b="1" dirty="0" err="1"/>
              <a:t>pmesh</a:t>
            </a:r>
            <a:r>
              <a:rPr lang="en-US" sz="1200" b="1" dirty="0"/>
              <a:t>  </a:t>
            </a:r>
            <a:r>
              <a:rPr lang="en-US" sz="1200" b="1" dirty="0" err="1"/>
              <a:t>npred</a:t>
            </a:r>
            <a:r>
              <a:rPr lang="en-US" sz="1200" b="1" dirty="0"/>
              <a:t>  </a:t>
            </a:r>
            <a:r>
              <a:rPr lang="en-US" sz="1200" b="1" dirty="0" err="1"/>
              <a:t>pmot</a:t>
            </a:r>
            <a:r>
              <a:rPr lang="en-US" sz="1200" b="1" dirty="0"/>
              <a:t>  </a:t>
            </a:r>
            <a:r>
              <a:rPr lang="en-US" sz="1200" b="1" dirty="0" err="1" smtClean="0"/>
              <a:t>ptime</a:t>
            </a:r>
            <a:r>
              <a:rPr lang="en-US" sz="1200" b="1" dirty="0" smtClean="0"/>
              <a:t>                                                                        </a:t>
            </a:r>
            <a:endParaRPr lang="en-US" sz="1500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b="1" dirty="0" err="1" smtClean="0">
                <a:solidFill>
                  <a:srgbClr val="0070C0"/>
                </a:solidFill>
              </a:rPr>
              <a:t>tcp</a:t>
            </a:r>
            <a:r>
              <a:rPr lang="en-US" sz="1500" b="1" dirty="0" smtClean="0">
                <a:solidFill>
                  <a:srgbClr val="0070C0"/>
                </a:solidFill>
              </a:rPr>
              <a:t>      112    0    1     3.0      0      0      0  75.0   5.0   1.0  75.0  0.000000     0    0.     0.      0    0.     0. -&gt; </a:t>
            </a:r>
            <a:r>
              <a:rPr lang="en-US" sz="1500" b="1" dirty="0" err="1" smtClean="0">
                <a:solidFill>
                  <a:srgbClr val="0070C0"/>
                </a:solidFill>
              </a:rPr>
              <a:t>tcvital</a:t>
            </a:r>
            <a:r>
              <a:rPr lang="en-US" sz="1500" b="1" dirty="0" smtClean="0">
                <a:solidFill>
                  <a:srgbClr val="0070C0"/>
                </a:solidFill>
              </a:rPr>
              <a:t> MSLP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b="1" dirty="0" err="1" smtClean="0"/>
              <a:t>ps</a:t>
            </a:r>
            <a:r>
              <a:rPr lang="en-US" sz="1500" b="1" dirty="0"/>
              <a:t>       111    0   -1     3.0      0      0      0   5.0   3.0   1.0   5.0  0.000        0    0.     0.      0    0.     </a:t>
            </a:r>
            <a:r>
              <a:rPr lang="en-US" sz="1500" b="1" dirty="0" smtClean="0"/>
              <a:t>0</a:t>
            </a:r>
            <a:r>
              <a:rPr lang="en-US" sz="1500" b="1" dirty="0"/>
              <a:t>.                    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b="1" dirty="0" err="1" smtClean="0"/>
              <a:t>ps</a:t>
            </a:r>
            <a:r>
              <a:rPr lang="en-US" sz="1500" b="1" dirty="0"/>
              <a:t>       120    0    1     3.0      0      0      0   4.0   3.0   1.0   4.0  0.000300     0    0.     0.      0    0.     0</a:t>
            </a:r>
            <a:r>
              <a:rPr lang="en-US" sz="1500" b="1" dirty="0" smtClean="0"/>
              <a:t>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b="1" dirty="0" err="1" smtClean="0"/>
              <a:t>ps</a:t>
            </a:r>
            <a:r>
              <a:rPr lang="en-US" sz="1500" b="1" dirty="0"/>
              <a:t>       132    0   -1     3.0      0      0      0   4.0   3.0   1.0   4.0  0.000300     0    0.     0.      0    0.     0</a:t>
            </a:r>
            <a:r>
              <a:rPr lang="en-US" sz="1500" b="1" dirty="0" smtClean="0"/>
              <a:t>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5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err="1" smtClean="0"/>
              <a:t>satinfo</a:t>
            </a:r>
            <a:r>
              <a:rPr lang="en-US" sz="2600" dirty="0" smtClean="0"/>
              <a:t> (for satellite data)</a:t>
            </a:r>
            <a:endParaRPr lang="en-US" sz="2600" dirty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sensor/</a:t>
            </a:r>
            <a:r>
              <a:rPr lang="en-US" sz="1900" dirty="0" err="1" smtClean="0"/>
              <a:t>instr</a:t>
            </a:r>
            <a:r>
              <a:rPr lang="en-US" sz="1900" dirty="0" smtClean="0"/>
              <a:t>/sat   </a:t>
            </a:r>
            <a:r>
              <a:rPr lang="en-US" sz="1900" dirty="0" err="1" smtClean="0"/>
              <a:t>chan</a:t>
            </a:r>
            <a:r>
              <a:rPr lang="en-US" sz="1900" dirty="0" smtClean="0"/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iuse</a:t>
            </a:r>
            <a:r>
              <a:rPr lang="en-US" sz="1900" dirty="0" smtClean="0"/>
              <a:t>  error  </a:t>
            </a:r>
            <a:r>
              <a:rPr lang="en-US" sz="1900" dirty="0" err="1" smtClean="0"/>
              <a:t>ermax</a:t>
            </a:r>
            <a:r>
              <a:rPr lang="en-US" sz="1900" dirty="0" smtClean="0"/>
              <a:t>  </a:t>
            </a:r>
            <a:r>
              <a:rPr lang="en-US" sz="1900" dirty="0" err="1" smtClean="0"/>
              <a:t>var_b</a:t>
            </a:r>
            <a:r>
              <a:rPr lang="en-US" sz="1900" dirty="0" smtClean="0"/>
              <a:t>  </a:t>
            </a:r>
            <a:r>
              <a:rPr lang="en-US" sz="1900" dirty="0" err="1" smtClean="0"/>
              <a:t>var_pg</a:t>
            </a:r>
            <a:endParaRPr lang="en-US" sz="19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amsua_n15             1    1       3.000  4.500  10.00   0.000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amsua_n15             2    1       2.000  4.500  10.00   0.000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amsua_n15             3    1       2.000  4.500  10.00   0.000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amsua_n15             4    1       0.600  2.500  10.00   0.000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amsua_n15             5    1       0.300  2.000  10.00   0.000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 smtClean="0"/>
              <a:t> amsua_n15             6    1       0.230  2.000  10.00   0.000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1791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9E709-A639-487E-9CEF-4F57A474317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3200" dirty="0" smtClean="0"/>
              <a:t>Conventional Data Pre-processing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/>
              <a:t>Control through </a:t>
            </a:r>
            <a:r>
              <a:rPr lang="en-US" sz="1800" dirty="0" err="1" smtClean="0"/>
              <a:t>hwrf.conf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bufrprep</a:t>
            </a:r>
            <a:r>
              <a:rPr lang="en-US" sz="1400" dirty="0" smtClean="0"/>
              <a:t>]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## options to preprocess </a:t>
            </a:r>
            <a:r>
              <a:rPr lang="en-US" sz="1400" dirty="0" err="1" smtClean="0"/>
              <a:t>prepbufr</a:t>
            </a:r>
            <a:r>
              <a:rPr lang="en-US" sz="1400" dirty="0" smtClean="0"/>
              <a:t> file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0: make no change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1: remove some inner-core data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2: flag/</a:t>
            </a:r>
            <a:r>
              <a:rPr lang="en-US" sz="1400" dirty="0" err="1" smtClean="0"/>
              <a:t>unflag</a:t>
            </a:r>
            <a:r>
              <a:rPr lang="en-US" sz="1400" dirty="0" smtClean="0"/>
              <a:t> mass and </a:t>
            </a:r>
            <a:r>
              <a:rPr lang="en-US" sz="1400" dirty="0" err="1" smtClean="0"/>
              <a:t>dropsonde</a:t>
            </a:r>
            <a:r>
              <a:rPr lang="en-US" sz="1400" dirty="0" smtClean="0"/>
              <a:t> u, v data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3: </a:t>
            </a:r>
            <a:r>
              <a:rPr lang="en-US" sz="1400" b="1" dirty="0" err="1" smtClean="0"/>
              <a:t>unflag</a:t>
            </a:r>
            <a:r>
              <a:rPr lang="en-US" sz="1400" b="1" dirty="0" smtClean="0"/>
              <a:t> HS3/Global Hawk </a:t>
            </a:r>
            <a:r>
              <a:rPr lang="en-US" sz="1400" b="1" dirty="0" err="1" smtClean="0"/>
              <a:t>dropsonde</a:t>
            </a:r>
            <a:r>
              <a:rPr lang="en-US" sz="1400" b="1" dirty="0" smtClean="0"/>
              <a:t> data (</a:t>
            </a:r>
            <a:r>
              <a:rPr lang="en-US" sz="1400" b="1" dirty="0" smtClean="0">
                <a:solidFill>
                  <a:srgbClr val="0070C0"/>
                </a:solidFill>
              </a:rPr>
              <a:t>assimilate HS3 </a:t>
            </a:r>
            <a:r>
              <a:rPr lang="en-US" sz="1400" b="1" dirty="0" err="1" smtClean="0">
                <a:solidFill>
                  <a:srgbClr val="0070C0"/>
                </a:solidFill>
              </a:rPr>
              <a:t>dropsonde</a:t>
            </a:r>
            <a:r>
              <a:rPr lang="en-US" sz="1400" b="1" dirty="0" smtClean="0">
                <a:solidFill>
                  <a:srgbClr val="0070C0"/>
                </a:solidFill>
              </a:rPr>
              <a:t> in FY15 HWRF</a:t>
            </a:r>
            <a:r>
              <a:rPr lang="en-US" sz="14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b="1" dirty="0" err="1" smtClean="0"/>
              <a:t>prepbufrprep</a:t>
            </a:r>
            <a:r>
              <a:rPr lang="en-US" sz="1400" b="1" dirty="0" smtClean="0"/>
              <a:t>=3</a:t>
            </a:r>
            <a:r>
              <a:rPr lang="en-US" sz="1400" dirty="0" smtClean="0"/>
              <a:t> ;; parameter used to preprocess </a:t>
            </a:r>
            <a:r>
              <a:rPr lang="en-US" sz="1400" dirty="0" err="1" smtClean="0"/>
              <a:t>prepbufr</a:t>
            </a:r>
            <a:r>
              <a:rPr lang="en-US" sz="1400" dirty="0" smtClean="0"/>
              <a:t> file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## parameter used to define an area where inner-core data are removed/(un)flagged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radius of a circle centered at TC center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&gt; 0. remove conventional data, when </a:t>
            </a:r>
            <a:r>
              <a:rPr lang="en-US" sz="1400" dirty="0" err="1" smtClean="0"/>
              <a:t>prepbufrprep</a:t>
            </a:r>
            <a:r>
              <a:rPr lang="en-US" sz="1400" dirty="0" smtClean="0"/>
              <a:t>=1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     flag </a:t>
            </a:r>
            <a:r>
              <a:rPr lang="en-US" sz="1400" dirty="0" err="1" smtClean="0"/>
              <a:t>dropsonde</a:t>
            </a:r>
            <a:r>
              <a:rPr lang="en-US" sz="1400" dirty="0" smtClean="0"/>
              <a:t> wind data, when </a:t>
            </a:r>
            <a:r>
              <a:rPr lang="en-US" sz="1400" dirty="0" err="1" smtClean="0"/>
              <a:t>prepbufrprep</a:t>
            </a:r>
            <a:r>
              <a:rPr lang="en-US" sz="1400" dirty="0" smtClean="0"/>
              <a:t>=2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&lt; 0. </a:t>
            </a:r>
            <a:r>
              <a:rPr lang="en-US" sz="1400" dirty="0" err="1" smtClean="0"/>
              <a:t>unflag</a:t>
            </a:r>
            <a:r>
              <a:rPr lang="en-US" sz="1400" dirty="0" smtClean="0"/>
              <a:t> </a:t>
            </a:r>
            <a:r>
              <a:rPr lang="en-US" sz="1400" dirty="0" err="1" smtClean="0"/>
              <a:t>dropsonde</a:t>
            </a:r>
            <a:r>
              <a:rPr lang="en-US" sz="1400" dirty="0" smtClean="0"/>
              <a:t> wind data, when </a:t>
            </a:r>
            <a:r>
              <a:rPr lang="en-US" sz="1400" dirty="0" err="1" smtClean="0"/>
              <a:t>prepbufrprep</a:t>
            </a:r>
            <a:r>
              <a:rPr lang="en-US" sz="1400" dirty="0" smtClean="0"/>
              <a:t>=2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= 0. no change for </a:t>
            </a:r>
            <a:r>
              <a:rPr lang="en-US" sz="1400" dirty="0" err="1" smtClean="0"/>
              <a:t>dropsonde</a:t>
            </a:r>
            <a:r>
              <a:rPr lang="en-US" sz="1400" dirty="0" smtClean="0"/>
              <a:t> wind data, when </a:t>
            </a:r>
            <a:r>
              <a:rPr lang="en-US" sz="1400" dirty="0" err="1" smtClean="0"/>
              <a:t>prepbufrprep</a:t>
            </a:r>
            <a:r>
              <a:rPr lang="en-US" sz="1400" dirty="0" smtClean="0"/>
              <a:t>=2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RRADC=50.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## parameter used to define a square area to flag pressure data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half side length of a </a:t>
            </a:r>
            <a:r>
              <a:rPr lang="en-US" sz="1400" dirty="0" err="1" smtClean="0"/>
              <a:t>squre</a:t>
            </a:r>
            <a:r>
              <a:rPr lang="en-US" sz="1400" dirty="0" smtClean="0"/>
              <a:t> centered at TC center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&gt; 0. flag pressure data, when </a:t>
            </a:r>
            <a:r>
              <a:rPr lang="en-US" sz="1400" dirty="0" err="1" smtClean="0"/>
              <a:t>prepbufrprep</a:t>
            </a:r>
            <a:r>
              <a:rPr lang="en-US" sz="1400" dirty="0" smtClean="0"/>
              <a:t>=2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# &lt;= 0. no change, when </a:t>
            </a:r>
            <a:r>
              <a:rPr lang="en-US" sz="1400" dirty="0" err="1" smtClean="0"/>
              <a:t>prepbufrprep</a:t>
            </a:r>
            <a:r>
              <a:rPr lang="en-US" sz="1400" dirty="0" smtClean="0"/>
              <a:t>=2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/>
              <a:t>RBLDC=-200.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4970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79209-08B5-45E4-B9DF-89311EE569B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31242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371600" y="3124200"/>
            <a:ext cx="35052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FF"/>
                </a:solidFill>
                <a:latin typeface="Calibri" pitchFamily="34" charset="0"/>
              </a:rPr>
              <a:t>Jorgensen </a:t>
            </a:r>
            <a:r>
              <a:rPr lang="en-US" sz="1000" b="1" i="1">
                <a:solidFill>
                  <a:srgbClr val="0000FF"/>
                </a:solidFill>
                <a:latin typeface="Calibri" pitchFamily="34" charset="0"/>
              </a:rPr>
              <a:t>et al., </a:t>
            </a:r>
            <a:r>
              <a:rPr lang="en-US" sz="1000" b="1">
                <a:solidFill>
                  <a:srgbClr val="0000FF"/>
                </a:solidFill>
                <a:latin typeface="Calibri" pitchFamily="34" charset="0"/>
              </a:rPr>
              <a:t>1983, </a:t>
            </a:r>
            <a:r>
              <a:rPr lang="en-US" sz="1000" b="1" i="1">
                <a:solidFill>
                  <a:srgbClr val="0000FF"/>
                </a:solidFill>
                <a:latin typeface="Calibri" pitchFamily="34" charset="0"/>
              </a:rPr>
              <a:t>J. Climate Appl. Meteor, </a:t>
            </a:r>
            <a:r>
              <a:rPr lang="en-US" sz="1000" b="1">
                <a:solidFill>
                  <a:srgbClr val="0000FF"/>
                </a:solidFill>
                <a:latin typeface="Calibri" pitchFamily="34" charset="0"/>
              </a:rPr>
              <a:t>22, 744-757</a:t>
            </a:r>
          </a:p>
        </p:txBody>
      </p:sp>
      <p:sp>
        <p:nvSpPr>
          <p:cNvPr id="103428" name="Rectang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smtClean="0"/>
              <a:t>Assimilation of NOAA P3 TDR data</a:t>
            </a:r>
          </a:p>
        </p:txBody>
      </p:sp>
      <p:pic>
        <p:nvPicPr>
          <p:cNvPr id="1034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10000"/>
            <a:ext cx="309403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810000"/>
            <a:ext cx="29718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143000"/>
            <a:ext cx="3667125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2" name="Text Box 12"/>
          <p:cNvSpPr txBox="1">
            <a:spLocks noChangeArrowheads="1"/>
          </p:cNvSpPr>
          <p:nvPr/>
        </p:nvSpPr>
        <p:spPr bwMode="auto">
          <a:xfrm>
            <a:off x="2514600" y="4191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Calibri" pitchFamily="34" charset="0"/>
              </a:rPr>
              <a:t>No TDR</a:t>
            </a:r>
          </a:p>
        </p:txBody>
      </p:sp>
      <p:sp>
        <p:nvSpPr>
          <p:cNvPr id="103433" name="Text Box 14"/>
          <p:cNvSpPr txBox="1">
            <a:spLocks noChangeArrowheads="1"/>
          </p:cNvSpPr>
          <p:nvPr/>
        </p:nvSpPr>
        <p:spPr bwMode="auto">
          <a:xfrm>
            <a:off x="6324600" y="4191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9900FF"/>
                </a:solidFill>
                <a:latin typeface="Calibri" pitchFamily="34" charset="0"/>
              </a:rPr>
              <a:t>with TDR</a:t>
            </a:r>
          </a:p>
        </p:txBody>
      </p:sp>
    </p:spTree>
    <p:extLst>
      <p:ext uri="{BB962C8B-B14F-4D97-AF65-F5344CB8AC3E}">
        <p14:creationId xmlns:p14="http://schemas.microsoft.com/office/powerpoint/2010/main" val="15313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29BC6-3E7C-4FF2-BC63-41ED4B823A3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HWRF Data assimilation system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GSI customization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</a:t>
            </a:r>
            <a:r>
              <a:rPr lang="en-US" sz="2000" dirty="0" smtClean="0"/>
              <a:t>ata assimilation configuration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Set up hybrid DA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Control assimilation of observations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Conventional data preprocessing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TDR DA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Satellite DA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AE74D9-F4F1-4184-8AAF-85286AC8B30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981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arm</a:t>
            </a:r>
            <a:r>
              <a:rPr lang="en-US" sz="1800" dirty="0" smtClean="0"/>
              <a:t>/</a:t>
            </a:r>
            <a:r>
              <a:rPr lang="en-US" sz="1800" dirty="0" err="1" smtClean="0"/>
              <a:t>hwrf.conf</a:t>
            </a:r>
            <a:r>
              <a:rPr lang="en-US" sz="1800" dirty="0" smtClean="0"/>
              <a:t>: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[gsi_d02]/[gsi_d03]</a:t>
            </a:r>
          </a:p>
          <a:p>
            <a:pPr>
              <a:buNone/>
            </a:pPr>
            <a:r>
              <a:rPr lang="en-US" sz="1800" dirty="0" err="1" smtClean="0"/>
              <a:t>obstypes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hdob_obstype,sat_radiance_obstypes,sat_wnd_obstype,</a:t>
            </a:r>
            <a:r>
              <a:rPr lang="en-US" sz="1800" b="1" dirty="0" smtClean="0"/>
              <a:t>tdr_new_obstype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 smtClean="0"/>
              <a:t>parm</a:t>
            </a:r>
            <a:r>
              <a:rPr lang="en-US" sz="1800" dirty="0" smtClean="0"/>
              <a:t>/</a:t>
            </a:r>
            <a:r>
              <a:rPr lang="en-US" sz="1800" dirty="0" err="1" smtClean="0"/>
              <a:t>hwrf_gsi.nml</a:t>
            </a:r>
            <a:endParaRPr lang="en-US" sz="1800" dirty="0" smtClean="0"/>
          </a:p>
          <a:p>
            <a:pPr marL="514350" indent="-514350" eaLnBrk="1" hangingPunct="1">
              <a:lnSpc>
                <a:spcPct val="80000"/>
              </a:lnSpc>
              <a:buNone/>
            </a:pPr>
            <a:r>
              <a:rPr lang="en-US" sz="1200" dirty="0"/>
              <a:t>OBS_INPUT::</a:t>
            </a:r>
          </a:p>
          <a:p>
            <a:pPr marL="514350" indent="-514350">
              <a:buNone/>
            </a:pPr>
            <a:r>
              <a:rPr lang="en-US" sz="1200" dirty="0"/>
              <a:t>! </a:t>
            </a:r>
            <a:r>
              <a:rPr lang="en-US" sz="1200" dirty="0" err="1"/>
              <a:t>dfile</a:t>
            </a:r>
            <a:r>
              <a:rPr lang="en-US" sz="1200" dirty="0"/>
              <a:t>               </a:t>
            </a:r>
            <a:r>
              <a:rPr lang="en-US" sz="1200" dirty="0" err="1"/>
              <a:t>dtype</a:t>
            </a:r>
            <a:r>
              <a:rPr lang="en-US" sz="1200" dirty="0"/>
              <a:t>            </a:t>
            </a:r>
            <a:r>
              <a:rPr lang="en-US" sz="1200" dirty="0" err="1"/>
              <a:t>dplat</a:t>
            </a:r>
            <a:r>
              <a:rPr lang="en-US" sz="1200" dirty="0"/>
              <a:t>   </a:t>
            </a:r>
            <a:r>
              <a:rPr lang="en-US" sz="1200" dirty="0" err="1"/>
              <a:t>dsis</a:t>
            </a:r>
            <a:r>
              <a:rPr lang="en-US" sz="1200" dirty="0"/>
              <a:t>                     </a:t>
            </a:r>
            <a:r>
              <a:rPr lang="en-US" sz="1200" dirty="0" err="1"/>
              <a:t>dval</a:t>
            </a:r>
            <a:r>
              <a:rPr lang="en-US" sz="1200" dirty="0"/>
              <a:t> </a:t>
            </a:r>
            <a:r>
              <a:rPr lang="en-US" sz="1200" dirty="0" err="1"/>
              <a:t>dthin</a:t>
            </a:r>
            <a:r>
              <a:rPr lang="en-US" sz="1200" dirty="0"/>
              <a:t> </a:t>
            </a:r>
            <a:r>
              <a:rPr lang="en-US" sz="1200" dirty="0" err="1"/>
              <a:t>dsfcalc</a:t>
            </a:r>
            <a:endParaRPr lang="en-US" sz="1200" dirty="0"/>
          </a:p>
          <a:p>
            <a:pPr marL="514350" indent="-514350" eaLnBrk="1" hangingPunct="1">
              <a:lnSpc>
                <a:spcPct val="80000"/>
              </a:lnSpc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prepbufr</a:t>
            </a:r>
            <a:r>
              <a:rPr lang="en-US" sz="1200" dirty="0" smtClean="0"/>
              <a:t>       </a:t>
            </a:r>
            <a:r>
              <a:rPr lang="en-US" sz="1200" dirty="0" err="1"/>
              <a:t>sst</a:t>
            </a:r>
            <a:r>
              <a:rPr lang="en-US" sz="1200" dirty="0"/>
              <a:t>                 null      </a:t>
            </a:r>
            <a:r>
              <a:rPr lang="en-US" sz="1200" dirty="0" err="1"/>
              <a:t>sst</a:t>
            </a:r>
            <a:r>
              <a:rPr lang="en-US" sz="1200" dirty="0"/>
              <a:t> 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None/>
            </a:pPr>
            <a:r>
              <a:rPr lang="en-US" sz="1200" dirty="0"/>
              <a:t>   </a:t>
            </a:r>
            <a:r>
              <a:rPr lang="en-US" sz="1200" dirty="0" err="1"/>
              <a:t>tcvitl</a:t>
            </a:r>
            <a:r>
              <a:rPr lang="en-US" sz="1200" dirty="0"/>
              <a:t>              </a:t>
            </a:r>
            <a:r>
              <a:rPr lang="en-US" sz="1200" dirty="0" err="1"/>
              <a:t>tcp</a:t>
            </a:r>
            <a:r>
              <a:rPr lang="en-US" sz="1200" dirty="0"/>
              <a:t>                null      </a:t>
            </a:r>
            <a:r>
              <a:rPr lang="en-US" sz="1200" dirty="0" err="1"/>
              <a:t>tcp</a:t>
            </a:r>
            <a:r>
              <a:rPr lang="en-US" sz="1200" dirty="0"/>
              <a:t>                         0.0      0     0</a:t>
            </a:r>
          </a:p>
          <a:p>
            <a:pPr marL="514350" indent="-514350" eaLnBrk="1" hangingPunct="1">
              <a:lnSpc>
                <a:spcPct val="80000"/>
              </a:lnSpc>
              <a:buNone/>
            </a:pPr>
            <a:r>
              <a:rPr lang="en-US" sz="1200" dirty="0"/>
              <a:t>   </a:t>
            </a:r>
            <a:r>
              <a:rPr lang="en-US" sz="1200" b="1" dirty="0"/>
              <a:t>&lt;</a:t>
            </a:r>
            <a:r>
              <a:rPr lang="en-US" sz="1200" b="1" dirty="0" err="1"/>
              <a:t>s:tdrtype</a:t>
            </a:r>
            <a:r>
              <a:rPr lang="en-US" sz="1200" b="1" dirty="0"/>
              <a:t>&gt;    </a:t>
            </a:r>
            <a:r>
              <a:rPr lang="en-US" sz="1200" b="1" dirty="0" err="1"/>
              <a:t>rw</a:t>
            </a:r>
            <a:r>
              <a:rPr lang="en-US" sz="1200" b="1" dirty="0"/>
              <a:t>                null      </a:t>
            </a:r>
            <a:r>
              <a:rPr lang="en-US" sz="1200" b="1" dirty="0" err="1"/>
              <a:t>rw</a:t>
            </a:r>
            <a:r>
              <a:rPr lang="en-US" sz="1200" b="1" dirty="0"/>
              <a:t>                          0.0      0     </a:t>
            </a:r>
            <a:r>
              <a:rPr lang="en-US" sz="1200" b="1" dirty="0" smtClean="0"/>
              <a:t>0</a:t>
            </a:r>
          </a:p>
          <a:p>
            <a:pPr marL="514350" indent="-514350" eaLnBrk="1" hangingPunct="1">
              <a:lnSpc>
                <a:spcPct val="80000"/>
              </a:lnSpc>
              <a:buNone/>
            </a:pPr>
            <a:endParaRPr lang="en-US" sz="1200" b="1" dirty="0"/>
          </a:p>
          <a:p>
            <a:pPr marL="514350" indent="-514350" eaLnBrk="1" hangingPunct="1">
              <a:lnSpc>
                <a:spcPct val="80000"/>
              </a:lnSpc>
              <a:buNone/>
            </a:pPr>
            <a:r>
              <a:rPr lang="en-US" sz="1800" dirty="0" smtClean="0"/>
              <a:t>GSI fix file – </a:t>
            </a:r>
            <a:r>
              <a:rPr lang="en-US" sz="1800" dirty="0" err="1" smtClean="0"/>
              <a:t>hwrf.convinfo</a:t>
            </a:r>
            <a:endParaRPr lang="en-US" sz="1800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100" b="1" dirty="0"/>
              <a:t>!</a:t>
            </a:r>
            <a:r>
              <a:rPr lang="en-US" sz="1100" b="1" dirty="0" err="1"/>
              <a:t>otype</a:t>
            </a:r>
            <a:r>
              <a:rPr lang="en-US" sz="1100" b="1" dirty="0"/>
              <a:t>   type  sub </a:t>
            </a:r>
            <a:r>
              <a:rPr lang="en-US" sz="1100" b="1" dirty="0" err="1">
                <a:solidFill>
                  <a:srgbClr val="C00000"/>
                </a:solidFill>
              </a:rPr>
              <a:t>iuse</a:t>
            </a:r>
            <a:r>
              <a:rPr lang="en-US" sz="1100" b="1" dirty="0"/>
              <a:t> </a:t>
            </a:r>
            <a:r>
              <a:rPr lang="en-US" sz="1100" b="1" dirty="0" err="1"/>
              <a:t>twindow</a:t>
            </a:r>
            <a:r>
              <a:rPr lang="en-US" sz="1100" b="1" dirty="0"/>
              <a:t> </a:t>
            </a:r>
            <a:r>
              <a:rPr lang="en-US" sz="1100" b="1" dirty="0" err="1"/>
              <a:t>numgrp</a:t>
            </a:r>
            <a:r>
              <a:rPr lang="en-US" sz="1100" b="1" dirty="0"/>
              <a:t> </a:t>
            </a:r>
            <a:r>
              <a:rPr lang="en-US" sz="1100" b="1" dirty="0" err="1"/>
              <a:t>ngroup</a:t>
            </a:r>
            <a:r>
              <a:rPr lang="en-US" sz="1100" b="1" dirty="0"/>
              <a:t> </a:t>
            </a:r>
            <a:r>
              <a:rPr lang="en-US" sz="1100" b="1" dirty="0" err="1"/>
              <a:t>nmiter</a:t>
            </a:r>
            <a:r>
              <a:rPr lang="en-US" sz="1100" b="1" dirty="0"/>
              <a:t> gross </a:t>
            </a:r>
            <a:r>
              <a:rPr lang="en-US" sz="1100" b="1" dirty="0" err="1"/>
              <a:t>ermax</a:t>
            </a:r>
            <a:r>
              <a:rPr lang="en-US" sz="1100" b="1" dirty="0"/>
              <a:t> </a:t>
            </a:r>
            <a:r>
              <a:rPr lang="en-US" sz="1100" b="1" dirty="0" err="1"/>
              <a:t>ermin</a:t>
            </a:r>
            <a:r>
              <a:rPr lang="en-US" sz="1100" b="1" dirty="0"/>
              <a:t> </a:t>
            </a:r>
            <a:r>
              <a:rPr lang="en-US" sz="1100" b="1" dirty="0" err="1"/>
              <a:t>var_b</a:t>
            </a:r>
            <a:r>
              <a:rPr lang="en-US" sz="1100" b="1" dirty="0"/>
              <a:t>    </a:t>
            </a:r>
            <a:r>
              <a:rPr lang="en-US" sz="1100" b="1" dirty="0" err="1"/>
              <a:t>var_pg</a:t>
            </a:r>
            <a:r>
              <a:rPr lang="en-US" sz="1100" b="1" dirty="0"/>
              <a:t> </a:t>
            </a:r>
            <a:r>
              <a:rPr lang="en-US" sz="1100" b="1" dirty="0" err="1"/>
              <a:t>ithin</a:t>
            </a:r>
            <a:r>
              <a:rPr lang="en-US" sz="1100" b="1" dirty="0"/>
              <a:t>  </a:t>
            </a:r>
            <a:r>
              <a:rPr lang="en-US" sz="1100" b="1" dirty="0" err="1"/>
              <a:t>rmesh</a:t>
            </a:r>
            <a:r>
              <a:rPr lang="en-US" sz="1100" b="1" dirty="0"/>
              <a:t>  </a:t>
            </a:r>
            <a:r>
              <a:rPr lang="en-US" sz="1100" b="1" dirty="0" err="1"/>
              <a:t>pmesh</a:t>
            </a:r>
            <a:r>
              <a:rPr lang="en-US" sz="1100" b="1" dirty="0"/>
              <a:t>  </a:t>
            </a:r>
            <a:r>
              <a:rPr lang="en-US" sz="1100" b="1" dirty="0" err="1"/>
              <a:t>npred</a:t>
            </a:r>
            <a:r>
              <a:rPr lang="en-US" sz="1100" b="1" dirty="0"/>
              <a:t>  </a:t>
            </a:r>
            <a:r>
              <a:rPr lang="en-US" sz="1100" b="1" dirty="0" err="1"/>
              <a:t>pmot</a:t>
            </a:r>
            <a:r>
              <a:rPr lang="en-US" sz="1100" b="1" dirty="0"/>
              <a:t>  </a:t>
            </a:r>
            <a:r>
              <a:rPr lang="en-US" sz="1100" b="1" dirty="0" err="1"/>
              <a:t>ptime</a:t>
            </a:r>
            <a:r>
              <a:rPr lang="en-US" sz="1100" b="1" dirty="0"/>
              <a:t>                                                                       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/>
              <a:t>……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b="1" dirty="0"/>
              <a:t>t        134    0    1     3.0      0      0      0   7.0   5.6   1.3   7.0  0.004000     0    0.     0.      0    0.     0</a:t>
            </a:r>
            <a:r>
              <a:rPr lang="pl-PL" sz="1400" b="1" dirty="0" smtClean="0"/>
              <a:t>.</a:t>
            </a:r>
            <a:endParaRPr lang="en-US" sz="1400" b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/>
              <a:t>……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b="1" dirty="0" smtClean="0"/>
              <a:t>rw</a:t>
            </a:r>
            <a:r>
              <a:rPr lang="pl-PL" sz="1400" b="1" dirty="0"/>
              <a:t>       999    0   -1     2.5      0      0      0  10.0  10.0   2.0  10.0  0.000000     0    0.     0.      0    0.     0</a:t>
            </a:r>
            <a:r>
              <a:rPr lang="pl-PL" sz="1400" b="1" dirty="0" smtClean="0"/>
              <a:t>.</a:t>
            </a:r>
            <a:r>
              <a:rPr lang="en-US" sz="1400" b="1" dirty="0" smtClean="0"/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b="1" dirty="0" smtClean="0"/>
              <a:t>rw</a:t>
            </a:r>
            <a:r>
              <a:rPr lang="pl-PL" sz="1400" b="1" dirty="0"/>
              <a:t>       990    0    1     3.0      0      0      0   5.0  10.0   2.0  10.0  0.000000     1    9.     0.      0    0.     0</a:t>
            </a:r>
            <a:r>
              <a:rPr lang="pl-PL" sz="1400" b="1" dirty="0" smtClean="0"/>
              <a:t>.</a:t>
            </a:r>
            <a:r>
              <a:rPr lang="en-US" sz="1400" b="1" dirty="0" smtClean="0"/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-&gt; P3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b="1" dirty="0" smtClean="0"/>
              <a:t>rw</a:t>
            </a:r>
            <a:r>
              <a:rPr lang="pl-PL" sz="1400" b="1" dirty="0"/>
              <a:t>       991    0    1     3.0      0      0      0   5.0  10.0   2.0  10.0  0.000000     1    9.     0.      0    0.     0</a:t>
            </a:r>
            <a:r>
              <a:rPr lang="pl-PL" sz="1400" b="1" dirty="0" smtClean="0"/>
              <a:t>.</a:t>
            </a:r>
            <a:r>
              <a:rPr lang="en-US" sz="1400" b="1" dirty="0" smtClean="0"/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-&gt; P3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b="1" dirty="0" smtClean="0"/>
              <a:t>rw</a:t>
            </a:r>
            <a:r>
              <a:rPr lang="pl-PL" sz="1400" b="1" dirty="0"/>
              <a:t>       992    0   -1     3.0      0      0      0   5.0  10.0   2.0  10.0  0.000000     1    9.     0.      0    0.     0</a:t>
            </a:r>
            <a:r>
              <a:rPr lang="pl-PL" sz="1400" b="1" dirty="0" smtClean="0"/>
              <a:t>.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-&gt; G-IV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b="1" dirty="0" smtClean="0"/>
              <a:t>rw</a:t>
            </a:r>
            <a:r>
              <a:rPr lang="pl-PL" sz="1400" b="1" dirty="0"/>
              <a:t>       993    0    1     3.0      0      0      0   5.0  10.0   2.0  10.0  0.000000     1    9.     0.      0    0.     0</a:t>
            </a:r>
            <a:r>
              <a:rPr lang="pl-PL" sz="1400" b="1" dirty="0" smtClean="0"/>
              <a:t>.</a:t>
            </a:r>
            <a:r>
              <a:rPr lang="en-US" sz="1400" b="1" dirty="0" smtClean="0"/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-&gt; P3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sp>
        <p:nvSpPr>
          <p:cNvPr id="119811" name="Title 1"/>
          <p:cNvSpPr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 smtClean="0">
                <a:latin typeface="Calibri" pitchFamily="34" charset="0"/>
              </a:rPr>
              <a:t>TDR Data Assimilation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6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5" descr="H02B.airs_aqua.ch061.ges.201210271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75" y="3509963"/>
            <a:ext cx="1997075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6" descr="H02C.airs_aqua.ch061.ges.201210271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675" y="3509963"/>
            <a:ext cx="1997075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8547" name="Group 34"/>
          <p:cNvGrpSpPr>
            <a:grpSpLocks/>
          </p:cNvGrpSpPr>
          <p:nvPr/>
        </p:nvGrpSpPr>
        <p:grpSpPr bwMode="auto">
          <a:xfrm>
            <a:off x="5029200" y="838200"/>
            <a:ext cx="3124200" cy="2849563"/>
            <a:chOff x="4669822" y="182039"/>
            <a:chExt cx="3769360" cy="3196027"/>
          </a:xfrm>
        </p:grpSpPr>
        <p:pic>
          <p:nvPicPr>
            <p:cNvPr id="108565" name="Picture 3" descr="Penalty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69822" y="332568"/>
              <a:ext cx="3769360" cy="282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66" name="TextBox 2"/>
            <p:cNvSpPr txBox="1">
              <a:spLocks noChangeArrowheads="1"/>
            </p:cNvSpPr>
            <p:nvPr/>
          </p:nvSpPr>
          <p:spPr bwMode="auto">
            <a:xfrm>
              <a:off x="5334440" y="182039"/>
              <a:ext cx="3043452" cy="377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sz="1600" b="1"/>
                <a:t>Penalty per Observation</a:t>
              </a:r>
            </a:p>
          </p:txBody>
        </p:sp>
        <p:sp>
          <p:nvSpPr>
            <p:cNvPr id="14" name="Left Brace 13"/>
            <p:cNvSpPr>
              <a:spLocks/>
            </p:cNvSpPr>
            <p:nvPr/>
          </p:nvSpPr>
          <p:spPr bwMode="auto">
            <a:xfrm rot="-5400000">
              <a:off x="7255456" y="1954795"/>
              <a:ext cx="99709" cy="1788914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25400" algn="ctr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eaVert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568" name="TextBox 14"/>
            <p:cNvSpPr txBox="1">
              <a:spLocks noChangeArrowheads="1"/>
            </p:cNvSpPr>
            <p:nvPr/>
          </p:nvSpPr>
          <p:spPr bwMode="auto">
            <a:xfrm>
              <a:off x="6711559" y="2865277"/>
              <a:ext cx="1480546" cy="512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/>
              <a:r>
                <a:rPr lang="en-US" sz="1200" b="1"/>
                <a:t>GOES Sonders</a:t>
              </a:r>
            </a:p>
          </p:txBody>
        </p:sp>
        <p:sp>
          <p:nvSpPr>
            <p:cNvPr id="108569" name="TextBox 16"/>
            <p:cNvSpPr txBox="1">
              <a:spLocks noChangeArrowheads="1"/>
            </p:cNvSpPr>
            <p:nvPr/>
          </p:nvSpPr>
          <p:spPr bwMode="auto">
            <a:xfrm>
              <a:off x="5602585" y="1567281"/>
              <a:ext cx="660788" cy="308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sz="1200" b="1"/>
                <a:t>AIRS</a:t>
              </a:r>
            </a:p>
          </p:txBody>
        </p:sp>
        <p:sp>
          <p:nvSpPr>
            <p:cNvPr id="108570" name="TextBox 17"/>
            <p:cNvSpPr txBox="1">
              <a:spLocks noChangeArrowheads="1"/>
            </p:cNvSpPr>
            <p:nvPr/>
          </p:nvSpPr>
          <p:spPr bwMode="auto">
            <a:xfrm>
              <a:off x="5857324" y="979710"/>
              <a:ext cx="580343" cy="30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/>
              <a:r>
                <a:rPr lang="en-US" sz="1200" b="1"/>
                <a:t>IASI</a:t>
              </a:r>
            </a:p>
          </p:txBody>
        </p:sp>
        <p:sp>
          <p:nvSpPr>
            <p:cNvPr id="19" name="Left Brace 18"/>
            <p:cNvSpPr>
              <a:spLocks/>
            </p:cNvSpPr>
            <p:nvPr/>
          </p:nvSpPr>
          <p:spPr bwMode="auto">
            <a:xfrm rot="-5400000">
              <a:off x="5581462" y="2636650"/>
              <a:ext cx="99709" cy="425202"/>
            </a:xfrm>
            <a:prstGeom prst="leftBrace">
              <a:avLst>
                <a:gd name="adj1" fmla="val 8325"/>
                <a:gd name="adj2" fmla="val 50000"/>
              </a:avLst>
            </a:prstGeom>
            <a:noFill/>
            <a:ln w="25400" algn="ctr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eaVert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572" name="TextBox 19"/>
            <p:cNvSpPr txBox="1">
              <a:spLocks noChangeArrowheads="1"/>
            </p:cNvSpPr>
            <p:nvPr/>
          </p:nvSpPr>
          <p:spPr bwMode="auto">
            <a:xfrm>
              <a:off x="5217605" y="2899107"/>
              <a:ext cx="881050" cy="308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/>
              <a:r>
                <a:rPr lang="en-US" sz="1200" b="1"/>
                <a:t>HRIS4</a:t>
              </a:r>
            </a:p>
          </p:txBody>
        </p:sp>
      </p:grpSp>
      <p:sp>
        <p:nvSpPr>
          <p:cNvPr id="108548" name="TextBox 20"/>
          <p:cNvSpPr txBox="1">
            <a:spLocks noChangeArrowheads="1"/>
          </p:cNvSpPr>
          <p:nvPr/>
        </p:nvSpPr>
        <p:spPr bwMode="auto">
          <a:xfrm>
            <a:off x="5410200" y="3962400"/>
            <a:ext cx="31781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/>
            <a:r>
              <a:rPr lang="en-US" sz="1600" dirty="0">
                <a:latin typeface="Calibri" pitchFamily="34" charset="0"/>
              </a:rPr>
              <a:t>Benefit of blended vertical coordinate and GFS ozone in the analysis:</a:t>
            </a:r>
          </a:p>
          <a:p>
            <a:pPr defTabSz="457200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AIRS biases are greatly reduced when blended vertical coordinate and GFS ozone are used in the analysis</a:t>
            </a:r>
          </a:p>
          <a:p>
            <a:pPr defTabSz="457200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Cost function for IR instruments reduced more than 50% </a:t>
            </a:r>
          </a:p>
        </p:txBody>
      </p:sp>
      <p:sp>
        <p:nvSpPr>
          <p:cNvPr id="108549" name="TextBox 22"/>
          <p:cNvSpPr txBox="1">
            <a:spLocks noChangeArrowheads="1"/>
          </p:cNvSpPr>
          <p:nvPr/>
        </p:nvSpPr>
        <p:spPr bwMode="auto">
          <a:xfrm>
            <a:off x="1376362" y="5441950"/>
            <a:ext cx="779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1600"/>
              <a:t>Ch</a:t>
            </a:r>
            <a:r>
              <a:rPr lang="en-US" sz="1600" dirty="0"/>
              <a:t> 61</a:t>
            </a:r>
          </a:p>
        </p:txBody>
      </p:sp>
      <p:sp>
        <p:nvSpPr>
          <p:cNvPr id="108550" name="TextBox 23"/>
          <p:cNvSpPr txBox="1">
            <a:spLocks noChangeArrowheads="1"/>
          </p:cNvSpPr>
          <p:nvPr/>
        </p:nvSpPr>
        <p:spPr bwMode="auto">
          <a:xfrm>
            <a:off x="3733800" y="5453063"/>
            <a:ext cx="779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1600" dirty="0" err="1"/>
              <a:t>Ch</a:t>
            </a:r>
            <a:r>
              <a:rPr lang="en-US" sz="1600" dirty="0"/>
              <a:t> 61</a:t>
            </a:r>
          </a:p>
        </p:txBody>
      </p:sp>
      <p:grpSp>
        <p:nvGrpSpPr>
          <p:cNvPr id="108551" name="Group 33"/>
          <p:cNvGrpSpPr>
            <a:grpSpLocks/>
          </p:cNvGrpSpPr>
          <p:nvPr/>
        </p:nvGrpSpPr>
        <p:grpSpPr bwMode="auto">
          <a:xfrm>
            <a:off x="990600" y="914400"/>
            <a:ext cx="3787775" cy="2438400"/>
            <a:chOff x="252730" y="253957"/>
            <a:chExt cx="5126401" cy="3312527"/>
          </a:xfrm>
        </p:grpSpPr>
        <p:pic>
          <p:nvPicPr>
            <p:cNvPr id="108556" name="Picture 4" descr="airs_aqua.avg.png"/>
            <p:cNvPicPr>
              <a:picLocks noChangeAspect="1"/>
            </p:cNvPicPr>
            <p:nvPr/>
          </p:nvPicPr>
          <p:blipFill>
            <a:blip r:embed="rId5"/>
            <a:srcRect l="7468" r="1318"/>
            <a:stretch>
              <a:fillRect/>
            </a:stretch>
          </p:blipFill>
          <p:spPr bwMode="auto">
            <a:xfrm>
              <a:off x="252730" y="423234"/>
              <a:ext cx="4297680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57" name="TextBox 1"/>
            <p:cNvSpPr txBox="1">
              <a:spLocks noChangeArrowheads="1"/>
            </p:cNvSpPr>
            <p:nvPr/>
          </p:nvSpPr>
          <p:spPr bwMode="auto">
            <a:xfrm>
              <a:off x="1329145" y="253957"/>
              <a:ext cx="2275297" cy="457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/>
              <a:r>
                <a:rPr lang="en-US" sz="1600" b="1"/>
                <a:t>AIRS O-B Bias</a:t>
              </a:r>
            </a:p>
          </p:txBody>
        </p:sp>
        <p:grpSp>
          <p:nvGrpSpPr>
            <p:cNvPr id="108558" name="Group 32"/>
            <p:cNvGrpSpPr>
              <a:grpSpLocks/>
            </p:cNvGrpSpPr>
            <p:nvPr/>
          </p:nvGrpSpPr>
          <p:grpSpPr bwMode="auto">
            <a:xfrm>
              <a:off x="1505880" y="691564"/>
              <a:ext cx="3873251" cy="718879"/>
              <a:chOff x="614727" y="1561606"/>
              <a:chExt cx="3873251" cy="718879"/>
            </a:xfrm>
          </p:grpSpPr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618469" y="1635112"/>
                <a:ext cx="96683" cy="992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108560" name="TextBox 27"/>
              <p:cNvSpPr txBox="1">
                <a:spLocks noChangeArrowheads="1"/>
              </p:cNvSpPr>
              <p:nvPr/>
            </p:nvSpPr>
            <p:spPr bwMode="auto">
              <a:xfrm>
                <a:off x="724287" y="1561606"/>
                <a:ext cx="2586463" cy="332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57200"/>
                <a:r>
                  <a:rPr lang="en-US" sz="1000" b="1"/>
                  <a:t>61 levels; model top at 2 hPa</a:t>
                </a:r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>
                <a:off x="616320" y="1837832"/>
                <a:ext cx="96685" cy="9920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>
                <a:off x="614172" y="2031926"/>
                <a:ext cx="96683" cy="9920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108563" name="TextBox 30"/>
              <p:cNvSpPr txBox="1">
                <a:spLocks noChangeArrowheads="1"/>
              </p:cNvSpPr>
              <p:nvPr/>
            </p:nvSpPr>
            <p:spPr bwMode="auto">
              <a:xfrm>
                <a:off x="730731" y="1749421"/>
                <a:ext cx="2728247" cy="332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57200"/>
                <a:r>
                  <a:rPr lang="en-US" sz="1000" b="1"/>
                  <a:t>76 levels; model top at 0.3 hPa</a:t>
                </a:r>
              </a:p>
            </p:txBody>
          </p:sp>
          <p:sp>
            <p:nvSpPr>
              <p:cNvPr id="108564" name="TextBox 31"/>
              <p:cNvSpPr txBox="1">
                <a:spLocks noChangeArrowheads="1"/>
              </p:cNvSpPr>
              <p:nvPr/>
            </p:nvSpPr>
            <p:spPr bwMode="auto">
              <a:xfrm>
                <a:off x="730731" y="1948031"/>
                <a:ext cx="3757247" cy="332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57200"/>
                <a:r>
                  <a:rPr lang="en-US" sz="1000" b="1"/>
                  <a:t>76 levels; model top at 0.3 hPa; GFS Ozone</a:t>
                </a:r>
              </a:p>
            </p:txBody>
          </p:sp>
        </p:grpSp>
      </p:grpSp>
      <p:sp>
        <p:nvSpPr>
          <p:cNvPr id="108552" name="TextBox 36"/>
          <p:cNvSpPr txBox="1">
            <a:spLocks noChangeArrowheads="1"/>
          </p:cNvSpPr>
          <p:nvPr/>
        </p:nvSpPr>
        <p:spPr bwMode="auto">
          <a:xfrm>
            <a:off x="457200" y="3352800"/>
            <a:ext cx="1911350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1000" b="1"/>
              <a:t>61 levels; model top at 2 hPa</a:t>
            </a:r>
          </a:p>
        </p:txBody>
      </p:sp>
      <p:sp>
        <p:nvSpPr>
          <p:cNvPr id="108553" name="TextBox 37"/>
          <p:cNvSpPr txBox="1">
            <a:spLocks noChangeArrowheads="1"/>
          </p:cNvSpPr>
          <p:nvPr/>
        </p:nvSpPr>
        <p:spPr bwMode="auto">
          <a:xfrm>
            <a:off x="2362200" y="3352800"/>
            <a:ext cx="2776538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1000" b="1"/>
              <a:t>76 levels; model top at 0.3 hPa; GFS Ozone</a:t>
            </a:r>
          </a:p>
        </p:txBody>
      </p:sp>
      <p:sp>
        <p:nvSpPr>
          <p:cNvPr id="108554" name="Rectangle 8"/>
          <p:cNvSpPr>
            <a:spLocks/>
          </p:cNvSpPr>
          <p:nvPr/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200">
                <a:latin typeface="Calibri" pitchFamily="34" charset="0"/>
              </a:rPr>
              <a:t>Assimilation of satellite radiance observations</a:t>
            </a:r>
          </a:p>
        </p:txBody>
      </p:sp>
      <p:sp>
        <p:nvSpPr>
          <p:cNvPr id="108555" name="Text Box 29"/>
          <p:cNvSpPr txBox="1">
            <a:spLocks noChangeArrowheads="1"/>
          </p:cNvSpPr>
          <p:nvPr/>
        </p:nvSpPr>
        <p:spPr bwMode="auto">
          <a:xfrm>
            <a:off x="5410200" y="6324600"/>
            <a:ext cx="32004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0070C0"/>
                </a:solidFill>
              </a:rPr>
              <a:t>Emily </a:t>
            </a:r>
            <a:r>
              <a:rPr lang="en-US" sz="1400" dirty="0">
                <a:solidFill>
                  <a:srgbClr val="0070C0"/>
                </a:solidFill>
              </a:rPr>
              <a:t>Liu, </a:t>
            </a:r>
            <a:r>
              <a:rPr lang="en-US" sz="1400" dirty="0" smtClean="0">
                <a:solidFill>
                  <a:srgbClr val="0070C0"/>
                </a:solidFill>
              </a:rPr>
              <a:t>David Parrish, </a:t>
            </a:r>
            <a:r>
              <a:rPr lang="en-US" sz="1400" dirty="0" err="1" smtClean="0">
                <a:solidFill>
                  <a:srgbClr val="0070C0"/>
                </a:solidFill>
              </a:rPr>
              <a:t>Yanqiu</a:t>
            </a:r>
            <a:r>
              <a:rPr lang="en-US" sz="1400" dirty="0" smtClean="0">
                <a:solidFill>
                  <a:srgbClr val="0070C0"/>
                </a:solidFill>
              </a:rPr>
              <a:t> Zhu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172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Use GFS ozone</a:t>
            </a:r>
          </a:p>
          <a:p>
            <a:pPr marL="285750" indent="-285750" defTabSz="457200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Use bias correction coefficients from GDAS</a:t>
            </a:r>
          </a:p>
        </p:txBody>
      </p:sp>
    </p:spTree>
    <p:extLst>
      <p:ext uri="{BB962C8B-B14F-4D97-AF65-F5344CB8AC3E}">
        <p14:creationId xmlns:p14="http://schemas.microsoft.com/office/powerpoint/2010/main" val="32429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AE74D9-F4F1-4184-8AAF-85286AC8B30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981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arm</a:t>
            </a:r>
            <a:r>
              <a:rPr lang="en-US" sz="1800" dirty="0" smtClean="0"/>
              <a:t>/</a:t>
            </a:r>
            <a:r>
              <a:rPr lang="en-US" sz="1800" dirty="0" err="1" smtClean="0"/>
              <a:t>hwrf.conf</a:t>
            </a: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sz="1800" dirty="0" smtClean="0"/>
              <a:t>[gsi_d02]/[gsi_d03]</a:t>
            </a:r>
          </a:p>
          <a:p>
            <a:pPr>
              <a:buFont typeface="Arial" charset="0"/>
              <a:buNone/>
            </a:pPr>
            <a:r>
              <a:rPr lang="en-US" sz="1800" dirty="0" err="1" smtClean="0"/>
              <a:t>sat_wnd_da</a:t>
            </a:r>
            <a:r>
              <a:rPr lang="en-US" sz="1800" dirty="0" smtClean="0"/>
              <a:t> = no ;; Enable </a:t>
            </a:r>
            <a:r>
              <a:rPr lang="en-US" sz="1800" dirty="0" err="1" smtClean="0"/>
              <a:t>assimiation</a:t>
            </a:r>
            <a:r>
              <a:rPr lang="en-US" sz="1800" dirty="0" smtClean="0"/>
              <a:t> of </a:t>
            </a:r>
            <a:r>
              <a:rPr lang="en-US" sz="1800" b="1" dirty="0" smtClean="0"/>
              <a:t>satellite wind</a:t>
            </a:r>
            <a:r>
              <a:rPr lang="en-US" sz="1800" dirty="0" smtClean="0"/>
              <a:t>? </a:t>
            </a:r>
            <a:endParaRPr lang="en-US" sz="1800" dirty="0"/>
          </a:p>
          <a:p>
            <a:pPr>
              <a:buFont typeface="Arial" charset="0"/>
              <a:buNone/>
            </a:pPr>
            <a:r>
              <a:rPr lang="en-US" sz="1800" dirty="0" err="1" smtClean="0"/>
              <a:t>sat_radiance_da</a:t>
            </a:r>
            <a:r>
              <a:rPr lang="en-US" sz="1800" dirty="0" smtClean="0"/>
              <a:t> = no ;; Enable satellite </a:t>
            </a:r>
            <a:r>
              <a:rPr lang="en-US" sz="1800" b="1" dirty="0" smtClean="0"/>
              <a:t>radiance</a:t>
            </a:r>
            <a:r>
              <a:rPr lang="en-US" sz="1800" dirty="0" smtClean="0"/>
              <a:t> data assimilation?</a:t>
            </a:r>
          </a:p>
          <a:p>
            <a:pPr>
              <a:buFont typeface="Arial" charset="0"/>
              <a:buNone/>
            </a:pPr>
            <a:r>
              <a:rPr lang="en-US" sz="1800" dirty="0" err="1" smtClean="0"/>
              <a:t>use_newradbc</a:t>
            </a:r>
            <a:r>
              <a:rPr lang="en-US" sz="1800" dirty="0" smtClean="0"/>
              <a:t>=yes ;; Use new bias correction data for 2015 GFS and later</a:t>
            </a:r>
          </a:p>
          <a:p>
            <a:pPr>
              <a:buNone/>
            </a:pPr>
            <a:r>
              <a:rPr lang="en-US" sz="1800" dirty="0" err="1"/>
              <a:t>use_gfs_stratosphere</a:t>
            </a:r>
            <a:r>
              <a:rPr lang="en-US" sz="1800" dirty="0"/>
              <a:t> = </a:t>
            </a:r>
            <a:r>
              <a:rPr lang="en-US" sz="1800" dirty="0" smtClean="0"/>
              <a:t>yes </a:t>
            </a:r>
            <a:r>
              <a:rPr lang="en-US" sz="1800" dirty="0"/>
              <a:t>;; Use </a:t>
            </a:r>
            <a:r>
              <a:rPr lang="en-US" sz="1800" b="1" dirty="0"/>
              <a:t>blended global-regional vertical coordinate </a:t>
            </a:r>
            <a:r>
              <a:rPr lang="en-US" sz="1800" dirty="0"/>
              <a:t>for satellite radiance DA</a:t>
            </a: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sz="1800" dirty="0" err="1" smtClean="0"/>
              <a:t>obstypes</a:t>
            </a:r>
            <a:r>
              <a:rPr lang="en-US" sz="1800" dirty="0" smtClean="0"/>
              <a:t> = hdob_obstype,</a:t>
            </a:r>
            <a:r>
              <a:rPr lang="en-US" sz="1800" b="1" dirty="0" smtClean="0"/>
              <a:t>sat_radiance_obstypes</a:t>
            </a:r>
            <a:r>
              <a:rPr lang="en-US" sz="1800" dirty="0" smtClean="0"/>
              <a:t>,</a:t>
            </a:r>
            <a:r>
              <a:rPr lang="en-US" sz="1800" b="1" dirty="0" smtClean="0"/>
              <a:t>sat_wnd_obstype</a:t>
            </a:r>
            <a:r>
              <a:rPr lang="en-US" sz="1800" dirty="0" smtClean="0"/>
              <a:t>,tdr_new_obstype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r>
              <a:rPr lang="en-US" sz="1800" dirty="0" smtClean="0"/>
              <a:t>GSI fix file - </a:t>
            </a:r>
            <a:r>
              <a:rPr lang="en-US" sz="1800" dirty="0" err="1" smtClean="0"/>
              <a:t>anavinfo</a:t>
            </a:r>
            <a:endParaRPr lang="en-US" sz="1800" dirty="0" smtClean="0"/>
          </a:p>
          <a:p>
            <a:pPr>
              <a:buNone/>
            </a:pPr>
            <a:r>
              <a:rPr lang="en-US" sz="1800" dirty="0" err="1"/>
              <a:t>use_gfs_stratosphere</a:t>
            </a:r>
            <a:r>
              <a:rPr lang="en-US" sz="1800" dirty="0"/>
              <a:t> = </a:t>
            </a:r>
            <a:r>
              <a:rPr lang="en-US" sz="1800" dirty="0" smtClean="0"/>
              <a:t>yes -&gt; fix/</a:t>
            </a:r>
            <a:r>
              <a:rPr lang="en-US" sz="1800" dirty="0" err="1" smtClean="0"/>
              <a:t>hwrf-gsi</a:t>
            </a:r>
            <a:r>
              <a:rPr lang="en-US" sz="1800" dirty="0" smtClean="0"/>
              <a:t>/anavinfo_hwrf_L75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</a:t>
            </a:r>
            <a:r>
              <a:rPr lang="en-US" sz="1800" dirty="0" smtClean="0">
                <a:solidFill>
                  <a:srgbClr val="0070C0"/>
                </a:solidFill>
              </a:rPr>
              <a:t>(analysis grid has 75 vertical levels – blended global-regional coordinate)</a:t>
            </a:r>
          </a:p>
          <a:p>
            <a:pPr>
              <a:buNone/>
            </a:pPr>
            <a:r>
              <a:rPr lang="en-US" sz="1800" dirty="0" smtClean="0"/>
              <a:t>                                       = no   -&gt; fix/</a:t>
            </a:r>
            <a:r>
              <a:rPr lang="en-US" sz="1800" dirty="0" err="1" smtClean="0"/>
              <a:t>hwrf-gsi</a:t>
            </a:r>
            <a:r>
              <a:rPr lang="en-US" sz="1800" dirty="0" smtClean="0"/>
              <a:t>/anavinfo_hwrf_L60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                     (</a:t>
            </a:r>
            <a:r>
              <a:rPr lang="en-US" sz="1800" dirty="0">
                <a:solidFill>
                  <a:srgbClr val="0070C0"/>
                </a:solidFill>
              </a:rPr>
              <a:t>analysis grid has </a:t>
            </a:r>
            <a:r>
              <a:rPr lang="en-US" sz="1800" dirty="0" smtClean="0">
                <a:solidFill>
                  <a:srgbClr val="0070C0"/>
                </a:solidFill>
              </a:rPr>
              <a:t>60 </a:t>
            </a:r>
            <a:r>
              <a:rPr lang="en-US" sz="1800" dirty="0">
                <a:solidFill>
                  <a:srgbClr val="0070C0"/>
                </a:solidFill>
              </a:rPr>
              <a:t>vertical levels </a:t>
            </a:r>
            <a:r>
              <a:rPr lang="en-US" sz="1800" dirty="0" smtClean="0">
                <a:solidFill>
                  <a:srgbClr val="0070C0"/>
                </a:solidFill>
              </a:rPr>
              <a:t>– model grid)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endParaRPr lang="en-US" sz="1800" dirty="0" smtClean="0"/>
          </a:p>
        </p:txBody>
      </p:sp>
      <p:sp>
        <p:nvSpPr>
          <p:cNvPr id="119811" name="Title 1"/>
          <p:cNvSpPr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 smtClean="0">
                <a:latin typeface="Calibri" pitchFamily="34" charset="0"/>
              </a:rPr>
              <a:t>Satellite Data Assimilation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6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More information about GSI can be found from documentations and tutorial slides at DTC GSI webpage </a:t>
            </a:r>
          </a:p>
          <a:p>
            <a:pPr>
              <a:buFont typeface="Arial" charset="0"/>
              <a:buNone/>
            </a:pPr>
            <a:r>
              <a:rPr lang="en-US" smtClean="0"/>
              <a:t>    http://www.dtcenter.org/com-GSI/users/</a:t>
            </a:r>
          </a:p>
        </p:txBody>
      </p:sp>
    </p:spTree>
    <p:extLst>
      <p:ext uri="{BB962C8B-B14F-4D97-AF65-F5344CB8AC3E}">
        <p14:creationId xmlns:p14="http://schemas.microsoft.com/office/powerpoint/2010/main" val="248203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F4B84-7E55-4739-A681-CE2D8B37EEA7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1524" name="Group 20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212079"/>
        </p:xfrm>
        <a:graphic>
          <a:graphicData uri="http://schemas.openxmlformats.org/drawingml/2006/table">
            <a:tbl>
              <a:tblPr/>
              <a:tblGrid>
                <a:gridCol w="762000"/>
                <a:gridCol w="7467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 GSI based one-way hybrid ensemble-variational data assimilation system was implemented for HWRF. The system uses the global ensemble from the NCEP GFS GSI/EnKF hybrid system to estimate flow-dependent background error covariance.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The first time the assimilation NOAA P3 Tail Doppler Radar (TDR) data was implemented in operational HWRF.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Assimilation of satellite observations (radiance from IR, MW; satellite wind, GPS RO) was implemented in operational HWRF (E. Liu, B. Zhang)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New technique implemented for radiance assimilation – use global-regional blended vertical coordinate in analysis (D. Parrish)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40 member ‘warm-start’ HWRF ensemble for inner-core background error covariance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Assimilation of HS3/Global Hawk dropsonde observations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Assimilation of TC vitals Minimum Sea Level Pressure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1BD1AF-F2C2-4C95-89C8-1017F38E122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2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Data assimilation for HWRF </a:t>
            </a:r>
            <a:br>
              <a:rPr lang="en-US" sz="3200" dirty="0" smtClean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BCA6C-9F43-49C8-BD6D-019985F4441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77" name="Title 1"/>
          <p:cNvSpPr txBox="1">
            <a:spLocks/>
          </p:cNvSpPr>
          <p:nvPr/>
        </p:nvSpPr>
        <p:spPr>
          <a:xfrm>
            <a:off x="457200" y="381000"/>
            <a:ext cx="8229600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700">
                <a:latin typeface="Calibri" pitchFamily="34" charset="0"/>
              </a:rPr>
              <a:t> HWRF hybrid data assimilation system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33400" y="990600"/>
            <a:ext cx="8153400" cy="5334000"/>
            <a:chOff x="533400" y="990600"/>
            <a:chExt cx="8153400" cy="5334000"/>
          </a:xfrm>
        </p:grpSpPr>
        <p:grpSp>
          <p:nvGrpSpPr>
            <p:cNvPr id="22533" name="Group 278"/>
            <p:cNvGrpSpPr>
              <a:grpSpLocks/>
            </p:cNvGrpSpPr>
            <p:nvPr/>
          </p:nvGrpSpPr>
          <p:grpSpPr bwMode="auto">
            <a:xfrm>
              <a:off x="533400" y="990600"/>
              <a:ext cx="8153400" cy="5334000"/>
              <a:chOff x="533400" y="990600"/>
              <a:chExt cx="8077200" cy="53340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533400" y="990600"/>
                <a:ext cx="8077200" cy="53340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66" name="Straight Arrow Connector 165"/>
              <p:cNvCxnSpPr>
                <a:stCxn id="22621" idx="3"/>
                <a:endCxn id="22605" idx="1"/>
              </p:cNvCxnSpPr>
              <p:nvPr/>
            </p:nvCxnSpPr>
            <p:spPr>
              <a:xfrm>
                <a:off x="4870806" y="5719763"/>
                <a:ext cx="85552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47" name="Group 18"/>
              <p:cNvGrpSpPr>
                <a:grpSpLocks/>
              </p:cNvGrpSpPr>
              <p:nvPr/>
            </p:nvGrpSpPr>
            <p:grpSpPr bwMode="auto">
              <a:xfrm>
                <a:off x="2438400" y="4437278"/>
                <a:ext cx="827088" cy="971638"/>
                <a:chOff x="1820863" y="4971962"/>
                <a:chExt cx="827088" cy="971638"/>
              </a:xfrm>
            </p:grpSpPr>
            <p:sp>
              <p:nvSpPr>
                <p:cNvPr id="22625" name="Rectangle 80"/>
                <p:cNvSpPr>
                  <a:spLocks noChangeArrowheads="1"/>
                </p:cNvSpPr>
                <p:nvPr/>
              </p:nvSpPr>
              <p:spPr bwMode="auto">
                <a:xfrm>
                  <a:off x="1820863" y="4971962"/>
                  <a:ext cx="827088" cy="971638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26" name="Rectangle 82"/>
                <p:cNvSpPr>
                  <a:spLocks noChangeArrowheads="1"/>
                </p:cNvSpPr>
                <p:nvPr/>
              </p:nvSpPr>
              <p:spPr bwMode="auto">
                <a:xfrm>
                  <a:off x="1927226" y="5043406"/>
                  <a:ext cx="630237" cy="7620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Forecast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1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2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……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80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48" name="Group 21"/>
              <p:cNvGrpSpPr>
                <a:grpSpLocks/>
              </p:cNvGrpSpPr>
              <p:nvPr/>
            </p:nvGrpSpPr>
            <p:grpSpPr bwMode="auto">
              <a:xfrm>
                <a:off x="2438400" y="5498064"/>
                <a:ext cx="827088" cy="444865"/>
                <a:chOff x="1820863" y="6075154"/>
                <a:chExt cx="827088" cy="444865"/>
              </a:xfrm>
            </p:grpSpPr>
            <p:sp>
              <p:nvSpPr>
                <p:cNvPr id="22623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20863" y="6075154"/>
                  <a:ext cx="827088" cy="444865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11363" y="6137788"/>
                  <a:ext cx="46647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high res</a:t>
                  </a:r>
                </a:p>
                <a:p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forecast 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49" name="Group 24"/>
              <p:cNvGrpSpPr>
                <a:grpSpLocks/>
              </p:cNvGrpSpPr>
              <p:nvPr/>
            </p:nvGrpSpPr>
            <p:grpSpPr bwMode="auto">
              <a:xfrm>
                <a:off x="3628338" y="5559091"/>
                <a:ext cx="1241425" cy="322809"/>
                <a:chOff x="2929733" y="6145818"/>
                <a:chExt cx="1241425" cy="322809"/>
              </a:xfrm>
            </p:grpSpPr>
            <p:sp>
              <p:nvSpPr>
                <p:cNvPr id="22621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29733" y="6145818"/>
                  <a:ext cx="1241425" cy="322809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22" name="Rectangle 113"/>
                <p:cNvSpPr>
                  <a:spLocks noChangeArrowheads="1"/>
                </p:cNvSpPr>
                <p:nvPr/>
              </p:nvSpPr>
              <p:spPr bwMode="auto">
                <a:xfrm>
                  <a:off x="3017520" y="6217920"/>
                  <a:ext cx="1066801" cy="153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GSI hybrid Ens/Var 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50" name="Group 27"/>
              <p:cNvGrpSpPr>
                <a:grpSpLocks/>
              </p:cNvGrpSpPr>
              <p:nvPr/>
            </p:nvGrpSpPr>
            <p:grpSpPr bwMode="auto">
              <a:xfrm>
                <a:off x="3657600" y="4699006"/>
                <a:ext cx="1239838" cy="444865"/>
                <a:chOff x="3198813" y="5346848"/>
                <a:chExt cx="1239838" cy="444865"/>
              </a:xfrm>
            </p:grpSpPr>
            <p:sp>
              <p:nvSpPr>
                <p:cNvPr id="226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98813" y="5346848"/>
                  <a:ext cx="1239838" cy="444865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421063" y="5407223"/>
                  <a:ext cx="787075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EnKF member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update 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51" name="Group 30"/>
              <p:cNvGrpSpPr>
                <a:grpSpLocks/>
              </p:cNvGrpSpPr>
              <p:nvPr/>
            </p:nvGrpSpPr>
            <p:grpSpPr bwMode="auto">
              <a:xfrm>
                <a:off x="838200" y="4305671"/>
                <a:ext cx="338554" cy="1942729"/>
                <a:chOff x="1219200" y="4610471"/>
                <a:chExt cx="338554" cy="1942729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1219497" y="4610100"/>
                  <a:ext cx="338123" cy="1858963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219497" y="4656138"/>
                  <a:ext cx="338123" cy="1897062"/>
                </a:xfrm>
                <a:prstGeom prst="rect">
                  <a:avLst/>
                </a:prstGeom>
                <a:noFill/>
              </p:spPr>
              <p:txBody>
                <a:bodyPr vert="ver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Cambria" panose="02040503050406030204" pitchFamily="18" charset="0"/>
                      <a:cs typeface="+mn-cs"/>
                    </a:rPr>
                    <a:t>Global </a:t>
                  </a:r>
                  <a:r>
                    <a:rPr lang="en-US" sz="1000" dirty="0" err="1">
                      <a:latin typeface="Cambria" panose="02040503050406030204" pitchFamily="18" charset="0"/>
                      <a:cs typeface="+mn-cs"/>
                    </a:rPr>
                    <a:t>EnKF</a:t>
                  </a:r>
                  <a:r>
                    <a:rPr lang="en-US" sz="1000" dirty="0">
                      <a:latin typeface="Cambria" panose="02040503050406030204" pitchFamily="18" charset="0"/>
                      <a:cs typeface="+mn-cs"/>
                    </a:rPr>
                    <a:t>/</a:t>
                  </a:r>
                  <a:r>
                    <a:rPr lang="en-US" sz="1000" dirty="0" err="1">
                      <a:latin typeface="Cambria" panose="02040503050406030204" pitchFamily="18" charset="0"/>
                      <a:cs typeface="+mn-cs"/>
                    </a:rPr>
                    <a:t>Var</a:t>
                  </a:r>
                  <a:r>
                    <a:rPr lang="en-US" sz="1000" dirty="0">
                      <a:latin typeface="Cambria" panose="02040503050406030204" pitchFamily="18" charset="0"/>
                      <a:cs typeface="+mn-cs"/>
                    </a:rPr>
                    <a:t> hybrid system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147595" y="4376738"/>
                <a:ext cx="338123" cy="109061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txBody>
              <a:bodyPr vert="vert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err="1">
                    <a:latin typeface="Cambria" panose="02040503050406030204" pitchFamily="18" charset="0"/>
                    <a:cs typeface="+mn-cs"/>
                  </a:rPr>
                  <a:t>Recenter</a:t>
                </a:r>
                <a:r>
                  <a:rPr lang="en-US" sz="1000" dirty="0">
                    <a:latin typeface="Cambria" panose="02040503050406030204" pitchFamily="18" charset="0"/>
                    <a:cs typeface="+mn-cs"/>
                  </a:rPr>
                  <a:t> analysis</a:t>
                </a:r>
              </a:p>
            </p:txBody>
          </p:sp>
          <p:grpSp>
            <p:nvGrpSpPr>
              <p:cNvPr id="22553" name="Group 36"/>
              <p:cNvGrpSpPr>
                <a:grpSpLocks/>
              </p:cNvGrpSpPr>
              <p:nvPr/>
            </p:nvGrpSpPr>
            <p:grpSpPr bwMode="auto">
              <a:xfrm>
                <a:off x="1447800" y="4437891"/>
                <a:ext cx="827088" cy="971638"/>
                <a:chOff x="1820863" y="4971962"/>
                <a:chExt cx="827088" cy="971638"/>
              </a:xfrm>
            </p:grpSpPr>
            <p:sp>
              <p:nvSpPr>
                <p:cNvPr id="22615" name="Rectangle 80"/>
                <p:cNvSpPr>
                  <a:spLocks noChangeArrowheads="1"/>
                </p:cNvSpPr>
                <p:nvPr/>
              </p:nvSpPr>
              <p:spPr bwMode="auto">
                <a:xfrm>
                  <a:off x="1820863" y="4971962"/>
                  <a:ext cx="827088" cy="971638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16" name="Rectangle 82"/>
                <p:cNvSpPr>
                  <a:spLocks noChangeArrowheads="1"/>
                </p:cNvSpPr>
                <p:nvPr/>
              </p:nvSpPr>
              <p:spPr bwMode="auto">
                <a:xfrm>
                  <a:off x="1927226" y="5043406"/>
                  <a:ext cx="630237" cy="7620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Analysis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1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2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……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80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54" name="Group 41"/>
              <p:cNvGrpSpPr>
                <a:grpSpLocks/>
              </p:cNvGrpSpPr>
              <p:nvPr/>
            </p:nvGrpSpPr>
            <p:grpSpPr bwMode="auto">
              <a:xfrm>
                <a:off x="1440649" y="5498064"/>
                <a:ext cx="827088" cy="444865"/>
                <a:chOff x="1820863" y="6075154"/>
                <a:chExt cx="827088" cy="444865"/>
              </a:xfrm>
            </p:grpSpPr>
            <p:sp>
              <p:nvSpPr>
                <p:cNvPr id="22613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20863" y="6075154"/>
                  <a:ext cx="827088" cy="444865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14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11363" y="6137788"/>
                  <a:ext cx="46968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high res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analysis 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55" name="Group 44"/>
              <p:cNvGrpSpPr>
                <a:grpSpLocks/>
              </p:cNvGrpSpPr>
              <p:nvPr/>
            </p:nvGrpSpPr>
            <p:grpSpPr bwMode="auto">
              <a:xfrm>
                <a:off x="6781800" y="5498064"/>
                <a:ext cx="827088" cy="444865"/>
                <a:chOff x="1820863" y="6075154"/>
                <a:chExt cx="827088" cy="444865"/>
              </a:xfrm>
            </p:grpSpPr>
            <p:sp>
              <p:nvSpPr>
                <p:cNvPr id="22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20863" y="6075154"/>
                  <a:ext cx="827088" cy="444865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1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11363" y="6137788"/>
                  <a:ext cx="46647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high res</a:t>
                  </a:r>
                </a:p>
                <a:p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forecast 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56" name="Group 47"/>
              <p:cNvGrpSpPr>
                <a:grpSpLocks/>
              </p:cNvGrpSpPr>
              <p:nvPr/>
            </p:nvGrpSpPr>
            <p:grpSpPr bwMode="auto">
              <a:xfrm>
                <a:off x="5726112" y="4437891"/>
                <a:ext cx="827088" cy="971638"/>
                <a:chOff x="1820863" y="4971962"/>
                <a:chExt cx="827088" cy="971638"/>
              </a:xfrm>
            </p:grpSpPr>
            <p:sp>
              <p:nvSpPr>
                <p:cNvPr id="22609" name="Rectangle 80"/>
                <p:cNvSpPr>
                  <a:spLocks noChangeArrowheads="1"/>
                </p:cNvSpPr>
                <p:nvPr/>
              </p:nvSpPr>
              <p:spPr bwMode="auto">
                <a:xfrm>
                  <a:off x="1820863" y="4971962"/>
                  <a:ext cx="827088" cy="971638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10" name="Rectangle 82"/>
                <p:cNvSpPr>
                  <a:spLocks noChangeArrowheads="1"/>
                </p:cNvSpPr>
                <p:nvPr/>
              </p:nvSpPr>
              <p:spPr bwMode="auto">
                <a:xfrm>
                  <a:off x="1927226" y="5043406"/>
                  <a:ext cx="630237" cy="7620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Analysis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1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2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……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80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57" name="Group 50"/>
              <p:cNvGrpSpPr>
                <a:grpSpLocks/>
              </p:cNvGrpSpPr>
              <p:nvPr/>
            </p:nvGrpSpPr>
            <p:grpSpPr bwMode="auto">
              <a:xfrm>
                <a:off x="838200" y="1677142"/>
                <a:ext cx="338554" cy="1942729"/>
                <a:chOff x="1219200" y="4610471"/>
                <a:chExt cx="338554" cy="1942729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219497" y="4609729"/>
                  <a:ext cx="338123" cy="1858963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219497" y="4655767"/>
                  <a:ext cx="338123" cy="1897062"/>
                </a:xfrm>
                <a:prstGeom prst="rect">
                  <a:avLst/>
                </a:prstGeom>
                <a:noFill/>
              </p:spPr>
              <p:txBody>
                <a:bodyPr vert="ver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Cambria" panose="02040503050406030204" pitchFamily="18" charset="0"/>
                      <a:cs typeface="+mn-cs"/>
                    </a:rPr>
                    <a:t>HWRF one-way hybrid system</a:t>
                  </a:r>
                </a:p>
              </p:txBody>
            </p:sp>
          </p:grpSp>
          <p:sp>
            <p:nvSpPr>
              <p:cNvPr id="22558" name="TextBox 53"/>
              <p:cNvSpPr txBox="1">
                <a:spLocks noChangeArrowheads="1"/>
              </p:cNvSpPr>
              <p:nvPr/>
            </p:nvSpPr>
            <p:spPr bwMode="auto">
              <a:xfrm>
                <a:off x="3200400" y="1182215"/>
                <a:ext cx="2205937" cy="55399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Conventional data</a:t>
                </a:r>
              </a:p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 TDR data</a:t>
                </a:r>
              </a:p>
              <a:p>
                <a:pPr algn="ctr"/>
                <a:endParaRPr lang="en-US" sz="100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22559" name="TextBox 54"/>
              <p:cNvSpPr txBox="1">
                <a:spLocks noChangeArrowheads="1"/>
              </p:cNvSpPr>
              <p:nvPr/>
            </p:nvSpPr>
            <p:spPr bwMode="auto">
              <a:xfrm>
                <a:off x="5406337" y="1181471"/>
                <a:ext cx="1694656" cy="55399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Satellite radiance data </a:t>
                </a:r>
              </a:p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Satellite derived wind </a:t>
                </a:r>
              </a:p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GPS RO banding angle</a:t>
                </a:r>
              </a:p>
            </p:txBody>
          </p:sp>
          <p:sp>
            <p:nvSpPr>
              <p:cNvPr id="22560" name="TextBox 69"/>
              <p:cNvSpPr txBox="1">
                <a:spLocks noChangeArrowheads="1"/>
              </p:cNvSpPr>
              <p:nvPr/>
            </p:nvSpPr>
            <p:spPr bwMode="auto">
              <a:xfrm>
                <a:off x="3368782" y="2479204"/>
                <a:ext cx="880269" cy="40477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Vortex initialization</a:t>
                </a:r>
              </a:p>
            </p:txBody>
          </p:sp>
          <p:sp>
            <p:nvSpPr>
              <p:cNvPr id="22561" name="TextBox 72"/>
              <p:cNvSpPr txBox="1">
                <a:spLocks noChangeArrowheads="1"/>
              </p:cNvSpPr>
              <p:nvPr/>
            </p:nvSpPr>
            <p:spPr bwMode="auto">
              <a:xfrm>
                <a:off x="2342802" y="2404167"/>
                <a:ext cx="880269" cy="55399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HWRF </a:t>
                </a:r>
              </a:p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3-9hr</a:t>
                </a:r>
              </a:p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forecast</a:t>
                </a:r>
              </a:p>
            </p:txBody>
          </p:sp>
          <p:sp>
            <p:nvSpPr>
              <p:cNvPr id="22562" name="TextBox 73"/>
              <p:cNvSpPr txBox="1">
                <a:spLocks noChangeArrowheads="1"/>
              </p:cNvSpPr>
              <p:nvPr/>
            </p:nvSpPr>
            <p:spPr bwMode="auto">
              <a:xfrm>
                <a:off x="6160942" y="2404593"/>
                <a:ext cx="958056" cy="55399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Analysis outer, middle, inner </a:t>
                </a:r>
              </a:p>
            </p:txBody>
          </p:sp>
          <p:sp>
            <p:nvSpPr>
              <p:cNvPr id="22563" name="TextBox 74"/>
              <p:cNvSpPr txBox="1">
                <a:spLocks noChangeArrowheads="1"/>
              </p:cNvSpPr>
              <p:nvPr/>
            </p:nvSpPr>
            <p:spPr bwMode="auto">
              <a:xfrm>
                <a:off x="7349331" y="2483870"/>
                <a:ext cx="880269" cy="40011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HWRF </a:t>
                </a:r>
              </a:p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forecast</a:t>
                </a:r>
              </a:p>
            </p:txBody>
          </p:sp>
          <p:grpSp>
            <p:nvGrpSpPr>
              <p:cNvPr id="22564" name="Group 75"/>
              <p:cNvGrpSpPr>
                <a:grpSpLocks/>
              </p:cNvGrpSpPr>
              <p:nvPr/>
            </p:nvGrpSpPr>
            <p:grpSpPr bwMode="auto">
              <a:xfrm>
                <a:off x="5726112" y="5498064"/>
                <a:ext cx="827088" cy="444865"/>
                <a:chOff x="1820863" y="6075154"/>
                <a:chExt cx="827088" cy="444865"/>
              </a:xfrm>
            </p:grpSpPr>
            <p:sp>
              <p:nvSpPr>
                <p:cNvPr id="2260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20863" y="6075154"/>
                  <a:ext cx="827088" cy="444865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0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11363" y="6137788"/>
                  <a:ext cx="46968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high res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analysis 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565" name="Group 96"/>
              <p:cNvGrpSpPr>
                <a:grpSpLocks/>
              </p:cNvGrpSpPr>
              <p:nvPr/>
            </p:nvGrpSpPr>
            <p:grpSpPr bwMode="auto">
              <a:xfrm>
                <a:off x="4629770" y="1881492"/>
                <a:ext cx="1382711" cy="1600200"/>
                <a:chOff x="3962401" y="2057400"/>
                <a:chExt cx="1382711" cy="1600200"/>
              </a:xfrm>
            </p:grpSpPr>
            <p:sp>
              <p:nvSpPr>
                <p:cNvPr id="2260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4040930" y="2672580"/>
                  <a:ext cx="1237331" cy="404776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GSI hybrid Ens/Var  DA d02</a:t>
                  </a:r>
                </a:p>
              </p:txBody>
            </p:sp>
            <p:sp>
              <p:nvSpPr>
                <p:cNvPr id="22602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4044787" y="2197859"/>
                  <a:ext cx="1237331" cy="404776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GSI hybrid Ens/Var  DA d03</a:t>
                  </a:r>
                </a:p>
              </p:txBody>
            </p:sp>
            <p:sp>
              <p:nvSpPr>
                <p:cNvPr id="22603" name="TextBox 71"/>
                <p:cNvSpPr txBox="1">
                  <a:spLocks noChangeArrowheads="1"/>
                </p:cNvSpPr>
                <p:nvPr/>
              </p:nvSpPr>
              <p:spPr bwMode="auto">
                <a:xfrm>
                  <a:off x="4040929" y="3154155"/>
                  <a:ext cx="1237331" cy="400110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Outer domain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analysis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962820" y="2057096"/>
                  <a:ext cx="1382371" cy="1600200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2566" name="Group 82"/>
              <p:cNvGrpSpPr>
                <a:grpSpLocks/>
              </p:cNvGrpSpPr>
              <p:nvPr/>
            </p:nvGrpSpPr>
            <p:grpSpPr bwMode="auto">
              <a:xfrm>
                <a:off x="6781800" y="4437891"/>
                <a:ext cx="827088" cy="971638"/>
                <a:chOff x="1820863" y="4971962"/>
                <a:chExt cx="827088" cy="971638"/>
              </a:xfrm>
            </p:grpSpPr>
            <p:sp>
              <p:nvSpPr>
                <p:cNvPr id="22599" name="Rectangle 80"/>
                <p:cNvSpPr>
                  <a:spLocks noChangeArrowheads="1"/>
                </p:cNvSpPr>
                <p:nvPr/>
              </p:nvSpPr>
              <p:spPr bwMode="auto">
                <a:xfrm>
                  <a:off x="1820863" y="4971962"/>
                  <a:ext cx="827088" cy="971638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2600" name="Rectangle 82"/>
                <p:cNvSpPr>
                  <a:spLocks noChangeArrowheads="1"/>
                </p:cNvSpPr>
                <p:nvPr/>
              </p:nvSpPr>
              <p:spPr bwMode="auto">
                <a:xfrm>
                  <a:off x="1927226" y="5043406"/>
                  <a:ext cx="630237" cy="7620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Forecast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1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2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……</a:t>
                  </a:r>
                </a:p>
                <a:p>
                  <a:pPr algn="ctr"/>
                  <a:r>
                    <a:rPr lang="en-US" altLang="en-US" sz="1000">
                      <a:solidFill>
                        <a:srgbClr val="000000"/>
                      </a:solidFill>
                      <a:latin typeface="Cambria" pitchFamily="18" charset="0"/>
                    </a:rPr>
                    <a:t>member 80</a:t>
                  </a:r>
                  <a:endParaRPr lang="en-US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22567" name="TextBox 85"/>
              <p:cNvSpPr txBox="1">
                <a:spLocks noChangeArrowheads="1"/>
              </p:cNvSpPr>
              <p:nvPr/>
            </p:nvSpPr>
            <p:spPr bwMode="auto">
              <a:xfrm>
                <a:off x="1258979" y="2404167"/>
                <a:ext cx="958056" cy="55399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Cambria" pitchFamily="18" charset="0"/>
                  </a:rPr>
                  <a:t>Analysis outer, middle, inner </a:t>
                </a:r>
              </a:p>
            </p:txBody>
          </p:sp>
          <p:cxnSp>
            <p:nvCxnSpPr>
              <p:cNvPr id="102" name="Elbow Connector 101"/>
              <p:cNvCxnSpPr/>
              <p:nvPr/>
            </p:nvCxnSpPr>
            <p:spPr>
              <a:xfrm rot="16200000" flipV="1">
                <a:off x="4522988" y="4417990"/>
                <a:ext cx="2243138" cy="163557"/>
              </a:xfrm>
              <a:prstGeom prst="bentConnector3">
                <a:avLst>
                  <a:gd name="adj1" fmla="val 457"/>
                </a:avLst>
              </a:prstGeom>
              <a:ln w="15875">
                <a:solidFill>
                  <a:srgbClr val="9933FF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22625" idx="3"/>
                <a:endCxn id="22619" idx="1"/>
              </p:cNvCxnSpPr>
              <p:nvPr/>
            </p:nvCxnSpPr>
            <p:spPr>
              <a:xfrm flipV="1">
                <a:off x="3265117" y="4921250"/>
                <a:ext cx="39316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22619" idx="3"/>
                <a:endCxn id="36" idx="1"/>
              </p:cNvCxnSpPr>
              <p:nvPr/>
            </p:nvCxnSpPr>
            <p:spPr>
              <a:xfrm flipV="1">
                <a:off x="4897542" y="4921250"/>
                <a:ext cx="25005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22615" idx="3"/>
                <a:endCxn id="22625" idx="1"/>
              </p:cNvCxnSpPr>
              <p:nvPr/>
            </p:nvCxnSpPr>
            <p:spPr>
              <a:xfrm flipV="1">
                <a:off x="2274339" y="4922838"/>
                <a:ext cx="163557" cy="15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36" idx="3"/>
                <a:endCxn id="22609" idx="1"/>
              </p:cNvCxnSpPr>
              <p:nvPr/>
            </p:nvCxnSpPr>
            <p:spPr>
              <a:xfrm>
                <a:off x="5485718" y="4921250"/>
                <a:ext cx="240617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22609" idx="3"/>
                <a:endCxn id="22599" idx="1"/>
              </p:cNvCxnSpPr>
              <p:nvPr/>
            </p:nvCxnSpPr>
            <p:spPr>
              <a:xfrm>
                <a:off x="6553556" y="4924425"/>
                <a:ext cx="22803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22567" idx="3"/>
                <a:endCxn id="22561" idx="1"/>
              </p:cNvCxnSpPr>
              <p:nvPr/>
            </p:nvCxnSpPr>
            <p:spPr>
              <a:xfrm>
                <a:off x="2217723" y="2681288"/>
                <a:ext cx="12581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22561" idx="3"/>
                <a:endCxn id="22560" idx="1"/>
              </p:cNvCxnSpPr>
              <p:nvPr/>
            </p:nvCxnSpPr>
            <p:spPr>
              <a:xfrm>
                <a:off x="3222655" y="2681288"/>
                <a:ext cx="14625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22560" idx="3"/>
                <a:endCxn id="82" idx="1"/>
              </p:cNvCxnSpPr>
              <p:nvPr/>
            </p:nvCxnSpPr>
            <p:spPr>
              <a:xfrm>
                <a:off x="4249604" y="2681288"/>
                <a:ext cx="37901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22562" idx="3"/>
                <a:endCxn id="22563" idx="1"/>
              </p:cNvCxnSpPr>
              <p:nvPr/>
            </p:nvCxnSpPr>
            <p:spPr>
              <a:xfrm>
                <a:off x="7118143" y="2681288"/>
                <a:ext cx="231181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stCxn id="22613" idx="3"/>
                <a:endCxn id="22623" idx="1"/>
              </p:cNvCxnSpPr>
              <p:nvPr/>
            </p:nvCxnSpPr>
            <p:spPr>
              <a:xfrm>
                <a:off x="2266475" y="5719763"/>
                <a:ext cx="17142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stCxn id="22623" idx="3"/>
                <a:endCxn id="22621" idx="1"/>
              </p:cNvCxnSpPr>
              <p:nvPr/>
            </p:nvCxnSpPr>
            <p:spPr>
              <a:xfrm flipV="1">
                <a:off x="3265117" y="5719763"/>
                <a:ext cx="36328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22605" idx="3"/>
                <a:endCxn id="22611" idx="1"/>
              </p:cNvCxnSpPr>
              <p:nvPr/>
            </p:nvCxnSpPr>
            <p:spPr>
              <a:xfrm>
                <a:off x="6553556" y="5719763"/>
                <a:ext cx="22803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Elbow Connector 169"/>
              <p:cNvCxnSpPr/>
              <p:nvPr/>
            </p:nvCxnSpPr>
            <p:spPr>
              <a:xfrm flipV="1">
                <a:off x="4870806" y="5030788"/>
                <a:ext cx="276789" cy="79851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82" idx="3"/>
                <a:endCxn id="22562" idx="1"/>
              </p:cNvCxnSpPr>
              <p:nvPr/>
            </p:nvCxnSpPr>
            <p:spPr>
              <a:xfrm>
                <a:off x="6012560" y="2681288"/>
                <a:ext cx="1478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Elbow Connector 174"/>
              <p:cNvCxnSpPr>
                <a:stCxn id="22625" idx="3"/>
              </p:cNvCxnSpPr>
              <p:nvPr/>
            </p:nvCxnSpPr>
            <p:spPr>
              <a:xfrm flipV="1">
                <a:off x="3265117" y="4376738"/>
                <a:ext cx="240617" cy="546100"/>
              </a:xfrm>
              <a:prstGeom prst="bentConnector2">
                <a:avLst/>
              </a:prstGeom>
              <a:ln w="158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stCxn id="22558" idx="2"/>
              </p:cNvCxnSpPr>
              <p:nvPr/>
            </p:nvCxnSpPr>
            <p:spPr>
              <a:xfrm>
                <a:off x="4303075" y="1736725"/>
                <a:ext cx="0" cy="869950"/>
              </a:xfrm>
              <a:prstGeom prst="line">
                <a:avLst/>
              </a:prstGeom>
              <a:ln w="15875">
                <a:solidFill>
                  <a:srgbClr val="3399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4303075" y="2095500"/>
                <a:ext cx="412038" cy="0"/>
              </a:xfrm>
              <a:prstGeom prst="straightConnector1">
                <a:avLst/>
              </a:prstGeom>
              <a:ln w="15875">
                <a:solidFill>
                  <a:srgbClr val="339933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>
                <a:off x="4303075" y="2606675"/>
                <a:ext cx="412038" cy="0"/>
              </a:xfrm>
              <a:prstGeom prst="straightConnector1">
                <a:avLst/>
              </a:prstGeom>
              <a:ln w="15875">
                <a:solidFill>
                  <a:srgbClr val="339933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87" name="Group 259"/>
              <p:cNvGrpSpPr>
                <a:grpSpLocks/>
              </p:cNvGrpSpPr>
              <p:nvPr/>
            </p:nvGrpSpPr>
            <p:grpSpPr bwMode="auto">
              <a:xfrm>
                <a:off x="5949487" y="1736213"/>
                <a:ext cx="137224" cy="1045459"/>
                <a:chOff x="5416087" y="1926342"/>
                <a:chExt cx="137224" cy="1045459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5553075" y="1926854"/>
                  <a:ext cx="0" cy="1044575"/>
                </a:xfrm>
                <a:prstGeom prst="line">
                  <a:avLst/>
                </a:prstGeom>
                <a:ln w="15875">
                  <a:solidFill>
                    <a:srgbClr val="3399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H="1">
                  <a:off x="5416253" y="2971429"/>
                  <a:ext cx="136822" cy="0"/>
                </a:xfrm>
                <a:prstGeom prst="straightConnector1">
                  <a:avLst/>
                </a:prstGeom>
                <a:ln w="15875">
                  <a:solidFill>
                    <a:srgbClr val="33993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1" name="Straight Arrow Connector 270"/>
              <p:cNvCxnSpPr>
                <a:stCxn id="22563" idx="3"/>
              </p:cNvCxnSpPr>
              <p:nvPr/>
            </p:nvCxnSpPr>
            <p:spPr>
              <a:xfrm flipV="1">
                <a:off x="8230015" y="2681288"/>
                <a:ext cx="152549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stCxn id="22599" idx="3"/>
              </p:cNvCxnSpPr>
              <p:nvPr/>
            </p:nvCxnSpPr>
            <p:spPr>
              <a:xfrm>
                <a:off x="7608814" y="4924425"/>
                <a:ext cx="18085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7619822" y="5715000"/>
                <a:ext cx="1808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685949" y="4191000"/>
                <a:ext cx="769661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92" name="Group 246"/>
              <p:cNvGrpSpPr>
                <a:grpSpLocks/>
              </p:cNvGrpSpPr>
              <p:nvPr/>
            </p:nvGrpSpPr>
            <p:grpSpPr bwMode="auto">
              <a:xfrm>
                <a:off x="3505200" y="2209800"/>
                <a:ext cx="1219200" cy="2166518"/>
                <a:chOff x="3505200" y="2209800"/>
                <a:chExt cx="1219200" cy="2166518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505734" y="4376738"/>
                  <a:ext cx="1028522" cy="0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531111" y="2209800"/>
                  <a:ext cx="0" cy="2166938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>
                  <a:off x="4534256" y="2209800"/>
                  <a:ext cx="174566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>
                  <a:off x="4534256" y="2781300"/>
                  <a:ext cx="190293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34" name="Group 271"/>
            <p:cNvGrpSpPr>
              <a:grpSpLocks/>
            </p:cNvGrpSpPr>
            <p:nvPr/>
          </p:nvGrpSpPr>
          <p:grpSpPr bwMode="auto">
            <a:xfrm>
              <a:off x="1100138" y="2286000"/>
              <a:ext cx="3608387" cy="2286000"/>
              <a:chOff x="1100931" y="2286000"/>
              <a:chExt cx="3607367" cy="2286000"/>
            </a:xfrm>
          </p:grpSpPr>
          <p:sp>
            <p:nvSpPr>
              <p:cNvPr id="22536" name="Rectangle 82"/>
              <p:cNvSpPr>
                <a:spLocks noChangeArrowheads="1"/>
              </p:cNvSpPr>
              <p:nvPr/>
            </p:nvSpPr>
            <p:spPr bwMode="auto">
              <a:xfrm>
                <a:off x="1981744" y="3078163"/>
                <a:ext cx="1095066" cy="933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en-US" sz="1000" b="1">
                    <a:solidFill>
                      <a:srgbClr val="000000"/>
                    </a:solidFill>
                    <a:latin typeface="Cambria" pitchFamily="18" charset="0"/>
                  </a:rPr>
                  <a:t>HWRF ensemble forecast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member 1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member 2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……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member 40</a:t>
                </a:r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22537" name="TextBox 99"/>
              <p:cNvSpPr txBox="1">
                <a:spLocks noChangeArrowheads="1"/>
              </p:cNvSpPr>
              <p:nvPr/>
            </p:nvSpPr>
            <p:spPr bwMode="auto">
              <a:xfrm>
                <a:off x="1100931" y="3733800"/>
                <a:ext cx="880269" cy="40011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C00000"/>
                    </a:solidFill>
                    <a:latin typeface="Cambria" pitchFamily="18" charset="0"/>
                  </a:rPr>
                  <a:t>TDR available</a:t>
                </a:r>
              </a:p>
            </p:txBody>
          </p:sp>
          <p:sp>
            <p:nvSpPr>
              <p:cNvPr id="22538" name="TextBox 236"/>
              <p:cNvSpPr txBox="1">
                <a:spLocks noChangeArrowheads="1"/>
              </p:cNvSpPr>
              <p:nvPr/>
            </p:nvSpPr>
            <p:spPr bwMode="auto">
              <a:xfrm>
                <a:off x="3544206" y="4171890"/>
                <a:ext cx="880269" cy="40011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FF"/>
                    </a:solidFill>
                    <a:latin typeface="Cambria" pitchFamily="18" charset="0"/>
                  </a:rPr>
                  <a:t>TDR </a:t>
                </a:r>
              </a:p>
              <a:p>
                <a:pPr algn="ctr"/>
                <a:r>
                  <a:rPr lang="en-US" sz="1000">
                    <a:solidFill>
                      <a:srgbClr val="0000FF"/>
                    </a:solidFill>
                    <a:latin typeface="Cambria" pitchFamily="18" charset="0"/>
                  </a:rPr>
                  <a:t>not available</a:t>
                </a:r>
              </a:p>
            </p:txBody>
          </p:sp>
          <p:sp>
            <p:nvSpPr>
              <p:cNvPr id="22539" name="Rectangle 82"/>
              <p:cNvSpPr>
                <a:spLocks noChangeArrowheads="1"/>
              </p:cNvSpPr>
              <p:nvPr/>
            </p:nvSpPr>
            <p:spPr bwMode="auto">
              <a:xfrm>
                <a:off x="3248211" y="3073400"/>
                <a:ext cx="1095065" cy="933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en-US" sz="1000" b="1">
                    <a:solidFill>
                      <a:srgbClr val="000000"/>
                    </a:solidFill>
                    <a:latin typeface="Cambria" pitchFamily="18" charset="0"/>
                  </a:rPr>
                  <a:t>Vortex</a:t>
                </a:r>
              </a:p>
              <a:p>
                <a:pPr algn="ctr"/>
                <a:r>
                  <a:rPr lang="en-US" altLang="en-US" sz="1000" b="1">
                    <a:solidFill>
                      <a:srgbClr val="000000"/>
                    </a:solidFill>
                    <a:latin typeface="Cambria" pitchFamily="18" charset="0"/>
                  </a:rPr>
                  <a:t> relocation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member 1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member 2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……</a:t>
                </a:r>
              </a:p>
              <a:p>
                <a:pPr algn="ctr"/>
                <a:r>
                  <a:rPr lang="en-US" altLang="en-US" sz="1000">
                    <a:solidFill>
                      <a:srgbClr val="000000"/>
                    </a:solidFill>
                    <a:latin typeface="Cambria" pitchFamily="18" charset="0"/>
                  </a:rPr>
                  <a:t>member 40</a:t>
                </a:r>
                <a:endParaRPr lang="en-US" altLang="en-US">
                  <a:latin typeface="Calibri" pitchFamily="34" charset="0"/>
                </a:endParaRPr>
              </a:p>
            </p:txBody>
          </p:sp>
          <p:cxnSp>
            <p:nvCxnSpPr>
              <p:cNvPr id="231" name="Elbow Connector 230"/>
              <p:cNvCxnSpPr>
                <a:endCxn id="22536" idx="1"/>
              </p:cNvCxnSpPr>
              <p:nvPr/>
            </p:nvCxnSpPr>
            <p:spPr>
              <a:xfrm rot="5400000" flipH="1" flipV="1">
                <a:off x="1456302" y="3911623"/>
                <a:ext cx="898525" cy="152357"/>
              </a:xfrm>
              <a:prstGeom prst="bentConnector2">
                <a:avLst/>
              </a:prstGeom>
              <a:ln w="15875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>
                <a:endCxn id="22539" idx="1"/>
              </p:cNvCxnSpPr>
              <p:nvPr/>
            </p:nvCxnSpPr>
            <p:spPr>
              <a:xfrm>
                <a:off x="3095854" y="3535363"/>
                <a:ext cx="152357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42" name="Group 269"/>
              <p:cNvGrpSpPr>
                <a:grpSpLocks/>
              </p:cNvGrpSpPr>
              <p:nvPr/>
            </p:nvGrpSpPr>
            <p:grpSpPr bwMode="auto">
              <a:xfrm>
                <a:off x="4343400" y="2286000"/>
                <a:ext cx="364898" cy="1249298"/>
                <a:chOff x="4343400" y="2286000"/>
                <a:chExt cx="364898" cy="1249298"/>
              </a:xfrm>
            </p:grpSpPr>
            <p:cxnSp>
              <p:nvCxnSpPr>
                <p:cNvPr id="258" name="Elbow Connector 257"/>
                <p:cNvCxnSpPr>
                  <a:stCxn id="22539" idx="3"/>
                </p:cNvCxnSpPr>
                <p:nvPr/>
              </p:nvCxnSpPr>
              <p:spPr>
                <a:xfrm flipV="1">
                  <a:off x="4343276" y="2286000"/>
                  <a:ext cx="96811" cy="1249363"/>
                </a:xfrm>
                <a:prstGeom prst="bentConnector2">
                  <a:avLst/>
                </a:prstGeom>
                <a:ln w="158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4440087" y="2286000"/>
                  <a:ext cx="268211" cy="0"/>
                </a:xfrm>
                <a:prstGeom prst="straightConnector1">
                  <a:avLst/>
                </a:prstGeom>
                <a:ln w="15875">
                  <a:solidFill>
                    <a:srgbClr val="FF0000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535" name="TextBox 148"/>
            <p:cNvSpPr txBox="1">
              <a:spLocks noChangeArrowheads="1"/>
            </p:cNvSpPr>
            <p:nvPr/>
          </p:nvSpPr>
          <p:spPr bwMode="auto">
            <a:xfrm>
              <a:off x="3243263" y="1489075"/>
              <a:ext cx="2130425" cy="2460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FF0000"/>
                  </a:solidFill>
                  <a:latin typeface="Cambria" pitchFamily="18" charset="0"/>
                </a:rPr>
                <a:t>HS3 dropsonde, Tcvital  MSLP data</a:t>
              </a:r>
            </a:p>
          </p:txBody>
        </p:sp>
      </p:grpSp>
      <p:sp>
        <p:nvSpPr>
          <p:cNvPr id="22629" name="Line 101"/>
          <p:cNvSpPr>
            <a:spLocks noChangeShapeType="1"/>
          </p:cNvSpPr>
          <p:nvPr/>
        </p:nvSpPr>
        <p:spPr bwMode="auto">
          <a:xfrm>
            <a:off x="3276600" y="4953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594AE-7F10-41CD-86BA-8E0D3B3B8B5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81000" y="273050"/>
            <a:ext cx="7866063" cy="793750"/>
          </a:xfrm>
        </p:spPr>
        <p:txBody>
          <a:bodyPr/>
          <a:lstStyle/>
          <a:p>
            <a:pPr algn="ctr" eaLnBrk="1" hangingPunct="1"/>
            <a:r>
              <a:rPr lang="en-US" sz="3200" b="0" smtClean="0"/>
              <a:t>HWRF Data Assimilation Configuration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609600" y="1584325"/>
            <a:ext cx="4787854" cy="4283075"/>
          </a:xfrm>
        </p:spPr>
        <p:txBody>
          <a:bodyPr>
            <a:noAutofit/>
          </a:bodyPr>
          <a:lstStyle/>
          <a:p>
            <a:pPr marL="285750" indent="-28575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000" b="1" dirty="0" smtClean="0"/>
              <a:t>61 vertical levels with 2 </a:t>
            </a:r>
            <a:r>
              <a:rPr lang="en-US" sz="2000" b="1" dirty="0" err="1" smtClean="0"/>
              <a:t>hPa</a:t>
            </a:r>
            <a:r>
              <a:rPr lang="en-US" sz="2000" b="1" dirty="0" smtClean="0"/>
              <a:t> model top</a:t>
            </a:r>
          </a:p>
          <a:p>
            <a:pPr marL="285750" indent="-285750" eaLnBrk="1" hangingPunct="1">
              <a:lnSpc>
                <a:spcPct val="80000"/>
              </a:lnSpc>
            </a:pPr>
            <a:endParaRPr lang="en-US" sz="2000" dirty="0" smtClean="0"/>
          </a:p>
          <a:p>
            <a:pPr marL="285750" indent="-28575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000" b="1" dirty="0" smtClean="0"/>
              <a:t>Model forecast domains</a:t>
            </a:r>
            <a:endParaRPr lang="en-US" sz="2000" dirty="0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000" dirty="0" smtClean="0"/>
              <a:t>       outer domain: 288x576 – 80°x80° ; 0.135°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000" dirty="0" smtClean="0"/>
              <a:t>       middle nest: </a:t>
            </a:r>
            <a:r>
              <a:rPr lang="pt-BR" sz="2000" dirty="0" smtClean="0"/>
              <a:t>142x274 </a:t>
            </a:r>
            <a:r>
              <a:rPr lang="en-US" sz="2000" dirty="0" smtClean="0"/>
              <a:t>– </a:t>
            </a:r>
            <a:r>
              <a:rPr lang="pt-BR" sz="2000" dirty="0" smtClean="0"/>
              <a:t>12°x11°; 0.045°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pt-BR" sz="2000" dirty="0" smtClean="0"/>
              <a:t>       </a:t>
            </a:r>
            <a:r>
              <a:rPr lang="en-US" sz="2000" dirty="0" smtClean="0"/>
              <a:t>inner nest: 265x472 – 7.1°x6.5°; 0.015°</a:t>
            </a:r>
          </a:p>
          <a:p>
            <a:pPr marL="285750" indent="-285750" eaLnBrk="1" hangingPunct="1">
              <a:lnSpc>
                <a:spcPct val="80000"/>
              </a:lnSpc>
            </a:pPr>
            <a:endParaRPr lang="en-US" sz="2000" dirty="0" smtClean="0"/>
          </a:p>
          <a:p>
            <a:pPr marL="285750" indent="-28575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000" b="1" dirty="0" smtClean="0"/>
              <a:t>HWRF vortex initialization domain</a:t>
            </a:r>
            <a:endParaRPr lang="en-US" sz="2000" dirty="0" smtClean="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000" dirty="0" smtClean="0"/>
              <a:t>       3x domain: 748x1504 – 30°x30°</a:t>
            </a:r>
          </a:p>
          <a:p>
            <a:pPr marL="285750" indent="-285750" eaLnBrk="1" hangingPunct="1">
              <a:lnSpc>
                <a:spcPct val="80000"/>
              </a:lnSpc>
            </a:pPr>
            <a:endParaRPr lang="en-US" sz="2000" dirty="0" smtClean="0"/>
          </a:p>
          <a:p>
            <a:pPr marL="285750" indent="-28575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000" b="1" dirty="0" smtClean="0"/>
              <a:t>GSI analysis  domain (configurable)</a:t>
            </a:r>
            <a:r>
              <a:rPr lang="en-US" sz="2000" dirty="0" smtClean="0"/>
              <a:t>: 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000" dirty="0" smtClean="0"/>
              <a:t>       ghost d02: 289x579 - 26°x26°; 0.045°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000" dirty="0" smtClean="0"/>
              <a:t>       ghost d03: 434x867 - 13°x13°; 0.015°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000" dirty="0" smtClean="0"/>
              <a:t>       GSI analysis domains are configurable.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5486400" y="1752600"/>
            <a:ext cx="3124200" cy="3048000"/>
            <a:chOff x="3456" y="672"/>
            <a:chExt cx="1686" cy="1548"/>
          </a:xfrm>
        </p:grpSpPr>
        <p:pic>
          <p:nvPicPr>
            <p:cNvPr id="235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56" y="672"/>
              <a:ext cx="168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4176" y="1200"/>
              <a:ext cx="433" cy="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576" name="TextBox 12"/>
            <p:cNvSpPr txBox="1">
              <a:spLocks noChangeArrowheads="1"/>
            </p:cNvSpPr>
            <p:nvPr/>
          </p:nvSpPr>
          <p:spPr bwMode="auto">
            <a:xfrm>
              <a:off x="3757" y="1583"/>
              <a:ext cx="37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>
                  <a:latin typeface="Calibri" pitchFamily="34" charset="0"/>
                </a:rPr>
                <a:t>ens d02</a:t>
              </a:r>
            </a:p>
          </p:txBody>
        </p:sp>
      </p:grpSp>
      <p:sp>
        <p:nvSpPr>
          <p:cNvPr id="23577" name="Line 25"/>
          <p:cNvSpPr>
            <a:spLocks noChangeShapeType="1"/>
          </p:cNvSpPr>
          <p:nvPr/>
        </p:nvSpPr>
        <p:spPr bwMode="auto">
          <a:xfrm flipV="1">
            <a:off x="6248400" y="3505200"/>
            <a:ext cx="2286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638800" y="48768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2015 domain configuration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E786F-75ED-44B1-BF6A-B7D7E1E913D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Assimilation System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Char char="v"/>
            </a:pPr>
            <a:r>
              <a:rPr lang="en-US" sz="2400" dirty="0" smtClean="0"/>
              <a:t>First guess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z="2000" dirty="0" smtClean="0"/>
              <a:t>TC environment cold start from GDAS forecast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z="2000" dirty="0" smtClean="0"/>
              <a:t>TC vortex cycled from HWRF forecast + vortex relocation/initialization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z="2000" dirty="0" smtClean="0"/>
              <a:t>First Guess at Appropriate Time (FGAT) – configurable (3hourly , hourly)</a:t>
            </a:r>
          </a:p>
          <a:p>
            <a:pPr marL="533400" indent="-533400" eaLnBrk="1" hangingPunct="1">
              <a:buFont typeface="Wingdings" pitchFamily="2" charset="2"/>
              <a:buChar char="v"/>
            </a:pPr>
            <a:endParaRPr lang="en-US" sz="1800" dirty="0" smtClean="0"/>
          </a:p>
          <a:p>
            <a:pPr marL="533400" indent="-533400" eaLnBrk="1" hangingPunct="1">
              <a:buFont typeface="Wingdings" pitchFamily="2" charset="2"/>
              <a:buChar char="v"/>
            </a:pPr>
            <a:endParaRPr lang="en-US" sz="1800" dirty="0" smtClean="0"/>
          </a:p>
          <a:p>
            <a:pPr marL="533400" indent="-533400" eaLnBrk="1" hangingPunct="1">
              <a:buFont typeface="Wingdings" pitchFamily="2" charset="2"/>
              <a:buChar char="v"/>
            </a:pPr>
            <a:endParaRPr lang="en-US" sz="2400" dirty="0" smtClean="0"/>
          </a:p>
          <a:p>
            <a:pPr marL="533400" indent="-533400" eaLnBrk="1" hangingPunct="1">
              <a:buFont typeface="Wingdings" pitchFamily="2" charset="2"/>
              <a:buChar char="v"/>
            </a:pPr>
            <a:r>
              <a:rPr lang="en-US" sz="2400" dirty="0" smtClean="0"/>
              <a:t>Hybrid data assimilation configuration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z="2000" dirty="0" smtClean="0"/>
              <a:t>80 ensemble member at T254L64 (2013, 2014) T574L64 (2015)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z="2000" dirty="0" smtClean="0"/>
              <a:t>Localization</a:t>
            </a:r>
          </a:p>
          <a:p>
            <a:pPr marL="1295400" lvl="2" indent="-381000" eaLnBrk="1" hangingPunct="1">
              <a:buFontTx/>
              <a:buChar char="•"/>
            </a:pPr>
            <a:r>
              <a:rPr lang="en-US" sz="2000" dirty="0" smtClean="0"/>
              <a:t>Horizontal: 773 km (ghost d02), 387 km (ghost d03)</a:t>
            </a:r>
          </a:p>
          <a:p>
            <a:pPr marL="1295400" lvl="2" indent="-381000" eaLnBrk="1" hangingPunct="1">
              <a:buFontTx/>
              <a:buChar char="•"/>
            </a:pPr>
            <a:r>
              <a:rPr lang="en-US" sz="2000" dirty="0" smtClean="0"/>
              <a:t>Vertical: 1.28 scale height (in natural log of pressure)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sz="2000" dirty="0" smtClean="0"/>
              <a:t>Static vs. ensemble covariance: 80% ensemble, 20% static</a:t>
            </a:r>
          </a:p>
        </p:txBody>
      </p:sp>
      <p:grpSp>
        <p:nvGrpSpPr>
          <p:cNvPr id="93188" name="Group 57"/>
          <p:cNvGrpSpPr>
            <a:grpSpLocks/>
          </p:cNvGrpSpPr>
          <p:nvPr/>
        </p:nvGrpSpPr>
        <p:grpSpPr bwMode="auto">
          <a:xfrm>
            <a:off x="914400" y="3192463"/>
            <a:ext cx="6705600" cy="617537"/>
            <a:chOff x="914400" y="5181600"/>
            <a:chExt cx="6705600" cy="617219"/>
          </a:xfrm>
        </p:grpSpPr>
        <p:sp>
          <p:nvSpPr>
            <p:cNvPr id="93189" name="TextBox 12"/>
            <p:cNvSpPr txBox="1">
              <a:spLocks noChangeArrowheads="1"/>
            </p:cNvSpPr>
            <p:nvPr/>
          </p:nvSpPr>
          <p:spPr bwMode="auto">
            <a:xfrm>
              <a:off x="4648200" y="5410082"/>
              <a:ext cx="838200" cy="27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0 hr</a:t>
              </a:r>
            </a:p>
          </p:txBody>
        </p:sp>
        <p:sp>
          <p:nvSpPr>
            <p:cNvPr id="93190" name="TextBox 13"/>
            <p:cNvSpPr txBox="1">
              <a:spLocks noChangeArrowheads="1"/>
            </p:cNvSpPr>
            <p:nvPr/>
          </p:nvSpPr>
          <p:spPr bwMode="auto">
            <a:xfrm>
              <a:off x="2667000" y="5333921"/>
              <a:ext cx="1066800" cy="366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 </a:t>
              </a:r>
              <a:r>
                <a:rPr lang="en-US" sz="1200">
                  <a:latin typeface="Calibri" pitchFamily="34" charset="0"/>
                </a:rPr>
                <a:t>-3 hr</a:t>
              </a:r>
            </a:p>
          </p:txBody>
        </p:sp>
        <p:sp>
          <p:nvSpPr>
            <p:cNvPr id="93191" name="TextBox 14"/>
            <p:cNvSpPr txBox="1">
              <a:spLocks noChangeArrowheads="1"/>
            </p:cNvSpPr>
            <p:nvPr/>
          </p:nvSpPr>
          <p:spPr bwMode="auto">
            <a:xfrm>
              <a:off x="6553200" y="5333921"/>
              <a:ext cx="1066800" cy="366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 </a:t>
              </a:r>
              <a:r>
                <a:rPr lang="en-US" sz="1200">
                  <a:latin typeface="Calibri" pitchFamily="34" charset="0"/>
                </a:rPr>
                <a:t>+3 hr</a:t>
              </a:r>
            </a:p>
          </p:txBody>
        </p:sp>
        <p:grpSp>
          <p:nvGrpSpPr>
            <p:cNvPr id="93192" name="Group 24"/>
            <p:cNvGrpSpPr>
              <a:grpSpLocks/>
            </p:cNvGrpSpPr>
            <p:nvPr/>
          </p:nvGrpSpPr>
          <p:grpSpPr bwMode="auto">
            <a:xfrm>
              <a:off x="1219200" y="5715000"/>
              <a:ext cx="6400800" cy="76200"/>
              <a:chOff x="1524000" y="5715000"/>
              <a:chExt cx="6400800" cy="762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524000" y="5790886"/>
                <a:ext cx="6400800" cy="0"/>
              </a:xfrm>
              <a:prstGeom prst="line">
                <a:avLst/>
              </a:prstGeom>
              <a:ln w="15875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181600" y="5714725"/>
                <a:ext cx="0" cy="761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76600" y="5714725"/>
                <a:ext cx="0" cy="761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162800" y="5714725"/>
                <a:ext cx="0" cy="761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00" y="5714725"/>
                <a:ext cx="0" cy="761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198" name="TextBox 23"/>
            <p:cNvSpPr txBox="1">
              <a:spLocks noChangeArrowheads="1"/>
            </p:cNvSpPr>
            <p:nvPr/>
          </p:nvSpPr>
          <p:spPr bwMode="auto">
            <a:xfrm>
              <a:off x="914400" y="5333921"/>
              <a:ext cx="1066800" cy="366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 </a:t>
              </a:r>
              <a:r>
                <a:rPr lang="en-US" sz="1200">
                  <a:latin typeface="Calibri" pitchFamily="34" charset="0"/>
                </a:rPr>
                <a:t>-6 hr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971800" y="5410082"/>
              <a:ext cx="3886200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00" name="TextBox 28"/>
            <p:cNvSpPr txBox="1">
              <a:spLocks noChangeArrowheads="1"/>
            </p:cNvSpPr>
            <p:nvPr/>
          </p:nvSpPr>
          <p:spPr bwMode="auto">
            <a:xfrm>
              <a:off x="4114800" y="5181600"/>
              <a:ext cx="2438400" cy="27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assimilation window</a:t>
              </a:r>
            </a:p>
          </p:txBody>
        </p:sp>
        <p:grpSp>
          <p:nvGrpSpPr>
            <p:cNvPr id="93201" name="Group 33"/>
            <p:cNvGrpSpPr>
              <a:grpSpLocks/>
            </p:cNvGrpSpPr>
            <p:nvPr/>
          </p:nvGrpSpPr>
          <p:grpSpPr bwMode="auto">
            <a:xfrm>
              <a:off x="3581400" y="5562600"/>
              <a:ext cx="76200" cy="76200"/>
              <a:chOff x="2362200" y="5181600"/>
              <a:chExt cx="152400" cy="13849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04" name="Group 34"/>
            <p:cNvGrpSpPr>
              <a:grpSpLocks/>
            </p:cNvGrpSpPr>
            <p:nvPr/>
          </p:nvGrpSpPr>
          <p:grpSpPr bwMode="auto">
            <a:xfrm>
              <a:off x="3886200" y="5562600"/>
              <a:ext cx="76200" cy="76200"/>
              <a:chOff x="2362200" y="5181600"/>
              <a:chExt cx="152400" cy="13849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07" name="Group 37"/>
            <p:cNvGrpSpPr>
              <a:grpSpLocks/>
            </p:cNvGrpSpPr>
            <p:nvPr/>
          </p:nvGrpSpPr>
          <p:grpSpPr bwMode="auto">
            <a:xfrm>
              <a:off x="4462272" y="5562600"/>
              <a:ext cx="76200" cy="76200"/>
              <a:chOff x="2362200" y="5181600"/>
              <a:chExt cx="152400" cy="13849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362582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362582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10" name="Group 40"/>
            <p:cNvGrpSpPr>
              <a:grpSpLocks/>
            </p:cNvGrpSpPr>
            <p:nvPr/>
          </p:nvGrpSpPr>
          <p:grpSpPr bwMode="auto">
            <a:xfrm>
              <a:off x="5181600" y="5562600"/>
              <a:ext cx="76200" cy="76200"/>
              <a:chOff x="2362200" y="5181600"/>
              <a:chExt cx="152400" cy="13849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13" name="Group 43"/>
            <p:cNvGrpSpPr>
              <a:grpSpLocks/>
            </p:cNvGrpSpPr>
            <p:nvPr/>
          </p:nvGrpSpPr>
          <p:grpSpPr bwMode="auto">
            <a:xfrm>
              <a:off x="5638800" y="5562600"/>
              <a:ext cx="76200" cy="76200"/>
              <a:chOff x="2362200" y="5181600"/>
              <a:chExt cx="152400" cy="13849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16" name="Group 46"/>
            <p:cNvGrpSpPr>
              <a:grpSpLocks/>
            </p:cNvGrpSpPr>
            <p:nvPr/>
          </p:nvGrpSpPr>
          <p:grpSpPr bwMode="auto">
            <a:xfrm>
              <a:off x="5867400" y="5562600"/>
              <a:ext cx="76200" cy="76200"/>
              <a:chOff x="2362200" y="5181600"/>
              <a:chExt cx="152400" cy="138499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2362200" y="5181244"/>
                <a:ext cx="152400" cy="13842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Flowchart: Connector 49"/>
            <p:cNvSpPr/>
            <p:nvPr/>
          </p:nvSpPr>
          <p:spPr>
            <a:xfrm>
              <a:off x="4846638" y="5752806"/>
              <a:ext cx="46037" cy="46013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619500" y="5600484"/>
              <a:ext cx="0" cy="17612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922713" y="5616351"/>
              <a:ext cx="0" cy="1745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95800" y="5616351"/>
              <a:ext cx="0" cy="1745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221288" y="5616351"/>
              <a:ext cx="0" cy="1745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678488" y="5616351"/>
              <a:ext cx="0" cy="1745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897563" y="5616351"/>
              <a:ext cx="0" cy="1745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8EEB9-2585-4ACA-90A0-8FDF64CB1B5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500" dirty="0" smtClean="0"/>
              <a:t>GSI analysis variables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200" dirty="0" smtClean="0"/>
              <a:t>Analysis variables used for HWRF include </a:t>
            </a:r>
            <a:r>
              <a:rPr lang="en-US" sz="2200" dirty="0" err="1" smtClean="0"/>
              <a:t>streamfunction</a:t>
            </a:r>
            <a:r>
              <a:rPr lang="en-US" sz="2200" dirty="0" smtClean="0"/>
              <a:t> (</a:t>
            </a:r>
            <a:r>
              <a:rPr lang="el-GR" sz="2200" dirty="0" smtClean="0"/>
              <a:t>ψ</a:t>
            </a:r>
            <a:r>
              <a:rPr lang="en-US" sz="2200" dirty="0" smtClean="0"/>
              <a:t>), unbalanced  velocity potential (</a:t>
            </a:r>
            <a:r>
              <a:rPr lang="el-GR" sz="2200" dirty="0" smtClean="0"/>
              <a:t>χ</a:t>
            </a:r>
            <a:r>
              <a:rPr lang="en-US" sz="2200" dirty="0" smtClean="0"/>
              <a:t>), unbalanced temperature (T), unbalanced surface pressure (Ps), normalized relative humidity, 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200" dirty="0" smtClean="0"/>
              <a:t>Balanced part of velocity potential , temperature and surface pressure (</a:t>
            </a:r>
            <a:r>
              <a:rPr lang="el-GR" sz="2200" dirty="0" smtClean="0"/>
              <a:t>χ</a:t>
            </a:r>
            <a:r>
              <a:rPr lang="en-US" sz="2200" baseline="-25000" dirty="0" smtClean="0"/>
              <a:t>b</a:t>
            </a:r>
            <a:r>
              <a:rPr lang="en-US" sz="2200" dirty="0" smtClean="0"/>
              <a:t>, T</a:t>
            </a:r>
            <a:r>
              <a:rPr lang="en-US" sz="2200" baseline="-25000" dirty="0" smtClean="0"/>
              <a:t>b</a:t>
            </a:r>
            <a:r>
              <a:rPr lang="en-US" sz="2200" dirty="0" smtClean="0"/>
              <a:t> and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sb</a:t>
            </a:r>
            <a:r>
              <a:rPr lang="en-US" sz="2200" dirty="0" smtClean="0"/>
              <a:t>) are calculated from </a:t>
            </a:r>
            <a:r>
              <a:rPr lang="el-GR" sz="2200" dirty="0" smtClean="0"/>
              <a:t>ψ </a:t>
            </a:r>
            <a:r>
              <a:rPr lang="en-US" sz="2200" dirty="0" smtClean="0"/>
              <a:t>using pre-specified statistical balance relationship specified in the background error statistics file. 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200" dirty="0" smtClean="0"/>
              <a:t>Currently ozone, cloud variables and </a:t>
            </a:r>
            <a:r>
              <a:rPr lang="en-US" sz="2200" dirty="0"/>
              <a:t>satellite bias correction </a:t>
            </a:r>
            <a:r>
              <a:rPr lang="en-US" sz="2200" dirty="0" smtClean="0"/>
              <a:t>coefficients are not analyzed for HWRF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500" dirty="0" smtClean="0"/>
              <a:t>Model variables currently updated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200" dirty="0" smtClean="0"/>
              <a:t>u, v, t, q, </a:t>
            </a:r>
            <a:r>
              <a:rPr lang="en-US" sz="2200" dirty="0" err="1" smtClean="0"/>
              <a:t>pd</a:t>
            </a:r>
            <a:r>
              <a:rPr lang="en-US" sz="2200" dirty="0" smtClean="0"/>
              <a:t>, pint</a:t>
            </a:r>
          </a:p>
        </p:txBody>
      </p:sp>
      <p:sp>
        <p:nvSpPr>
          <p:cNvPr id="94211" name="Rectangle 2"/>
          <p:cNvSpPr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latin typeface="Calibri" pitchFamily="34" charset="0"/>
              </a:rPr>
              <a:t>Assimilation System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C3542-52E2-4067-884A-0EA2C50DAFE6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99352" name="Group 24"/>
          <p:cNvGraphicFramePr>
            <a:graphicFrameLocks noGrp="1"/>
          </p:cNvGraphicFramePr>
          <p:nvPr>
            <p:ph idx="4294967295"/>
          </p:nvPr>
        </p:nvGraphicFramePr>
        <p:xfrm>
          <a:off x="609600" y="862013"/>
          <a:ext cx="8077200" cy="594360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2014 HWRF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2015 HWRF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Future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Conventional data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radiosondes; dropwindsondes; aircraft reports (AIREP/PIREP, RECCO , MDCRS-ACARS, TAMDAR, AMDAR); surface ship and buoy observations; surface observations over land; pibal winds; wind profilers; radar-derived Velocity Azimuth Display (VAD) wind; WindSat scatterometer winds; and integrated precipitable water derived from the Global Positioning System.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Conventional 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same as 2014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Conventional 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Satellite data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Radiances from IR instruments: HIRS,AIRS, IASI, GOES Sounders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Radiances from MW instruments: AMSU-A, MHS, ATMS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Satellite derived wind: IR/VIS cloud drift winds, water vapor winds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Satellite derived wind: IR/VIS cloud drift winds, water vapor winds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GPS RO bending angle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Satellite 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same as 2014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Satellite 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Hourly AMVs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Cloudy radiance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Aircraft Reconnaissance observations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P3 TDR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Aircraft Reconnaissance observations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P3 TDR, GH dropsondes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Aircraft Reconnaissance observations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Flight level, SFMR, G-IV radar, GH radar, UAS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99353" name="Title 3"/>
          <p:cNvSpPr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latin typeface="Calibri" pitchFamily="34" charset="0"/>
              </a:rPr>
              <a:t>Assimilation System - Observations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B4DF4-BD5F-46AD-A0A3-DCFBD7E00B4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0961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sz="3500" smtClean="0"/>
              <a:t>GSI customization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2766</Words>
  <Application>Microsoft Macintosh PowerPoint</Application>
  <PresentationFormat>On-screen Show (4:3)</PresentationFormat>
  <Paragraphs>449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HWRF Data Assimilation System</vt:lpstr>
      <vt:lpstr>Outline</vt:lpstr>
      <vt:lpstr> Data assimilation for HWRF  </vt:lpstr>
      <vt:lpstr>PowerPoint Presentation</vt:lpstr>
      <vt:lpstr>HWRF Data Assimilation Configuration</vt:lpstr>
      <vt:lpstr>Assimilation System</vt:lpstr>
      <vt:lpstr>PowerPoint Presentation</vt:lpstr>
      <vt:lpstr>PowerPoint Presentation</vt:lpstr>
      <vt:lpstr>GSI customization</vt:lpstr>
      <vt:lpstr>Data Assimilation Configuration</vt:lpstr>
      <vt:lpstr>PowerPoint Presentation</vt:lpstr>
      <vt:lpstr>Set up hybrid DA configuration</vt:lpstr>
      <vt:lpstr>PowerPoint Presentation</vt:lpstr>
      <vt:lpstr>PowerPoint Presentation</vt:lpstr>
      <vt:lpstr>Observations – control data usage </vt:lpstr>
      <vt:lpstr>Observations – control data usage </vt:lpstr>
      <vt:lpstr>Observations – control data usage </vt:lpstr>
      <vt:lpstr> Conventional Data Pre-processing  </vt:lpstr>
      <vt:lpstr>Assimilation of NOAA P3 TDR data</vt:lpstr>
      <vt:lpstr>PowerPoint Presentation</vt:lpstr>
      <vt:lpstr>PowerPoint Presentation</vt:lpstr>
      <vt:lpstr>PowerPoint Presentation</vt:lpstr>
      <vt:lpstr>PowerPoint Presentation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HWRF Initialization</dc:title>
  <dc:creator>mtong</dc:creator>
  <cp:lastModifiedBy>Mrinal Biswas</cp:lastModifiedBy>
  <cp:revision>357</cp:revision>
  <dcterms:created xsi:type="dcterms:W3CDTF">2011-03-25T20:55:40Z</dcterms:created>
  <dcterms:modified xsi:type="dcterms:W3CDTF">2016-01-23T22:17:53Z</dcterms:modified>
</cp:coreProperties>
</file>