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3"/>
  </p:notesMasterIdLst>
  <p:handoutMasterIdLst>
    <p:handoutMasterId r:id="rId24"/>
  </p:handoutMasterIdLst>
  <p:sldIdLst>
    <p:sldId id="411" r:id="rId2"/>
    <p:sldId id="414" r:id="rId3"/>
    <p:sldId id="431" r:id="rId4"/>
    <p:sldId id="432" r:id="rId5"/>
    <p:sldId id="436" r:id="rId6"/>
    <p:sldId id="438" r:id="rId7"/>
    <p:sldId id="433" r:id="rId8"/>
    <p:sldId id="437" r:id="rId9"/>
    <p:sldId id="442" r:id="rId10"/>
    <p:sldId id="434" r:id="rId11"/>
    <p:sldId id="441" r:id="rId12"/>
    <p:sldId id="435" r:id="rId13"/>
    <p:sldId id="445" r:id="rId14"/>
    <p:sldId id="446" r:id="rId15"/>
    <p:sldId id="447" r:id="rId16"/>
    <p:sldId id="448" r:id="rId17"/>
    <p:sldId id="450" r:id="rId18"/>
    <p:sldId id="453" r:id="rId19"/>
    <p:sldId id="451" r:id="rId20"/>
    <p:sldId id="452" r:id="rId21"/>
    <p:sldId id="444" r:id="rId2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ce" initials="lb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663399"/>
    <a:srgbClr val="400080"/>
    <a:srgbClr val="EEE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4" autoAdjust="0"/>
    <p:restoredTop sz="94484" autoAdjust="0"/>
  </p:normalViewPr>
  <p:slideViewPr>
    <p:cSldViewPr snapToGrid="0">
      <p:cViewPr>
        <p:scale>
          <a:sx n="75" d="100"/>
          <a:sy n="75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-840" y="-104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69EBEEB-6AB2-47CF-89CB-42980E6FDFE2}" type="datetimeFigureOut">
              <a:rPr lang="en-US" smtClean="0"/>
              <a:pPr/>
              <a:t>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649FEF9-4E9C-4B00-A9C2-6458E3D56B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6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AFBC5F6-3210-4A38-94A7-78B672241A42}" type="datetimeFigureOut">
              <a:rPr lang="en-US" smtClean="0"/>
              <a:pPr/>
              <a:t>1/23/16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688ED1C-DAA6-4984-BCA2-B52835DB45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66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2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8ED1C-DAA6-4984-BCA2-B52835DB45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4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8F24-7E87-3D41-94A1-F32067B9AE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4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6436-E6F8-9749-836E-74FD7CD6FFA0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21E7-1D4B-EE40-B231-7135FDEE1988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6B1B-E9A5-2A49-9902-DBF115433515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EC96-73D0-6342-A59A-E425A7BD0E4F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3207-3656-3343-AD9C-2E4C40B97E73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9C4-65C8-F242-A44E-77513C01F15E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DCC7-3F8F-5D4A-8120-F6FEB7FA584C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C2E5-545A-8845-94F5-16A3E89B2B27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53C9-3ED3-504B-BDF0-09C111AE6CF5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BADD-24B0-F64F-8E82-887A50E91825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AE19-2111-5B46-93A2-406D876CBFF7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A54C45-AC0B-1C49-90C9-737F8C78C685}" type="datetime1">
              <a:rPr lang="en-US" smtClean="0"/>
              <a:t>1/23/16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tcenter.org/HurrWRF/users" TargetMode="External"/><Relationship Id="rId4" Type="http://schemas.openxmlformats.org/officeDocument/2006/relationships/hyperlink" Target="http://www.dtcenter.org/HurrWRF/users/docs/users_guide/HWRF_v3.7a_UG.pdf" TargetMode="External"/><Relationship Id="rId5" Type="http://schemas.openxmlformats.org/officeDocument/2006/relationships/hyperlink" Target="http://www.dtcenter.org/HurrWRF/users/docs/scientific_documents/HWRF_v3.7a_SD.pdf" TargetMode="External"/><Relationship Id="rId6" Type="http://schemas.openxmlformats.org/officeDocument/2006/relationships/hyperlink" Target="http://www.dtcenter.org/HurrWRF/users/docs/users_guide/WRF-NMM_20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dtcenter.org/HurrWRF/users/docs/users_guide/WRF-NMM_2015.pdf" TargetMode="Externa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www.dtcenter.org/HurrWRF/users/docs/users_guide/WRF-NMM_20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8001000" cy="121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Christina Holt</a:t>
            </a:r>
            <a:endParaRPr lang="en-US" sz="2800" b="1" baseline="30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NOAA ESRL Global Systems Division, Boulder CO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University of Colorado CIRES , Boulder CO</a:t>
            </a:r>
          </a:p>
          <a:p>
            <a:pPr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marL="342900" indent="-342900">
              <a:lnSpc>
                <a:spcPct val="80000"/>
              </a:lnSpc>
              <a:buFont typeface="Arial"/>
              <a:buChar char="•"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sz="2000" baseline="30000" dirty="0" smtClean="0">
              <a:ea typeface="ＭＳ Ｐゴシック" pitchFamily="34" charset="-128"/>
            </a:endParaRPr>
          </a:p>
        </p:txBody>
      </p:sp>
      <p:sp>
        <p:nvSpPr>
          <p:cNvPr id="1536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HWRF Initialization Overview</a:t>
            </a:r>
            <a:endParaRPr lang="en-US" dirty="0"/>
          </a:p>
        </p:txBody>
      </p:sp>
      <p:pic>
        <p:nvPicPr>
          <p:cNvPr id="15364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1667" y="194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76800" y="228600"/>
            <a:ext cx="4114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HWRF v3.7a Tutorial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 pitchFamily="34" charset="-128"/>
              </a:rPr>
              <a:t>College Park, MD, Jan 25,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63246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Slides provided by Ligia Bernardet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Analysis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524000"/>
            <a:ext cx="4419600" cy="2554545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1: </a:t>
            </a:r>
            <a:r>
              <a:rPr lang="en-US" sz="2000" b="1" i="1" dirty="0" smtClean="0"/>
              <a:t>WRF Analysis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Is used as a tool to downscale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 to HWRF </a:t>
            </a:r>
            <a:r>
              <a:rPr lang="en-US" sz="2000" dirty="0" err="1" smtClean="0"/>
              <a:t>outer_nest</a:t>
            </a:r>
            <a:r>
              <a:rPr lang="en-US" sz="2000" dirty="0" smtClean="0"/>
              <a:t> (d02), and </a:t>
            </a:r>
            <a:r>
              <a:rPr lang="en-US" sz="2000" dirty="0" err="1" smtClean="0"/>
              <a:t>inner_nest</a:t>
            </a:r>
            <a:r>
              <a:rPr lang="en-US" sz="2000" dirty="0" smtClean="0"/>
              <a:t> (d03)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utputs “analyses” files for d02 and d03, which are t=0 “WRF restart” files, containing variables needed by vortex relocation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8313"/>
              </p:ext>
            </p:extLst>
          </p:nvPr>
        </p:nvGraphicFramePr>
        <p:xfrm>
          <a:off x="1981200" y="527304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54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Domains for </a:t>
                      </a:r>
                      <a:r>
                        <a:rPr lang="en-US" i="1" dirty="0" smtClean="0"/>
                        <a:t>WRF Analysis </a:t>
                      </a:r>
                      <a:r>
                        <a:rPr lang="en-US" dirty="0" smtClean="0"/>
                        <a:t>and HWRF forecast are identical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18</a:t>
                      </a:r>
                      <a:r>
                        <a:rPr lang="en-US" dirty="0" smtClean="0"/>
                        <a:t> km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6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d03 - 2 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HWRF_dom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4736" r="13092" b="3232"/>
          <a:stretch/>
        </p:blipFill>
        <p:spPr>
          <a:xfrm>
            <a:off x="304800" y="1371600"/>
            <a:ext cx="4111037" cy="38570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0800" y="1688068"/>
            <a:ext cx="66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743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36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ghost_parent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3733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3399"/>
                </a:solidFill>
              </a:rPr>
              <a:t>inner_nest</a:t>
            </a:r>
            <a:endParaRPr lang="en-US" dirty="0">
              <a:solidFill>
                <a:srgbClr val="66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outer_nest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2819400" y="3200400"/>
            <a:ext cx="533400" cy="48946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 flipV="1">
            <a:off x="2590800" y="3276600"/>
            <a:ext cx="228600" cy="641866"/>
          </a:xfrm>
          <a:prstGeom prst="straightConnector1">
            <a:avLst/>
          </a:prstGeom>
          <a:ln>
            <a:solidFill>
              <a:srgbClr val="66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</p:cNvCxnSpPr>
          <p:nvPr/>
        </p:nvCxnSpPr>
        <p:spPr>
          <a:xfrm>
            <a:off x="2659132" y="2546866"/>
            <a:ext cx="84068" cy="2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2157507" y="2927866"/>
            <a:ext cx="357093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8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vortex initialization: </a:t>
            </a:r>
            <a:r>
              <a:rPr lang="en-US" i="1" u="sng" dirty="0" smtClean="0"/>
              <a:t>Ghost</a:t>
            </a:r>
            <a:endParaRPr lang="en-US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HWRF_dom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4736" r="13092" b="3232"/>
          <a:stretch/>
        </p:blipFill>
        <p:spPr>
          <a:xfrm>
            <a:off x="304800" y="1371600"/>
            <a:ext cx="4111037" cy="3857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0800" y="1688068"/>
            <a:ext cx="66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2743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2362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ghost_parent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3733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3399"/>
                </a:solidFill>
              </a:rPr>
              <a:t>inner_nest</a:t>
            </a:r>
            <a:endParaRPr lang="en-US" dirty="0">
              <a:solidFill>
                <a:srgbClr val="66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3505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outer_nest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2819400" y="3200400"/>
            <a:ext cx="533400" cy="48946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2590800" y="3276600"/>
            <a:ext cx="228600" cy="641866"/>
          </a:xfrm>
          <a:prstGeom prst="straightConnector1">
            <a:avLst/>
          </a:prstGeom>
          <a:ln>
            <a:solidFill>
              <a:srgbClr val="66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659132" y="2546866"/>
            <a:ext cx="84068" cy="2725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2157507" y="2927866"/>
            <a:ext cx="357093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2161"/>
              </p:ext>
            </p:extLst>
          </p:nvPr>
        </p:nvGraphicFramePr>
        <p:xfrm>
          <a:off x="1981200" y="4648200"/>
          <a:ext cx="5867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447800"/>
                <a:gridCol w="1352550"/>
                <a:gridCol w="146685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Domains for HWRF forecast, </a:t>
                      </a:r>
                      <a:r>
                        <a:rPr lang="en-US" i="1" dirty="0" smtClean="0"/>
                        <a:t>WRF Analysis,  WRF</a:t>
                      </a:r>
                      <a:r>
                        <a:rPr lang="en-US" i="1" baseline="0" dirty="0" smtClean="0"/>
                        <a:t>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d01 -</a:t>
                      </a:r>
                      <a:r>
                        <a:rPr lang="en-US" baseline="0" dirty="0" smtClean="0"/>
                        <a:t> 18</a:t>
                      </a:r>
                      <a:r>
                        <a:rPr lang="en-US" dirty="0" smtClean="0"/>
                        <a:t>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d02 – 6 km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d03 - 2 km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HWRF Forecast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Analysis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12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x12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7.1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x7.1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WRF Ghost</a:t>
                      </a:r>
                      <a:endParaRPr lang="en-US" i="1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x80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26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x26</a:t>
                      </a:r>
                      <a:r>
                        <a:rPr lang="en-US" baseline="30000" dirty="0" smtClean="0"/>
                        <a:t>o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13</a:t>
                      </a:r>
                      <a:r>
                        <a:rPr lang="en-US" baseline="30000" dirty="0" smtClean="0"/>
                        <a:t>o</a:t>
                      </a:r>
                      <a:r>
                        <a:rPr lang="en-US" baseline="0" dirty="0" smtClean="0"/>
                        <a:t>x13</a:t>
                      </a:r>
                      <a:r>
                        <a:rPr lang="en-US" baseline="30000" dirty="0" smtClean="0"/>
                        <a:t>o</a:t>
                      </a:r>
                      <a:endParaRPr lang="en-US" dirty="0"/>
                    </a:p>
                  </a:txBody>
                  <a:tcPr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95800" y="1524000"/>
            <a:ext cx="4419600" cy="2554545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 2: </a:t>
            </a:r>
            <a:r>
              <a:rPr lang="en-US" sz="2000" b="1" i="1" dirty="0" smtClean="0"/>
              <a:t>WRF Ghost </a:t>
            </a:r>
            <a:r>
              <a:rPr lang="en-US" sz="2000" b="1" dirty="0" smtClean="0"/>
              <a:t>run (90 s WRF run)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global data from </a:t>
            </a:r>
            <a:r>
              <a:rPr lang="en-US" sz="2000" i="1" dirty="0" smtClean="0"/>
              <a:t>real</a:t>
            </a:r>
            <a:r>
              <a:rPr lang="en-US" sz="2000" dirty="0" smtClean="0"/>
              <a:t>’s wrfinput_d01 file to a </a:t>
            </a:r>
            <a:r>
              <a:rPr lang="en-US" sz="2000" u="sng" dirty="0" smtClean="0"/>
              <a:t>large</a:t>
            </a:r>
            <a:r>
              <a:rPr lang="en-US" sz="2000" dirty="0" smtClean="0"/>
              <a:t> high-resolution domain for storm-scale data assimilation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Outputs </a:t>
            </a:r>
            <a:r>
              <a:rPr lang="en-US" sz="2000" dirty="0" smtClean="0"/>
              <a:t>ghost-sized “</a:t>
            </a:r>
            <a:r>
              <a:rPr lang="en-US" sz="2000" dirty="0"/>
              <a:t>analyses” files for </a:t>
            </a:r>
            <a:r>
              <a:rPr lang="en-US" sz="2000" dirty="0" smtClean="0"/>
              <a:t>ghost d02 and ghost d03</a:t>
            </a:r>
            <a:r>
              <a:rPr lang="en-US" sz="2000" dirty="0"/>
              <a:t>, </a:t>
            </a:r>
            <a:r>
              <a:rPr lang="en-US" sz="2000" dirty="0" smtClean="0"/>
              <a:t>containing variables </a:t>
            </a:r>
            <a:r>
              <a:rPr lang="en-US" sz="2000" dirty="0"/>
              <a:t>needed by </a:t>
            </a:r>
            <a:r>
              <a:rPr lang="en-US" sz="2000" dirty="0" smtClean="0"/>
              <a:t>DA package</a:t>
            </a:r>
          </a:p>
        </p:txBody>
      </p:sp>
    </p:spTree>
    <p:extLst>
      <p:ext uri="{BB962C8B-B14F-4D97-AF65-F5344CB8AC3E}">
        <p14:creationId xmlns:p14="http://schemas.microsoft.com/office/powerpoint/2010/main" val="167192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last Analysis &amp; Ghost runs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264224"/>
            <a:ext cx="4114800" cy="1015663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Ghost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Provides first guess for storm-scale DA</a:t>
            </a:r>
          </a:p>
        </p:txBody>
      </p:sp>
      <p:pic>
        <p:nvPicPr>
          <p:cNvPr id="13" name="Picture 12" descr="HWRFv3.5b_Tutorial_ghost_a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" y="1727022"/>
            <a:ext cx="7629525" cy="2514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59299" y="4264224"/>
            <a:ext cx="4114800" cy="193899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WRF Analysis </a:t>
            </a:r>
            <a:r>
              <a:rPr lang="en-US" sz="2000" b="1" dirty="0" smtClean="0"/>
              <a:t>90-s run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Downscales info from global model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d01,d02,d03 used as main input to vortex initialization procedure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d01 output used for identifying location of vortex in global model for </a:t>
            </a:r>
            <a:r>
              <a:rPr lang="en-US" sz="2000" dirty="0" smtClean="0"/>
              <a:t>removal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51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3041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708" y="1737311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7115" y="1540221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3377" y="4154462"/>
            <a:ext cx="3383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Start vortex adjustment process by      extracting HWRF vortex from previous </a:t>
            </a:r>
            <a:r>
              <a:rPr lang="en-US" sz="2000" dirty="0" smtClean="0"/>
              <a:t>forecast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69263" y="2558169"/>
            <a:ext cx="0" cy="4099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10317" y="2640812"/>
            <a:ext cx="3930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&gt;14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IS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365" y="4942665"/>
            <a:ext cx="1414338" cy="1502513"/>
          </a:xfrm>
          <a:prstGeom prst="rect">
            <a:avLst/>
          </a:prstGeom>
          <a:solidFill>
            <a:srgbClr val="C3D69B"/>
          </a:solidFill>
          <a:ln>
            <a:solidFill>
              <a:srgbClr val="4F6228"/>
            </a:solidFill>
          </a:ln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928" y="5225209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17" name="Rectangle 16"/>
          <p:cNvSpPr/>
          <p:nvPr/>
        </p:nvSpPr>
        <p:spPr>
          <a:xfrm>
            <a:off x="388367" y="2710569"/>
            <a:ext cx="37764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IF </a:t>
            </a:r>
          </a:p>
          <a:p>
            <a:r>
              <a:rPr lang="en-US" sz="2000" dirty="0" smtClean="0"/>
              <a:t>   Intensity &lt; 14 ms</a:t>
            </a:r>
            <a:r>
              <a:rPr lang="en-US" sz="2000" baseline="30000" dirty="0" smtClean="0"/>
              <a:t>-1</a:t>
            </a:r>
            <a:endParaRPr lang="en-US" sz="2000" dirty="0" smtClean="0"/>
          </a:p>
          <a:p>
            <a:r>
              <a:rPr lang="en-US" sz="2000" b="1" dirty="0" smtClean="0"/>
              <a:t>OR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/>
              <a:t>P</a:t>
            </a:r>
            <a:r>
              <a:rPr lang="en-US" sz="2000" dirty="0" smtClean="0"/>
              <a:t>revious 6 –h forecast NOT available</a:t>
            </a:r>
          </a:p>
          <a:p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   Exit Stage 1</a:t>
            </a:r>
          </a:p>
          <a:p>
            <a:endParaRPr lang="en-US" sz="2000" dirty="0" smtClean="0"/>
          </a:p>
        </p:txBody>
      </p:sp>
      <p:pic>
        <p:nvPicPr>
          <p:cNvPr id="20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74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6999" y="1266003"/>
            <a:ext cx="8217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Separate the GDAS first guess vortex from environmental 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2184169" y="2078642"/>
            <a:ext cx="1414338" cy="15025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7293" y="2387620"/>
            <a:ext cx="785594" cy="1040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304" y="2261348"/>
            <a:ext cx="103731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6</a:t>
            </a:r>
            <a:r>
              <a:rPr lang="en-US" sz="2000" dirty="0" smtClean="0">
                <a:solidFill>
                  <a:schemeClr val="tx2"/>
                </a:solidFill>
              </a:rPr>
              <a:t> km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9908" y="2387620"/>
            <a:ext cx="91034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</a:rPr>
              <a:t>D03</a:t>
            </a: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2</a:t>
            </a:r>
            <a:r>
              <a:rPr lang="en-US" sz="2000" dirty="0" smtClean="0">
                <a:solidFill>
                  <a:schemeClr val="accent4"/>
                </a:solidFill>
              </a:rPr>
              <a:t> km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1"/>
          </p:cNvCxnSpPr>
          <p:nvPr/>
        </p:nvCxnSpPr>
        <p:spPr>
          <a:xfrm>
            <a:off x="1920623" y="2615291"/>
            <a:ext cx="263546" cy="21460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1"/>
            <a:endCxn id="10" idx="3"/>
          </p:cNvCxnSpPr>
          <p:nvPr/>
        </p:nvCxnSpPr>
        <p:spPr>
          <a:xfrm flipH="1">
            <a:off x="5092887" y="2741563"/>
            <a:ext cx="287021" cy="166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46" y="2510625"/>
            <a:ext cx="583181" cy="583181"/>
          </a:xfrm>
          <a:prstGeom prst="rect">
            <a:avLst/>
          </a:prstGeom>
        </p:spPr>
      </p:pic>
      <p:pic>
        <p:nvPicPr>
          <p:cNvPr id="24" name="Picture 23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26" y="2593565"/>
            <a:ext cx="583181" cy="58318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30373" y="4368758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36" y="4651302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sp>
        <p:nvSpPr>
          <p:cNvPr id="30" name="Rectangle 29"/>
          <p:cNvSpPr/>
          <p:nvPr/>
        </p:nvSpPr>
        <p:spPr>
          <a:xfrm>
            <a:off x="2954556" y="4324493"/>
            <a:ext cx="1608375" cy="1705936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6172" y="4327342"/>
            <a:ext cx="1445142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D02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+ D03</a:t>
            </a:r>
          </a:p>
        </p:txBody>
      </p:sp>
      <p:pic>
        <p:nvPicPr>
          <p:cNvPr id="32" name="Picture 31" descr="LcK5Mq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41" y="4854295"/>
            <a:ext cx="583181" cy="583181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5092887" y="4820426"/>
            <a:ext cx="934906" cy="397145"/>
          </a:xfrm>
          <a:prstGeom prst="rightArrow">
            <a:avLst/>
          </a:prstGeom>
          <a:solidFill>
            <a:srgbClr val="C3D6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422760">
            <a:off x="2656176" y="358115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6981289">
            <a:off x="3875291" y="3574395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641" y="5120015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Combine onto the 3X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domain (20x20</a:t>
            </a:r>
            <a:r>
              <a:rPr lang="en-US" sz="2000" baseline="30000" dirty="0" smtClean="0">
                <a:solidFill>
                  <a:schemeClr val="tx2"/>
                </a:solidFill>
              </a:rPr>
              <a:t>o</a:t>
            </a:r>
            <a:r>
              <a:rPr lang="en-US" sz="2000" dirty="0" smtClean="0">
                <a:solidFill>
                  <a:schemeClr val="tx2"/>
                </a:solidFill>
              </a:rPr>
              <a:t> 2-km)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0265" y="5187409"/>
            <a:ext cx="168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</a:rPr>
              <a:t>Separate environment and vortex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6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1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initialization: Stage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1537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Cold Start?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45611" y="2286000"/>
            <a:ext cx="1780990" cy="62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Cycled Start?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8204" y="2358996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7759" y="2990064"/>
            <a:ext cx="0" cy="2639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2715" y="3299756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&lt; 20 m/s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92235" y="3304377"/>
            <a:ext cx="1780990" cy="6277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&gt;= 20 m/s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85101" y="3364560"/>
            <a:ext cx="759110" cy="3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2715" y="4152024"/>
            <a:ext cx="1780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downscaled GDAS fields (Stage 2)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4211" y="4152024"/>
            <a:ext cx="1672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 an axisymmetric bogus vortex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45611" y="3998136"/>
            <a:ext cx="17809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Update and use vortex from previous HWRF forecast </a:t>
            </a:r>
          </a:p>
          <a:p>
            <a:pPr algn="ctr"/>
            <a:r>
              <a:rPr lang="en-US" sz="2000" dirty="0" smtClean="0"/>
              <a:t>(Stage 1) </a:t>
            </a:r>
            <a:endParaRPr lang="en-US" sz="2000" dirty="0"/>
          </a:p>
        </p:txBody>
      </p:sp>
      <p:pic>
        <p:nvPicPr>
          <p:cNvPr id="26" name="Picture 25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15" y="5771415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7" name="Picture 26" descr="LcK5Mqpc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18" y="5783240"/>
            <a:ext cx="583181" cy="583181"/>
          </a:xfrm>
          <a:prstGeom prst="rect">
            <a:avLst/>
          </a:prstGeom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28" name="Picture 27" descr="LcK5Mqpca.p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27" y="5783240"/>
            <a:ext cx="583181" cy="583181"/>
          </a:xfrm>
          <a:prstGeom prst="rect">
            <a:avLst/>
          </a:prstGeom>
          <a:effectLst/>
          <a:scene3d>
            <a:camera prst="orthographicFront">
              <a:rot lat="624000" lon="18960000" rev="180000"/>
            </a:camera>
            <a:lightRig rig="threePt" dir="t"/>
          </a:scene3d>
        </p:spPr>
      </p:pic>
      <p:sp>
        <p:nvSpPr>
          <p:cNvPr id="19" name="Rectangle 18"/>
          <p:cNvSpPr/>
          <p:nvPr/>
        </p:nvSpPr>
        <p:spPr>
          <a:xfrm>
            <a:off x="609600" y="1282500"/>
            <a:ext cx="8217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Determine which vortex will be used for initializing HWRF and update it using TC Vitals</a:t>
            </a:r>
          </a:p>
        </p:txBody>
      </p:sp>
    </p:spTree>
    <p:extLst>
      <p:ext uri="{BB962C8B-B14F-4D97-AF65-F5344CB8AC3E}">
        <p14:creationId xmlns:p14="http://schemas.microsoft.com/office/powerpoint/2010/main" val="192674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</a:t>
            </a:r>
            <a:r>
              <a:rPr lang="en-US" dirty="0" smtClean="0"/>
              <a:t>initialization</a:t>
            </a:r>
            <a:r>
              <a:rPr lang="en-US" dirty="0"/>
              <a:t>: Stage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705" y="2984600"/>
            <a:ext cx="821350" cy="858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9153" y="4100933"/>
            <a:ext cx="475215" cy="455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137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31" y="3497297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8" name="Right Arrow 7"/>
          <p:cNvSpPr/>
          <p:nvPr/>
        </p:nvSpPr>
        <p:spPr>
          <a:xfrm rot="20375060">
            <a:off x="5715063" y="3295103"/>
            <a:ext cx="934906" cy="397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90173">
            <a:off x="5744705" y="3993973"/>
            <a:ext cx="934906" cy="39714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-1"/>
          <a:stretch/>
        </p:blipFill>
        <p:spPr>
          <a:xfrm>
            <a:off x="7347101" y="4100933"/>
            <a:ext cx="452313" cy="435180"/>
          </a:xfrm>
          <a:prstGeom prst="rect">
            <a:avLst/>
          </a:prstGeom>
          <a:effectLst/>
        </p:spPr>
      </p:pic>
      <p:pic>
        <p:nvPicPr>
          <p:cNvPr id="11" name="Picture 10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01" y="3183878"/>
            <a:ext cx="452313" cy="452313"/>
          </a:xfrm>
          <a:prstGeom prst="rect">
            <a:avLst/>
          </a:prstGeom>
          <a:effectLst/>
        </p:spPr>
      </p:pic>
      <p:sp>
        <p:nvSpPr>
          <p:cNvPr id="12" name="Rectangle 11"/>
          <p:cNvSpPr/>
          <p:nvPr/>
        </p:nvSpPr>
        <p:spPr>
          <a:xfrm>
            <a:off x="3854936" y="3046091"/>
            <a:ext cx="1414338" cy="1502513"/>
          </a:xfrm>
          <a:prstGeom prst="rect">
            <a:avLst/>
          </a:prstGeom>
          <a:solidFill>
            <a:srgbClr val="C3D69B"/>
          </a:solidFill>
          <a:ln/>
          <a:effectLst>
            <a:outerShdw blurRad="50800" dist="215900" dir="5400000" algn="tl" rotWithShape="0">
              <a:prstClr val="black">
                <a:alpha val="31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38" y="3517752"/>
            <a:ext cx="583181" cy="58318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sp>
        <p:nvSpPr>
          <p:cNvPr id="14" name="Right Arrow 13"/>
          <p:cNvSpPr/>
          <p:nvPr/>
        </p:nvSpPr>
        <p:spPr>
          <a:xfrm>
            <a:off x="2683589" y="3636191"/>
            <a:ext cx="609411" cy="39714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2099" y="1363379"/>
            <a:ext cx="8217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Put selected vortex in GDAS environmental flow for both analysis and ghost domains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4147" y="4857452"/>
            <a:ext cx="3527779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Final result is updated fields for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/>
              <a:t>HWRF Forecast domains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d02 (outer nest)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d03 (inner nest)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/>
              <a:t>HWRF DA domains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ghost (d03)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i="1" dirty="0" smtClean="0"/>
              <a:t>ghost parent (d02)</a:t>
            </a:r>
            <a:endParaRPr lang="en-US" sz="1600" dirty="0" smtClean="0"/>
          </a:p>
        </p:txBody>
      </p:sp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85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64154" y="1595711"/>
            <a:ext cx="19794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79824" y="5050578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0035" y="5312049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assimilation (simplified)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0282" y="1451231"/>
            <a:ext cx="1760459" cy="70788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Parent (D02)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209800"/>
            <a:ext cx="1252421" cy="1229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2578" y="2542822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634" y="1501445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(D03)</a:t>
            </a:r>
          </a:p>
        </p:txBody>
      </p: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427141" y="2560697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6361977" y="5169666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6396899" y="5207572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3664154" y="2548971"/>
            <a:ext cx="1979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4154" y="3465685"/>
            <a:ext cx="1979400" cy="707886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19576" y="4161599"/>
            <a:ext cx="117291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55120" y="4173571"/>
            <a:ext cx="943320" cy="400110"/>
          </a:xfrm>
          <a:prstGeom prst="rect">
            <a:avLst/>
          </a:prstGeom>
          <a:solidFill>
            <a:srgbClr val="EBF1DE"/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4653854" y="1995821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4653854" y="2949081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2606035" y="3819628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5643554" y="3819628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 flipH="1">
            <a:off x="2606035" y="3439454"/>
            <a:ext cx="1376" cy="722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 flipH="1">
            <a:off x="6726780" y="3195202"/>
            <a:ext cx="8110" cy="97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  <a:endCxn id="31" idx="0"/>
          </p:cNvCxnSpPr>
          <p:nvPr/>
        </p:nvCxnSpPr>
        <p:spPr>
          <a:xfrm>
            <a:off x="2606035" y="4561709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6724289" y="4573681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2006" y="2548971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</a:t>
            </a:r>
          </a:p>
        </p:txBody>
      </p:sp>
      <p:pic>
        <p:nvPicPr>
          <p:cNvPr id="38" name="Picture 37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1" y="2538848"/>
            <a:ext cx="583181" cy="583181"/>
          </a:xfrm>
          <a:prstGeom prst="rect">
            <a:avLst/>
          </a:prstGeom>
        </p:spPr>
      </p:pic>
      <p:pic>
        <p:nvPicPr>
          <p:cNvPr id="42" name="Picture 41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75" y="5315915"/>
            <a:ext cx="583181" cy="5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4752622" y="1979677"/>
            <a:ext cx="1979400" cy="400110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Observations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68292" y="5434544"/>
            <a:ext cx="1252421" cy="1229654"/>
          </a:xfrm>
          <a:prstGeom prst="rect">
            <a:avLst/>
          </a:prstGeom>
          <a:pattFill prst="wd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806" y="5503530"/>
            <a:ext cx="1530765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</a:t>
            </a:r>
            <a:r>
              <a:rPr lang="en-US" sz="2000" b="1" dirty="0" smtClean="0">
                <a:solidFill>
                  <a:schemeClr val="tx2"/>
                </a:solidFill>
              </a:rPr>
              <a:t>nalysis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 data assimilation (FGAT detail)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17017" y="2852782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334" y="2557860"/>
            <a:ext cx="1252421" cy="1229654"/>
            <a:chOff x="1959866" y="2173894"/>
            <a:chExt cx="1252421" cy="1229654"/>
          </a:xfrm>
        </p:grpSpPr>
        <p:sp>
          <p:nvSpPr>
            <p:cNvPr id="9" name="Rectangle 8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pic>
        <p:nvPicPr>
          <p:cNvPr id="19" name="Picture 18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51939" y="2878765"/>
            <a:ext cx="689701" cy="632232"/>
          </a:xfrm>
          <a:prstGeom prst="rect">
            <a:avLst/>
          </a:prstGeom>
          <a:effectLst/>
        </p:spPr>
      </p:pic>
      <p:sp>
        <p:nvSpPr>
          <p:cNvPr id="36" name="Rectangle 35"/>
          <p:cNvSpPr/>
          <p:nvPr/>
        </p:nvSpPr>
        <p:spPr>
          <a:xfrm>
            <a:off x="7450445" y="5553632"/>
            <a:ext cx="724623" cy="65238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485367" y="5619760"/>
            <a:ext cx="689701" cy="632232"/>
          </a:xfrm>
          <a:prstGeom prst="rect">
            <a:avLst/>
          </a:prstGeom>
          <a:effectLst/>
        </p:spPr>
      </p:pic>
      <p:sp>
        <p:nvSpPr>
          <p:cNvPr id="22" name="TextBox 21"/>
          <p:cNvSpPr txBox="1"/>
          <p:nvPr/>
        </p:nvSpPr>
        <p:spPr>
          <a:xfrm>
            <a:off x="4752622" y="2932937"/>
            <a:ext cx="19794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bufrprep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2622" y="3849651"/>
            <a:ext cx="1979400" cy="707886"/>
          </a:xfrm>
          <a:prstGeom prst="rect">
            <a:avLst/>
          </a:prstGeom>
          <a:solidFill>
            <a:srgbClr val="D9D9D9"/>
          </a:solidFill>
          <a:ln w="22225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Obs w/ altered QC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8044" y="4545565"/>
            <a:ext cx="117291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3588" y="4557537"/>
            <a:ext cx="9433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GSI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5742322" y="2379787"/>
            <a:ext cx="0" cy="55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2" idx="2"/>
            <a:endCxn id="23" idx="0"/>
          </p:cNvCxnSpPr>
          <p:nvPr/>
        </p:nvCxnSpPr>
        <p:spPr>
          <a:xfrm>
            <a:off x="5742322" y="3333047"/>
            <a:ext cx="0" cy="516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1"/>
            <a:endCxn id="24" idx="0"/>
          </p:cNvCxnSpPr>
          <p:nvPr/>
        </p:nvCxnSpPr>
        <p:spPr>
          <a:xfrm flipH="1">
            <a:off x="3694503" y="4203594"/>
            <a:ext cx="1058119" cy="341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5" idx="0"/>
          </p:cNvCxnSpPr>
          <p:nvPr/>
        </p:nvCxnSpPr>
        <p:spPr>
          <a:xfrm>
            <a:off x="6732022" y="4203594"/>
            <a:ext cx="1083226" cy="35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3674545" y="3787514"/>
            <a:ext cx="19958" cy="758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25" idx="0"/>
          </p:cNvCxnSpPr>
          <p:nvPr/>
        </p:nvCxnSpPr>
        <p:spPr>
          <a:xfrm>
            <a:off x="7779329" y="3505162"/>
            <a:ext cx="35919" cy="105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2"/>
          </p:cNvCxnSpPr>
          <p:nvPr/>
        </p:nvCxnSpPr>
        <p:spPr>
          <a:xfrm>
            <a:off x="3694503" y="4945675"/>
            <a:ext cx="0" cy="4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36" idx="0"/>
          </p:cNvCxnSpPr>
          <p:nvPr/>
        </p:nvCxnSpPr>
        <p:spPr>
          <a:xfrm flipH="1">
            <a:off x="7812757" y="4957647"/>
            <a:ext cx="2491" cy="59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8877" y="1995727"/>
            <a:ext cx="2080959" cy="31700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First guesses at 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-3h, 0h, +3h</a:t>
            </a:r>
          </a:p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(WPS, Ghost, Analysis, real, and relocate are done for 3 time levels in order to use First Guess at Appropriate Time – FGAT)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23916" y="2411004"/>
            <a:ext cx="1252421" cy="1229654"/>
            <a:chOff x="1959866" y="2173894"/>
            <a:chExt cx="1252421" cy="1229654"/>
          </a:xfrm>
        </p:grpSpPr>
        <p:sp>
          <p:nvSpPr>
            <p:cNvPr id="38" name="Rectangle 37"/>
            <p:cNvSpPr/>
            <p:nvPr/>
          </p:nvSpPr>
          <p:spPr>
            <a:xfrm>
              <a:off x="1959866" y="2173894"/>
              <a:ext cx="1252421" cy="12296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Picture 41" descr="LcK5Mqpca.png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2239012" y="2432910"/>
              <a:ext cx="689701" cy="632232"/>
            </a:xfrm>
            <a:prstGeom prst="rect">
              <a:avLst/>
            </a:prstGeom>
            <a:effectLst/>
          </p:spPr>
        </p:pic>
      </p:grpSp>
      <p:sp>
        <p:nvSpPr>
          <p:cNvPr id="44" name="Rectangle 43"/>
          <p:cNvSpPr/>
          <p:nvPr/>
        </p:nvSpPr>
        <p:spPr>
          <a:xfrm>
            <a:off x="2531409" y="2296149"/>
            <a:ext cx="1252421" cy="12296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562285" y="2710673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597207" y="2736656"/>
            <a:ext cx="689701" cy="632232"/>
          </a:xfrm>
          <a:prstGeom prst="rect">
            <a:avLst/>
          </a:prstGeom>
          <a:effectLst/>
        </p:spPr>
      </p:pic>
      <p:sp>
        <p:nvSpPr>
          <p:cNvPr id="49" name="Rectangle 48"/>
          <p:cNvSpPr/>
          <p:nvPr/>
        </p:nvSpPr>
        <p:spPr>
          <a:xfrm>
            <a:off x="7774875" y="2520757"/>
            <a:ext cx="724623" cy="6523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 descr="LcK5Mqpca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/>
        </p:blipFill>
        <p:spPr>
          <a:xfrm>
            <a:off x="7809797" y="2546740"/>
            <a:ext cx="689701" cy="632232"/>
          </a:xfrm>
          <a:prstGeom prst="rect">
            <a:avLst/>
          </a:prstGeom>
          <a:effectLst/>
        </p:spPr>
      </p:pic>
      <p:pic>
        <p:nvPicPr>
          <p:cNvPr id="55" name="Picture 54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07" y="2595288"/>
            <a:ext cx="583181" cy="583181"/>
          </a:xfrm>
          <a:prstGeom prst="rect">
            <a:avLst/>
          </a:prstGeom>
        </p:spPr>
      </p:pic>
      <p:pic>
        <p:nvPicPr>
          <p:cNvPr id="56" name="Picture 55" descr="LcK5Mqpca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37" y="5746769"/>
            <a:ext cx="583181" cy="58318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51614" y="1451236"/>
            <a:ext cx="176045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Parent (D02)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84004" y="1830704"/>
            <a:ext cx="1478446" cy="4001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Ghost (D03)</a:t>
            </a:r>
          </a:p>
        </p:txBody>
      </p:sp>
    </p:spTree>
    <p:extLst>
      <p:ext uri="{BB962C8B-B14F-4D97-AF65-F5344CB8AC3E}">
        <p14:creationId xmlns:p14="http://schemas.microsoft.com/office/powerpoint/2010/main" val="77329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7" name="Trapezoid 2"/>
          <p:cNvSpPr>
            <a:spLocks noChangeAspect="1"/>
          </p:cNvSpPr>
          <p:nvPr/>
        </p:nvSpPr>
        <p:spPr>
          <a:xfrm rot="10800000">
            <a:off x="11813" y="1981200"/>
            <a:ext cx="3915903" cy="3515388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  <a:effectLst>
            <a:outerShdw blurRad="50800" dist="2159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LcK5Mqp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80" y="2972159"/>
            <a:ext cx="266651" cy="266651"/>
          </a:xfrm>
          <a:prstGeom prst="rect">
            <a:avLst/>
          </a:prstGeom>
          <a:effectLst/>
          <a:scene3d>
            <a:camera prst="perspectiveContrastingRightFacing"/>
            <a:lightRig rig="threePt" dir="t"/>
          </a:scene3d>
        </p:spPr>
      </p:pic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3749981" y="2828153"/>
            <a:ext cx="469415" cy="522735"/>
            <a:chOff x="5817039" y="2082170"/>
            <a:chExt cx="598484" cy="666465"/>
          </a:xfrm>
          <a:pattFill prst="wd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8" name="Rectangle 17"/>
            <p:cNvSpPr/>
            <p:nvPr/>
          </p:nvSpPr>
          <p:spPr>
            <a:xfrm>
              <a:off x="5817039" y="2082170"/>
              <a:ext cx="598484" cy="666465"/>
            </a:xfrm>
            <a:prstGeom prst="rect">
              <a:avLst/>
            </a:prstGeom>
            <a:grpFill/>
            <a:ln/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720" y="2265771"/>
              <a:ext cx="339969" cy="339969"/>
            </a:xfrm>
            <a:prstGeom prst="rect">
              <a:avLst/>
            </a:prstGeom>
            <a:grpFill/>
            <a:effectLst/>
            <a:scene3d>
              <a:camera prst="perspectiveContrastingRightFacing"/>
              <a:lightRig rig="threePt" dir="t"/>
            </a:scene3d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891928" y="2939019"/>
            <a:ext cx="271594" cy="277332"/>
            <a:chOff x="7752312" y="2082170"/>
            <a:chExt cx="346270" cy="353586"/>
          </a:xfrm>
        </p:grpSpPr>
        <p:sp>
          <p:nvSpPr>
            <p:cNvPr id="19" name="Rectangle 18"/>
            <p:cNvSpPr/>
            <p:nvPr/>
          </p:nvSpPr>
          <p:spPr>
            <a:xfrm>
              <a:off x="7752312" y="2082170"/>
              <a:ext cx="346270" cy="353586"/>
            </a:xfrm>
            <a:prstGeom prst="rect">
              <a:avLst/>
            </a:prstGeom>
            <a:effectLst>
              <a:outerShdw blurRad="50800" dist="215900" dir="8100000" algn="tr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LcK5Mqpca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8613" y="2095787"/>
              <a:ext cx="339969" cy="339969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effectLst/>
            <a:scene3d>
              <a:camera prst="perspectiveContrastingRightFacing"/>
              <a:lightRig rig="threePt" dir="t"/>
            </a:scene3d>
          </p:spPr>
        </p:pic>
      </p:grpSp>
      <p:sp>
        <p:nvSpPr>
          <p:cNvPr id="7" name="TextBox 6"/>
          <p:cNvSpPr txBox="1"/>
          <p:nvPr/>
        </p:nvSpPr>
        <p:spPr>
          <a:xfrm>
            <a:off x="4237593" y="4510916"/>
            <a:ext cx="450242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nsures consistency between domains by interpolating data from inner nests to their parent</a:t>
            </a:r>
            <a:endParaRPr lang="en-US" sz="2400" dirty="0"/>
          </a:p>
        </p:txBody>
      </p:sp>
      <p:pic>
        <p:nvPicPr>
          <p:cNvPr id="23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60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5675E-6 -1.36174E-6 L -0.17434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7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10000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079E-6 -2.40852E-7 L -0.28842 -2.40852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9" presetClass="exit" presetSubtype="0" repeatCount="1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299"/>
            <a:ext cx="7315200" cy="57851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7609" y="4330483"/>
            <a:ext cx="4495800" cy="2308324"/>
          </a:xfrm>
          <a:prstGeom prst="rect">
            <a:avLst/>
          </a:prstGeom>
          <a:solidFill>
            <a:srgbClr val="EBF1DE"/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– Global Forecast System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lateral boundary conditions and initial conditions for parent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GDAS – Global Data Assimilation System (6-h forecast of previous 6-h cycle)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initialization of nests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GFS ensemble</a:t>
            </a: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sed for hybrid DA</a:t>
            </a:r>
            <a:endParaRPr lang="en-US" b="1" dirty="0"/>
          </a:p>
        </p:txBody>
      </p:sp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96000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7187" y="762000"/>
            <a:ext cx="8382000" cy="2514600"/>
          </a:xfrm>
          <a:prstGeom prst="ellipse">
            <a:avLst/>
          </a:prstGeom>
          <a:solidFill>
            <a:srgbClr val="FFFF00">
              <a:alpha val="9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 for HWRF forecast</a:t>
            </a:r>
            <a:endParaRPr lang="en-US" dirty="0"/>
          </a:p>
        </p:txBody>
      </p:sp>
      <p:sp>
        <p:nvSpPr>
          <p:cNvPr id="6" name="Trapezoid 2"/>
          <p:cNvSpPr/>
          <p:nvPr/>
        </p:nvSpPr>
        <p:spPr>
          <a:xfrm rot="10800000">
            <a:off x="457200" y="1819118"/>
            <a:ext cx="4992611" cy="4481971"/>
          </a:xfrm>
          <a:custGeom>
            <a:avLst/>
            <a:gdLst>
              <a:gd name="connsiteX0" fmla="*/ 0 w 4627654"/>
              <a:gd name="connsiteY0" fmla="*/ 3693612 h 3693612"/>
              <a:gd name="connsiteX1" fmla="*/ 923403 w 4627654"/>
              <a:gd name="connsiteY1" fmla="*/ 0 h 3693612"/>
              <a:gd name="connsiteX2" fmla="*/ 3704251 w 4627654"/>
              <a:gd name="connsiteY2" fmla="*/ 0 h 3693612"/>
              <a:gd name="connsiteX3" fmla="*/ 4627654 w 4627654"/>
              <a:gd name="connsiteY3" fmla="*/ 3693612 h 3693612"/>
              <a:gd name="connsiteX4" fmla="*/ 0 w 4627654"/>
              <a:gd name="connsiteY4" fmla="*/ 3693612 h 3693612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839604"/>
              <a:gd name="connsiteX1" fmla="*/ 923403 w 4627654"/>
              <a:gd name="connsiteY1" fmla="*/ 0 h 3839604"/>
              <a:gd name="connsiteX2" fmla="*/ 3704251 w 4627654"/>
              <a:gd name="connsiteY2" fmla="*/ 0 h 3839604"/>
              <a:gd name="connsiteX3" fmla="*/ 4627654 w 4627654"/>
              <a:gd name="connsiteY3" fmla="*/ 3693612 h 3839604"/>
              <a:gd name="connsiteX4" fmla="*/ 2321125 w 4627654"/>
              <a:gd name="connsiteY4" fmla="*/ 3839604 h 3839604"/>
              <a:gd name="connsiteX5" fmla="*/ 0 w 4627654"/>
              <a:gd name="connsiteY5" fmla="*/ 3693612 h 3839604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3704251 w 4627654"/>
              <a:gd name="connsiteY2" fmla="*/ 0 h 3927200"/>
              <a:gd name="connsiteX3" fmla="*/ 4627654 w 4627654"/>
              <a:gd name="connsiteY3" fmla="*/ 3693612 h 3927200"/>
              <a:gd name="connsiteX4" fmla="*/ 2321125 w 4627654"/>
              <a:gd name="connsiteY4" fmla="*/ 3927200 h 3927200"/>
              <a:gd name="connsiteX5" fmla="*/ 0 w 4627654"/>
              <a:gd name="connsiteY5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  <a:gd name="connsiteX0" fmla="*/ 0 w 4627654"/>
              <a:gd name="connsiteY0" fmla="*/ 3693612 h 3927200"/>
              <a:gd name="connsiteX1" fmla="*/ 923403 w 4627654"/>
              <a:gd name="connsiteY1" fmla="*/ 0 h 3927200"/>
              <a:gd name="connsiteX2" fmla="*/ 2335723 w 4627654"/>
              <a:gd name="connsiteY2" fmla="*/ 189791 h 3927200"/>
              <a:gd name="connsiteX3" fmla="*/ 3704251 w 4627654"/>
              <a:gd name="connsiteY3" fmla="*/ 0 h 3927200"/>
              <a:gd name="connsiteX4" fmla="*/ 4627654 w 4627654"/>
              <a:gd name="connsiteY4" fmla="*/ 3693612 h 3927200"/>
              <a:gd name="connsiteX5" fmla="*/ 2321125 w 4627654"/>
              <a:gd name="connsiteY5" fmla="*/ 3927200 h 3927200"/>
              <a:gd name="connsiteX6" fmla="*/ 0 w 4627654"/>
              <a:gd name="connsiteY6" fmla="*/ 3693612 h 39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27654" h="3927200">
                <a:moveTo>
                  <a:pt x="0" y="3693612"/>
                </a:moveTo>
                <a:lnTo>
                  <a:pt x="923403" y="0"/>
                </a:lnTo>
                <a:cubicBezTo>
                  <a:pt x="1403908" y="77862"/>
                  <a:pt x="1475662" y="170326"/>
                  <a:pt x="2335723" y="189791"/>
                </a:cubicBezTo>
                <a:cubicBezTo>
                  <a:pt x="2923283" y="170324"/>
                  <a:pt x="3248075" y="121661"/>
                  <a:pt x="3704251" y="0"/>
                </a:cubicBezTo>
                <a:lnTo>
                  <a:pt x="4627654" y="3693612"/>
                </a:lnTo>
                <a:cubicBezTo>
                  <a:pt x="4160294" y="3797614"/>
                  <a:pt x="3610641" y="3912600"/>
                  <a:pt x="2321125" y="3927200"/>
                </a:cubicBezTo>
                <a:cubicBezTo>
                  <a:pt x="1007280" y="3907734"/>
                  <a:pt x="744511" y="3800674"/>
                  <a:pt x="0" y="3693612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22" y="3961020"/>
            <a:ext cx="339969" cy="339969"/>
          </a:xfrm>
          <a:prstGeom prst="rect">
            <a:avLst/>
          </a:prstGeom>
          <a:effectLst/>
        </p:spPr>
      </p:pic>
      <p:sp>
        <p:nvSpPr>
          <p:cNvPr id="11" name="TextBox 10"/>
          <p:cNvSpPr txBox="1"/>
          <p:nvPr/>
        </p:nvSpPr>
        <p:spPr>
          <a:xfrm>
            <a:off x="1517018" y="1417638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37598" y="3208142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2383" y="3218803"/>
            <a:ext cx="299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wrfinput_d03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434" y="4684977"/>
            <a:ext cx="1686366" cy="132343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GFS analysis w/ merged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3899" y="3795117"/>
            <a:ext cx="598484" cy="666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4640" y="3947403"/>
            <a:ext cx="346270" cy="353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40" y="3961020"/>
            <a:ext cx="339969" cy="339969"/>
          </a:xfrm>
          <a:prstGeom prst="rect">
            <a:avLst/>
          </a:prstGeom>
          <a:effectLst/>
        </p:spPr>
      </p:pic>
      <p:pic>
        <p:nvPicPr>
          <p:cNvPr id="9" name="Picture 8" descr="LcK5Mqpca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934" y="3961020"/>
            <a:ext cx="339969" cy="339969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5913899" y="4693519"/>
            <a:ext cx="2480691" cy="163121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GDAS background w/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ortex improvement,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GSI data assimilation, and </a:t>
            </a:r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erged info from all domains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rot="20852939">
            <a:off x="1193026" y="687099"/>
            <a:ext cx="6224048" cy="1143000"/>
          </a:xfrm>
        </p:spPr>
        <p:txBody>
          <a:bodyPr/>
          <a:lstStyle/>
          <a:p>
            <a:r>
              <a:rPr lang="en-US" dirty="0" smtClean="0"/>
              <a:t>Thank you for your interest!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2458054"/>
            <a:ext cx="8972266" cy="409514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300" dirty="0" smtClean="0"/>
              <a:t>You can…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Ask questions during the tutorial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Visit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http://www.dtcenter.org/HurrWRF/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HWRF v3.7a Users Guide</a:t>
            </a:r>
            <a:r>
              <a:rPr lang="en-US" dirty="0"/>
              <a:t>: </a:t>
            </a:r>
            <a:r>
              <a:rPr lang="en-US" sz="1800" dirty="0">
                <a:hlinkClick r:id="rId4"/>
              </a:rPr>
              <a:t>http://www.dtcenter.org/HurrWRF/users/docs/users_guide/HWRF_v3.7a_UG.pdf</a:t>
            </a:r>
            <a:endParaRPr lang="en-US" sz="1800" dirty="0" smtClean="0"/>
          </a:p>
          <a:p>
            <a:pPr lvl="2">
              <a:lnSpc>
                <a:spcPct val="130000"/>
              </a:lnSpc>
            </a:pPr>
            <a:r>
              <a:rPr lang="en-US" dirty="0"/>
              <a:t>Scientific Documentation: </a:t>
            </a:r>
            <a:r>
              <a:rPr lang="en-US" dirty="0">
                <a:hlinkClick r:id="rId5"/>
              </a:rPr>
              <a:t>http://www.dtcenter.org/HurrWRF/users/docs/scientific_documents/HWRF_v3.7a_SD.pdf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 WRF-NMM Users Guide: </a:t>
            </a:r>
            <a:endParaRPr lang="en-US" dirty="0" smtClean="0"/>
          </a:p>
          <a:p>
            <a:pPr marL="868680" lvl="3" indent="0">
              <a:lnSpc>
                <a:spcPct val="130000"/>
              </a:lnSpc>
              <a:buNone/>
            </a:pPr>
            <a:r>
              <a:rPr lang="en-US" dirty="0" smtClean="0">
                <a:hlinkClick r:id="rId6"/>
              </a:rPr>
              <a:t>http://www.dtcenter.org/HurrWRF/users/docs/users_guide/WRF-NMM_2015.pdf</a:t>
            </a:r>
            <a:r>
              <a:rPr lang="en-US" dirty="0" smtClean="0"/>
              <a:t>	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Contact me later: </a:t>
            </a:r>
            <a:r>
              <a:rPr lang="en-US" dirty="0" err="1" smtClean="0"/>
              <a:t>christina.holt@noaa.gov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Reach our user helpdesk: hwrf-help@ucar.edu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 smtClean="0">
                <a:solidFill>
                  <a:schemeClr val="accent4"/>
                </a:solidFill>
              </a:rPr>
              <a:t>HWRF is only launched when a TC Vital message is issued</a:t>
            </a:r>
          </a:p>
          <a:p>
            <a:pPr marL="0" indent="0">
              <a:buNone/>
            </a:pPr>
            <a:r>
              <a:rPr lang="en-US" sz="2900" b="1" dirty="0" smtClean="0"/>
              <a:t>Parent domain location depends on the storm </a:t>
            </a:r>
            <a:r>
              <a:rPr lang="en-US" sz="2900" b="1" dirty="0"/>
              <a:t>location and 72-</a:t>
            </a:r>
            <a:r>
              <a:rPr lang="en-US" sz="2900" b="1" dirty="0" smtClean="0"/>
              <a:t>h official </a:t>
            </a:r>
            <a:r>
              <a:rPr lang="en-US" sz="2900" b="1" dirty="0"/>
              <a:t>projection</a:t>
            </a:r>
            <a:endParaRPr lang="en-US" sz="2900" b="1" dirty="0" smtClean="0"/>
          </a:p>
          <a:p>
            <a:r>
              <a:rPr lang="pl-PL" sz="2400" dirty="0" smtClean="0"/>
              <a:t>E. g., JTWC </a:t>
            </a:r>
            <a:r>
              <a:rPr lang="pl-PL" sz="2400" dirty="0"/>
              <a:t>07W SOULIK </a:t>
            </a:r>
            <a:r>
              <a:rPr lang="pl-PL" sz="2400" dirty="0" smtClean="0"/>
              <a:t>20130709 </a:t>
            </a:r>
            <a:r>
              <a:rPr lang="pl-PL" sz="2400" dirty="0"/>
              <a:t>1200 203N 1381E 285 057 </a:t>
            </a:r>
            <a:r>
              <a:rPr lang="pl-PL" sz="2400" dirty="0" smtClean="0"/>
              <a:t>…</a:t>
            </a:r>
            <a:endParaRPr lang="en-US" sz="2400" dirty="0" smtClean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latitude (CENLA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endParaRPr lang="en-US" dirty="0"/>
          </a:p>
          <a:p>
            <a:pPr marL="594360" lvl="2" indent="0">
              <a:buNone/>
            </a:pPr>
            <a:r>
              <a:rPr lang="en-US" sz="2100" dirty="0"/>
              <a:t>if STORM_LAT &lt; 15.0 then CENLA=</a:t>
            </a:r>
            <a:r>
              <a:rPr lang="en-US" sz="2100" dirty="0" smtClean="0"/>
              <a:t>15.0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15.0 ≤ STORM_LAT ≤ 25.0 then CENLA=STORM_LAT </a:t>
            </a:r>
          </a:p>
          <a:p>
            <a:pPr marL="594360" lvl="2" indent="0">
              <a:buNone/>
            </a:pPr>
            <a:r>
              <a:rPr lang="en-US" sz="2100" dirty="0" smtClean="0"/>
              <a:t>if </a:t>
            </a:r>
            <a:r>
              <a:rPr lang="en-US" sz="2100" dirty="0"/>
              <a:t>25.0 &lt; STORM_LAT &lt; 35.0 then CENLA=</a:t>
            </a:r>
            <a:r>
              <a:rPr lang="en-US" sz="2100" dirty="0" smtClean="0"/>
              <a:t>25.0</a:t>
            </a:r>
          </a:p>
          <a:p>
            <a:pPr marL="594360" lvl="2" indent="0">
              <a:buNone/>
            </a:pPr>
            <a:r>
              <a:rPr lang="en-US" sz="2100" dirty="0" smtClean="0"/>
              <a:t>etc.</a:t>
            </a:r>
            <a:endParaRPr lang="en-US" sz="2100" dirty="0"/>
          </a:p>
          <a:p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center longitude (CENLO</a:t>
            </a:r>
            <a:r>
              <a:rPr lang="en-US" sz="2400" dirty="0" smtClean="0"/>
              <a:t>) </a:t>
            </a:r>
            <a:endParaRPr lang="en-US" sz="2400" dirty="0"/>
          </a:p>
          <a:p>
            <a:pPr lvl="1"/>
            <a:r>
              <a:rPr lang="en-US" sz="2100" dirty="0"/>
              <a:t>The domain center longitude is the average of storm center </a:t>
            </a:r>
            <a:r>
              <a:rPr lang="en-US" sz="2100" dirty="0" smtClean="0"/>
              <a:t>and </a:t>
            </a:r>
            <a:r>
              <a:rPr lang="en-US" sz="2100" dirty="0"/>
              <a:t>the 72-h forecast </a:t>
            </a:r>
            <a:endParaRPr lang="en-US" sz="2100" dirty="0" smtClean="0"/>
          </a:p>
          <a:p>
            <a:pPr lvl="1"/>
            <a:r>
              <a:rPr lang="en-US" sz="2100" dirty="0" smtClean="0"/>
              <a:t>If 72</a:t>
            </a:r>
            <a:r>
              <a:rPr lang="en-US" sz="2100" dirty="0"/>
              <a:t>-h </a:t>
            </a:r>
            <a:r>
              <a:rPr lang="en-US" sz="2100" dirty="0" smtClean="0"/>
              <a:t>forecast absent, d01 center is 20 W from storm center</a:t>
            </a:r>
          </a:p>
          <a:p>
            <a:pPr lvl="1"/>
            <a:r>
              <a:rPr lang="en-US" sz="2200" dirty="0" smtClean="0"/>
              <a:t>To </a:t>
            </a:r>
            <a:r>
              <a:rPr lang="en-US" sz="2200" dirty="0"/>
              <a:t>assure that the domain center is separated from the storm center by at </a:t>
            </a:r>
            <a:r>
              <a:rPr lang="en-US" sz="2200" dirty="0" smtClean="0"/>
              <a:t>most 5 </a:t>
            </a:r>
            <a:r>
              <a:rPr lang="en-US" sz="2200" dirty="0"/>
              <a:t>degrees, the following procedure is </a:t>
            </a:r>
            <a:r>
              <a:rPr lang="en-US" sz="2200" dirty="0" smtClean="0"/>
              <a:t>followed:</a:t>
            </a:r>
          </a:p>
          <a:p>
            <a:pPr marL="548640" lvl="2" indent="0">
              <a:buNone/>
            </a:pPr>
            <a:r>
              <a:rPr lang="en-US" sz="2100" dirty="0" smtClean="0"/>
              <a:t>if CENLO &gt; STORM_LON+5 then CENLO= STORM_LON + 5</a:t>
            </a:r>
            <a:br>
              <a:rPr lang="en-US" sz="2100" dirty="0" smtClean="0"/>
            </a:br>
            <a:r>
              <a:rPr lang="en-US" sz="2100" dirty="0" smtClean="0"/>
              <a:t>if CENLO &lt; STORM_LON- 5 then CENLO= STORM_LON - 5 </a:t>
            </a:r>
          </a:p>
          <a:p>
            <a:pPr marL="0" indent="0">
              <a:buNone/>
            </a:pPr>
            <a:r>
              <a:rPr lang="en-US" sz="2800" b="1" dirty="0" smtClean="0"/>
              <a:t>The outer nest (d02) and inner nest (d03) are centered on the storm</a:t>
            </a:r>
            <a:endParaRPr lang="en-US" b="1" dirty="0" smtClean="0"/>
          </a:p>
          <a:p>
            <a:pPr lvl="1"/>
            <a:endParaRPr lang="en-US" dirty="0"/>
          </a:p>
        </p:txBody>
      </p:sp>
      <p:cxnSp>
        <p:nvCxnSpPr>
          <p:cNvPr id="8" name="Straight Arrow Connector 7"/>
          <p:cNvCxnSpPr>
            <a:stCxn id="10" idx="0"/>
          </p:cNvCxnSpPr>
          <p:nvPr/>
        </p:nvCxnSpPr>
        <p:spPr>
          <a:xfrm flipH="1" flipV="1">
            <a:off x="6557750" y="2699266"/>
            <a:ext cx="986052" cy="228600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6367" y="2927866"/>
            <a:ext cx="2434869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irection(</a:t>
            </a:r>
            <a:r>
              <a:rPr lang="en-US" baseline="30000" dirty="0" smtClean="0"/>
              <a:t>o</a:t>
            </a:r>
            <a:r>
              <a:rPr lang="en-US" dirty="0" smtClean="0"/>
              <a:t>); speed (dm</a:t>
            </a:r>
            <a:r>
              <a:rPr lang="en-US" dirty="0"/>
              <a:t>/</a:t>
            </a:r>
            <a:r>
              <a:rPr lang="en-US" dirty="0" smtClean="0"/>
              <a:t>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7010400" y="2590800"/>
            <a:ext cx="533402" cy="337066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838200"/>
            <a:ext cx="2373066" cy="369332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Location (10*lat , 10*lon)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6096000" y="1207532"/>
            <a:ext cx="7293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5410200" y="1207532"/>
            <a:ext cx="1415133" cy="1230868"/>
          </a:xfrm>
          <a:prstGeom prst="straightConnector1">
            <a:avLst/>
          </a:prstGeom>
          <a:ln w="254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5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WRF Preprocessing System (WPS)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3124200" cy="369332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Script determines domain 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133600"/>
            <a:ext cx="3124200" cy="923330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Geogrid</a:t>
            </a:r>
            <a:r>
              <a:rPr lang="en-US" dirty="0" smtClean="0"/>
              <a:t> reads geographical static data (topography etc.) and interpolates them to WRF grids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6600" y="3276600"/>
            <a:ext cx="31242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Ungrib</a:t>
            </a:r>
            <a:r>
              <a:rPr lang="en-US" dirty="0" smtClean="0"/>
              <a:t> reads selected variables from global model analysis and forecast in GRIB format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4419600"/>
            <a:ext cx="31242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etgrid</a:t>
            </a:r>
            <a:r>
              <a:rPr lang="en-US" dirty="0" smtClean="0"/>
              <a:t> horizontally interpolates global model data to WRF grid</a:t>
            </a:r>
            <a:endParaRPr lang="en-US" dirty="0"/>
          </a:p>
        </p:txBody>
      </p:sp>
      <p:pic>
        <p:nvPicPr>
          <p:cNvPr id="14" name="Content Placeholder 13" descr="HWRFv3.5b_Tutorial_WPS_overview.jp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7" b="-7917"/>
          <a:stretch>
            <a:fillRect/>
          </a:stretch>
        </p:blipFill>
        <p:spPr>
          <a:xfrm>
            <a:off x="914400" y="1524000"/>
            <a:ext cx="4663441" cy="2743200"/>
          </a:xfrm>
          <a:ln w="19050" cmpd="sng">
            <a:solidFill>
              <a:srgbClr val="1F497D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62000" y="5486400"/>
            <a:ext cx="6817764" cy="584775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WRF Preprocessing System Users’ Guide (see Chapter 2):</a:t>
            </a:r>
          </a:p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www.dtcenter.org/HurrWRF/users/docs/users_guide/WRF-NMM_2015.pdf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6" name="Picture 4" descr="dtc_wordmark_pms20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2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WPS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&amp;share</a:t>
            </a:r>
          </a:p>
          <a:p>
            <a:pPr marL="0" indent="0">
              <a:buNone/>
            </a:pPr>
            <a:r>
              <a:rPr lang="en-US" dirty="0"/>
              <a:t> wrf_core = 'NMM',</a:t>
            </a:r>
          </a:p>
          <a:p>
            <a:pPr marL="0" indent="0">
              <a:buNone/>
            </a:pPr>
            <a:r>
              <a:rPr lang="en-US" dirty="0"/>
              <a:t> max_dom = 3,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C0504D"/>
                </a:solidFill>
              </a:rPr>
              <a:t>start_date = </a:t>
            </a:r>
            <a:r>
              <a:rPr lang="en-US" b="1" dirty="0" smtClean="0">
                <a:solidFill>
                  <a:srgbClr val="C0504D"/>
                </a:solidFill>
              </a:rPr>
              <a:t>'2012-10-26_12:00:00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 end_date = </a:t>
            </a:r>
            <a:r>
              <a:rPr lang="en-US" b="1" dirty="0" smtClean="0">
                <a:solidFill>
                  <a:srgbClr val="C0504D"/>
                </a:solidFill>
              </a:rPr>
              <a:t>'2012-10-31_12:00:00</a:t>
            </a:r>
            <a:r>
              <a:rPr lang="en-US" b="1" dirty="0">
                <a:solidFill>
                  <a:srgbClr val="C0504D"/>
                </a:solidFill>
              </a:rPr>
              <a:t>',</a:t>
            </a:r>
          </a:p>
          <a:p>
            <a:pPr marL="0" indent="0">
              <a:buNone/>
            </a:pPr>
            <a:r>
              <a:rPr lang="en-US" dirty="0"/>
              <a:t> interval_seconds = </a:t>
            </a:r>
            <a:r>
              <a:rPr lang="en-US" dirty="0" smtClean="0"/>
              <a:t>432000,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io_form_geogrid = 2</a:t>
            </a:r>
            <a:r>
              <a:rPr lang="en-US" dirty="0" smtClean="0"/>
              <a:t>, 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&amp;geogrid</a:t>
            </a:r>
          </a:p>
          <a:p>
            <a:pPr marL="0" indent="0">
              <a:buNone/>
            </a:pPr>
            <a:r>
              <a:rPr lang="en-US" dirty="0"/>
              <a:t> parent_id         = 1,1,2,</a:t>
            </a:r>
          </a:p>
          <a:p>
            <a:pPr marL="0" indent="0">
              <a:buNone/>
            </a:pPr>
            <a:r>
              <a:rPr lang="en-US" dirty="0"/>
              <a:t> parent_grid_ratio = 1,3,3,</a:t>
            </a:r>
          </a:p>
          <a:p>
            <a:pPr marL="0" indent="0">
              <a:buNone/>
            </a:pPr>
            <a:r>
              <a:rPr lang="en-US" dirty="0"/>
              <a:t> i_parent_start    = 1,99,12,</a:t>
            </a:r>
          </a:p>
          <a:p>
            <a:pPr marL="0" indent="0">
              <a:buNone/>
            </a:pPr>
            <a:r>
              <a:rPr lang="en-US" dirty="0"/>
              <a:t> j_parent_start    = 1,201,35,</a:t>
            </a:r>
          </a:p>
          <a:p>
            <a:pPr marL="0" indent="0">
              <a:buNone/>
            </a:pPr>
            <a:r>
              <a:rPr lang="en-US" dirty="0"/>
              <a:t> e_we          = </a:t>
            </a:r>
            <a:r>
              <a:rPr lang="en-US" dirty="0" smtClean="0"/>
              <a:t>288, 142, 265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e_sn          = </a:t>
            </a:r>
            <a:r>
              <a:rPr lang="en-US" dirty="0" smtClean="0"/>
              <a:t>576, 274, 472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geog_data_res = '2m','2m'</a:t>
            </a:r>
            <a:r>
              <a:rPr lang="en-US" dirty="0" smtClean="0"/>
              <a:t>,'2m'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dx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dy = </a:t>
            </a:r>
            <a:r>
              <a:rPr lang="en-US" dirty="0" smtClean="0"/>
              <a:t>0.135,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map_proj =  'rotated_ll',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ref_lat   = </a:t>
            </a:r>
            <a:r>
              <a:rPr lang="en-US" b="1" dirty="0" smtClean="0">
                <a:solidFill>
                  <a:schemeClr val="accent2"/>
                </a:solidFill>
              </a:rPr>
              <a:t>21.0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ref_lon   = </a:t>
            </a:r>
            <a:r>
              <a:rPr lang="en-US" b="1" dirty="0" smtClean="0">
                <a:solidFill>
                  <a:schemeClr val="accent2"/>
                </a:solidFill>
              </a:rPr>
              <a:t>287.25,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geog_data_path = </a:t>
            </a:r>
            <a:r>
              <a:rPr lang="en-US" dirty="0" smtClean="0"/>
              <a:t>path_to_datasets</a:t>
            </a:r>
            <a:r>
              <a:rPr lang="en-US" dirty="0"/>
              <a:t>/</a:t>
            </a:r>
            <a:r>
              <a:rPr lang="en-US" dirty="0" smtClean="0"/>
              <a:t>wps_geog,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opt_geogrid_tbl_path = </a:t>
            </a:r>
            <a:r>
              <a:rPr lang="en-US" dirty="0" smtClean="0"/>
              <a:t>path_to_geogrid_table,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&amp;ungrib</a:t>
            </a:r>
          </a:p>
          <a:p>
            <a:pPr marL="0" indent="0">
              <a:buNone/>
            </a:pPr>
            <a:r>
              <a:rPr lang="en-US" dirty="0"/>
              <a:t> out_format = 'WPS',</a:t>
            </a:r>
          </a:p>
          <a:p>
            <a:pPr marL="0" indent="0">
              <a:buNone/>
            </a:pPr>
            <a:r>
              <a:rPr lang="en-US" dirty="0"/>
              <a:t> prefix = '</a:t>
            </a:r>
            <a:r>
              <a:rPr lang="en-US" dirty="0" smtClean="0"/>
              <a:t>FILE’,/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&amp;metgrid</a:t>
            </a:r>
          </a:p>
          <a:p>
            <a:pPr marL="0" indent="0">
              <a:buNone/>
            </a:pPr>
            <a:r>
              <a:rPr lang="en-US" dirty="0"/>
              <a:t> fg_name = 'FILE',</a:t>
            </a:r>
          </a:p>
          <a:p>
            <a:pPr marL="0" indent="0">
              <a:buNone/>
            </a:pPr>
            <a:r>
              <a:rPr lang="en-US" dirty="0"/>
              <a:t> io_form_metgrid = 2,</a:t>
            </a:r>
          </a:p>
          <a:p>
            <a:pPr marL="0" indent="0">
              <a:buNone/>
            </a:pPr>
            <a:r>
              <a:rPr lang="en-US" dirty="0"/>
              <a:t> opt_metgrid_tbl_path </a:t>
            </a:r>
            <a:r>
              <a:rPr lang="en-US" dirty="0" smtClean="0"/>
              <a:t>= path_to_metgrid_table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1219200"/>
            <a:ext cx="2242546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Center of parent domain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1823373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Grid spacing of d01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1752600" y="5638800"/>
            <a:ext cx="302087" cy="457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2971800"/>
            <a:ext cx="1981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(i,j) of SW corner of parent domain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2895600" y="3618131"/>
            <a:ext cx="762000" cy="72526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76600" y="6248400"/>
            <a:ext cx="3368981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of grid points in each domain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819400" y="5029200"/>
            <a:ext cx="2141691" cy="12192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5600" y="1752600"/>
            <a:ext cx="23622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WPS geographical dataset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6400800" y="1937266"/>
            <a:ext cx="304800" cy="3487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</p:cNvCxnSpPr>
          <p:nvPr/>
        </p:nvCxnSpPr>
        <p:spPr>
          <a:xfrm flipH="1">
            <a:off x="5943600" y="1403866"/>
            <a:ext cx="838200" cy="5011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3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22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files used in WPS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r>
              <a:rPr lang="en-US" b="1" dirty="0" smtClean="0"/>
              <a:t>Geogrid table</a:t>
            </a:r>
          </a:p>
          <a:p>
            <a:pPr lvl="1"/>
            <a:r>
              <a:rPr lang="en-US" dirty="0" smtClean="0"/>
              <a:t>Specifies source and interpolation method for geographical datasets </a:t>
            </a:r>
          </a:p>
          <a:p>
            <a:r>
              <a:rPr lang="en-US" b="1" dirty="0" smtClean="0"/>
              <a:t>Ungrib table: Vtable</a:t>
            </a:r>
          </a:p>
          <a:p>
            <a:pPr lvl="1"/>
            <a:r>
              <a:rPr lang="en-US" dirty="0" smtClean="0"/>
              <a:t>Specifies which fields to extract from GRIB file</a:t>
            </a:r>
          </a:p>
          <a:p>
            <a:r>
              <a:rPr lang="en-US" b="1" dirty="0" smtClean="0"/>
              <a:t>Metgrid table</a:t>
            </a:r>
          </a:p>
          <a:p>
            <a:pPr lvl="1"/>
            <a:r>
              <a:rPr lang="en-US" dirty="0" smtClean="0"/>
              <a:t>Specifies methods for interpolating parent model data to WRF grid</a:t>
            </a:r>
            <a:endParaRPr lang="en-US" dirty="0"/>
          </a:p>
        </p:txBody>
      </p:sp>
      <p:pic>
        <p:nvPicPr>
          <p:cNvPr id="5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44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real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47800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real_nmm.exe </a:t>
            </a:r>
            <a:r>
              <a:rPr lang="en-US" dirty="0" smtClean="0"/>
              <a:t>program is used to vertically interpolate the global model data to the WRF levels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962" y="5435592"/>
            <a:ext cx="7848600" cy="369332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idealized simulations, program </a:t>
            </a:r>
            <a:r>
              <a:rPr lang="en-US" i="1" dirty="0" smtClean="0"/>
              <a:t>ideal.exe</a:t>
            </a:r>
            <a:r>
              <a:rPr lang="en-US" dirty="0" smtClean="0"/>
              <a:t> is used instead of </a:t>
            </a:r>
            <a:r>
              <a:rPr lang="en-US" i="1" dirty="0" smtClean="0"/>
              <a:t>real_nmm.exe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809162" y="3587058"/>
            <a:ext cx="3962400" cy="92333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Real_nmm.exe </a:t>
            </a:r>
            <a:r>
              <a:rPr lang="en-US" dirty="0" smtClean="0"/>
              <a:t>is also used to compute derived variables that are not present in the global data but are needed for WRF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5892792"/>
            <a:ext cx="7848600" cy="584776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Real</a:t>
            </a:r>
            <a:r>
              <a:rPr lang="en-US" sz="1600" dirty="0" smtClean="0"/>
              <a:t> Users’ Guide (see Chapter 3):</a:t>
            </a:r>
          </a:p>
          <a:p>
            <a:r>
              <a:rPr lang="en-US" sz="1600" dirty="0">
                <a:hlinkClick r:id="rId4"/>
              </a:rPr>
              <a:t>http://www.dtcenter.org/HurrWRF/users/docs/users_guide/WRF-NMM_2015.pdf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4656659"/>
            <a:ext cx="3962400" cy="646331"/>
          </a:xfrm>
          <a:prstGeom prst="rect">
            <a:avLst/>
          </a:prstGeom>
          <a:solidFill>
            <a:schemeClr val="accent3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eal_nmm.exe </a:t>
            </a:r>
            <a:r>
              <a:rPr lang="en-US" dirty="0" smtClean="0"/>
              <a:t>outputs initial &amp; and boundary conditions that can be used to start WRF</a:t>
            </a:r>
            <a:endParaRPr lang="en-US" i="1" dirty="0"/>
          </a:p>
        </p:txBody>
      </p:sp>
      <p:pic>
        <p:nvPicPr>
          <p:cNvPr id="14" name="Content Placeholder 13" descr="HWRFv3.5b_Tutorial_real_overview.jpg"/>
          <p:cNvPicPr>
            <a:picLocks noGrp="1" noChangeAspect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86" b="-14586"/>
          <a:stretch>
            <a:fillRect/>
          </a:stretch>
        </p:blipFill>
        <p:spPr>
          <a:xfrm>
            <a:off x="297177" y="1447799"/>
            <a:ext cx="4274823" cy="2514601"/>
          </a:xfrm>
          <a:ln w="19050" cmpd="sng">
            <a:solidFill>
              <a:srgbClr val="1F497D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800600" y="2521324"/>
            <a:ext cx="3987229" cy="92333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9050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HWRF  operational uses 61 levels in AL &amp; EP, and 43 in all other basins by default. (These configurations can be used for any basin)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real/WRF namelist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&amp;time_control</a:t>
            </a:r>
          </a:p>
          <a:p>
            <a:pPr marL="0" indent="0">
              <a:buNone/>
            </a:pPr>
            <a:r>
              <a:rPr lang="en-US" sz="2000" dirty="0" smtClean="0"/>
              <a:t>Begin, end time</a:t>
            </a:r>
          </a:p>
          <a:p>
            <a:pPr marL="0" indent="0">
              <a:buNone/>
            </a:pPr>
            <a:r>
              <a:rPr lang="en-US" sz="2000" dirty="0" smtClean="0"/>
              <a:t>Freq of boundary files</a:t>
            </a:r>
          </a:p>
          <a:p>
            <a:pPr marL="0" indent="0">
              <a:buNone/>
            </a:pPr>
            <a:r>
              <a:rPr lang="en-US" sz="2000" dirty="0" smtClean="0"/>
              <a:t>Freq of output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domains</a:t>
            </a:r>
          </a:p>
          <a:p>
            <a:pPr marL="0" indent="0">
              <a:buNone/>
            </a:pPr>
            <a:r>
              <a:rPr lang="en-US" sz="2000" dirty="0" smtClean="0"/>
              <a:t>Timestep</a:t>
            </a:r>
          </a:p>
          <a:p>
            <a:pPr marL="0" indent="0">
              <a:buNone/>
            </a:pPr>
            <a:r>
              <a:rPr lang="en-US" sz="2000" dirty="0" smtClean="0"/>
              <a:t>Number of domains and dimensions</a:t>
            </a:r>
          </a:p>
          <a:p>
            <a:pPr marL="0" indent="0">
              <a:buNone/>
            </a:pPr>
            <a:r>
              <a:rPr lang="en-US" sz="2000" dirty="0" smtClean="0"/>
              <a:t>Grid spacing</a:t>
            </a:r>
          </a:p>
          <a:p>
            <a:pPr marL="0" indent="0">
              <a:buNone/>
            </a:pPr>
            <a:r>
              <a:rPr lang="en-US" sz="2000" dirty="0" smtClean="0"/>
              <a:t>Location of nests</a:t>
            </a:r>
          </a:p>
          <a:p>
            <a:pPr marL="0" indent="0">
              <a:buNone/>
            </a:pPr>
            <a:r>
              <a:rPr lang="en-US" sz="2000" dirty="0" smtClean="0"/>
              <a:t>Vertical levels</a:t>
            </a:r>
          </a:p>
          <a:p>
            <a:pPr marL="0" indent="0">
              <a:buNone/>
            </a:pPr>
            <a:r>
              <a:rPr lang="en-US" sz="2000" b="1" dirty="0"/>
              <a:t>&amp;</a:t>
            </a:r>
            <a:r>
              <a:rPr lang="en-US" sz="2000" b="1" dirty="0" smtClean="0"/>
              <a:t>physics</a:t>
            </a:r>
          </a:p>
          <a:p>
            <a:pPr marL="0" indent="0">
              <a:buNone/>
            </a:pPr>
            <a:r>
              <a:rPr lang="en-US" sz="2000" dirty="0" smtClean="0"/>
              <a:t>Cumulus, microphysics, radiation, PBL</a:t>
            </a:r>
          </a:p>
          <a:p>
            <a:pPr marL="0" indent="0">
              <a:buNone/>
            </a:pPr>
            <a:r>
              <a:rPr lang="en-US" sz="2000" dirty="0" smtClean="0"/>
              <a:t>Physics timesteps</a:t>
            </a:r>
          </a:p>
          <a:p>
            <a:pPr marL="0" indent="0">
              <a:buNone/>
            </a:pPr>
            <a:r>
              <a:rPr lang="en-US" sz="2000" dirty="0" smtClean="0"/>
              <a:t>Vortex tracker options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31336" y="3699301"/>
            <a:ext cx="3581399" cy="1015663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WRF also uses several lookup tables to expedite computations in the physical parameterizations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486400"/>
            <a:ext cx="7522509" cy="646331"/>
          </a:xfrm>
          <a:prstGeom prst="rect">
            <a:avLst/>
          </a:prstGeom>
          <a:noFill/>
          <a:ln>
            <a:solidFill>
              <a:srgbClr val="1F497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WRF Users’ Guide (see Chapter 4):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www.dtcenter.org/HurrWRF/users/docs/users_guide/WRF-NMM_2015.pdf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8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Step 1</a:t>
            </a:r>
            <a:r>
              <a:rPr lang="en-US" sz="2400" dirty="0" smtClean="0"/>
              <a:t>: define location of parent domain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b="1" dirty="0"/>
              <a:t>G</a:t>
            </a:r>
            <a:r>
              <a:rPr lang="en-US" sz="2400" b="1" dirty="0" smtClean="0"/>
              <a:t>eogrid</a:t>
            </a:r>
            <a:r>
              <a:rPr lang="en-US" sz="2400" dirty="0"/>
              <a:t>: puts </a:t>
            </a:r>
            <a:r>
              <a:rPr lang="en-US" sz="2400" dirty="0" smtClean="0"/>
              <a:t>geographical static data </a:t>
            </a:r>
            <a:r>
              <a:rPr lang="en-US" sz="2400" dirty="0"/>
              <a:t>in WRF grid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U</a:t>
            </a:r>
            <a:r>
              <a:rPr lang="en-US" sz="2400" b="1" dirty="0" smtClean="0"/>
              <a:t>ngrib </a:t>
            </a:r>
            <a:r>
              <a:rPr lang="en-US" sz="2400" b="1" dirty="0"/>
              <a:t>&amp; </a:t>
            </a:r>
            <a:r>
              <a:rPr lang="en-US" sz="2400" b="1" dirty="0" smtClean="0"/>
              <a:t>Metgrid</a:t>
            </a:r>
            <a:r>
              <a:rPr lang="en-US" sz="2400" dirty="0"/>
              <a:t>: </a:t>
            </a:r>
            <a:r>
              <a:rPr lang="en-US" sz="2400" dirty="0" smtClean="0"/>
              <a:t>horizontally interpolate GFS data (in GRIB format) to </a:t>
            </a:r>
            <a:r>
              <a:rPr lang="en-US" sz="2400" dirty="0"/>
              <a:t>WRF </a:t>
            </a:r>
            <a:r>
              <a:rPr lang="en-US" sz="2400" dirty="0" smtClean="0"/>
              <a:t>parent grid </a:t>
            </a:r>
            <a:r>
              <a:rPr lang="en-US" sz="2400" dirty="0"/>
              <a:t>for initialization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R</a:t>
            </a:r>
            <a:r>
              <a:rPr lang="en-US" sz="2400" b="1" dirty="0" smtClean="0"/>
              <a:t>eal</a:t>
            </a:r>
            <a:r>
              <a:rPr lang="en-US" sz="2400" dirty="0"/>
              <a:t>: </a:t>
            </a:r>
            <a:r>
              <a:rPr lang="en-US" sz="2400" dirty="0" smtClean="0"/>
              <a:t>interpolate GFS data to WRF </a:t>
            </a:r>
            <a:r>
              <a:rPr lang="en-US" sz="2400" dirty="0"/>
              <a:t>vertical </a:t>
            </a:r>
            <a:r>
              <a:rPr lang="en-US" sz="2400" dirty="0" smtClean="0"/>
              <a:t> levels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Once </a:t>
            </a:r>
            <a:r>
              <a:rPr lang="en-US" sz="2400" dirty="0" smtClean="0"/>
              <a:t>steps above are </a:t>
            </a:r>
            <a:r>
              <a:rPr lang="en-US" sz="2400" dirty="0"/>
              <a:t>completed, </a:t>
            </a:r>
            <a:r>
              <a:rPr lang="en-US" sz="2400" dirty="0" smtClean="0"/>
              <a:t>a </a:t>
            </a:r>
            <a:r>
              <a:rPr lang="en-US" sz="2400" dirty="0"/>
              <a:t>full set of </a:t>
            </a:r>
            <a:r>
              <a:rPr lang="en-US" sz="2400" dirty="0" smtClean="0"/>
              <a:t>ICs in the 3D parent WRF </a:t>
            </a:r>
            <a:r>
              <a:rPr lang="en-US" sz="2400" dirty="0"/>
              <a:t>grid </a:t>
            </a:r>
            <a:r>
              <a:rPr lang="en-US" sz="2400" dirty="0" smtClean="0"/>
              <a:t>are available for starting the main forecast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All of the steps above are performed automatically by the HWRF Python scripts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next steps </a:t>
            </a:r>
            <a:r>
              <a:rPr lang="en-US" sz="2400" dirty="0" smtClean="0"/>
              <a:t>are used </a:t>
            </a:r>
            <a:r>
              <a:rPr lang="en-US" sz="2400" dirty="0"/>
              <a:t>to improve </a:t>
            </a:r>
            <a:r>
              <a:rPr lang="en-US" sz="2400" dirty="0" smtClean="0"/>
              <a:t>the vortex in these ICs</a:t>
            </a:r>
            <a:endParaRPr lang="en-US" sz="2400" dirty="0"/>
          </a:p>
        </p:txBody>
      </p:sp>
      <p:pic>
        <p:nvPicPr>
          <p:cNvPr id="6" name="Picture 4" descr="dtc_wordmark_pms2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1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24240</TotalTime>
  <Words>1628</Words>
  <Application>Microsoft Macintosh PowerPoint</Application>
  <PresentationFormat>On-screen Show (4:3)</PresentationFormat>
  <Paragraphs>279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HWRF Initialization Overview</vt:lpstr>
      <vt:lpstr>PowerPoint Presentation</vt:lpstr>
      <vt:lpstr>Domain location</vt:lpstr>
      <vt:lpstr>WRF Preprocessing System (WPS)</vt:lpstr>
      <vt:lpstr>Example of WPS namelist</vt:lpstr>
      <vt:lpstr>Additional files used in WPS</vt:lpstr>
      <vt:lpstr>The real program</vt:lpstr>
      <vt:lpstr>The real/WRF namelist</vt:lpstr>
      <vt:lpstr>Review</vt:lpstr>
      <vt:lpstr>Preparing vortex initialization: Analysis</vt:lpstr>
      <vt:lpstr>Preparing vortex initialization: Ghost</vt:lpstr>
      <vt:lpstr>Summary of last Analysis &amp; Ghost runs</vt:lpstr>
      <vt:lpstr>Vortex initialization: Stage 1</vt:lpstr>
      <vt:lpstr>Vortex initialization: Stage 2</vt:lpstr>
      <vt:lpstr>Vortex initialization: Stage 3</vt:lpstr>
      <vt:lpstr>Vortex initialization: Stage 3</vt:lpstr>
      <vt:lpstr>GSI data assimilation (simplified)</vt:lpstr>
      <vt:lpstr>GSI data assimilation (FGAT detail)</vt:lpstr>
      <vt:lpstr>Merge</vt:lpstr>
      <vt:lpstr>Initial conditions for HWRF forecast</vt:lpstr>
      <vt:lpstr>Thank you for your interest!</vt:lpstr>
    </vt:vector>
  </TitlesOfParts>
  <Company>UCAR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Title</dc:title>
  <dc:creator>nance</dc:creator>
  <cp:lastModifiedBy>Mrinal Biswas</cp:lastModifiedBy>
  <cp:revision>777</cp:revision>
  <cp:lastPrinted>2015-11-22T02:56:33Z</cp:lastPrinted>
  <dcterms:created xsi:type="dcterms:W3CDTF">2012-11-14T19:37:06Z</dcterms:created>
  <dcterms:modified xsi:type="dcterms:W3CDTF">2016-01-23T23:57:15Z</dcterms:modified>
</cp:coreProperties>
</file>