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uSOGn0iZh4n6QuAAUUik2YsUA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6d063f54f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6d063f54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9e789ae9_9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9e789ae9_9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59e789ae9_9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59e789ae9_9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9e789ae9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9e789ae9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b59e789ae9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59e789ae9_1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59e789ae9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b59e789ae9_1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5d116a9f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5d116a9f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b5d116a9f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5d116a9f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5d116a9f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b5d116a9fc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shape of each graph is roughly the same for all, which indicates an increase in card usage as a form of payment across all categories</a:t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59e789ae9_9_1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59e789ae9_9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59e789ae9_9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59e789ae9_9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59e789ae9_2_1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1b59e789ae9_2_1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1b59e789ae9_2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59e789ae9_2_5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b59e789ae9_2_5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1b59e789ae9_2_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59e789ae9_2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59e789ae9_2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g1b59e789ae9_2_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59e789ae9_2_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59e789ae9_2_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59e789ae9_2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59e789ae9_2_6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b59e789ae9_2_6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g1b59e789ae9_2_6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1b59e789ae9_2_6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g1b59e789ae9_2_6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g1b59e789ae9_2_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b59e789ae9_2_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b59e789ae9_2_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59e789ae9_2_7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" name="Google Shape;71;g1b59e789ae9_2_7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g1b59e789ae9_2_7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g1b59e789ae9_2_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b59e789ae9_2_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1b59e789ae9_2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59e789ae9_2_2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b59e789ae9_2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59e789ae9_2_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b59e789ae9_2_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1b59e789ae9_2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59e789ae9_2_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1b59e789ae9_2_2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1b59e789ae9_2_2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b59e789ae9_2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59e789ae9_2_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1b59e789ae9_2_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59e789ae9_2_3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1b59e789ae9_2_3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b59e789ae9_2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59e789ae9_2_4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1b59e789ae9_2_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59e789ae9_2_4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59e789ae9_2_4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1b59e789ae9_2_4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1b59e789ae9_2_4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1b59e789ae9_2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59e789ae9_2_4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1b59e789ae9_2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59e789ae9_2_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59e789ae9_2_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59e789ae9_2_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d063f54f_5_6"/>
          <p:cNvSpPr/>
          <p:nvPr/>
        </p:nvSpPr>
        <p:spPr>
          <a:xfrm rot="10800000">
            <a:off x="-5038" y="3239091"/>
            <a:ext cx="12202113" cy="3618909"/>
          </a:xfrm>
          <a:custGeom>
            <a:rect b="b" l="l" r="r" t="t"/>
            <a:pathLst>
              <a:path extrusionOk="0" h="3188466" w="12202113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1b6d063f54f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92" y="917575"/>
            <a:ext cx="2414594" cy="178644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b6d063f54f_5_6"/>
          <p:cNvSpPr txBox="1"/>
          <p:nvPr/>
        </p:nvSpPr>
        <p:spPr>
          <a:xfrm>
            <a:off x="3526975" y="1616075"/>
            <a:ext cx="7662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Credit Card Transaction </a:t>
            </a:r>
            <a:r>
              <a:rPr lang="en-US" sz="3300"/>
              <a:t>Analysis </a:t>
            </a:r>
            <a:endParaRPr sz="3300"/>
          </a:p>
        </p:txBody>
      </p:sp>
      <p:sp>
        <p:nvSpPr>
          <p:cNvPr id="83" name="Google Shape;83;g1b6d063f54f_5_6"/>
          <p:cNvSpPr txBox="1"/>
          <p:nvPr/>
        </p:nvSpPr>
        <p:spPr>
          <a:xfrm>
            <a:off x="1787725" y="4209500"/>
            <a:ext cx="4988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200"/>
              <a:t>Christin Davis</a:t>
            </a:r>
            <a:endParaRPr sz="2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200"/>
              <a:t>Xuan Di</a:t>
            </a:r>
            <a:endParaRPr sz="2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200"/>
              <a:t>Jackson Blanton</a:t>
            </a:r>
            <a:endParaRPr sz="2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200"/>
              <a:t>Saul Reyes Romero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b59e789ae9_9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867" y="1291700"/>
            <a:ext cx="4478767" cy="335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b59e789ae9_9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967" y="1291700"/>
            <a:ext cx="4379934" cy="328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b59e789ae9_9_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400" y="4613700"/>
            <a:ext cx="8548698" cy="1104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b59e789ae9_9_132"/>
          <p:cNvSpPr/>
          <p:nvPr/>
        </p:nvSpPr>
        <p:spPr>
          <a:xfrm>
            <a:off x="7664450" y="4508483"/>
            <a:ext cx="2425200" cy="139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59e789ae9_9_139"/>
          <p:cNvSpPr txBox="1"/>
          <p:nvPr>
            <p:ph type="title"/>
          </p:nvPr>
        </p:nvSpPr>
        <p:spPr>
          <a:xfrm>
            <a:off x="1185575" y="874025"/>
            <a:ext cx="9374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>
                <a:solidFill>
                  <a:srgbClr val="24292F"/>
                </a:solidFill>
              </a:rPr>
              <a:t>E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rror </a:t>
            </a:r>
            <a:r>
              <a:rPr b="1" lang="en-US">
                <a:solidFill>
                  <a:srgbClr val="24292F"/>
                </a:solidFill>
              </a:rPr>
              <a:t>R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ate and the </a:t>
            </a:r>
            <a:r>
              <a:rPr b="1" lang="en-US">
                <a:solidFill>
                  <a:srgbClr val="24292F"/>
                </a:solidFill>
              </a:rPr>
              <a:t>F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raud </a:t>
            </a:r>
            <a:r>
              <a:rPr b="1" lang="en-US">
                <a:solidFill>
                  <a:srgbClr val="24292F"/>
                </a:solidFill>
              </a:rPr>
              <a:t>R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ate among </a:t>
            </a:r>
            <a:r>
              <a:rPr b="1" lang="en-US">
                <a:solidFill>
                  <a:srgbClr val="24292F"/>
                </a:solidFill>
              </a:rPr>
              <a:t>S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wipe, </a:t>
            </a:r>
            <a:r>
              <a:rPr b="1" lang="en-US">
                <a:solidFill>
                  <a:srgbClr val="24292F"/>
                </a:solidFill>
              </a:rPr>
              <a:t>O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nline, and </a:t>
            </a:r>
            <a:r>
              <a:rPr b="1" lang="en-US">
                <a:solidFill>
                  <a:srgbClr val="24292F"/>
                </a:solidFill>
              </a:rPr>
              <a:t>C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hip</a:t>
            </a:r>
            <a:r>
              <a:rPr b="1" lang="en-US" sz="3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transactions</a:t>
            </a:r>
            <a:r>
              <a:rPr b="1" lang="en-US">
                <a:solidFill>
                  <a:srgbClr val="24292F"/>
                </a:solidFill>
              </a:rPr>
              <a:t>.</a:t>
            </a:r>
            <a:endParaRPr b="1" sz="37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b59e789ae9_9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67" y="2752200"/>
            <a:ext cx="8484634" cy="119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b59e789ae9_9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667" y="4096400"/>
            <a:ext cx="8484634" cy="1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b59e789ae9_9_139"/>
          <p:cNvSpPr/>
          <p:nvPr/>
        </p:nvSpPr>
        <p:spPr>
          <a:xfrm>
            <a:off x="6435500" y="4348933"/>
            <a:ext cx="1218800" cy="96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b59e789ae9_9_139"/>
          <p:cNvSpPr/>
          <p:nvPr/>
        </p:nvSpPr>
        <p:spPr>
          <a:xfrm>
            <a:off x="8186233" y="4348933"/>
            <a:ext cx="1218800" cy="96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9e789ae9_1_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Volume Analysis</a:t>
            </a:r>
            <a:endParaRPr/>
          </a:p>
        </p:txBody>
      </p:sp>
      <p:sp>
        <p:nvSpPr>
          <p:cNvPr id="182" name="Google Shape;182;g1b59e789ae9_1_7"/>
          <p:cNvSpPr txBox="1"/>
          <p:nvPr>
            <p:ph idx="1" type="subTitle"/>
          </p:nvPr>
        </p:nvSpPr>
        <p:spPr>
          <a:xfrm>
            <a:off x="415600" y="3778822"/>
            <a:ext cx="11360700" cy="158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trends in spending over time?</a:t>
            </a:r>
            <a:endParaRPr/>
          </a:p>
          <a:p>
            <a:pPr indent="-445928" lvl="4" marL="27432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Seasonal differences in transactions</a:t>
            </a:r>
            <a:endParaRPr/>
          </a:p>
          <a:p>
            <a:pPr indent="-445928" lvl="4" marL="27432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Spikes / dips since 2002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59e789ae9_1_11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rgbClr val="000000"/>
                </a:solidFill>
              </a:rPr>
              <a:t>Volume by Month</a:t>
            </a:r>
            <a:endParaRPr i="1" u="sng">
              <a:solidFill>
                <a:srgbClr val="000000"/>
              </a:solidFill>
            </a:endParaRPr>
          </a:p>
        </p:txBody>
      </p:sp>
      <p:sp>
        <p:nvSpPr>
          <p:cNvPr id="189" name="Google Shape;189;g1b59e789ae9_1_11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600"/>
              <a:buChar char="●"/>
            </a:pPr>
            <a:r>
              <a:rPr b="1" lang="en-US" sz="2600">
                <a:solidFill>
                  <a:srgbClr val="F1C232"/>
                </a:solidFill>
              </a:rPr>
              <a:t>Spring</a:t>
            </a:r>
            <a:endParaRPr b="1" sz="26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mean: 1,631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Standard dev: 78.8</a:t>
            </a:r>
            <a:endParaRPr sz="20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b="1" lang="en-US" sz="2600">
                <a:solidFill>
                  <a:srgbClr val="FF0000"/>
                </a:solidFill>
              </a:rPr>
              <a:t>Summer</a:t>
            </a:r>
            <a:endParaRPr b="1" sz="26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mean: 1,630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Standard dev: 43.1</a:t>
            </a:r>
            <a:endParaRPr sz="20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2600"/>
              <a:buChar char="●"/>
            </a:pPr>
            <a:r>
              <a:rPr b="1" lang="en-US" sz="2600">
                <a:solidFill>
                  <a:srgbClr val="783F04"/>
                </a:solidFill>
              </a:rPr>
              <a:t>Fall</a:t>
            </a:r>
            <a:endParaRPr b="1" sz="2600">
              <a:solidFill>
                <a:srgbClr val="783F0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mean: 1,733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Standard dev: 35.8</a:t>
            </a:r>
            <a:endParaRPr sz="20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Char char="●"/>
            </a:pPr>
            <a:r>
              <a:rPr b="1" lang="en-US" sz="2600">
                <a:solidFill>
                  <a:srgbClr val="0000FF"/>
                </a:solidFill>
              </a:rPr>
              <a:t>Winter</a:t>
            </a:r>
            <a:endParaRPr b="1" sz="2600">
              <a:solidFill>
                <a:srgbClr val="00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mean: 1,660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000000"/>
                </a:solidFill>
              </a:rPr>
              <a:t>Standard dev: 168.0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0" name="Google Shape;190;g1b59e789ae9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600" y="868150"/>
            <a:ext cx="7660976" cy="57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5d116a9fc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Trends Over the Years</a:t>
            </a:r>
            <a:endParaRPr b="1"/>
          </a:p>
        </p:txBody>
      </p:sp>
      <p:pic>
        <p:nvPicPr>
          <p:cNvPr id="197" name="Google Shape;197;g1b5d116a9f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79350"/>
            <a:ext cx="9726700" cy="532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b5d116a9fc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25" y="1093725"/>
            <a:ext cx="10872400" cy="5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b5d116a9fc_0_31"/>
          <p:cNvSpPr txBox="1"/>
          <p:nvPr/>
        </p:nvSpPr>
        <p:spPr>
          <a:xfrm>
            <a:off x="1226750" y="213075"/>
            <a:ext cx="1010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0"/>
              <a:t>Removing</a:t>
            </a:r>
            <a:r>
              <a:rPr i="1" lang="en-US" sz="5500"/>
              <a:t> </a:t>
            </a:r>
            <a:r>
              <a:rPr i="1" lang="en-US" sz="5500"/>
              <a:t>Outliers</a:t>
            </a:r>
            <a:endParaRPr i="1"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10800000">
            <a:off x="-3291" y="3296652"/>
            <a:ext cx="12202113" cy="3561346"/>
          </a:xfrm>
          <a:custGeom>
            <a:rect b="b" l="l" r="r" t="t"/>
            <a:pathLst>
              <a:path extrusionOk="0" h="3188466" w="12202113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title"/>
          </p:nvPr>
        </p:nvSpPr>
        <p:spPr>
          <a:xfrm>
            <a:off x="838200" y="3905833"/>
            <a:ext cx="4215063" cy="2398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Our Data</a:t>
            </a:r>
            <a:endParaRPr/>
          </a:p>
        </p:txBody>
      </p:sp>
      <p:pic>
        <p:nvPicPr>
          <p:cNvPr descr="A screen shot of a computer&#10;&#10;Description automatically generated with low confidence" id="91" name="Google Shape;91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" y="1133850"/>
            <a:ext cx="12192000" cy="16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705351" y="3083843"/>
            <a:ext cx="7486649" cy="34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transactions in csv format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million transactions generated from a multi-agent virtual world simulation performed by IBM.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covers 2000 (synthetic) consumers resident in the United States, but who travel the world, across 2 decades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Analyses of the data suggest that it is a reasonable match for real data in many dimensions, 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Rates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Amounts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Category Codes (MCCs)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MCC Codes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Merchant Category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Each credit card provider has their own categories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Categories fall into ranges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/>
              <a:t>MCC codes in this dataset were recoded based on Citi codes</a:t>
            </a:r>
            <a:endParaRPr sz="2200"/>
          </a:p>
          <a:p>
            <a:pPr indent="-2540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Questions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What does spending look like over time?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○"/>
            </a:pPr>
            <a:r>
              <a:rPr lang="en-US" sz="2200"/>
              <a:t>How does User0’s spending compare to the dataset as a whole?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histogram&#10;&#10;Description automatically generated" id="107" name="Google Shape;107;p3"/>
          <p:cNvPicPr preferRelativeResize="0"/>
          <p:nvPr/>
        </p:nvPicPr>
        <p:blipFill rotWithShape="1">
          <a:blip r:embed="rId3">
            <a:alphaModFix/>
          </a:blip>
          <a:srcRect b="8538" l="0" r="0" t="7709"/>
          <a:stretch/>
        </p:blipFill>
        <p:spPr>
          <a:xfrm>
            <a:off x="4148420" y="0"/>
            <a:ext cx="8074542" cy="676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0" y="0"/>
            <a:ext cx="4417162" cy="6858000"/>
          </a:xfrm>
          <a:custGeom>
            <a:rect b="b" l="l" r="r" t="t"/>
            <a:pathLst>
              <a:path extrusionOk="0" h="6858000" w="4417162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09" name="Google Shape;109;p3"/>
          <p:cNvGrpSpPr/>
          <p:nvPr/>
        </p:nvGrpSpPr>
        <p:grpSpPr>
          <a:xfrm>
            <a:off x="0" y="0"/>
            <a:ext cx="4272784" cy="6858000"/>
            <a:chOff x="0" y="2006221"/>
            <a:chExt cx="4272784" cy="6858000"/>
          </a:xfrm>
        </p:grpSpPr>
        <p:sp>
          <p:nvSpPr>
            <p:cNvPr id="110" name="Google Shape;110;p3"/>
            <p:cNvSpPr/>
            <p:nvPr/>
          </p:nvSpPr>
          <p:spPr>
            <a:xfrm>
              <a:off x="0" y="2006221"/>
              <a:ext cx="4272784" cy="6858000"/>
            </a:xfrm>
            <a:custGeom>
              <a:rect b="b" l="l" r="r" t="t"/>
              <a:pathLst>
                <a:path extrusionOk="0" h="6858000" w="4272784">
                  <a:moveTo>
                    <a:pt x="0" y="0"/>
                  </a:moveTo>
                  <a:lnTo>
                    <a:pt x="4082989" y="0"/>
                  </a:lnTo>
                  <a:lnTo>
                    <a:pt x="4088029" y="66675"/>
                  </a:lnTo>
                  <a:lnTo>
                    <a:pt x="4096426" y="122237"/>
                  </a:lnTo>
                  <a:lnTo>
                    <a:pt x="4106504" y="174625"/>
                  </a:lnTo>
                  <a:lnTo>
                    <a:pt x="4123300" y="217487"/>
                  </a:lnTo>
                  <a:lnTo>
                    <a:pt x="4140096" y="260350"/>
                  </a:lnTo>
                  <a:lnTo>
                    <a:pt x="4160251" y="296862"/>
                  </a:lnTo>
                  <a:lnTo>
                    <a:pt x="4180406" y="334962"/>
                  </a:lnTo>
                  <a:lnTo>
                    <a:pt x="4198882" y="369887"/>
                  </a:lnTo>
                  <a:lnTo>
                    <a:pt x="4217357" y="409575"/>
                  </a:lnTo>
                  <a:lnTo>
                    <a:pt x="4234153" y="450850"/>
                  </a:lnTo>
                  <a:lnTo>
                    <a:pt x="4249270" y="496887"/>
                  </a:lnTo>
                  <a:lnTo>
                    <a:pt x="4261027" y="546100"/>
                  </a:lnTo>
                  <a:lnTo>
                    <a:pt x="4269425" y="606425"/>
                  </a:lnTo>
                  <a:lnTo>
                    <a:pt x="4272784" y="673100"/>
                  </a:lnTo>
                  <a:lnTo>
                    <a:pt x="4269425" y="744537"/>
                  </a:lnTo>
                  <a:lnTo>
                    <a:pt x="4261027" y="801687"/>
                  </a:lnTo>
                  <a:lnTo>
                    <a:pt x="4249270" y="854075"/>
                  </a:lnTo>
                  <a:lnTo>
                    <a:pt x="4234153" y="901700"/>
                  </a:lnTo>
                  <a:lnTo>
                    <a:pt x="4217357" y="942975"/>
                  </a:lnTo>
                  <a:lnTo>
                    <a:pt x="4197202" y="981075"/>
                  </a:lnTo>
                  <a:lnTo>
                    <a:pt x="4177047" y="1017587"/>
                  </a:lnTo>
                  <a:lnTo>
                    <a:pt x="4156892" y="1055687"/>
                  </a:lnTo>
                  <a:lnTo>
                    <a:pt x="4138416" y="1095375"/>
                  </a:lnTo>
                  <a:lnTo>
                    <a:pt x="4119940" y="1136650"/>
                  </a:lnTo>
                  <a:lnTo>
                    <a:pt x="4104825" y="1182687"/>
                  </a:lnTo>
                  <a:lnTo>
                    <a:pt x="4094747" y="1235075"/>
                  </a:lnTo>
                  <a:lnTo>
                    <a:pt x="4084669" y="1295400"/>
                  </a:lnTo>
                  <a:lnTo>
                    <a:pt x="4082989" y="1363662"/>
                  </a:lnTo>
                  <a:lnTo>
                    <a:pt x="4084669" y="1431925"/>
                  </a:lnTo>
                  <a:lnTo>
                    <a:pt x="4094747" y="1492250"/>
                  </a:lnTo>
                  <a:lnTo>
                    <a:pt x="4104825" y="1544637"/>
                  </a:lnTo>
                  <a:lnTo>
                    <a:pt x="4119940" y="1589087"/>
                  </a:lnTo>
                  <a:lnTo>
                    <a:pt x="4138416" y="1631950"/>
                  </a:lnTo>
                  <a:lnTo>
                    <a:pt x="4156892" y="1671637"/>
                  </a:lnTo>
                  <a:lnTo>
                    <a:pt x="4177047" y="1708150"/>
                  </a:lnTo>
                  <a:lnTo>
                    <a:pt x="4197202" y="1743075"/>
                  </a:lnTo>
                  <a:lnTo>
                    <a:pt x="4217357" y="1782762"/>
                  </a:lnTo>
                  <a:lnTo>
                    <a:pt x="4234153" y="1824037"/>
                  </a:lnTo>
                  <a:lnTo>
                    <a:pt x="4249270" y="1870075"/>
                  </a:lnTo>
                  <a:lnTo>
                    <a:pt x="4261027" y="1922462"/>
                  </a:lnTo>
                  <a:lnTo>
                    <a:pt x="4269425" y="1982787"/>
                  </a:lnTo>
                  <a:lnTo>
                    <a:pt x="4272784" y="2051050"/>
                  </a:lnTo>
                  <a:lnTo>
                    <a:pt x="4269425" y="2119312"/>
                  </a:lnTo>
                  <a:lnTo>
                    <a:pt x="4261027" y="2179637"/>
                  </a:lnTo>
                  <a:lnTo>
                    <a:pt x="4249270" y="2232025"/>
                  </a:lnTo>
                  <a:lnTo>
                    <a:pt x="4234153" y="2278062"/>
                  </a:lnTo>
                  <a:lnTo>
                    <a:pt x="4217357" y="2319337"/>
                  </a:lnTo>
                  <a:lnTo>
                    <a:pt x="4197202" y="2359025"/>
                  </a:lnTo>
                  <a:lnTo>
                    <a:pt x="4177047" y="2395537"/>
                  </a:lnTo>
                  <a:lnTo>
                    <a:pt x="4156892" y="2433637"/>
                  </a:lnTo>
                  <a:lnTo>
                    <a:pt x="4138416" y="2471737"/>
                  </a:lnTo>
                  <a:lnTo>
                    <a:pt x="4119940" y="2513012"/>
                  </a:lnTo>
                  <a:lnTo>
                    <a:pt x="4104825" y="2560637"/>
                  </a:lnTo>
                  <a:lnTo>
                    <a:pt x="4094747" y="2613025"/>
                  </a:lnTo>
                  <a:lnTo>
                    <a:pt x="4084669" y="2671762"/>
                  </a:lnTo>
                  <a:lnTo>
                    <a:pt x="4082989" y="2741612"/>
                  </a:lnTo>
                  <a:lnTo>
                    <a:pt x="4084669" y="2809875"/>
                  </a:lnTo>
                  <a:lnTo>
                    <a:pt x="4094747" y="2868612"/>
                  </a:lnTo>
                  <a:lnTo>
                    <a:pt x="4104825" y="2922587"/>
                  </a:lnTo>
                  <a:lnTo>
                    <a:pt x="4119940" y="2967037"/>
                  </a:lnTo>
                  <a:lnTo>
                    <a:pt x="4138416" y="3009900"/>
                  </a:lnTo>
                  <a:lnTo>
                    <a:pt x="4156892" y="3046412"/>
                  </a:lnTo>
                  <a:lnTo>
                    <a:pt x="4177047" y="3084512"/>
                  </a:lnTo>
                  <a:lnTo>
                    <a:pt x="4197202" y="3121025"/>
                  </a:lnTo>
                  <a:lnTo>
                    <a:pt x="4217357" y="3160712"/>
                  </a:lnTo>
                  <a:lnTo>
                    <a:pt x="4234153" y="3201987"/>
                  </a:lnTo>
                  <a:lnTo>
                    <a:pt x="4249270" y="3248025"/>
                  </a:lnTo>
                  <a:lnTo>
                    <a:pt x="4261027" y="3300412"/>
                  </a:lnTo>
                  <a:lnTo>
                    <a:pt x="4269425" y="3360737"/>
                  </a:lnTo>
                  <a:lnTo>
                    <a:pt x="4272784" y="3427412"/>
                  </a:lnTo>
                  <a:lnTo>
                    <a:pt x="4269425" y="3497262"/>
                  </a:lnTo>
                  <a:lnTo>
                    <a:pt x="4261027" y="3557587"/>
                  </a:lnTo>
                  <a:lnTo>
                    <a:pt x="4249270" y="3609975"/>
                  </a:lnTo>
                  <a:lnTo>
                    <a:pt x="4234153" y="3656012"/>
                  </a:lnTo>
                  <a:lnTo>
                    <a:pt x="4217357" y="3697287"/>
                  </a:lnTo>
                  <a:lnTo>
                    <a:pt x="4197202" y="3736975"/>
                  </a:lnTo>
                  <a:lnTo>
                    <a:pt x="4156892" y="3811587"/>
                  </a:lnTo>
                  <a:lnTo>
                    <a:pt x="4138416" y="3848100"/>
                  </a:lnTo>
                  <a:lnTo>
                    <a:pt x="4119940" y="3890962"/>
                  </a:lnTo>
                  <a:lnTo>
                    <a:pt x="4104825" y="3935412"/>
                  </a:lnTo>
                  <a:lnTo>
                    <a:pt x="4094747" y="3987800"/>
                  </a:lnTo>
                  <a:lnTo>
                    <a:pt x="4084669" y="4048125"/>
                  </a:lnTo>
                  <a:lnTo>
                    <a:pt x="4082989" y="4116387"/>
                  </a:lnTo>
                  <a:lnTo>
                    <a:pt x="4084669" y="4186237"/>
                  </a:lnTo>
                  <a:lnTo>
                    <a:pt x="4094747" y="4244975"/>
                  </a:lnTo>
                  <a:lnTo>
                    <a:pt x="4104825" y="4297362"/>
                  </a:lnTo>
                  <a:lnTo>
                    <a:pt x="4119940" y="4343400"/>
                  </a:lnTo>
                  <a:lnTo>
                    <a:pt x="4138416" y="4386262"/>
                  </a:lnTo>
                  <a:lnTo>
                    <a:pt x="4156892" y="4424362"/>
                  </a:lnTo>
                  <a:lnTo>
                    <a:pt x="4197202" y="4498975"/>
                  </a:lnTo>
                  <a:lnTo>
                    <a:pt x="4217357" y="4537075"/>
                  </a:lnTo>
                  <a:lnTo>
                    <a:pt x="4234153" y="4579937"/>
                  </a:lnTo>
                  <a:lnTo>
                    <a:pt x="4249270" y="4625975"/>
                  </a:lnTo>
                  <a:lnTo>
                    <a:pt x="4261027" y="4678362"/>
                  </a:lnTo>
                  <a:lnTo>
                    <a:pt x="4269425" y="4738687"/>
                  </a:lnTo>
                  <a:lnTo>
                    <a:pt x="4272784" y="4806950"/>
                  </a:lnTo>
                  <a:lnTo>
                    <a:pt x="4269425" y="4875212"/>
                  </a:lnTo>
                  <a:lnTo>
                    <a:pt x="4261027" y="4935537"/>
                  </a:lnTo>
                  <a:lnTo>
                    <a:pt x="4249270" y="4987925"/>
                  </a:lnTo>
                  <a:lnTo>
                    <a:pt x="4234153" y="5033962"/>
                  </a:lnTo>
                  <a:lnTo>
                    <a:pt x="4217357" y="5075237"/>
                  </a:lnTo>
                  <a:lnTo>
                    <a:pt x="4197202" y="5114925"/>
                  </a:lnTo>
                  <a:lnTo>
                    <a:pt x="4177047" y="5149850"/>
                  </a:lnTo>
                  <a:lnTo>
                    <a:pt x="4156892" y="5186362"/>
                  </a:lnTo>
                  <a:lnTo>
                    <a:pt x="4138416" y="5226050"/>
                  </a:lnTo>
                  <a:lnTo>
                    <a:pt x="4119940" y="5268912"/>
                  </a:lnTo>
                  <a:lnTo>
                    <a:pt x="4104825" y="5313362"/>
                  </a:lnTo>
                  <a:lnTo>
                    <a:pt x="4094747" y="5365750"/>
                  </a:lnTo>
                  <a:lnTo>
                    <a:pt x="4084669" y="5426075"/>
                  </a:lnTo>
                  <a:lnTo>
                    <a:pt x="4082989" y="5494337"/>
                  </a:lnTo>
                  <a:lnTo>
                    <a:pt x="4084669" y="5562600"/>
                  </a:lnTo>
                  <a:lnTo>
                    <a:pt x="4094747" y="5622925"/>
                  </a:lnTo>
                  <a:lnTo>
                    <a:pt x="4104825" y="5675312"/>
                  </a:lnTo>
                  <a:lnTo>
                    <a:pt x="4119940" y="5721350"/>
                  </a:lnTo>
                  <a:lnTo>
                    <a:pt x="4138416" y="5762625"/>
                  </a:lnTo>
                  <a:lnTo>
                    <a:pt x="4156892" y="5802312"/>
                  </a:lnTo>
                  <a:lnTo>
                    <a:pt x="4177047" y="5840412"/>
                  </a:lnTo>
                  <a:lnTo>
                    <a:pt x="4197202" y="5876925"/>
                  </a:lnTo>
                  <a:lnTo>
                    <a:pt x="4217357" y="5915025"/>
                  </a:lnTo>
                  <a:lnTo>
                    <a:pt x="4234153" y="5956300"/>
                  </a:lnTo>
                  <a:lnTo>
                    <a:pt x="4249270" y="6003925"/>
                  </a:lnTo>
                  <a:lnTo>
                    <a:pt x="4261027" y="6056312"/>
                  </a:lnTo>
                  <a:lnTo>
                    <a:pt x="4269425" y="6113462"/>
                  </a:lnTo>
                  <a:lnTo>
                    <a:pt x="4272784" y="6183312"/>
                  </a:lnTo>
                  <a:lnTo>
                    <a:pt x="4269425" y="6251575"/>
                  </a:lnTo>
                  <a:lnTo>
                    <a:pt x="4261027" y="6311900"/>
                  </a:lnTo>
                  <a:lnTo>
                    <a:pt x="4249270" y="6361112"/>
                  </a:lnTo>
                  <a:lnTo>
                    <a:pt x="4234153" y="6407150"/>
                  </a:lnTo>
                  <a:lnTo>
                    <a:pt x="4217357" y="6448425"/>
                  </a:lnTo>
                  <a:lnTo>
                    <a:pt x="4198882" y="6488112"/>
                  </a:lnTo>
                  <a:lnTo>
                    <a:pt x="4180406" y="6523037"/>
                  </a:lnTo>
                  <a:lnTo>
                    <a:pt x="4160251" y="6561137"/>
                  </a:lnTo>
                  <a:lnTo>
                    <a:pt x="4140096" y="6597650"/>
                  </a:lnTo>
                  <a:lnTo>
                    <a:pt x="4123300" y="6640512"/>
                  </a:lnTo>
                  <a:lnTo>
                    <a:pt x="4106504" y="6683375"/>
                  </a:lnTo>
                  <a:lnTo>
                    <a:pt x="4096426" y="6735762"/>
                  </a:lnTo>
                  <a:lnTo>
                    <a:pt x="4088029" y="6791325"/>
                  </a:lnTo>
                  <a:lnTo>
                    <a:pt x="408298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2006221"/>
              <a:ext cx="4272784" cy="6858000"/>
            </a:xfrm>
            <a:custGeom>
              <a:rect b="b" l="l" r="r" t="t"/>
              <a:pathLst>
                <a:path extrusionOk="0" h="6858000" w="4272784">
                  <a:moveTo>
                    <a:pt x="0" y="0"/>
                  </a:moveTo>
                  <a:lnTo>
                    <a:pt x="4082989" y="0"/>
                  </a:lnTo>
                  <a:lnTo>
                    <a:pt x="4088029" y="66675"/>
                  </a:lnTo>
                  <a:lnTo>
                    <a:pt x="4096426" y="122237"/>
                  </a:lnTo>
                  <a:lnTo>
                    <a:pt x="4106504" y="174625"/>
                  </a:lnTo>
                  <a:lnTo>
                    <a:pt x="4123300" y="217487"/>
                  </a:lnTo>
                  <a:lnTo>
                    <a:pt x="4140096" y="260350"/>
                  </a:lnTo>
                  <a:lnTo>
                    <a:pt x="4160251" y="296862"/>
                  </a:lnTo>
                  <a:lnTo>
                    <a:pt x="4180406" y="334962"/>
                  </a:lnTo>
                  <a:lnTo>
                    <a:pt x="4198882" y="369887"/>
                  </a:lnTo>
                  <a:lnTo>
                    <a:pt x="4217357" y="409575"/>
                  </a:lnTo>
                  <a:lnTo>
                    <a:pt x="4234153" y="450850"/>
                  </a:lnTo>
                  <a:lnTo>
                    <a:pt x="4249270" y="496887"/>
                  </a:lnTo>
                  <a:lnTo>
                    <a:pt x="4261027" y="546100"/>
                  </a:lnTo>
                  <a:lnTo>
                    <a:pt x="4269425" y="606425"/>
                  </a:lnTo>
                  <a:lnTo>
                    <a:pt x="4272784" y="673100"/>
                  </a:lnTo>
                  <a:lnTo>
                    <a:pt x="4269425" y="744537"/>
                  </a:lnTo>
                  <a:lnTo>
                    <a:pt x="4261027" y="801687"/>
                  </a:lnTo>
                  <a:lnTo>
                    <a:pt x="4249270" y="854075"/>
                  </a:lnTo>
                  <a:lnTo>
                    <a:pt x="4234153" y="901700"/>
                  </a:lnTo>
                  <a:lnTo>
                    <a:pt x="4217357" y="942975"/>
                  </a:lnTo>
                  <a:lnTo>
                    <a:pt x="4197202" y="981075"/>
                  </a:lnTo>
                  <a:lnTo>
                    <a:pt x="4177047" y="1017587"/>
                  </a:lnTo>
                  <a:lnTo>
                    <a:pt x="4156892" y="1055687"/>
                  </a:lnTo>
                  <a:lnTo>
                    <a:pt x="4138416" y="1095375"/>
                  </a:lnTo>
                  <a:lnTo>
                    <a:pt x="4119940" y="1136650"/>
                  </a:lnTo>
                  <a:lnTo>
                    <a:pt x="4104825" y="1182687"/>
                  </a:lnTo>
                  <a:lnTo>
                    <a:pt x="4094747" y="1235075"/>
                  </a:lnTo>
                  <a:lnTo>
                    <a:pt x="4084669" y="1295400"/>
                  </a:lnTo>
                  <a:lnTo>
                    <a:pt x="4082989" y="1363662"/>
                  </a:lnTo>
                  <a:lnTo>
                    <a:pt x="4084669" y="1431925"/>
                  </a:lnTo>
                  <a:lnTo>
                    <a:pt x="4094747" y="1492250"/>
                  </a:lnTo>
                  <a:lnTo>
                    <a:pt x="4104825" y="1544637"/>
                  </a:lnTo>
                  <a:lnTo>
                    <a:pt x="4119940" y="1589087"/>
                  </a:lnTo>
                  <a:lnTo>
                    <a:pt x="4138416" y="1631950"/>
                  </a:lnTo>
                  <a:lnTo>
                    <a:pt x="4156892" y="1671637"/>
                  </a:lnTo>
                  <a:lnTo>
                    <a:pt x="4177047" y="1708150"/>
                  </a:lnTo>
                  <a:lnTo>
                    <a:pt x="4197202" y="1743075"/>
                  </a:lnTo>
                  <a:lnTo>
                    <a:pt x="4217357" y="1782762"/>
                  </a:lnTo>
                  <a:lnTo>
                    <a:pt x="4234153" y="1824037"/>
                  </a:lnTo>
                  <a:lnTo>
                    <a:pt x="4249270" y="1870075"/>
                  </a:lnTo>
                  <a:lnTo>
                    <a:pt x="4261027" y="1922462"/>
                  </a:lnTo>
                  <a:lnTo>
                    <a:pt x="4269425" y="1982787"/>
                  </a:lnTo>
                  <a:lnTo>
                    <a:pt x="4272784" y="2051050"/>
                  </a:lnTo>
                  <a:lnTo>
                    <a:pt x="4269425" y="2119312"/>
                  </a:lnTo>
                  <a:lnTo>
                    <a:pt x="4261027" y="2179637"/>
                  </a:lnTo>
                  <a:lnTo>
                    <a:pt x="4249270" y="2232025"/>
                  </a:lnTo>
                  <a:lnTo>
                    <a:pt x="4234153" y="2278062"/>
                  </a:lnTo>
                  <a:lnTo>
                    <a:pt x="4217357" y="2319337"/>
                  </a:lnTo>
                  <a:lnTo>
                    <a:pt x="4197202" y="2359025"/>
                  </a:lnTo>
                  <a:lnTo>
                    <a:pt x="4177047" y="2395537"/>
                  </a:lnTo>
                  <a:lnTo>
                    <a:pt x="4156892" y="2433637"/>
                  </a:lnTo>
                  <a:lnTo>
                    <a:pt x="4138416" y="2471737"/>
                  </a:lnTo>
                  <a:lnTo>
                    <a:pt x="4119940" y="2513012"/>
                  </a:lnTo>
                  <a:lnTo>
                    <a:pt x="4104825" y="2560637"/>
                  </a:lnTo>
                  <a:lnTo>
                    <a:pt x="4094747" y="2613025"/>
                  </a:lnTo>
                  <a:lnTo>
                    <a:pt x="4084669" y="2671762"/>
                  </a:lnTo>
                  <a:lnTo>
                    <a:pt x="4082989" y="2741612"/>
                  </a:lnTo>
                  <a:lnTo>
                    <a:pt x="4084669" y="2809875"/>
                  </a:lnTo>
                  <a:lnTo>
                    <a:pt x="4094747" y="2868612"/>
                  </a:lnTo>
                  <a:lnTo>
                    <a:pt x="4104825" y="2922587"/>
                  </a:lnTo>
                  <a:lnTo>
                    <a:pt x="4119940" y="2967037"/>
                  </a:lnTo>
                  <a:lnTo>
                    <a:pt x="4138416" y="3009900"/>
                  </a:lnTo>
                  <a:lnTo>
                    <a:pt x="4156892" y="3046412"/>
                  </a:lnTo>
                  <a:lnTo>
                    <a:pt x="4177047" y="3084512"/>
                  </a:lnTo>
                  <a:lnTo>
                    <a:pt x="4197202" y="3121025"/>
                  </a:lnTo>
                  <a:lnTo>
                    <a:pt x="4217357" y="3160712"/>
                  </a:lnTo>
                  <a:lnTo>
                    <a:pt x="4234153" y="3201987"/>
                  </a:lnTo>
                  <a:lnTo>
                    <a:pt x="4249270" y="3248025"/>
                  </a:lnTo>
                  <a:lnTo>
                    <a:pt x="4261027" y="3300412"/>
                  </a:lnTo>
                  <a:lnTo>
                    <a:pt x="4269425" y="3360737"/>
                  </a:lnTo>
                  <a:lnTo>
                    <a:pt x="4272784" y="3427412"/>
                  </a:lnTo>
                  <a:lnTo>
                    <a:pt x="4269425" y="3497262"/>
                  </a:lnTo>
                  <a:lnTo>
                    <a:pt x="4261027" y="3557587"/>
                  </a:lnTo>
                  <a:lnTo>
                    <a:pt x="4249270" y="3609975"/>
                  </a:lnTo>
                  <a:lnTo>
                    <a:pt x="4234153" y="3656012"/>
                  </a:lnTo>
                  <a:lnTo>
                    <a:pt x="4217357" y="3697287"/>
                  </a:lnTo>
                  <a:lnTo>
                    <a:pt x="4197202" y="3736975"/>
                  </a:lnTo>
                  <a:lnTo>
                    <a:pt x="4156892" y="3811587"/>
                  </a:lnTo>
                  <a:lnTo>
                    <a:pt x="4138416" y="3848100"/>
                  </a:lnTo>
                  <a:lnTo>
                    <a:pt x="4119940" y="3890962"/>
                  </a:lnTo>
                  <a:lnTo>
                    <a:pt x="4104825" y="3935412"/>
                  </a:lnTo>
                  <a:lnTo>
                    <a:pt x="4094747" y="3987800"/>
                  </a:lnTo>
                  <a:lnTo>
                    <a:pt x="4084669" y="4048125"/>
                  </a:lnTo>
                  <a:lnTo>
                    <a:pt x="4082989" y="4116387"/>
                  </a:lnTo>
                  <a:lnTo>
                    <a:pt x="4084669" y="4186237"/>
                  </a:lnTo>
                  <a:lnTo>
                    <a:pt x="4094747" y="4244975"/>
                  </a:lnTo>
                  <a:lnTo>
                    <a:pt x="4104825" y="4297362"/>
                  </a:lnTo>
                  <a:lnTo>
                    <a:pt x="4119940" y="4343400"/>
                  </a:lnTo>
                  <a:lnTo>
                    <a:pt x="4138416" y="4386262"/>
                  </a:lnTo>
                  <a:lnTo>
                    <a:pt x="4156892" y="4424362"/>
                  </a:lnTo>
                  <a:lnTo>
                    <a:pt x="4197202" y="4498975"/>
                  </a:lnTo>
                  <a:lnTo>
                    <a:pt x="4217357" y="4537075"/>
                  </a:lnTo>
                  <a:lnTo>
                    <a:pt x="4234153" y="4579937"/>
                  </a:lnTo>
                  <a:lnTo>
                    <a:pt x="4249270" y="4625975"/>
                  </a:lnTo>
                  <a:lnTo>
                    <a:pt x="4261027" y="4678362"/>
                  </a:lnTo>
                  <a:lnTo>
                    <a:pt x="4269425" y="4738687"/>
                  </a:lnTo>
                  <a:lnTo>
                    <a:pt x="4272784" y="4806950"/>
                  </a:lnTo>
                  <a:lnTo>
                    <a:pt x="4269425" y="4875212"/>
                  </a:lnTo>
                  <a:lnTo>
                    <a:pt x="4261027" y="4935537"/>
                  </a:lnTo>
                  <a:lnTo>
                    <a:pt x="4249270" y="4987925"/>
                  </a:lnTo>
                  <a:lnTo>
                    <a:pt x="4234153" y="5033962"/>
                  </a:lnTo>
                  <a:lnTo>
                    <a:pt x="4217357" y="5075237"/>
                  </a:lnTo>
                  <a:lnTo>
                    <a:pt x="4197202" y="5114925"/>
                  </a:lnTo>
                  <a:lnTo>
                    <a:pt x="4177047" y="5149850"/>
                  </a:lnTo>
                  <a:lnTo>
                    <a:pt x="4156892" y="5186362"/>
                  </a:lnTo>
                  <a:lnTo>
                    <a:pt x="4138416" y="5226050"/>
                  </a:lnTo>
                  <a:lnTo>
                    <a:pt x="4119940" y="5268912"/>
                  </a:lnTo>
                  <a:lnTo>
                    <a:pt x="4104825" y="5313362"/>
                  </a:lnTo>
                  <a:lnTo>
                    <a:pt x="4094747" y="5365750"/>
                  </a:lnTo>
                  <a:lnTo>
                    <a:pt x="4084669" y="5426075"/>
                  </a:lnTo>
                  <a:lnTo>
                    <a:pt x="4082989" y="5494337"/>
                  </a:lnTo>
                  <a:lnTo>
                    <a:pt x="4084669" y="5562600"/>
                  </a:lnTo>
                  <a:lnTo>
                    <a:pt x="4094747" y="5622925"/>
                  </a:lnTo>
                  <a:lnTo>
                    <a:pt x="4104825" y="5675312"/>
                  </a:lnTo>
                  <a:lnTo>
                    <a:pt x="4119940" y="5721350"/>
                  </a:lnTo>
                  <a:lnTo>
                    <a:pt x="4138416" y="5762625"/>
                  </a:lnTo>
                  <a:lnTo>
                    <a:pt x="4156892" y="5802312"/>
                  </a:lnTo>
                  <a:lnTo>
                    <a:pt x="4177047" y="5840412"/>
                  </a:lnTo>
                  <a:lnTo>
                    <a:pt x="4197202" y="5876925"/>
                  </a:lnTo>
                  <a:lnTo>
                    <a:pt x="4217357" y="5915025"/>
                  </a:lnTo>
                  <a:lnTo>
                    <a:pt x="4234153" y="5956300"/>
                  </a:lnTo>
                  <a:lnTo>
                    <a:pt x="4249270" y="6003925"/>
                  </a:lnTo>
                  <a:lnTo>
                    <a:pt x="4261027" y="6056312"/>
                  </a:lnTo>
                  <a:lnTo>
                    <a:pt x="4269425" y="6113462"/>
                  </a:lnTo>
                  <a:lnTo>
                    <a:pt x="4272784" y="6183312"/>
                  </a:lnTo>
                  <a:lnTo>
                    <a:pt x="4269425" y="6251575"/>
                  </a:lnTo>
                  <a:lnTo>
                    <a:pt x="4261027" y="6311900"/>
                  </a:lnTo>
                  <a:lnTo>
                    <a:pt x="4249270" y="6361112"/>
                  </a:lnTo>
                  <a:lnTo>
                    <a:pt x="4234153" y="6407150"/>
                  </a:lnTo>
                  <a:lnTo>
                    <a:pt x="4217357" y="6448425"/>
                  </a:lnTo>
                  <a:lnTo>
                    <a:pt x="4198882" y="6488112"/>
                  </a:lnTo>
                  <a:lnTo>
                    <a:pt x="4180406" y="6523037"/>
                  </a:lnTo>
                  <a:lnTo>
                    <a:pt x="4160251" y="6561137"/>
                  </a:lnTo>
                  <a:lnTo>
                    <a:pt x="4140096" y="6597650"/>
                  </a:lnTo>
                  <a:lnTo>
                    <a:pt x="4123300" y="6640512"/>
                  </a:lnTo>
                  <a:lnTo>
                    <a:pt x="4106504" y="6683375"/>
                  </a:lnTo>
                  <a:lnTo>
                    <a:pt x="4096426" y="6735762"/>
                  </a:lnTo>
                  <a:lnTo>
                    <a:pt x="4088029" y="6791325"/>
                  </a:lnTo>
                  <a:lnTo>
                    <a:pt x="408298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457201" y="723406"/>
            <a:ext cx="3234018" cy="3826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MCC Spending Change Over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0" y="0"/>
            <a:ext cx="4417162" cy="6858000"/>
          </a:xfrm>
          <a:custGeom>
            <a:rect b="b" l="l" r="r" t="t"/>
            <a:pathLst>
              <a:path extrusionOk="0" h="6858000" w="4417162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20" name="Google Shape;120;p4"/>
          <p:cNvGrpSpPr/>
          <p:nvPr/>
        </p:nvGrpSpPr>
        <p:grpSpPr>
          <a:xfrm>
            <a:off x="0" y="0"/>
            <a:ext cx="4272784" cy="6858000"/>
            <a:chOff x="0" y="2006221"/>
            <a:chExt cx="4272784" cy="6858000"/>
          </a:xfrm>
        </p:grpSpPr>
        <p:sp>
          <p:nvSpPr>
            <p:cNvPr id="121" name="Google Shape;121;p4"/>
            <p:cNvSpPr/>
            <p:nvPr/>
          </p:nvSpPr>
          <p:spPr>
            <a:xfrm>
              <a:off x="0" y="2006221"/>
              <a:ext cx="4272784" cy="6858000"/>
            </a:xfrm>
            <a:custGeom>
              <a:rect b="b" l="l" r="r" t="t"/>
              <a:pathLst>
                <a:path extrusionOk="0" h="6858000" w="4272784">
                  <a:moveTo>
                    <a:pt x="0" y="0"/>
                  </a:moveTo>
                  <a:lnTo>
                    <a:pt x="4082989" y="0"/>
                  </a:lnTo>
                  <a:lnTo>
                    <a:pt x="4088029" y="66675"/>
                  </a:lnTo>
                  <a:lnTo>
                    <a:pt x="4096426" y="122237"/>
                  </a:lnTo>
                  <a:lnTo>
                    <a:pt x="4106504" y="174625"/>
                  </a:lnTo>
                  <a:lnTo>
                    <a:pt x="4123300" y="217487"/>
                  </a:lnTo>
                  <a:lnTo>
                    <a:pt x="4140096" y="260350"/>
                  </a:lnTo>
                  <a:lnTo>
                    <a:pt x="4160251" y="296862"/>
                  </a:lnTo>
                  <a:lnTo>
                    <a:pt x="4180406" y="334962"/>
                  </a:lnTo>
                  <a:lnTo>
                    <a:pt x="4198882" y="369887"/>
                  </a:lnTo>
                  <a:lnTo>
                    <a:pt x="4217357" y="409575"/>
                  </a:lnTo>
                  <a:lnTo>
                    <a:pt x="4234153" y="450850"/>
                  </a:lnTo>
                  <a:lnTo>
                    <a:pt x="4249270" y="496887"/>
                  </a:lnTo>
                  <a:lnTo>
                    <a:pt x="4261027" y="546100"/>
                  </a:lnTo>
                  <a:lnTo>
                    <a:pt x="4269425" y="606425"/>
                  </a:lnTo>
                  <a:lnTo>
                    <a:pt x="4272784" y="673100"/>
                  </a:lnTo>
                  <a:lnTo>
                    <a:pt x="4269425" y="744537"/>
                  </a:lnTo>
                  <a:lnTo>
                    <a:pt x="4261027" y="801687"/>
                  </a:lnTo>
                  <a:lnTo>
                    <a:pt x="4249270" y="854075"/>
                  </a:lnTo>
                  <a:lnTo>
                    <a:pt x="4234153" y="901700"/>
                  </a:lnTo>
                  <a:lnTo>
                    <a:pt x="4217357" y="942975"/>
                  </a:lnTo>
                  <a:lnTo>
                    <a:pt x="4197202" y="981075"/>
                  </a:lnTo>
                  <a:lnTo>
                    <a:pt x="4177047" y="1017587"/>
                  </a:lnTo>
                  <a:lnTo>
                    <a:pt x="4156892" y="1055687"/>
                  </a:lnTo>
                  <a:lnTo>
                    <a:pt x="4138416" y="1095375"/>
                  </a:lnTo>
                  <a:lnTo>
                    <a:pt x="4119940" y="1136650"/>
                  </a:lnTo>
                  <a:lnTo>
                    <a:pt x="4104825" y="1182687"/>
                  </a:lnTo>
                  <a:lnTo>
                    <a:pt x="4094747" y="1235075"/>
                  </a:lnTo>
                  <a:lnTo>
                    <a:pt x="4084669" y="1295400"/>
                  </a:lnTo>
                  <a:lnTo>
                    <a:pt x="4082989" y="1363662"/>
                  </a:lnTo>
                  <a:lnTo>
                    <a:pt x="4084669" y="1431925"/>
                  </a:lnTo>
                  <a:lnTo>
                    <a:pt x="4094747" y="1492250"/>
                  </a:lnTo>
                  <a:lnTo>
                    <a:pt x="4104825" y="1544637"/>
                  </a:lnTo>
                  <a:lnTo>
                    <a:pt x="4119940" y="1589087"/>
                  </a:lnTo>
                  <a:lnTo>
                    <a:pt x="4138416" y="1631950"/>
                  </a:lnTo>
                  <a:lnTo>
                    <a:pt x="4156892" y="1671637"/>
                  </a:lnTo>
                  <a:lnTo>
                    <a:pt x="4177047" y="1708150"/>
                  </a:lnTo>
                  <a:lnTo>
                    <a:pt x="4197202" y="1743075"/>
                  </a:lnTo>
                  <a:lnTo>
                    <a:pt x="4217357" y="1782762"/>
                  </a:lnTo>
                  <a:lnTo>
                    <a:pt x="4234153" y="1824037"/>
                  </a:lnTo>
                  <a:lnTo>
                    <a:pt x="4249270" y="1870075"/>
                  </a:lnTo>
                  <a:lnTo>
                    <a:pt x="4261027" y="1922462"/>
                  </a:lnTo>
                  <a:lnTo>
                    <a:pt x="4269425" y="1982787"/>
                  </a:lnTo>
                  <a:lnTo>
                    <a:pt x="4272784" y="2051050"/>
                  </a:lnTo>
                  <a:lnTo>
                    <a:pt x="4269425" y="2119312"/>
                  </a:lnTo>
                  <a:lnTo>
                    <a:pt x="4261027" y="2179637"/>
                  </a:lnTo>
                  <a:lnTo>
                    <a:pt x="4249270" y="2232025"/>
                  </a:lnTo>
                  <a:lnTo>
                    <a:pt x="4234153" y="2278062"/>
                  </a:lnTo>
                  <a:lnTo>
                    <a:pt x="4217357" y="2319337"/>
                  </a:lnTo>
                  <a:lnTo>
                    <a:pt x="4197202" y="2359025"/>
                  </a:lnTo>
                  <a:lnTo>
                    <a:pt x="4177047" y="2395537"/>
                  </a:lnTo>
                  <a:lnTo>
                    <a:pt x="4156892" y="2433637"/>
                  </a:lnTo>
                  <a:lnTo>
                    <a:pt x="4138416" y="2471737"/>
                  </a:lnTo>
                  <a:lnTo>
                    <a:pt x="4119940" y="2513012"/>
                  </a:lnTo>
                  <a:lnTo>
                    <a:pt x="4104825" y="2560637"/>
                  </a:lnTo>
                  <a:lnTo>
                    <a:pt x="4094747" y="2613025"/>
                  </a:lnTo>
                  <a:lnTo>
                    <a:pt x="4084669" y="2671762"/>
                  </a:lnTo>
                  <a:lnTo>
                    <a:pt x="4082989" y="2741612"/>
                  </a:lnTo>
                  <a:lnTo>
                    <a:pt x="4084669" y="2809875"/>
                  </a:lnTo>
                  <a:lnTo>
                    <a:pt x="4094747" y="2868612"/>
                  </a:lnTo>
                  <a:lnTo>
                    <a:pt x="4104825" y="2922587"/>
                  </a:lnTo>
                  <a:lnTo>
                    <a:pt x="4119940" y="2967037"/>
                  </a:lnTo>
                  <a:lnTo>
                    <a:pt x="4138416" y="3009900"/>
                  </a:lnTo>
                  <a:lnTo>
                    <a:pt x="4156892" y="3046412"/>
                  </a:lnTo>
                  <a:lnTo>
                    <a:pt x="4177047" y="3084512"/>
                  </a:lnTo>
                  <a:lnTo>
                    <a:pt x="4197202" y="3121025"/>
                  </a:lnTo>
                  <a:lnTo>
                    <a:pt x="4217357" y="3160712"/>
                  </a:lnTo>
                  <a:lnTo>
                    <a:pt x="4234153" y="3201987"/>
                  </a:lnTo>
                  <a:lnTo>
                    <a:pt x="4249270" y="3248025"/>
                  </a:lnTo>
                  <a:lnTo>
                    <a:pt x="4261027" y="3300412"/>
                  </a:lnTo>
                  <a:lnTo>
                    <a:pt x="4269425" y="3360737"/>
                  </a:lnTo>
                  <a:lnTo>
                    <a:pt x="4272784" y="3427412"/>
                  </a:lnTo>
                  <a:lnTo>
                    <a:pt x="4269425" y="3497262"/>
                  </a:lnTo>
                  <a:lnTo>
                    <a:pt x="4261027" y="3557587"/>
                  </a:lnTo>
                  <a:lnTo>
                    <a:pt x="4249270" y="3609975"/>
                  </a:lnTo>
                  <a:lnTo>
                    <a:pt x="4234153" y="3656012"/>
                  </a:lnTo>
                  <a:lnTo>
                    <a:pt x="4217357" y="3697287"/>
                  </a:lnTo>
                  <a:lnTo>
                    <a:pt x="4197202" y="3736975"/>
                  </a:lnTo>
                  <a:lnTo>
                    <a:pt x="4156892" y="3811587"/>
                  </a:lnTo>
                  <a:lnTo>
                    <a:pt x="4138416" y="3848100"/>
                  </a:lnTo>
                  <a:lnTo>
                    <a:pt x="4119940" y="3890962"/>
                  </a:lnTo>
                  <a:lnTo>
                    <a:pt x="4104825" y="3935412"/>
                  </a:lnTo>
                  <a:lnTo>
                    <a:pt x="4094747" y="3987800"/>
                  </a:lnTo>
                  <a:lnTo>
                    <a:pt x="4084669" y="4048125"/>
                  </a:lnTo>
                  <a:lnTo>
                    <a:pt x="4082989" y="4116387"/>
                  </a:lnTo>
                  <a:lnTo>
                    <a:pt x="4084669" y="4186237"/>
                  </a:lnTo>
                  <a:lnTo>
                    <a:pt x="4094747" y="4244975"/>
                  </a:lnTo>
                  <a:lnTo>
                    <a:pt x="4104825" y="4297362"/>
                  </a:lnTo>
                  <a:lnTo>
                    <a:pt x="4119940" y="4343400"/>
                  </a:lnTo>
                  <a:lnTo>
                    <a:pt x="4138416" y="4386262"/>
                  </a:lnTo>
                  <a:lnTo>
                    <a:pt x="4156892" y="4424362"/>
                  </a:lnTo>
                  <a:lnTo>
                    <a:pt x="4197202" y="4498975"/>
                  </a:lnTo>
                  <a:lnTo>
                    <a:pt x="4217357" y="4537075"/>
                  </a:lnTo>
                  <a:lnTo>
                    <a:pt x="4234153" y="4579937"/>
                  </a:lnTo>
                  <a:lnTo>
                    <a:pt x="4249270" y="4625975"/>
                  </a:lnTo>
                  <a:lnTo>
                    <a:pt x="4261027" y="4678362"/>
                  </a:lnTo>
                  <a:lnTo>
                    <a:pt x="4269425" y="4738687"/>
                  </a:lnTo>
                  <a:lnTo>
                    <a:pt x="4272784" y="4806950"/>
                  </a:lnTo>
                  <a:lnTo>
                    <a:pt x="4269425" y="4875212"/>
                  </a:lnTo>
                  <a:lnTo>
                    <a:pt x="4261027" y="4935537"/>
                  </a:lnTo>
                  <a:lnTo>
                    <a:pt x="4249270" y="4987925"/>
                  </a:lnTo>
                  <a:lnTo>
                    <a:pt x="4234153" y="5033962"/>
                  </a:lnTo>
                  <a:lnTo>
                    <a:pt x="4217357" y="5075237"/>
                  </a:lnTo>
                  <a:lnTo>
                    <a:pt x="4197202" y="5114925"/>
                  </a:lnTo>
                  <a:lnTo>
                    <a:pt x="4177047" y="5149850"/>
                  </a:lnTo>
                  <a:lnTo>
                    <a:pt x="4156892" y="5186362"/>
                  </a:lnTo>
                  <a:lnTo>
                    <a:pt x="4138416" y="5226050"/>
                  </a:lnTo>
                  <a:lnTo>
                    <a:pt x="4119940" y="5268912"/>
                  </a:lnTo>
                  <a:lnTo>
                    <a:pt x="4104825" y="5313362"/>
                  </a:lnTo>
                  <a:lnTo>
                    <a:pt x="4094747" y="5365750"/>
                  </a:lnTo>
                  <a:lnTo>
                    <a:pt x="4084669" y="5426075"/>
                  </a:lnTo>
                  <a:lnTo>
                    <a:pt x="4082989" y="5494337"/>
                  </a:lnTo>
                  <a:lnTo>
                    <a:pt x="4084669" y="5562600"/>
                  </a:lnTo>
                  <a:lnTo>
                    <a:pt x="4094747" y="5622925"/>
                  </a:lnTo>
                  <a:lnTo>
                    <a:pt x="4104825" y="5675312"/>
                  </a:lnTo>
                  <a:lnTo>
                    <a:pt x="4119940" y="5721350"/>
                  </a:lnTo>
                  <a:lnTo>
                    <a:pt x="4138416" y="5762625"/>
                  </a:lnTo>
                  <a:lnTo>
                    <a:pt x="4156892" y="5802312"/>
                  </a:lnTo>
                  <a:lnTo>
                    <a:pt x="4177047" y="5840412"/>
                  </a:lnTo>
                  <a:lnTo>
                    <a:pt x="4197202" y="5876925"/>
                  </a:lnTo>
                  <a:lnTo>
                    <a:pt x="4217357" y="5915025"/>
                  </a:lnTo>
                  <a:lnTo>
                    <a:pt x="4234153" y="5956300"/>
                  </a:lnTo>
                  <a:lnTo>
                    <a:pt x="4249270" y="6003925"/>
                  </a:lnTo>
                  <a:lnTo>
                    <a:pt x="4261027" y="6056312"/>
                  </a:lnTo>
                  <a:lnTo>
                    <a:pt x="4269425" y="6113462"/>
                  </a:lnTo>
                  <a:lnTo>
                    <a:pt x="4272784" y="6183312"/>
                  </a:lnTo>
                  <a:lnTo>
                    <a:pt x="4269425" y="6251575"/>
                  </a:lnTo>
                  <a:lnTo>
                    <a:pt x="4261027" y="6311900"/>
                  </a:lnTo>
                  <a:lnTo>
                    <a:pt x="4249270" y="6361112"/>
                  </a:lnTo>
                  <a:lnTo>
                    <a:pt x="4234153" y="6407150"/>
                  </a:lnTo>
                  <a:lnTo>
                    <a:pt x="4217357" y="6448425"/>
                  </a:lnTo>
                  <a:lnTo>
                    <a:pt x="4198882" y="6488112"/>
                  </a:lnTo>
                  <a:lnTo>
                    <a:pt x="4180406" y="6523037"/>
                  </a:lnTo>
                  <a:lnTo>
                    <a:pt x="4160251" y="6561137"/>
                  </a:lnTo>
                  <a:lnTo>
                    <a:pt x="4140096" y="6597650"/>
                  </a:lnTo>
                  <a:lnTo>
                    <a:pt x="4123300" y="6640512"/>
                  </a:lnTo>
                  <a:lnTo>
                    <a:pt x="4106504" y="6683375"/>
                  </a:lnTo>
                  <a:lnTo>
                    <a:pt x="4096426" y="6735762"/>
                  </a:lnTo>
                  <a:lnTo>
                    <a:pt x="4088029" y="6791325"/>
                  </a:lnTo>
                  <a:lnTo>
                    <a:pt x="408298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0" y="2006221"/>
              <a:ext cx="4272784" cy="6858000"/>
            </a:xfrm>
            <a:custGeom>
              <a:rect b="b" l="l" r="r" t="t"/>
              <a:pathLst>
                <a:path extrusionOk="0" h="6858000" w="4272784">
                  <a:moveTo>
                    <a:pt x="0" y="0"/>
                  </a:moveTo>
                  <a:lnTo>
                    <a:pt x="4082989" y="0"/>
                  </a:lnTo>
                  <a:lnTo>
                    <a:pt x="4088029" y="66675"/>
                  </a:lnTo>
                  <a:lnTo>
                    <a:pt x="4096426" y="122237"/>
                  </a:lnTo>
                  <a:lnTo>
                    <a:pt x="4106504" y="174625"/>
                  </a:lnTo>
                  <a:lnTo>
                    <a:pt x="4123300" y="217487"/>
                  </a:lnTo>
                  <a:lnTo>
                    <a:pt x="4140096" y="260350"/>
                  </a:lnTo>
                  <a:lnTo>
                    <a:pt x="4160251" y="296862"/>
                  </a:lnTo>
                  <a:lnTo>
                    <a:pt x="4180406" y="334962"/>
                  </a:lnTo>
                  <a:lnTo>
                    <a:pt x="4198882" y="369887"/>
                  </a:lnTo>
                  <a:lnTo>
                    <a:pt x="4217357" y="409575"/>
                  </a:lnTo>
                  <a:lnTo>
                    <a:pt x="4234153" y="450850"/>
                  </a:lnTo>
                  <a:lnTo>
                    <a:pt x="4249270" y="496887"/>
                  </a:lnTo>
                  <a:lnTo>
                    <a:pt x="4261027" y="546100"/>
                  </a:lnTo>
                  <a:lnTo>
                    <a:pt x="4269425" y="606425"/>
                  </a:lnTo>
                  <a:lnTo>
                    <a:pt x="4272784" y="673100"/>
                  </a:lnTo>
                  <a:lnTo>
                    <a:pt x="4269425" y="744537"/>
                  </a:lnTo>
                  <a:lnTo>
                    <a:pt x="4261027" y="801687"/>
                  </a:lnTo>
                  <a:lnTo>
                    <a:pt x="4249270" y="854075"/>
                  </a:lnTo>
                  <a:lnTo>
                    <a:pt x="4234153" y="901700"/>
                  </a:lnTo>
                  <a:lnTo>
                    <a:pt x="4217357" y="942975"/>
                  </a:lnTo>
                  <a:lnTo>
                    <a:pt x="4197202" y="981075"/>
                  </a:lnTo>
                  <a:lnTo>
                    <a:pt x="4177047" y="1017587"/>
                  </a:lnTo>
                  <a:lnTo>
                    <a:pt x="4156892" y="1055687"/>
                  </a:lnTo>
                  <a:lnTo>
                    <a:pt x="4138416" y="1095375"/>
                  </a:lnTo>
                  <a:lnTo>
                    <a:pt x="4119940" y="1136650"/>
                  </a:lnTo>
                  <a:lnTo>
                    <a:pt x="4104825" y="1182687"/>
                  </a:lnTo>
                  <a:lnTo>
                    <a:pt x="4094747" y="1235075"/>
                  </a:lnTo>
                  <a:lnTo>
                    <a:pt x="4084669" y="1295400"/>
                  </a:lnTo>
                  <a:lnTo>
                    <a:pt x="4082989" y="1363662"/>
                  </a:lnTo>
                  <a:lnTo>
                    <a:pt x="4084669" y="1431925"/>
                  </a:lnTo>
                  <a:lnTo>
                    <a:pt x="4094747" y="1492250"/>
                  </a:lnTo>
                  <a:lnTo>
                    <a:pt x="4104825" y="1544637"/>
                  </a:lnTo>
                  <a:lnTo>
                    <a:pt x="4119940" y="1589087"/>
                  </a:lnTo>
                  <a:lnTo>
                    <a:pt x="4138416" y="1631950"/>
                  </a:lnTo>
                  <a:lnTo>
                    <a:pt x="4156892" y="1671637"/>
                  </a:lnTo>
                  <a:lnTo>
                    <a:pt x="4177047" y="1708150"/>
                  </a:lnTo>
                  <a:lnTo>
                    <a:pt x="4197202" y="1743075"/>
                  </a:lnTo>
                  <a:lnTo>
                    <a:pt x="4217357" y="1782762"/>
                  </a:lnTo>
                  <a:lnTo>
                    <a:pt x="4234153" y="1824037"/>
                  </a:lnTo>
                  <a:lnTo>
                    <a:pt x="4249270" y="1870075"/>
                  </a:lnTo>
                  <a:lnTo>
                    <a:pt x="4261027" y="1922462"/>
                  </a:lnTo>
                  <a:lnTo>
                    <a:pt x="4269425" y="1982787"/>
                  </a:lnTo>
                  <a:lnTo>
                    <a:pt x="4272784" y="2051050"/>
                  </a:lnTo>
                  <a:lnTo>
                    <a:pt x="4269425" y="2119312"/>
                  </a:lnTo>
                  <a:lnTo>
                    <a:pt x="4261027" y="2179637"/>
                  </a:lnTo>
                  <a:lnTo>
                    <a:pt x="4249270" y="2232025"/>
                  </a:lnTo>
                  <a:lnTo>
                    <a:pt x="4234153" y="2278062"/>
                  </a:lnTo>
                  <a:lnTo>
                    <a:pt x="4217357" y="2319337"/>
                  </a:lnTo>
                  <a:lnTo>
                    <a:pt x="4197202" y="2359025"/>
                  </a:lnTo>
                  <a:lnTo>
                    <a:pt x="4177047" y="2395537"/>
                  </a:lnTo>
                  <a:lnTo>
                    <a:pt x="4156892" y="2433637"/>
                  </a:lnTo>
                  <a:lnTo>
                    <a:pt x="4138416" y="2471737"/>
                  </a:lnTo>
                  <a:lnTo>
                    <a:pt x="4119940" y="2513012"/>
                  </a:lnTo>
                  <a:lnTo>
                    <a:pt x="4104825" y="2560637"/>
                  </a:lnTo>
                  <a:lnTo>
                    <a:pt x="4094747" y="2613025"/>
                  </a:lnTo>
                  <a:lnTo>
                    <a:pt x="4084669" y="2671762"/>
                  </a:lnTo>
                  <a:lnTo>
                    <a:pt x="4082989" y="2741612"/>
                  </a:lnTo>
                  <a:lnTo>
                    <a:pt x="4084669" y="2809875"/>
                  </a:lnTo>
                  <a:lnTo>
                    <a:pt x="4094747" y="2868612"/>
                  </a:lnTo>
                  <a:lnTo>
                    <a:pt x="4104825" y="2922587"/>
                  </a:lnTo>
                  <a:lnTo>
                    <a:pt x="4119940" y="2967037"/>
                  </a:lnTo>
                  <a:lnTo>
                    <a:pt x="4138416" y="3009900"/>
                  </a:lnTo>
                  <a:lnTo>
                    <a:pt x="4156892" y="3046412"/>
                  </a:lnTo>
                  <a:lnTo>
                    <a:pt x="4177047" y="3084512"/>
                  </a:lnTo>
                  <a:lnTo>
                    <a:pt x="4197202" y="3121025"/>
                  </a:lnTo>
                  <a:lnTo>
                    <a:pt x="4217357" y="3160712"/>
                  </a:lnTo>
                  <a:lnTo>
                    <a:pt x="4234153" y="3201987"/>
                  </a:lnTo>
                  <a:lnTo>
                    <a:pt x="4249270" y="3248025"/>
                  </a:lnTo>
                  <a:lnTo>
                    <a:pt x="4261027" y="3300412"/>
                  </a:lnTo>
                  <a:lnTo>
                    <a:pt x="4269425" y="3360737"/>
                  </a:lnTo>
                  <a:lnTo>
                    <a:pt x="4272784" y="3427412"/>
                  </a:lnTo>
                  <a:lnTo>
                    <a:pt x="4269425" y="3497262"/>
                  </a:lnTo>
                  <a:lnTo>
                    <a:pt x="4261027" y="3557587"/>
                  </a:lnTo>
                  <a:lnTo>
                    <a:pt x="4249270" y="3609975"/>
                  </a:lnTo>
                  <a:lnTo>
                    <a:pt x="4234153" y="3656012"/>
                  </a:lnTo>
                  <a:lnTo>
                    <a:pt x="4217357" y="3697287"/>
                  </a:lnTo>
                  <a:lnTo>
                    <a:pt x="4197202" y="3736975"/>
                  </a:lnTo>
                  <a:lnTo>
                    <a:pt x="4156892" y="3811587"/>
                  </a:lnTo>
                  <a:lnTo>
                    <a:pt x="4138416" y="3848100"/>
                  </a:lnTo>
                  <a:lnTo>
                    <a:pt x="4119940" y="3890962"/>
                  </a:lnTo>
                  <a:lnTo>
                    <a:pt x="4104825" y="3935412"/>
                  </a:lnTo>
                  <a:lnTo>
                    <a:pt x="4094747" y="3987800"/>
                  </a:lnTo>
                  <a:lnTo>
                    <a:pt x="4084669" y="4048125"/>
                  </a:lnTo>
                  <a:lnTo>
                    <a:pt x="4082989" y="4116387"/>
                  </a:lnTo>
                  <a:lnTo>
                    <a:pt x="4084669" y="4186237"/>
                  </a:lnTo>
                  <a:lnTo>
                    <a:pt x="4094747" y="4244975"/>
                  </a:lnTo>
                  <a:lnTo>
                    <a:pt x="4104825" y="4297362"/>
                  </a:lnTo>
                  <a:lnTo>
                    <a:pt x="4119940" y="4343400"/>
                  </a:lnTo>
                  <a:lnTo>
                    <a:pt x="4138416" y="4386262"/>
                  </a:lnTo>
                  <a:lnTo>
                    <a:pt x="4156892" y="4424362"/>
                  </a:lnTo>
                  <a:lnTo>
                    <a:pt x="4197202" y="4498975"/>
                  </a:lnTo>
                  <a:lnTo>
                    <a:pt x="4217357" y="4537075"/>
                  </a:lnTo>
                  <a:lnTo>
                    <a:pt x="4234153" y="4579937"/>
                  </a:lnTo>
                  <a:lnTo>
                    <a:pt x="4249270" y="4625975"/>
                  </a:lnTo>
                  <a:lnTo>
                    <a:pt x="4261027" y="4678362"/>
                  </a:lnTo>
                  <a:lnTo>
                    <a:pt x="4269425" y="4738687"/>
                  </a:lnTo>
                  <a:lnTo>
                    <a:pt x="4272784" y="4806950"/>
                  </a:lnTo>
                  <a:lnTo>
                    <a:pt x="4269425" y="4875212"/>
                  </a:lnTo>
                  <a:lnTo>
                    <a:pt x="4261027" y="4935537"/>
                  </a:lnTo>
                  <a:lnTo>
                    <a:pt x="4249270" y="4987925"/>
                  </a:lnTo>
                  <a:lnTo>
                    <a:pt x="4234153" y="5033962"/>
                  </a:lnTo>
                  <a:lnTo>
                    <a:pt x="4217357" y="5075237"/>
                  </a:lnTo>
                  <a:lnTo>
                    <a:pt x="4197202" y="5114925"/>
                  </a:lnTo>
                  <a:lnTo>
                    <a:pt x="4177047" y="5149850"/>
                  </a:lnTo>
                  <a:lnTo>
                    <a:pt x="4156892" y="5186362"/>
                  </a:lnTo>
                  <a:lnTo>
                    <a:pt x="4138416" y="5226050"/>
                  </a:lnTo>
                  <a:lnTo>
                    <a:pt x="4119940" y="5268912"/>
                  </a:lnTo>
                  <a:lnTo>
                    <a:pt x="4104825" y="5313362"/>
                  </a:lnTo>
                  <a:lnTo>
                    <a:pt x="4094747" y="5365750"/>
                  </a:lnTo>
                  <a:lnTo>
                    <a:pt x="4084669" y="5426075"/>
                  </a:lnTo>
                  <a:lnTo>
                    <a:pt x="4082989" y="5494337"/>
                  </a:lnTo>
                  <a:lnTo>
                    <a:pt x="4084669" y="5562600"/>
                  </a:lnTo>
                  <a:lnTo>
                    <a:pt x="4094747" y="5622925"/>
                  </a:lnTo>
                  <a:lnTo>
                    <a:pt x="4104825" y="5675312"/>
                  </a:lnTo>
                  <a:lnTo>
                    <a:pt x="4119940" y="5721350"/>
                  </a:lnTo>
                  <a:lnTo>
                    <a:pt x="4138416" y="5762625"/>
                  </a:lnTo>
                  <a:lnTo>
                    <a:pt x="4156892" y="5802312"/>
                  </a:lnTo>
                  <a:lnTo>
                    <a:pt x="4177047" y="5840412"/>
                  </a:lnTo>
                  <a:lnTo>
                    <a:pt x="4197202" y="5876925"/>
                  </a:lnTo>
                  <a:lnTo>
                    <a:pt x="4217357" y="5915025"/>
                  </a:lnTo>
                  <a:lnTo>
                    <a:pt x="4234153" y="5956300"/>
                  </a:lnTo>
                  <a:lnTo>
                    <a:pt x="4249270" y="6003925"/>
                  </a:lnTo>
                  <a:lnTo>
                    <a:pt x="4261027" y="6056312"/>
                  </a:lnTo>
                  <a:lnTo>
                    <a:pt x="4269425" y="6113462"/>
                  </a:lnTo>
                  <a:lnTo>
                    <a:pt x="4272784" y="6183312"/>
                  </a:lnTo>
                  <a:lnTo>
                    <a:pt x="4269425" y="6251575"/>
                  </a:lnTo>
                  <a:lnTo>
                    <a:pt x="4261027" y="6311900"/>
                  </a:lnTo>
                  <a:lnTo>
                    <a:pt x="4249270" y="6361112"/>
                  </a:lnTo>
                  <a:lnTo>
                    <a:pt x="4234153" y="6407150"/>
                  </a:lnTo>
                  <a:lnTo>
                    <a:pt x="4217357" y="6448425"/>
                  </a:lnTo>
                  <a:lnTo>
                    <a:pt x="4198882" y="6488112"/>
                  </a:lnTo>
                  <a:lnTo>
                    <a:pt x="4180406" y="6523037"/>
                  </a:lnTo>
                  <a:lnTo>
                    <a:pt x="4160251" y="6561137"/>
                  </a:lnTo>
                  <a:lnTo>
                    <a:pt x="4140096" y="6597650"/>
                  </a:lnTo>
                  <a:lnTo>
                    <a:pt x="4123300" y="6640512"/>
                  </a:lnTo>
                  <a:lnTo>
                    <a:pt x="4106504" y="6683375"/>
                  </a:lnTo>
                  <a:lnTo>
                    <a:pt x="4096426" y="6735762"/>
                  </a:lnTo>
                  <a:lnTo>
                    <a:pt x="4088029" y="6791325"/>
                  </a:lnTo>
                  <a:lnTo>
                    <a:pt x="408298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4"/>
          <p:cNvSpPr txBox="1"/>
          <p:nvPr>
            <p:ph type="title"/>
          </p:nvPr>
        </p:nvSpPr>
        <p:spPr>
          <a:xfrm>
            <a:off x="457201" y="723406"/>
            <a:ext cx="3234018" cy="3826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User0’s Spending Habits Over Time</a:t>
            </a:r>
            <a:endParaRPr/>
          </a:p>
        </p:txBody>
      </p:sp>
      <p:pic>
        <p:nvPicPr>
          <p:cNvPr descr="Chart&#10;&#10;Description automatically generated with medium confidence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634" y="-624708"/>
            <a:ext cx="7839895" cy="783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Spending Per Category (All Years)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836612" y="1307766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User0’s Spending Per Category</a:t>
            </a:r>
            <a:endParaRPr/>
          </a:p>
        </p:txBody>
      </p:sp>
      <p:pic>
        <p:nvPicPr>
          <p:cNvPr descr="Chart, pie chart&#10;&#10;Description automatically generated" id="131" name="Google Shape;131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03" y="2131678"/>
            <a:ext cx="5799000" cy="48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>
            <p:ph idx="3" type="body"/>
          </p:nvPr>
        </p:nvSpPr>
        <p:spPr>
          <a:xfrm>
            <a:off x="6197603" y="1307766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All User’s Spending Per Category</a:t>
            </a:r>
            <a:endParaRPr/>
          </a:p>
        </p:txBody>
      </p:sp>
      <p:pic>
        <p:nvPicPr>
          <p:cNvPr descr="Chart, pie chart&#10;&#10;Description automatically generated" id="133" name="Google Shape;133;p5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610" y="2131672"/>
            <a:ext cx="5799000" cy="48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Average Retail Spend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User0’s retail spend far outpaces the average spend across all other users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Retail spend is fairly consistent across both sets of data</a:t>
            </a:r>
            <a:endParaRPr/>
          </a:p>
        </p:txBody>
      </p:sp>
      <p:pic>
        <p:nvPicPr>
          <p:cNvPr descr="Chart, bar chart&#10;&#10;Description automatically generated" id="142" name="Google Shape;142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48" l="0" r="0" t="649"/>
          <a:stretch/>
        </p:blipFill>
        <p:spPr>
          <a:xfrm>
            <a:off x="4654296" y="703356"/>
            <a:ext cx="6903720" cy="545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9e789ae9_9_119"/>
          <p:cNvSpPr txBox="1"/>
          <p:nvPr>
            <p:ph type="ctrTitle"/>
          </p:nvPr>
        </p:nvSpPr>
        <p:spPr>
          <a:xfrm>
            <a:off x="1768833" y="3807683"/>
            <a:ext cx="9091200" cy="182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-4699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Volume change in transaction types from 2002 to 2020.</a:t>
            </a:r>
            <a:endParaRPr sz="260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60960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SzPts val="2600"/>
              <a:buChar char="●"/>
            </a:pPr>
            <a:r>
              <a:rPr lang="en-US" sz="26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 error rate and the fraud rate among swipe, online, and chip transactions.</a:t>
            </a:r>
            <a:endParaRPr sz="2600"/>
          </a:p>
        </p:txBody>
      </p:sp>
      <p:pic>
        <p:nvPicPr>
          <p:cNvPr id="148" name="Google Shape;148;g1b59e789ae9_9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58" y="653534"/>
            <a:ext cx="2405234" cy="134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b59e789ae9_9_119"/>
          <p:cNvSpPr/>
          <p:nvPr/>
        </p:nvSpPr>
        <p:spPr>
          <a:xfrm rot="10800000">
            <a:off x="-5038" y="2091243"/>
            <a:ext cx="12202113" cy="4766757"/>
          </a:xfrm>
          <a:custGeom>
            <a:rect b="b" l="l" r="r" t="t"/>
            <a:pathLst>
              <a:path extrusionOk="0" h="3188466" w="12202113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b59e789ae9_9_119"/>
          <p:cNvSpPr txBox="1"/>
          <p:nvPr/>
        </p:nvSpPr>
        <p:spPr>
          <a:xfrm>
            <a:off x="2410100" y="2834875"/>
            <a:ext cx="821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34343"/>
                </a:solidFill>
              </a:rPr>
              <a:t>Transaction Volume, Error Rate and Fraud Rate Analysis</a:t>
            </a:r>
            <a:r>
              <a:rPr lang="en-US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b59e789ae9_9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00" y="945725"/>
            <a:ext cx="9629550" cy="4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b59e789ae9_9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900" y="4902033"/>
            <a:ext cx="8548698" cy="110436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b59e789ae9_9_126"/>
          <p:cNvSpPr/>
          <p:nvPr/>
        </p:nvSpPr>
        <p:spPr>
          <a:xfrm>
            <a:off x="7441667" y="4866384"/>
            <a:ext cx="2378000" cy="114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b59e789ae9_9_126"/>
          <p:cNvSpPr txBox="1"/>
          <p:nvPr/>
        </p:nvSpPr>
        <p:spPr>
          <a:xfrm>
            <a:off x="1665000" y="557525"/>
            <a:ext cx="811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Total Transaction Volume from 2002 to 2020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2022-12-11T20:34:56Z</dcterms:created>
  <dc:creator>Christin Davis</dc:creator>
</cp:coreProperties>
</file>