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37490400" cy="365760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51165" algn="ctr" rtl="0" fontAlgn="base">
      <a:spcBef>
        <a:spcPct val="0"/>
      </a:spcBef>
      <a:spcAft>
        <a:spcPct val="0"/>
      </a:spcAft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02328" algn="ctr" rtl="0" fontAlgn="base">
      <a:spcBef>
        <a:spcPct val="0"/>
      </a:spcBef>
      <a:spcAft>
        <a:spcPct val="0"/>
      </a:spcAft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953491" algn="ctr" rtl="0" fontAlgn="base">
      <a:spcBef>
        <a:spcPct val="0"/>
      </a:spcBef>
      <a:spcAft>
        <a:spcPct val="0"/>
      </a:spcAft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604656" algn="ctr" rtl="0" fontAlgn="base">
      <a:spcBef>
        <a:spcPct val="0"/>
      </a:spcBef>
      <a:spcAft>
        <a:spcPct val="0"/>
      </a:spcAft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255821" algn="l" defTabSz="1302328" rtl="0" eaLnBrk="1" latinLnBrk="0" hangingPunct="1"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906984" algn="l" defTabSz="1302328" rtl="0" eaLnBrk="1" latinLnBrk="0" hangingPunct="1"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4558147" algn="l" defTabSz="1302328" rtl="0" eaLnBrk="1" latinLnBrk="0" hangingPunct="1"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5209312" algn="l" defTabSz="1302328" rtl="0" eaLnBrk="1" latinLnBrk="0" hangingPunct="1">
      <a:defRPr sz="3419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0" userDrawn="1">
          <p15:clr>
            <a:srgbClr val="A4A3A4"/>
          </p15:clr>
        </p15:guide>
        <p15:guide id="2" orient="horz" pos="4751" userDrawn="1">
          <p15:clr>
            <a:srgbClr val="A4A3A4"/>
          </p15:clr>
        </p15:guide>
        <p15:guide id="3" orient="horz" pos="11510" userDrawn="1">
          <p15:clr>
            <a:srgbClr val="A4A3A4"/>
          </p15:clr>
        </p15:guide>
        <p15:guide id="4" pos="557" userDrawn="1">
          <p15:clr>
            <a:srgbClr val="A4A3A4"/>
          </p15:clr>
        </p15:guide>
        <p15:guide id="5" pos="22990" userDrawn="1">
          <p15:clr>
            <a:srgbClr val="A4A3A4"/>
          </p15:clr>
        </p15:guide>
        <p15:guide id="6" pos="118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Ming_Yee Tong" initials="CM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2E2"/>
    <a:srgbClr val="DBD6E3"/>
    <a:srgbClr val="858E95"/>
    <a:srgbClr val="00869E"/>
    <a:srgbClr val="000000"/>
    <a:srgbClr val="5279A9"/>
    <a:srgbClr val="E7EBDD"/>
    <a:srgbClr val="DBE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22" autoAdjust="0"/>
    <p:restoredTop sz="95388" autoAdjust="0"/>
  </p:normalViewPr>
  <p:slideViewPr>
    <p:cSldViewPr snapToGrid="0">
      <p:cViewPr>
        <p:scale>
          <a:sx n="22" d="100"/>
          <a:sy n="22" d="100"/>
        </p:scale>
        <p:origin x="1690" y="-1056"/>
      </p:cViewPr>
      <p:guideLst>
        <p:guide orient="horz" pos="21730"/>
        <p:guide orient="horz" pos="4751"/>
        <p:guide orient="horz" pos="11510"/>
        <p:guide pos="557"/>
        <p:guide pos="22990"/>
        <p:guide pos="11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6" tIns="46578" rIns="93156" bIns="46578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6" tIns="46578" rIns="93156" bIns="4657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6" tIns="46578" rIns="93156" bIns="46578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6" tIns="46578" rIns="93156" bIns="4657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72047769-6DCE-4956-AA2A-C18748C50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3" rIns="93027" bIns="4651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3" rIns="93027" bIns="4651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24025" y="695325"/>
            <a:ext cx="356235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03725"/>
            <a:ext cx="5140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3" rIns="93027" bIns="46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3" rIns="93027" bIns="4651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074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3" rIns="93027" bIns="4651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0373BA5-CB6C-4B1E-AC64-FBB60B4B5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4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71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51165" algn="l" rtl="0" fontAlgn="base">
      <a:spcBef>
        <a:spcPct val="30000"/>
      </a:spcBef>
      <a:spcAft>
        <a:spcPct val="0"/>
      </a:spcAft>
      <a:defRPr sz="171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02328" algn="l" rtl="0" fontAlgn="base">
      <a:spcBef>
        <a:spcPct val="30000"/>
      </a:spcBef>
      <a:spcAft>
        <a:spcPct val="0"/>
      </a:spcAft>
      <a:defRPr sz="171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953491" algn="l" rtl="0" fontAlgn="base">
      <a:spcBef>
        <a:spcPct val="30000"/>
      </a:spcBef>
      <a:spcAft>
        <a:spcPct val="0"/>
      </a:spcAft>
      <a:defRPr sz="171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604656" algn="l" rtl="0" fontAlgn="base">
      <a:spcBef>
        <a:spcPct val="30000"/>
      </a:spcBef>
      <a:spcAft>
        <a:spcPct val="0"/>
      </a:spcAft>
      <a:defRPr sz="171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255821" algn="l" defTabSz="1302328" rtl="0" eaLnBrk="1" latinLnBrk="0" hangingPunct="1">
      <a:defRPr sz="1710" kern="1200">
        <a:solidFill>
          <a:schemeClr val="tx1"/>
        </a:solidFill>
        <a:latin typeface="+mn-lt"/>
        <a:ea typeface="+mn-ea"/>
        <a:cs typeface="+mn-cs"/>
      </a:defRPr>
    </a:lvl6pPr>
    <a:lvl7pPr marL="3906984" algn="l" defTabSz="1302328" rtl="0" eaLnBrk="1" latinLnBrk="0" hangingPunct="1">
      <a:defRPr sz="1710" kern="1200">
        <a:solidFill>
          <a:schemeClr val="tx1"/>
        </a:solidFill>
        <a:latin typeface="+mn-lt"/>
        <a:ea typeface="+mn-ea"/>
        <a:cs typeface="+mn-cs"/>
      </a:defRPr>
    </a:lvl7pPr>
    <a:lvl8pPr marL="4558147" algn="l" defTabSz="1302328" rtl="0" eaLnBrk="1" latinLnBrk="0" hangingPunct="1">
      <a:defRPr sz="1710" kern="1200">
        <a:solidFill>
          <a:schemeClr val="tx1"/>
        </a:solidFill>
        <a:latin typeface="+mn-lt"/>
        <a:ea typeface="+mn-ea"/>
        <a:cs typeface="+mn-cs"/>
      </a:defRPr>
    </a:lvl8pPr>
    <a:lvl9pPr marL="5209312" algn="l" defTabSz="1302328" rtl="0" eaLnBrk="1" latinLnBrk="0" hangingPunct="1">
      <a:defRPr sz="17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4025" y="695325"/>
            <a:ext cx="3562350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3BA5-CB6C-4B1E-AC64-FBB60B4B50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80" y="11362684"/>
            <a:ext cx="31866075" cy="7840337"/>
          </a:xfrm>
          <a:prstGeom prst="rect">
            <a:avLst/>
          </a:prstGeom>
        </p:spPr>
        <p:txBody>
          <a:bodyPr lIns="91417" tIns="45708" rIns="91417" bIns="457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331" y="20727019"/>
            <a:ext cx="26241748" cy="9345975"/>
          </a:xfrm>
          <a:prstGeom prst="rect">
            <a:avLst/>
          </a:prstGeom>
        </p:spPr>
        <p:txBody>
          <a:bodyPr lIns="91417" tIns="45708" rIns="91417" bIns="45708"/>
          <a:lstStyle>
            <a:lvl1pPr marL="0" indent="0" algn="ctr">
              <a:buNone/>
              <a:defRPr/>
            </a:lvl1pPr>
            <a:lvl2pPr marL="551189" indent="0" algn="ctr">
              <a:buNone/>
              <a:defRPr/>
            </a:lvl2pPr>
            <a:lvl3pPr marL="1102376" indent="0" algn="ctr">
              <a:buNone/>
              <a:defRPr/>
            </a:lvl3pPr>
            <a:lvl4pPr marL="1653566" indent="0" algn="ctr">
              <a:buNone/>
              <a:defRPr/>
            </a:lvl4pPr>
            <a:lvl5pPr marL="2204754" indent="0" algn="ctr">
              <a:buNone/>
              <a:defRPr/>
            </a:lvl5pPr>
            <a:lvl6pPr marL="2755943" indent="0" algn="ctr">
              <a:buNone/>
              <a:defRPr/>
            </a:lvl6pPr>
            <a:lvl7pPr marL="3307129" indent="0" algn="ctr">
              <a:buNone/>
              <a:defRPr/>
            </a:lvl7pPr>
            <a:lvl8pPr marL="3858317" indent="0" algn="ctr">
              <a:buNone/>
              <a:defRPr/>
            </a:lvl8pPr>
            <a:lvl9pPr marL="4409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55" y="1465856"/>
            <a:ext cx="33742125" cy="6096000"/>
          </a:xfrm>
          <a:prstGeom prst="rect">
            <a:avLst/>
          </a:prstGeom>
        </p:spPr>
        <p:txBody>
          <a:bodyPr lIns="91417" tIns="45708" rIns="91417" bIns="457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155" y="8535021"/>
            <a:ext cx="33742125" cy="24139181"/>
          </a:xfrm>
          <a:prstGeom prst="rect">
            <a:avLst/>
          </a:prstGeom>
        </p:spPr>
        <p:txBody>
          <a:bodyPr vert="eaVert" lIns="91417" tIns="45708" rIns="91417" bIns="4570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81707" y="1465863"/>
            <a:ext cx="8434575" cy="31208337"/>
          </a:xfrm>
          <a:prstGeom prst="rect">
            <a:avLst/>
          </a:prstGeom>
        </p:spPr>
        <p:txBody>
          <a:bodyPr vert="eaVert" lIns="91417" tIns="45708" rIns="91417" bIns="457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138" y="1465863"/>
            <a:ext cx="25123775" cy="31208337"/>
          </a:xfrm>
          <a:prstGeom prst="rect">
            <a:avLst/>
          </a:prstGeom>
        </p:spPr>
        <p:txBody>
          <a:bodyPr vert="eaVert" lIns="91417" tIns="45708" rIns="91417" bIns="4570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55" y="1465856"/>
            <a:ext cx="33742125" cy="6096000"/>
          </a:xfrm>
          <a:prstGeom prst="rect">
            <a:avLst/>
          </a:prstGeom>
        </p:spPr>
        <p:txBody>
          <a:bodyPr lIns="91417" tIns="45708" rIns="91417" bIns="457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155" y="8535021"/>
            <a:ext cx="33742125" cy="24139181"/>
          </a:xfrm>
          <a:prstGeom prst="rect">
            <a:avLst/>
          </a:prstGeom>
        </p:spPr>
        <p:txBody>
          <a:bodyPr lIns="91417" tIns="45708" rIns="91417" bIns="4570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499" y="23502660"/>
            <a:ext cx="31866075" cy="7265010"/>
          </a:xfrm>
          <a:prstGeom prst="rect">
            <a:avLst/>
          </a:prstGeom>
        </p:spPr>
        <p:txBody>
          <a:bodyPr lIns="91417" tIns="45708" rIns="91417" bIns="45708" anchor="t"/>
          <a:lstStyle>
            <a:lvl1pPr algn="l">
              <a:defRPr sz="482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499" y="15503193"/>
            <a:ext cx="31866075" cy="7999470"/>
          </a:xfrm>
          <a:prstGeom prst="rect">
            <a:avLst/>
          </a:prstGeom>
        </p:spPr>
        <p:txBody>
          <a:bodyPr lIns="91417" tIns="45708" rIns="91417" bIns="45708" anchor="b"/>
          <a:lstStyle>
            <a:lvl1pPr marL="0" indent="0">
              <a:buNone/>
              <a:defRPr sz="2412"/>
            </a:lvl1pPr>
            <a:lvl2pPr marL="551189" indent="0">
              <a:buNone/>
              <a:defRPr sz="2170"/>
            </a:lvl2pPr>
            <a:lvl3pPr marL="1102376" indent="0">
              <a:buNone/>
              <a:defRPr sz="1929"/>
            </a:lvl3pPr>
            <a:lvl4pPr marL="1653566" indent="0">
              <a:buNone/>
              <a:defRPr sz="1689"/>
            </a:lvl4pPr>
            <a:lvl5pPr marL="2204754" indent="0">
              <a:buNone/>
              <a:defRPr sz="1689"/>
            </a:lvl5pPr>
            <a:lvl6pPr marL="2755943" indent="0">
              <a:buNone/>
              <a:defRPr sz="1689"/>
            </a:lvl6pPr>
            <a:lvl7pPr marL="3307129" indent="0">
              <a:buNone/>
              <a:defRPr sz="1689"/>
            </a:lvl7pPr>
            <a:lvl8pPr marL="3858317" indent="0">
              <a:buNone/>
              <a:defRPr sz="1689"/>
            </a:lvl8pPr>
            <a:lvl9pPr marL="4409509" indent="0">
              <a:buNone/>
              <a:defRPr sz="16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55" y="1465856"/>
            <a:ext cx="33742125" cy="6096000"/>
          </a:xfrm>
          <a:prstGeom prst="rect">
            <a:avLst/>
          </a:prstGeom>
        </p:spPr>
        <p:txBody>
          <a:bodyPr lIns="91417" tIns="45708" rIns="91417" bIns="457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4138" y="8535021"/>
            <a:ext cx="16779174" cy="24139181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defRPr sz="3377"/>
            </a:lvl1pPr>
            <a:lvl2pPr>
              <a:defRPr sz="2894"/>
            </a:lvl2pPr>
            <a:lvl3pPr>
              <a:defRPr sz="2412"/>
            </a:lvl3pPr>
            <a:lvl4pPr>
              <a:defRPr sz="2170"/>
            </a:lvl4pPr>
            <a:lvl5pPr>
              <a:defRPr sz="2170"/>
            </a:lvl5pPr>
            <a:lvl6pPr>
              <a:defRPr sz="2170"/>
            </a:lvl6pPr>
            <a:lvl7pPr>
              <a:defRPr sz="2170"/>
            </a:lvl7pPr>
            <a:lvl8pPr>
              <a:defRPr sz="2170"/>
            </a:lvl8pPr>
            <a:lvl9pPr>
              <a:defRPr sz="21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37108" y="8535021"/>
            <a:ext cx="16779175" cy="24139181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defRPr sz="3377"/>
            </a:lvl1pPr>
            <a:lvl2pPr>
              <a:defRPr sz="2894"/>
            </a:lvl2pPr>
            <a:lvl3pPr>
              <a:defRPr sz="2412"/>
            </a:lvl3pPr>
            <a:lvl4pPr>
              <a:defRPr sz="2170"/>
            </a:lvl4pPr>
            <a:lvl5pPr>
              <a:defRPr sz="2170"/>
            </a:lvl5pPr>
            <a:lvl6pPr>
              <a:defRPr sz="2170"/>
            </a:lvl6pPr>
            <a:lvl7pPr>
              <a:defRPr sz="2170"/>
            </a:lvl7pPr>
            <a:lvl8pPr>
              <a:defRPr sz="2170"/>
            </a:lvl8pPr>
            <a:lvl9pPr>
              <a:defRPr sz="21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55" y="1465856"/>
            <a:ext cx="33742125" cy="6096000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144" y="8186148"/>
            <a:ext cx="16564768" cy="3412170"/>
          </a:xfrm>
          <a:prstGeom prst="rect">
            <a:avLst/>
          </a:prstGeom>
        </p:spPr>
        <p:txBody>
          <a:bodyPr lIns="91417" tIns="45708" rIns="91417" bIns="45708" anchor="b"/>
          <a:lstStyle>
            <a:lvl1pPr marL="0" indent="0">
              <a:buNone/>
              <a:defRPr sz="2894" b="1"/>
            </a:lvl1pPr>
            <a:lvl2pPr marL="551189" indent="0">
              <a:buNone/>
              <a:defRPr sz="2412" b="1"/>
            </a:lvl2pPr>
            <a:lvl3pPr marL="1102376" indent="0">
              <a:buNone/>
              <a:defRPr sz="2170" b="1"/>
            </a:lvl3pPr>
            <a:lvl4pPr marL="1653566" indent="0">
              <a:buNone/>
              <a:defRPr sz="1929" b="1"/>
            </a:lvl4pPr>
            <a:lvl5pPr marL="2204754" indent="0">
              <a:buNone/>
              <a:defRPr sz="1929" b="1"/>
            </a:lvl5pPr>
            <a:lvl6pPr marL="2755943" indent="0">
              <a:buNone/>
              <a:defRPr sz="1929" b="1"/>
            </a:lvl6pPr>
            <a:lvl7pPr marL="3307129" indent="0">
              <a:buNone/>
              <a:defRPr sz="1929" b="1"/>
            </a:lvl7pPr>
            <a:lvl8pPr marL="3858317" indent="0">
              <a:buNone/>
              <a:defRPr sz="1929" b="1"/>
            </a:lvl8pPr>
            <a:lvl9pPr marL="4409509" indent="0">
              <a:buNone/>
              <a:defRPr sz="19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144" y="11598316"/>
            <a:ext cx="16564768" cy="21075880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defRPr sz="2894"/>
            </a:lvl1pPr>
            <a:lvl2pPr>
              <a:defRPr sz="2412"/>
            </a:lvl2pPr>
            <a:lvl3pPr>
              <a:defRPr sz="2170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3839" y="8186148"/>
            <a:ext cx="16572426" cy="3412170"/>
          </a:xfrm>
          <a:prstGeom prst="rect">
            <a:avLst/>
          </a:prstGeom>
        </p:spPr>
        <p:txBody>
          <a:bodyPr lIns="91417" tIns="45708" rIns="91417" bIns="45708" anchor="b"/>
          <a:lstStyle>
            <a:lvl1pPr marL="0" indent="0">
              <a:buNone/>
              <a:defRPr sz="2894" b="1"/>
            </a:lvl1pPr>
            <a:lvl2pPr marL="551189" indent="0">
              <a:buNone/>
              <a:defRPr sz="2412" b="1"/>
            </a:lvl2pPr>
            <a:lvl3pPr marL="1102376" indent="0">
              <a:buNone/>
              <a:defRPr sz="2170" b="1"/>
            </a:lvl3pPr>
            <a:lvl4pPr marL="1653566" indent="0">
              <a:buNone/>
              <a:defRPr sz="1929" b="1"/>
            </a:lvl4pPr>
            <a:lvl5pPr marL="2204754" indent="0">
              <a:buNone/>
              <a:defRPr sz="1929" b="1"/>
            </a:lvl5pPr>
            <a:lvl6pPr marL="2755943" indent="0">
              <a:buNone/>
              <a:defRPr sz="1929" b="1"/>
            </a:lvl6pPr>
            <a:lvl7pPr marL="3307129" indent="0">
              <a:buNone/>
              <a:defRPr sz="1929" b="1"/>
            </a:lvl7pPr>
            <a:lvl8pPr marL="3858317" indent="0">
              <a:buNone/>
              <a:defRPr sz="1929" b="1"/>
            </a:lvl8pPr>
            <a:lvl9pPr marL="4409509" indent="0">
              <a:buNone/>
              <a:defRPr sz="192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3839" y="11598316"/>
            <a:ext cx="16572426" cy="21075880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defRPr sz="2894"/>
            </a:lvl1pPr>
            <a:lvl2pPr>
              <a:defRPr sz="2412"/>
            </a:lvl2pPr>
            <a:lvl3pPr>
              <a:defRPr sz="2170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55" y="1465856"/>
            <a:ext cx="33742125" cy="6096000"/>
          </a:xfrm>
          <a:prstGeom prst="rect">
            <a:avLst/>
          </a:prstGeom>
        </p:spPr>
        <p:txBody>
          <a:bodyPr lIns="91417" tIns="45708" rIns="91417" bIns="457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43" y="1456681"/>
            <a:ext cx="12334081" cy="6196990"/>
          </a:xfrm>
          <a:prstGeom prst="rect">
            <a:avLst/>
          </a:prstGeom>
        </p:spPr>
        <p:txBody>
          <a:bodyPr lIns="91417" tIns="45708" rIns="91417" bIns="45708" anchor="b"/>
          <a:lstStyle>
            <a:lvl1pPr algn="l">
              <a:defRPr sz="241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8105" y="1456686"/>
            <a:ext cx="20958175" cy="31217519"/>
          </a:xfrm>
          <a:prstGeom prst="rect">
            <a:avLst/>
          </a:prstGeom>
        </p:spPr>
        <p:txBody>
          <a:bodyPr lIns="91417" tIns="45708" rIns="91417" bIns="45708"/>
          <a:lstStyle>
            <a:lvl1pPr>
              <a:defRPr sz="3859"/>
            </a:lvl1pPr>
            <a:lvl2pPr>
              <a:defRPr sz="3377"/>
            </a:lvl2pPr>
            <a:lvl3pPr>
              <a:defRPr sz="2894"/>
            </a:lvl3pPr>
            <a:lvl4pPr>
              <a:defRPr sz="2412"/>
            </a:lvl4pPr>
            <a:lvl5pPr>
              <a:defRPr sz="2412"/>
            </a:lvl5pPr>
            <a:lvl6pPr>
              <a:defRPr sz="2412"/>
            </a:lvl6pPr>
            <a:lvl7pPr>
              <a:defRPr sz="2412"/>
            </a:lvl7pPr>
            <a:lvl8pPr>
              <a:defRPr sz="2412"/>
            </a:lvl8pPr>
            <a:lvl9pPr>
              <a:defRPr sz="24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143" y="7653667"/>
            <a:ext cx="12334081" cy="25020530"/>
          </a:xfrm>
          <a:prstGeom prst="rect">
            <a:avLst/>
          </a:prstGeom>
        </p:spPr>
        <p:txBody>
          <a:bodyPr lIns="91417" tIns="45708" rIns="91417" bIns="45708"/>
          <a:lstStyle>
            <a:lvl1pPr marL="0" indent="0">
              <a:buNone/>
              <a:defRPr sz="1689"/>
            </a:lvl1pPr>
            <a:lvl2pPr marL="551189" indent="0">
              <a:buNone/>
              <a:defRPr sz="1448"/>
            </a:lvl2pPr>
            <a:lvl3pPr marL="1102376" indent="0">
              <a:buNone/>
              <a:defRPr sz="1206"/>
            </a:lvl3pPr>
            <a:lvl4pPr marL="1653566" indent="0">
              <a:buNone/>
              <a:defRPr sz="1086"/>
            </a:lvl4pPr>
            <a:lvl5pPr marL="2204754" indent="0">
              <a:buNone/>
              <a:defRPr sz="1086"/>
            </a:lvl5pPr>
            <a:lvl6pPr marL="2755943" indent="0">
              <a:buNone/>
              <a:defRPr sz="1086"/>
            </a:lvl6pPr>
            <a:lvl7pPr marL="3307129" indent="0">
              <a:buNone/>
              <a:defRPr sz="1086"/>
            </a:lvl7pPr>
            <a:lvl8pPr marL="3858317" indent="0">
              <a:buNone/>
              <a:defRPr sz="1086"/>
            </a:lvl8pPr>
            <a:lvl9pPr marL="4409509" indent="0">
              <a:buNone/>
              <a:defRPr sz="10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162" y="25601982"/>
            <a:ext cx="22493475" cy="3023517"/>
          </a:xfrm>
          <a:prstGeom prst="rect">
            <a:avLst/>
          </a:prstGeom>
        </p:spPr>
        <p:txBody>
          <a:bodyPr lIns="91417" tIns="45708" rIns="91417" bIns="45708" anchor="b"/>
          <a:lstStyle>
            <a:lvl1pPr algn="l">
              <a:defRPr sz="241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9162" y="3268350"/>
            <a:ext cx="22493475" cy="21944990"/>
          </a:xfrm>
          <a:prstGeom prst="rect">
            <a:avLst/>
          </a:prstGeom>
        </p:spPr>
        <p:txBody>
          <a:bodyPr lIns="91417" tIns="45708" rIns="91417" bIns="45708"/>
          <a:lstStyle>
            <a:lvl1pPr marL="0" indent="0">
              <a:buNone/>
              <a:defRPr sz="3859"/>
            </a:lvl1pPr>
            <a:lvl2pPr marL="551189" indent="0">
              <a:buNone/>
              <a:defRPr sz="3377"/>
            </a:lvl2pPr>
            <a:lvl3pPr marL="1102376" indent="0">
              <a:buNone/>
              <a:defRPr sz="2894"/>
            </a:lvl3pPr>
            <a:lvl4pPr marL="1653566" indent="0">
              <a:buNone/>
              <a:defRPr sz="2412"/>
            </a:lvl4pPr>
            <a:lvl5pPr marL="2204754" indent="0">
              <a:buNone/>
              <a:defRPr sz="2412"/>
            </a:lvl5pPr>
            <a:lvl6pPr marL="2755943" indent="0">
              <a:buNone/>
              <a:defRPr sz="2412"/>
            </a:lvl6pPr>
            <a:lvl7pPr marL="3307129" indent="0">
              <a:buNone/>
              <a:defRPr sz="2412"/>
            </a:lvl7pPr>
            <a:lvl8pPr marL="3858317" indent="0">
              <a:buNone/>
              <a:defRPr sz="2412"/>
            </a:lvl8pPr>
            <a:lvl9pPr marL="4409509" indent="0">
              <a:buNone/>
              <a:defRPr sz="241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9162" y="28625508"/>
            <a:ext cx="22493475" cy="4293519"/>
          </a:xfrm>
          <a:prstGeom prst="rect">
            <a:avLst/>
          </a:prstGeom>
        </p:spPr>
        <p:txBody>
          <a:bodyPr lIns="91417" tIns="45708" rIns="91417" bIns="45708"/>
          <a:lstStyle>
            <a:lvl1pPr marL="0" indent="0">
              <a:buNone/>
              <a:defRPr sz="1689"/>
            </a:lvl1pPr>
            <a:lvl2pPr marL="551189" indent="0">
              <a:buNone/>
              <a:defRPr sz="1448"/>
            </a:lvl2pPr>
            <a:lvl3pPr marL="1102376" indent="0">
              <a:buNone/>
              <a:defRPr sz="1206"/>
            </a:lvl3pPr>
            <a:lvl4pPr marL="1653566" indent="0">
              <a:buNone/>
              <a:defRPr sz="1086"/>
            </a:lvl4pPr>
            <a:lvl5pPr marL="2204754" indent="0">
              <a:buNone/>
              <a:defRPr sz="1086"/>
            </a:lvl5pPr>
            <a:lvl6pPr marL="2755943" indent="0">
              <a:buNone/>
              <a:defRPr sz="1086"/>
            </a:lvl6pPr>
            <a:lvl7pPr marL="3307129" indent="0">
              <a:buNone/>
              <a:defRPr sz="1086"/>
            </a:lvl7pPr>
            <a:lvl8pPr marL="3858317" indent="0">
              <a:buNone/>
              <a:defRPr sz="1086"/>
            </a:lvl8pPr>
            <a:lvl9pPr marL="4409509" indent="0">
              <a:buNone/>
              <a:defRPr sz="10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0" y="8"/>
            <a:ext cx="0" cy="1058844"/>
          </a:xfrm>
          <a:prstGeom prst="line">
            <a:avLst/>
          </a:prstGeom>
          <a:noFill/>
          <a:ln w="3175">
            <a:solidFill>
              <a:srgbClr val="99CCFF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 sz="4122"/>
          </a:p>
        </p:txBody>
      </p:sp>
      <p:sp>
        <p:nvSpPr>
          <p:cNvPr id="36894" name="Line 30"/>
          <p:cNvSpPr>
            <a:spLocks noChangeShapeType="1"/>
          </p:cNvSpPr>
          <p:nvPr userDrawn="1"/>
        </p:nvSpPr>
        <p:spPr bwMode="auto">
          <a:xfrm>
            <a:off x="0" y="35468198"/>
            <a:ext cx="0" cy="1107810"/>
          </a:xfrm>
          <a:prstGeom prst="line">
            <a:avLst/>
          </a:prstGeom>
          <a:noFill/>
          <a:ln w="3175">
            <a:solidFill>
              <a:srgbClr val="99CCFF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 sz="4122"/>
          </a:p>
        </p:txBody>
      </p:sp>
      <p:sp>
        <p:nvSpPr>
          <p:cNvPr id="36895" name="Line 31"/>
          <p:cNvSpPr>
            <a:spLocks noChangeShapeType="1"/>
          </p:cNvSpPr>
          <p:nvPr userDrawn="1"/>
        </p:nvSpPr>
        <p:spPr bwMode="auto">
          <a:xfrm>
            <a:off x="37477000" y="9"/>
            <a:ext cx="0" cy="1303663"/>
          </a:xfrm>
          <a:prstGeom prst="line">
            <a:avLst/>
          </a:prstGeom>
          <a:noFill/>
          <a:ln w="3175">
            <a:solidFill>
              <a:srgbClr val="99CCFF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 sz="4122"/>
          </a:p>
        </p:txBody>
      </p:sp>
      <p:sp>
        <p:nvSpPr>
          <p:cNvPr id="36896" name="Line 32"/>
          <p:cNvSpPr>
            <a:spLocks noChangeShapeType="1"/>
          </p:cNvSpPr>
          <p:nvPr userDrawn="1"/>
        </p:nvSpPr>
        <p:spPr bwMode="auto">
          <a:xfrm>
            <a:off x="37482743" y="35517167"/>
            <a:ext cx="0" cy="1058844"/>
          </a:xfrm>
          <a:prstGeom prst="line">
            <a:avLst/>
          </a:prstGeom>
          <a:noFill/>
          <a:ln w="3175">
            <a:solidFill>
              <a:srgbClr val="99CCFF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 sz="4122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+mj-lt"/>
          <a:ea typeface="+mj-ea"/>
          <a:cs typeface="+mj-cs"/>
        </a:defRPr>
      </a:lvl1pPr>
      <a:lvl2pPr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2pPr>
      <a:lvl3pPr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3pPr>
      <a:lvl4pPr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4pPr>
      <a:lvl5pPr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5pPr>
      <a:lvl6pPr marL="551189"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6pPr>
      <a:lvl7pPr marL="1102376"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7pPr>
      <a:lvl8pPr marL="1653566"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8pPr>
      <a:lvl9pPr marL="2204754" algn="ctr" defTabSz="4346351" rtl="0" fontAlgn="base">
        <a:spcBef>
          <a:spcPct val="0"/>
        </a:spcBef>
        <a:spcAft>
          <a:spcPct val="0"/>
        </a:spcAft>
        <a:defRPr sz="8683" b="1">
          <a:solidFill>
            <a:srgbClr val="800000"/>
          </a:solidFill>
          <a:latin typeface="Arial" charset="0"/>
        </a:defRPr>
      </a:lvl9pPr>
    </p:titleStyle>
    <p:bodyStyle>
      <a:lvl1pPr marL="76554" indent="-76554" algn="l" defTabSz="4346351" rtl="0" fontAlgn="base">
        <a:spcBef>
          <a:spcPct val="20000"/>
        </a:spcBef>
        <a:spcAft>
          <a:spcPct val="0"/>
        </a:spcAft>
        <a:defRPr sz="1689">
          <a:solidFill>
            <a:schemeClr val="tx1"/>
          </a:solidFill>
          <a:latin typeface="+mn-lt"/>
          <a:ea typeface="+mn-ea"/>
          <a:cs typeface="+mn-cs"/>
        </a:defRPr>
      </a:lvl1pPr>
      <a:lvl2pPr marL="352149" indent="-137798" algn="l" defTabSz="4346351" rtl="0" fontAlgn="base">
        <a:spcBef>
          <a:spcPct val="20000"/>
        </a:spcBef>
        <a:spcAft>
          <a:spcPct val="0"/>
        </a:spcAft>
        <a:buClr>
          <a:srgbClr val="800000"/>
        </a:buClr>
        <a:buChar char="•"/>
        <a:defRPr sz="1689">
          <a:solidFill>
            <a:schemeClr val="tx1"/>
          </a:solidFill>
          <a:latin typeface="+mn-lt"/>
        </a:defRPr>
      </a:lvl2pPr>
      <a:lvl3pPr marL="489944" algn="l" defTabSz="4346351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1689">
          <a:solidFill>
            <a:schemeClr val="tx1"/>
          </a:solidFill>
          <a:latin typeface="+mn-lt"/>
        </a:defRPr>
      </a:lvl3pPr>
      <a:lvl4pPr marL="694727" indent="137798" algn="l" defTabSz="4346351" rtl="0" fontAlgn="base">
        <a:spcBef>
          <a:spcPct val="20000"/>
        </a:spcBef>
        <a:spcAft>
          <a:spcPct val="0"/>
        </a:spcAft>
        <a:defRPr sz="1689">
          <a:solidFill>
            <a:schemeClr val="tx1"/>
          </a:solidFill>
          <a:latin typeface="Times New Roman" pitchFamily="18" charset="0"/>
        </a:defRPr>
      </a:lvl4pPr>
      <a:lvl5pPr marL="1031564" indent="-61244" algn="l" defTabSz="4346351" rtl="0" fontAlgn="base">
        <a:spcBef>
          <a:spcPct val="20000"/>
        </a:spcBef>
        <a:spcAft>
          <a:spcPct val="0"/>
        </a:spcAft>
        <a:buChar char="»"/>
        <a:defRPr sz="1689">
          <a:solidFill>
            <a:schemeClr val="tx1"/>
          </a:solidFill>
          <a:latin typeface="Times New Roman" pitchFamily="18" charset="0"/>
        </a:defRPr>
      </a:lvl5pPr>
      <a:lvl6pPr marL="1582753" indent="-61244" algn="l" defTabSz="4346351" rtl="0" fontAlgn="base">
        <a:spcBef>
          <a:spcPct val="20000"/>
        </a:spcBef>
        <a:spcAft>
          <a:spcPct val="0"/>
        </a:spcAft>
        <a:buChar char="»"/>
        <a:defRPr sz="1689">
          <a:solidFill>
            <a:schemeClr val="tx1"/>
          </a:solidFill>
          <a:latin typeface="Times New Roman" pitchFamily="18" charset="0"/>
        </a:defRPr>
      </a:lvl6pPr>
      <a:lvl7pPr marL="2133943" indent="-61244" algn="l" defTabSz="4346351" rtl="0" fontAlgn="base">
        <a:spcBef>
          <a:spcPct val="20000"/>
        </a:spcBef>
        <a:spcAft>
          <a:spcPct val="0"/>
        </a:spcAft>
        <a:buChar char="»"/>
        <a:defRPr sz="1689">
          <a:solidFill>
            <a:schemeClr val="tx1"/>
          </a:solidFill>
          <a:latin typeface="Times New Roman" pitchFamily="18" charset="0"/>
        </a:defRPr>
      </a:lvl7pPr>
      <a:lvl8pPr marL="2685129" indent="-61244" algn="l" defTabSz="4346351" rtl="0" fontAlgn="base">
        <a:spcBef>
          <a:spcPct val="20000"/>
        </a:spcBef>
        <a:spcAft>
          <a:spcPct val="0"/>
        </a:spcAft>
        <a:buChar char="»"/>
        <a:defRPr sz="1689">
          <a:solidFill>
            <a:schemeClr val="tx1"/>
          </a:solidFill>
          <a:latin typeface="Times New Roman" pitchFamily="18" charset="0"/>
        </a:defRPr>
      </a:lvl8pPr>
      <a:lvl9pPr marL="3236318" indent="-61244" algn="l" defTabSz="4346351" rtl="0" fontAlgn="base">
        <a:spcBef>
          <a:spcPct val="20000"/>
        </a:spcBef>
        <a:spcAft>
          <a:spcPct val="0"/>
        </a:spcAft>
        <a:buChar char="»"/>
        <a:defRPr sz="1689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1pPr>
      <a:lvl2pPr marL="551189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2pPr>
      <a:lvl3pPr marL="1102376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3pPr>
      <a:lvl4pPr marL="1653566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4pPr>
      <a:lvl5pPr marL="2204754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5pPr>
      <a:lvl6pPr marL="2755943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6pPr>
      <a:lvl7pPr marL="3307129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7pPr>
      <a:lvl8pPr marL="3858317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8pPr>
      <a:lvl9pPr marL="4409509" algn="l" defTabSz="1102376" rtl="0" eaLnBrk="1" latinLnBrk="0" hangingPunct="1">
        <a:defRPr sz="2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236472" y="29681225"/>
            <a:ext cx="24439583" cy="43686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220478" tIns="110238" rIns="220478" bIns="330715">
            <a:spAutoFit/>
          </a:bodyPr>
          <a:lstStyle/>
          <a:p>
            <a:pPr marL="275593" indent="-275593">
              <a:spcBef>
                <a:spcPct val="150000"/>
              </a:spcBef>
              <a:spcAft>
                <a:spcPts val="0"/>
              </a:spcAft>
              <a:buClr>
                <a:srgbClr val="800000"/>
              </a:buClr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</a:rPr>
              <a:t>REFERENCES</a:t>
            </a:r>
            <a:endParaRPr lang="en-US" sz="5271" b="0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334731" indent="-334731" algn="l">
              <a:buFont typeface="+mj-lt"/>
              <a:buAutoNum type="arabicPeriod"/>
            </a:pPr>
            <a:endParaRPr lang="en-US" sz="1562" b="0" dirty="0">
              <a:latin typeface="Georgia" panose="02040502050405020303" pitchFamily="18" charset="0"/>
            </a:endParaRP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 err="1">
                <a:latin typeface="Georgia" panose="02040502050405020303" pitchFamily="18" charset="0"/>
              </a:rPr>
              <a:t>Cohoon</a:t>
            </a:r>
            <a:r>
              <a:rPr lang="en-US" sz="1600" b="0" dirty="0">
                <a:latin typeface="Georgia" panose="02040502050405020303" pitchFamily="18" charset="0"/>
              </a:rPr>
              <a:t>, J. M. (2001, May). Toward improving female retention in the computer science major. Communications of the ACM, 44(5), 108-114. http://</a:t>
            </a:r>
            <a:r>
              <a:rPr lang="en-US" sz="1600" b="0" dirty="0" err="1">
                <a:latin typeface="Georgia" panose="02040502050405020303" pitchFamily="18" charset="0"/>
              </a:rPr>
              <a:t>dx.doi.org</a:t>
            </a:r>
            <a:r>
              <a:rPr lang="en-US" sz="1600" b="0" dirty="0">
                <a:latin typeface="Georgia" panose="02040502050405020303" pitchFamily="18" charset="0"/>
              </a:rPr>
              <a:t>/10.1145/374308.374367.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>
                <a:latin typeface="Georgia" panose="02040502050405020303" pitchFamily="18" charset="0"/>
              </a:rPr>
              <a:t>Gallagher, B (2012, December 27). No Women In CS? Well, Not For Long. TechCrunch. http://</a:t>
            </a:r>
            <a:r>
              <a:rPr lang="en-US" sz="1600" b="0" dirty="0" err="1">
                <a:latin typeface="Georgia" panose="02040502050405020303" pitchFamily="18" charset="0"/>
              </a:rPr>
              <a:t>techcrunch.com</a:t>
            </a:r>
            <a:r>
              <a:rPr lang="en-US" sz="1600" b="0" dirty="0">
                <a:latin typeface="Georgia" panose="02040502050405020303" pitchFamily="18" charset="0"/>
              </a:rPr>
              <a:t>/2012/12/27/</a:t>
            </a:r>
            <a:r>
              <a:rPr lang="en-US" sz="1600" b="0" dirty="0" err="1">
                <a:latin typeface="Georgia" panose="02040502050405020303" pitchFamily="18" charset="0"/>
              </a:rPr>
              <a:t>stanford</a:t>
            </a:r>
            <a:r>
              <a:rPr lang="en-US" sz="1600" b="0" dirty="0">
                <a:latin typeface="Georgia" panose="02040502050405020303" pitchFamily="18" charset="0"/>
              </a:rPr>
              <a:t>-bridging-gender-gap/.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>
                <a:latin typeface="Georgia" panose="02040502050405020303" pitchFamily="18" charset="0"/>
              </a:rPr>
              <a:t>Jacobson, L. (2015, March 3). Hillary Clinton says women earned twice as many computer science degrees in the 1980s as today. Retrieved March 19, 2015, from http://</a:t>
            </a:r>
            <a:r>
              <a:rPr lang="en-US" sz="1600" b="0" dirty="0" err="1">
                <a:latin typeface="Georgia" panose="02040502050405020303" pitchFamily="18" charset="0"/>
              </a:rPr>
              <a:t>www.politifact.com</a:t>
            </a:r>
            <a:r>
              <a:rPr lang="en-US" sz="1600" b="0" dirty="0">
                <a:latin typeface="Georgia" panose="02040502050405020303" pitchFamily="18" charset="0"/>
              </a:rPr>
              <a:t>/truth-o-meter/statements/2015/mar/03/</a:t>
            </a:r>
            <a:r>
              <a:rPr lang="en-US" sz="1600" b="0" dirty="0" err="1">
                <a:latin typeface="Georgia" panose="02040502050405020303" pitchFamily="18" charset="0"/>
              </a:rPr>
              <a:t>hillary-clinton</a:t>
            </a:r>
            <a:r>
              <a:rPr lang="en-US" sz="1600" b="0" dirty="0">
                <a:latin typeface="Georgia" panose="02040502050405020303" pitchFamily="18" charset="0"/>
              </a:rPr>
              <a:t>/</a:t>
            </a:r>
            <a:r>
              <a:rPr lang="en-US" sz="1600" b="0" dirty="0" err="1">
                <a:latin typeface="Georgia" panose="02040502050405020303" pitchFamily="18" charset="0"/>
              </a:rPr>
              <a:t>hillary</a:t>
            </a:r>
            <a:r>
              <a:rPr lang="en-US" sz="1600" b="0" dirty="0">
                <a:latin typeface="Georgia" panose="02040502050405020303" pitchFamily="18" charset="0"/>
              </a:rPr>
              <a:t>-</a:t>
            </a:r>
            <a:r>
              <a:rPr lang="en-US" sz="1600" b="0" dirty="0" err="1">
                <a:latin typeface="Georgia" panose="02040502050405020303" pitchFamily="18" charset="0"/>
              </a:rPr>
              <a:t>clinton</a:t>
            </a:r>
            <a:r>
              <a:rPr lang="en-US" sz="1600" b="0" dirty="0">
                <a:latin typeface="Georgia" panose="02040502050405020303" pitchFamily="18" charset="0"/>
              </a:rPr>
              <a:t>-says-women-earned-twice-many-</a:t>
            </a:r>
            <a:r>
              <a:rPr lang="en-US" sz="1600" b="0" dirty="0" err="1">
                <a:latin typeface="Georgia" panose="02040502050405020303" pitchFamily="18" charset="0"/>
              </a:rPr>
              <a:t>compu</a:t>
            </a:r>
            <a:r>
              <a:rPr lang="en-US" sz="1600" b="0" dirty="0">
                <a:latin typeface="Georgia" panose="02040502050405020303" pitchFamily="18" charset="0"/>
              </a:rPr>
              <a:t>/.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>
                <a:latin typeface="Georgia" panose="02040502050405020303" pitchFamily="18" charset="0"/>
              </a:rPr>
              <a:t>Powell, R. M. (2008, February 29). Improving the persistence of first-year undergraduate women in computer science. ACM SIGCSE Bulletin - SIGCSE 08, 40(1), 518-522. http://</a:t>
            </a:r>
            <a:r>
              <a:rPr lang="en-US" sz="1600" b="0" dirty="0" err="1">
                <a:latin typeface="Georgia" panose="02040502050405020303" pitchFamily="18" charset="0"/>
              </a:rPr>
              <a:t>dx.doi.org</a:t>
            </a:r>
            <a:r>
              <a:rPr lang="en-US" sz="1600" b="0" dirty="0">
                <a:latin typeface="Georgia" panose="02040502050405020303" pitchFamily="18" charset="0"/>
              </a:rPr>
              <a:t>/10.1145/1352322.1352308.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 err="1">
                <a:latin typeface="Georgia" panose="02040502050405020303" pitchFamily="18" charset="0"/>
              </a:rPr>
              <a:t>Scragg</a:t>
            </a:r>
            <a:r>
              <a:rPr lang="en-US" sz="1600" b="0" dirty="0">
                <a:latin typeface="Georgia" panose="02040502050405020303" pitchFamily="18" charset="0"/>
              </a:rPr>
              <a:t>, G., &amp; Smith, J. (1998, March). A study of barriers to women in undergraduate computer science. ACM SIGCSE Bulletin, 30(1), 82-86. http://</a:t>
            </a:r>
            <a:r>
              <a:rPr lang="en-US" sz="1600" b="0" dirty="0" err="1">
                <a:latin typeface="Georgia" panose="02040502050405020303" pitchFamily="18" charset="0"/>
              </a:rPr>
              <a:t>dx.doi.org</a:t>
            </a:r>
            <a:r>
              <a:rPr lang="en-US" sz="1600" b="0" dirty="0">
                <a:latin typeface="Georgia" panose="02040502050405020303" pitchFamily="18" charset="0"/>
              </a:rPr>
              <a:t>/10.1145/274790.273167.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>
                <a:latin typeface="Georgia" panose="02040502050405020303" pitchFamily="18" charset="0"/>
              </a:rPr>
              <a:t>Steed, S. (2013, March 8). Undergrad Computer Science Enrollments Rise for Fifth Straight Year. CRA </a:t>
            </a:r>
            <a:r>
              <a:rPr lang="en-US" sz="1600" b="0" dirty="0" err="1">
                <a:latin typeface="Georgia" panose="02040502050405020303" pitchFamily="18" charset="0"/>
              </a:rPr>
              <a:t>Taulbee</a:t>
            </a:r>
            <a:r>
              <a:rPr lang="en-US" sz="1600" b="0" dirty="0">
                <a:latin typeface="Georgia" panose="02040502050405020303" pitchFamily="18" charset="0"/>
              </a:rPr>
              <a:t> Report. http://</a:t>
            </a:r>
            <a:r>
              <a:rPr lang="en-US" sz="1600" b="0" dirty="0" err="1">
                <a:latin typeface="Georgia" panose="02040502050405020303" pitchFamily="18" charset="0"/>
              </a:rPr>
              <a:t>cra.org</a:t>
            </a:r>
            <a:r>
              <a:rPr lang="en-US" sz="1600" b="0" dirty="0">
                <a:latin typeface="Georgia" panose="02040502050405020303" pitchFamily="18" charset="0"/>
              </a:rPr>
              <a:t>/</a:t>
            </a:r>
            <a:r>
              <a:rPr lang="en-US" sz="1600" b="0" dirty="0" err="1">
                <a:latin typeface="Georgia" panose="02040502050405020303" pitchFamily="18" charset="0"/>
              </a:rPr>
              <a:t>govaffairs</a:t>
            </a:r>
            <a:r>
              <a:rPr lang="en-US" sz="1600" b="0" dirty="0">
                <a:latin typeface="Georgia" panose="02040502050405020303" pitchFamily="18" charset="0"/>
              </a:rPr>
              <a:t>/blog/2013/03/</a:t>
            </a:r>
            <a:r>
              <a:rPr lang="en-US" sz="1600" b="0" dirty="0" err="1">
                <a:latin typeface="Georgia" panose="02040502050405020303" pitchFamily="18" charset="0"/>
              </a:rPr>
              <a:t>taulbeereport</a:t>
            </a:r>
            <a:r>
              <a:rPr lang="en-US" sz="1600" b="0" dirty="0">
                <a:latin typeface="Georgia" panose="02040502050405020303" pitchFamily="18" charset="0"/>
              </a:rPr>
              <a:t>/.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>
                <a:latin typeface="Georgia" panose="02040502050405020303" pitchFamily="18" charset="0"/>
              </a:rPr>
              <a:t>U.S. Department of Education, National Center for Education Statistics. (2013). Table 325.35: Degrees in computer and information sciences conferred by postsecondary institutions, by level of degree and sex of student: 1970-71 through 2011-12. In U.S. Department of Education, National Center for Education Statistics (Ed.), Digest of Education Statistics (2013 ed.). Retrieved from http://</a:t>
            </a:r>
            <a:r>
              <a:rPr lang="en-US" sz="1600" b="0" dirty="0" err="1">
                <a:latin typeface="Georgia" panose="02040502050405020303" pitchFamily="18" charset="0"/>
              </a:rPr>
              <a:t>nces.ed.gov</a:t>
            </a:r>
            <a:r>
              <a:rPr lang="en-US" sz="1600" b="0" dirty="0">
                <a:latin typeface="Georgia" panose="02040502050405020303" pitchFamily="18" charset="0"/>
              </a:rPr>
              <a:t>/programs/digest/d13/tables/dt13_325.35.asp.</a:t>
            </a:r>
          </a:p>
          <a:p>
            <a:pPr marL="334731" indent="-334731" algn="l">
              <a:buFont typeface="+mj-lt"/>
              <a:buAutoNum type="arabicPeriod"/>
            </a:pPr>
            <a:r>
              <a:rPr lang="en-US" sz="1600" b="0" dirty="0">
                <a:latin typeface="Georgia" panose="02040502050405020303" pitchFamily="18" charset="0"/>
              </a:rPr>
              <a:t>National Science Foundation, National Center for Science and Engineering Statistics. 2015. Women, Minorities, and Persons with Disabilities in Science and Engineering: 2015. Special Report NSF 15-311. Arlington, VA. http://www.nsf.gov/statistics/2015/nsf15311/tables/pdf/tab5-1.pdf.</a:t>
            </a:r>
            <a:endParaRPr lang="en-US" sz="1600" b="0" dirty="0"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23111" y="7496966"/>
            <a:ext cx="11271082" cy="57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20478" tIns="110238" rIns="220478" bIns="220478">
            <a:spAutoFit/>
          </a:bodyPr>
          <a:lstStyle/>
          <a:p>
            <a:pPr>
              <a:spcBef>
                <a:spcPts val="0"/>
              </a:spcBef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</a:rPr>
              <a:t>PROBLEM &amp; HYPOTHESIS</a:t>
            </a:r>
            <a:endParaRPr lang="en-US" sz="5271" b="0" dirty="0">
              <a:solidFill>
                <a:srgbClr val="184C8C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en-US" sz="1562" b="0" dirty="0">
              <a:latin typeface="Arial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Why, despite increased recruitment efforts, do we not see more women receiving CS bachelors? We investigate increasing undergraduate CS enrollments, which have risen nationwide by 32% since 2007 [6], as a possible cause. </a:t>
            </a:r>
            <a:r>
              <a:rPr lang="en-US" sz="3124" b="0" dirty="0">
                <a:latin typeface="Georgia" panose="02040502050405020303" pitchFamily="18" charset="0"/>
              </a:rPr>
              <a:t>We hypothesize that enrollment pressures compound the existing factors that discourage women from pursuing CS. We predict that rising enrollments create a hyper-competitive environment that favors those who have prior experience in or high commitment to the field of computer science.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2244459" y="25016493"/>
            <a:ext cx="24469694" cy="441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37798" indent="-137798">
              <a:spcBef>
                <a:spcPct val="75000"/>
              </a:spcBef>
              <a:buClr>
                <a:srgbClr val="003399"/>
              </a:buClr>
              <a:tabLst>
                <a:tab pos="275593" algn="l"/>
              </a:tabLst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  <a:cs typeface="Times New Roman" pitchFamily="18" charset="0"/>
              </a:rPr>
              <a:t>DISCUSSION</a:t>
            </a:r>
          </a:p>
          <a:p>
            <a:pPr marL="446310" indent="-446310" algn="l">
              <a:spcBef>
                <a:spcPts val="0"/>
              </a:spcBef>
              <a:buClr>
                <a:srgbClr val="003399"/>
              </a:buClr>
              <a:buFont typeface="Arial" charset="0"/>
              <a:buChar char="•"/>
              <a:tabLst>
                <a:tab pos="275593" algn="l"/>
              </a:tabLst>
            </a:pPr>
            <a:endParaRPr lang="en-US" sz="1562" b="0" dirty="0">
              <a:latin typeface="Arial" charset="0"/>
              <a:cs typeface="Times New Roman" pitchFamily="18" charset="0"/>
            </a:endParaRPr>
          </a:p>
          <a:p>
            <a:pPr marL="446310" indent="-446310" algn="l">
              <a:spcBef>
                <a:spcPts val="0"/>
              </a:spcBef>
              <a:buClr>
                <a:srgbClr val="003399"/>
              </a:buClr>
              <a:buFont typeface="Arial" charset="0"/>
              <a:buChar char="•"/>
              <a:tabLst>
                <a:tab pos="275593" algn="l"/>
              </a:tabLst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The gender gap may be decreasing (</a:t>
            </a:r>
            <a:r>
              <a:rPr lang="en-US" sz="3124" b="0" i="1" dirty="0">
                <a:latin typeface="Georgia" panose="02040502050405020303" pitchFamily="18" charset="0"/>
                <a:cs typeface="Times New Roman" pitchFamily="18" charset="0"/>
              </a:rPr>
              <a:t>Figure </a:t>
            </a:r>
            <a:r>
              <a:rPr lang="en-US" sz="3124" b="0" i="1" dirty="0" smtClean="0">
                <a:latin typeface="Georgia" panose="02040502050405020303" pitchFamily="18" charset="0"/>
                <a:cs typeface="Times New Roman" pitchFamily="18" charset="0"/>
              </a:rPr>
              <a:t>2</a:t>
            </a:r>
            <a:r>
              <a:rPr lang="en-US" sz="3124" b="0" dirty="0" smtClean="0">
                <a:latin typeface="Georgia" panose="02040502050405020303" pitchFamily="18" charset="0"/>
                <a:cs typeface="Times New Roman" pitchFamily="18" charset="0"/>
              </a:rPr>
              <a:t>), </a:t>
            </a: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but survey results revealed women are two times more likely (28% vs. 13%) to report not feeling adequately supported by faculty</a:t>
            </a:r>
          </a:p>
          <a:p>
            <a:pPr marL="446310" indent="-446310" algn="l">
              <a:spcBef>
                <a:spcPts val="0"/>
              </a:spcBef>
              <a:buClr>
                <a:srgbClr val="003399"/>
              </a:buClr>
              <a:buFont typeface="Arial" charset="0"/>
              <a:buChar char="•"/>
              <a:tabLst>
                <a:tab pos="275593" algn="l"/>
              </a:tabLst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Female survey respondents less likely to be planning on majoring in CS or to have prior exposure to CS</a:t>
            </a:r>
            <a:endParaRPr lang="en-US" sz="3124" b="0" dirty="0">
              <a:latin typeface="Georgia" charset="0"/>
              <a:ea typeface="Georgia" charset="0"/>
              <a:cs typeface="Georgia" charset="0"/>
            </a:endParaRPr>
          </a:p>
          <a:p>
            <a:pPr marL="446310" indent="-446310" algn="l">
              <a:spcBef>
                <a:spcPts val="0"/>
              </a:spcBef>
              <a:buClr>
                <a:srgbClr val="003399"/>
              </a:buClr>
              <a:buFont typeface="Arial" charset="0"/>
              <a:buChar char="•"/>
              <a:tabLst>
                <a:tab pos="275593" algn="l"/>
              </a:tabLst>
            </a:pPr>
            <a:r>
              <a:rPr lang="en-US" sz="3124" b="0" dirty="0">
                <a:latin typeface="Georgia" charset="0"/>
                <a:ea typeface="Georgia" charset="0"/>
                <a:cs typeface="Georgia" charset="0"/>
              </a:rPr>
              <a:t>Survey respondents of both genders complained </a:t>
            </a:r>
            <a:r>
              <a:rPr lang="en-US" sz="3124" b="0" dirty="0" smtClean="0">
                <a:latin typeface="Georgia" charset="0"/>
                <a:ea typeface="Georgia" charset="0"/>
                <a:cs typeface="Georgia" charset="0"/>
              </a:rPr>
              <a:t>of “feeling </a:t>
            </a:r>
            <a:r>
              <a:rPr lang="en-US" sz="3124" b="0" dirty="0">
                <a:latin typeface="Georgia" charset="0"/>
                <a:ea typeface="Georgia" charset="0"/>
                <a:cs typeface="Georgia" charset="0"/>
              </a:rPr>
              <a:t>like generic member[s] of the crowd” because “there are too few faculty members compared to [the] number of students” </a:t>
            </a:r>
          </a:p>
          <a:p>
            <a:pPr marL="446310" indent="-446310" algn="l">
              <a:spcBef>
                <a:spcPts val="0"/>
              </a:spcBef>
              <a:buClr>
                <a:srgbClr val="003399"/>
              </a:buClr>
              <a:buFont typeface="Arial" charset="0"/>
              <a:buChar char="•"/>
              <a:tabLst>
                <a:tab pos="275593" algn="l"/>
              </a:tabLst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Compare trends to other colleges’ CS departments </a:t>
            </a:r>
          </a:p>
          <a:p>
            <a:pPr marL="446310" indent="-446310" algn="l">
              <a:spcBef>
                <a:spcPts val="0"/>
              </a:spcBef>
              <a:buClr>
                <a:srgbClr val="003399"/>
              </a:buClr>
              <a:buFont typeface="Arial" charset="0"/>
              <a:buChar char="•"/>
              <a:tabLst>
                <a:tab pos="275593" algn="l"/>
              </a:tabLst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Determine the causes of and solutions to low female retention rates</a:t>
            </a:r>
          </a:p>
        </p:txBody>
      </p:sp>
      <p:sp>
        <p:nvSpPr>
          <p:cNvPr id="55482" name="Text Box 186"/>
          <p:cNvSpPr txBox="1">
            <a:spLocks noChangeArrowheads="1"/>
          </p:cNvSpPr>
          <p:nvPr/>
        </p:nvSpPr>
        <p:spPr bwMode="auto">
          <a:xfrm>
            <a:off x="12239850" y="33853047"/>
            <a:ext cx="24474302" cy="172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20478" tIns="110238" rIns="220478" bIns="220478">
            <a:spAutoFit/>
          </a:bodyPr>
          <a:lstStyle/>
          <a:p>
            <a:pPr>
              <a:spcBef>
                <a:spcPct val="150000"/>
              </a:spcBef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</a:rPr>
              <a:t>ACKNOWLEDGEMENTS</a:t>
            </a:r>
            <a:endParaRPr lang="en-US" sz="5271" b="0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62" b="0" dirty="0">
              <a:latin typeface="Arial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801" b="0" dirty="0">
                <a:latin typeface="Georgia" panose="02040502050405020303" pitchFamily="18" charset="0"/>
                <a:cs typeface="Times New Roman" pitchFamily="18" charset="0"/>
              </a:rPr>
              <a:t>We would like to thank Professor Tzu-Yi Chen for her invaluable support and guidance, and the Anita Borg Institute and Pomona College for the funding that allows us to attend the 2015 Grace Hopper Celebration.</a:t>
            </a:r>
          </a:p>
        </p:txBody>
      </p:sp>
      <p:sp>
        <p:nvSpPr>
          <p:cNvPr id="14" name="Text Box 188"/>
          <p:cNvSpPr txBox="1">
            <a:spLocks noChangeArrowheads="1"/>
          </p:cNvSpPr>
          <p:nvPr/>
        </p:nvSpPr>
        <p:spPr bwMode="auto">
          <a:xfrm>
            <a:off x="897039" y="13623180"/>
            <a:ext cx="11297156" cy="61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20478" tIns="110238" rIns="220478" bIns="220478">
            <a:spAutoFit/>
          </a:bodyPr>
          <a:lstStyle/>
          <a:p>
            <a:pPr>
              <a:spcBef>
                <a:spcPts val="0"/>
              </a:spcBef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  <a:cs typeface="Times New Roman" pitchFamily="18" charset="0"/>
              </a:rPr>
              <a:t>BACKGROUND &amp; RELATED WORK</a:t>
            </a:r>
          </a:p>
          <a:p>
            <a:pPr algn="l">
              <a:spcBef>
                <a:spcPts val="0"/>
              </a:spcBef>
            </a:pPr>
            <a:endParaRPr lang="en-US" sz="1562" b="0" dirty="0">
              <a:latin typeface="Arial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dirty="0">
                <a:latin typeface="Georgia" panose="02040502050405020303" pitchFamily="18" charset="0"/>
                <a:cs typeface="Times New Roman" pitchFamily="18" charset="0"/>
              </a:rPr>
              <a:t>Existing factors </a:t>
            </a: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that discourage women in CS include: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Less computing experience [4]; 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Impostor syndrome [5];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Less likely to be planning to major in CS [5][7].</a:t>
            </a:r>
          </a:p>
          <a:p>
            <a:pPr algn="l">
              <a:spcBef>
                <a:spcPts val="0"/>
              </a:spcBef>
            </a:pPr>
            <a:endParaRPr lang="en-US" sz="1560" b="0" dirty="0"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dirty="0">
                <a:latin typeface="Georgia" panose="02040502050405020303" pitchFamily="18" charset="0"/>
                <a:cs typeface="Times New Roman" pitchFamily="18" charset="0"/>
              </a:rPr>
              <a:t>PERM</a:t>
            </a: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: A “</a:t>
            </a:r>
            <a:r>
              <a:rPr lang="en-US" sz="3124" b="0" dirty="0" err="1">
                <a:latin typeface="Georgia" panose="02040502050405020303" pitchFamily="18" charset="0"/>
                <a:cs typeface="Times New Roman" pitchFamily="18" charset="0"/>
              </a:rPr>
              <a:t>PERMission</a:t>
            </a: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 to enroll” request asking to be placed on a course’s waitlist</a:t>
            </a:r>
          </a:p>
          <a:p>
            <a:pPr algn="l">
              <a:spcBef>
                <a:spcPts val="0"/>
              </a:spcBef>
            </a:pPr>
            <a:endParaRPr lang="en-US" sz="1560" b="0" dirty="0"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dirty="0">
                <a:latin typeface="Georgia" panose="02040502050405020303" pitchFamily="18" charset="0"/>
                <a:cs typeface="Times New Roman" pitchFamily="18" charset="0"/>
              </a:rPr>
              <a:t>The Intro CS Sequence at Pomona College: </a:t>
            </a: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Students take one of two First Level course (CS 51, CS 51G), followed by both of the Second Level courses (CS 52, CS 62) in any order</a:t>
            </a:r>
          </a:p>
        </p:txBody>
      </p:sp>
      <p:sp>
        <p:nvSpPr>
          <p:cNvPr id="19" name="Text Box 188"/>
          <p:cNvSpPr txBox="1">
            <a:spLocks noChangeArrowheads="1"/>
          </p:cNvSpPr>
          <p:nvPr/>
        </p:nvSpPr>
        <p:spPr bwMode="auto">
          <a:xfrm>
            <a:off x="897042" y="20188625"/>
            <a:ext cx="11297153" cy="1585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20478" tIns="110238" rIns="220478" bIns="220478">
            <a:spAutoFit/>
          </a:bodyPr>
          <a:lstStyle/>
          <a:p>
            <a:pPr>
              <a:spcBef>
                <a:spcPct val="75000"/>
              </a:spcBef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</a:rPr>
              <a:t>EXPERIMENTAL DESIGN</a:t>
            </a:r>
            <a:endParaRPr lang="en-US" sz="5271" b="0" dirty="0">
              <a:solidFill>
                <a:srgbClr val="184C8C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en-US" sz="1562" b="0" dirty="0">
              <a:latin typeface="Arial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dirty="0">
                <a:latin typeface="Georgia" panose="02040502050405020303" pitchFamily="18" charset="0"/>
                <a:cs typeface="Times New Roman" pitchFamily="18" charset="0"/>
              </a:rPr>
              <a:t>Focus on Pomona College’s CS Department because: </a:t>
            </a:r>
          </a:p>
          <a:p>
            <a:pPr marL="1081964" lvl="1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Since 2009, ~200% increase in enrollments</a:t>
            </a:r>
          </a:p>
          <a:p>
            <a:pPr marL="1081964" lvl="1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Female-friendly: </a:t>
            </a:r>
          </a:p>
          <a:p>
            <a:pPr marL="2353269" lvl="3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~50% of professors* and student TA’s are women</a:t>
            </a:r>
          </a:p>
          <a:p>
            <a:pPr marL="2353269" lvl="3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Mentoring program with the option to be in an all-women mentor group</a:t>
            </a:r>
          </a:p>
          <a:p>
            <a:pPr marL="2353269" lvl="3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Gender gap is far below the national average</a:t>
            </a:r>
          </a:p>
          <a:p>
            <a:pPr marL="1081964" lvl="1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Located in California’s technically-oriented job market</a:t>
            </a:r>
          </a:p>
          <a:p>
            <a:pPr algn="l">
              <a:spcBef>
                <a:spcPts val="0"/>
              </a:spcBef>
            </a:pPr>
            <a:endParaRPr lang="en-US" sz="1560" b="0" dirty="0"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dirty="0">
                <a:latin typeface="Georgia" panose="02040502050405020303" pitchFamily="18" charset="0"/>
                <a:cs typeface="Times New Roman" pitchFamily="18" charset="0"/>
              </a:rPr>
              <a:t>Data sets:</a:t>
            </a:r>
          </a:p>
          <a:p>
            <a:pPr marL="1081964" lvl="1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Anonymized roster information for 987 students in the intro sequence (Spring 2006 - Fall 2015)</a:t>
            </a:r>
          </a:p>
          <a:p>
            <a:pPr marL="1081964" lvl="1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Anonymized PERM data for 761 students in the intro sequence (Fall 2010 - Spring 2013)</a:t>
            </a:r>
          </a:p>
          <a:p>
            <a:pPr marL="1081964" lvl="1" indent="-44631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24" b="0" dirty="0" smtClean="0">
                <a:latin typeface="Georgia" panose="02040502050405020303" pitchFamily="18" charset="0"/>
                <a:cs typeface="Times New Roman" pitchFamily="18" charset="0"/>
              </a:rPr>
              <a:t>Volunteer-based qualitative survey responses from 59 students (class of 2015 - 2018) who had enrolled in or tried to enroll in an intro sequence course. </a:t>
            </a:r>
            <a:endParaRPr lang="en-US" sz="1001" dirty="0" smtClean="0"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en-US" sz="1560" dirty="0" smtClean="0"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3124" dirty="0" smtClean="0">
                <a:latin typeface="Georgia" panose="02040502050405020303" pitchFamily="18" charset="0"/>
                <a:cs typeface="Times New Roman" pitchFamily="18" charset="0"/>
              </a:rPr>
              <a:t>Questions: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 smtClean="0">
                <a:latin typeface="Georgia" panose="02040502050405020303" pitchFamily="18" charset="0"/>
                <a:cs typeface="Times New Roman" pitchFamily="18" charset="0"/>
              </a:rPr>
              <a:t>Is the gender gap increasing as enrollments increase?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 smtClean="0">
                <a:latin typeface="Georgia" panose="02040502050405020303" pitchFamily="18" charset="0"/>
                <a:cs typeface="Times New Roman" pitchFamily="18" charset="0"/>
              </a:rPr>
              <a:t>Is </a:t>
            </a: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there a significant difference in the numbers of men and women who submitted PERMs?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Is the percentage of PERMS accepted different for men and women?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Is there a difference in retention rates of men and women between the First and Second Level courses?</a:t>
            </a:r>
          </a:p>
          <a:p>
            <a:pPr marL="1081964" lvl="1" indent="-446310" algn="l">
              <a:spcBef>
                <a:spcPts val="0"/>
              </a:spcBef>
              <a:buFont typeface="Arial" charset="0"/>
              <a:buChar char="•"/>
            </a:pPr>
            <a:r>
              <a:rPr lang="en-US" sz="3124" b="0" dirty="0">
                <a:latin typeface="Georgia" panose="02040502050405020303" pitchFamily="18" charset="0"/>
                <a:cs typeface="Times New Roman" pitchFamily="18" charset="0"/>
              </a:rPr>
              <a:t>Do male and female students differ in their perceptions of departmental support?</a:t>
            </a:r>
          </a:p>
          <a:p>
            <a:pPr algn="l">
              <a:spcBef>
                <a:spcPts val="0"/>
              </a:spcBef>
            </a:pPr>
            <a:endParaRPr lang="en-US" sz="1001" b="0" dirty="0">
              <a:solidFill>
                <a:srgbClr val="FF0000"/>
              </a:solidFill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en-US" sz="1562" b="0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441" b="0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  <a:t>* At the time of our initial research, 4 out of 8 CS faculty were female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667008" y="337874"/>
            <a:ext cx="32001035" cy="671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238" tIns="55119" rIns="110238" bIns="55119"/>
          <a:lstStyle/>
          <a:p>
            <a:pPr defTabSz="4346351"/>
            <a:r>
              <a:rPr lang="en-US" sz="7809" dirty="0">
                <a:solidFill>
                  <a:srgbClr val="7C2A33"/>
                </a:solidFill>
                <a:latin typeface="Century Gothic" panose="020B0502020202020204" pitchFamily="34" charset="0"/>
              </a:rPr>
              <a:t>Forcing Out Female Students?</a:t>
            </a:r>
          </a:p>
          <a:p>
            <a:pPr defTabSz="4346351"/>
            <a:r>
              <a:rPr lang="en-US" sz="7809" dirty="0">
                <a:solidFill>
                  <a:srgbClr val="7C2A33"/>
                </a:solidFill>
                <a:latin typeface="Century Gothic" panose="020B0502020202020204" pitchFamily="34" charset="0"/>
              </a:rPr>
              <a:t>Effects of Enrollment Pressures on Undergraduate Women </a:t>
            </a:r>
          </a:p>
          <a:p>
            <a:pPr defTabSz="4346351"/>
            <a:r>
              <a:rPr lang="en-US" sz="7809" dirty="0">
                <a:solidFill>
                  <a:srgbClr val="7C2A33"/>
                </a:solidFill>
                <a:latin typeface="Century Gothic" panose="020B0502020202020204" pitchFamily="34" charset="0"/>
              </a:rPr>
              <a:t>in Computer Science </a:t>
            </a:r>
          </a:p>
          <a:p>
            <a:pPr defTabSz="4346351"/>
            <a:r>
              <a:rPr lang="en-US" sz="5271" dirty="0">
                <a:solidFill>
                  <a:srgbClr val="003358"/>
                </a:solidFill>
                <a:latin typeface="Century Gothic" panose="020B0502020202020204" pitchFamily="34" charset="0"/>
              </a:rPr>
              <a:t>Christina Tong (‘17), Jennifer Nguyen (‘17), Anastasia </a:t>
            </a:r>
            <a:r>
              <a:rPr lang="en-US" sz="5271" dirty="0" err="1">
                <a:solidFill>
                  <a:srgbClr val="003358"/>
                </a:solidFill>
                <a:latin typeface="Century Gothic" panose="020B0502020202020204" pitchFamily="34" charset="0"/>
              </a:rPr>
              <a:t>Voloshinov</a:t>
            </a:r>
            <a:r>
              <a:rPr lang="en-US" sz="5271" dirty="0">
                <a:solidFill>
                  <a:srgbClr val="003358"/>
                </a:solidFill>
                <a:latin typeface="Century Gothic" panose="020B0502020202020204" pitchFamily="34" charset="0"/>
              </a:rPr>
              <a:t> (‘17), </a:t>
            </a:r>
          </a:p>
          <a:p>
            <a:pPr defTabSz="4346351"/>
            <a:r>
              <a:rPr lang="en-US" sz="5271" dirty="0">
                <a:solidFill>
                  <a:srgbClr val="003358"/>
                </a:solidFill>
                <a:latin typeface="Century Gothic" panose="020B0502020202020204" pitchFamily="34" charset="0"/>
              </a:rPr>
              <a:t>Maya Man (‘18), Alia Buckner (‘18), Katie Li (‘18), Maria Martinez (‘17)</a:t>
            </a:r>
            <a:r>
              <a:rPr lang="en-US" sz="5271" dirty="0">
                <a:latin typeface="Century Gothic" panose="020B0502020202020204" pitchFamily="34" charset="0"/>
              </a:rPr>
              <a:t/>
            </a:r>
            <a:br>
              <a:rPr lang="en-US" sz="5271" dirty="0">
                <a:latin typeface="Century Gothic" panose="020B0502020202020204" pitchFamily="34" charset="0"/>
              </a:rPr>
            </a:br>
            <a:r>
              <a:rPr lang="en-US" sz="5271" dirty="0">
                <a:solidFill>
                  <a:srgbClr val="406682"/>
                </a:solidFill>
                <a:latin typeface="Century Gothic" panose="020B0502020202020204" pitchFamily="34" charset="0"/>
              </a:rPr>
              <a:t> Department of Computer Science, Pomona College</a:t>
            </a:r>
          </a:p>
          <a:p>
            <a:pPr defTabSz="4346351"/>
            <a:r>
              <a:rPr lang="en-US" sz="4296" b="0" dirty="0">
                <a:solidFill>
                  <a:srgbClr val="406682"/>
                </a:solidFill>
                <a:latin typeface="Century Gothic" panose="020B0502020202020204" pitchFamily="34" charset="0"/>
              </a:rPr>
              <a:t>______________________________________________________________________________</a:t>
            </a:r>
          </a:p>
        </p:txBody>
      </p:sp>
      <p:pic>
        <p:nvPicPr>
          <p:cNvPr id="22" name="Picture 2" descr="Pomona Standalone Ma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r="13875"/>
          <a:stretch/>
        </p:blipFill>
        <p:spPr bwMode="auto">
          <a:xfrm>
            <a:off x="33010292" y="550414"/>
            <a:ext cx="3570514" cy="495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4697402" y="8655521"/>
            <a:ext cx="11903357" cy="7963697"/>
            <a:chOff x="25573712" y="12946614"/>
            <a:chExt cx="12023699" cy="7798593"/>
          </a:xfrm>
        </p:grpSpPr>
        <p:sp>
          <p:nvSpPr>
            <p:cNvPr id="9" name="TextBox 8"/>
            <p:cNvSpPr txBox="1"/>
            <p:nvPr/>
          </p:nvSpPr>
          <p:spPr>
            <a:xfrm>
              <a:off x="27335341" y="19831099"/>
              <a:ext cx="8736139" cy="914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2733" dirty="0">
                  <a:latin typeface="Georgia" panose="02040502050405020303" pitchFamily="18" charset="0"/>
                </a:rPr>
                <a:t>Figure </a:t>
              </a:r>
              <a:r>
                <a:rPr lang="en-US" sz="2733" dirty="0" smtClean="0">
                  <a:latin typeface="Georgia" panose="02040502050405020303" pitchFamily="18" charset="0"/>
                </a:rPr>
                <a:t>2. </a:t>
              </a:r>
              <a:r>
                <a:rPr lang="en-US" sz="2733" b="0" dirty="0">
                  <a:latin typeface="Georgia" panose="02040502050405020303" pitchFamily="18" charset="0"/>
                </a:rPr>
                <a:t>The gender gap has decreased as enrollments have increased.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62"/>
            <a:stretch/>
          </p:blipFill>
          <p:spPr>
            <a:xfrm>
              <a:off x="25573712" y="12946614"/>
              <a:ext cx="12023699" cy="69746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4"/>
          <p:cNvGrpSpPr/>
          <p:nvPr/>
        </p:nvGrpSpPr>
        <p:grpSpPr>
          <a:xfrm>
            <a:off x="12251435" y="16637395"/>
            <a:ext cx="24386519" cy="7712337"/>
            <a:chOff x="937494" y="26530357"/>
            <a:chExt cx="24831033" cy="790044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0319" y="26530357"/>
              <a:ext cx="12158208" cy="76760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94" y="26530357"/>
              <a:ext cx="12672825" cy="7676037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779177" y="33905396"/>
              <a:ext cx="23111583" cy="5254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2733" dirty="0">
                  <a:latin typeface="Georgia" panose="02040502050405020303" pitchFamily="18" charset="0"/>
                </a:rPr>
                <a:t>Figure </a:t>
              </a:r>
              <a:r>
                <a:rPr lang="en-US" sz="2733" dirty="0" smtClean="0">
                  <a:latin typeface="Georgia" panose="02040502050405020303" pitchFamily="18" charset="0"/>
                </a:rPr>
                <a:t>3. </a:t>
              </a:r>
              <a:r>
                <a:rPr lang="en-US" sz="2733" b="0" dirty="0">
                  <a:latin typeface="Georgia" panose="02040502050405020303" pitchFamily="18" charset="0"/>
                </a:rPr>
                <a:t>Significantly more men than women submit PERMs, but equal percentages of PERMs are accepted.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57158" y="8655521"/>
            <a:ext cx="12440243" cy="8167690"/>
            <a:chOff x="13233057" y="7618753"/>
            <a:chExt cx="12032827" cy="8556797"/>
          </a:xfrm>
        </p:grpSpPr>
        <p:sp>
          <p:nvSpPr>
            <p:cNvPr id="26" name="Text Box 188"/>
            <p:cNvSpPr txBox="1">
              <a:spLocks noChangeArrowheads="1"/>
            </p:cNvSpPr>
            <p:nvPr/>
          </p:nvSpPr>
          <p:spPr bwMode="auto">
            <a:xfrm>
              <a:off x="14550195" y="14944497"/>
              <a:ext cx="10128234" cy="123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20478" tIns="110238" rIns="220478" bIns="220478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2733" dirty="0">
                  <a:latin typeface="Georgia" panose="02040502050405020303" pitchFamily="18" charset="0"/>
                </a:rPr>
                <a:t>Figure 1. </a:t>
              </a:r>
              <a:r>
                <a:rPr lang="en-US" sz="2733" b="0" dirty="0">
                  <a:latin typeface="Georgia" panose="02040502050405020303" pitchFamily="18" charset="0"/>
                </a:rPr>
                <a:t>“Retention” rates for females between First and Second level courses are low but improving 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057" y="7618753"/>
              <a:ext cx="12032827" cy="746049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8" name="Picture 2" descr="Pomona Standalone Ma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r="13875"/>
          <a:stretch/>
        </p:blipFill>
        <p:spPr bwMode="auto">
          <a:xfrm>
            <a:off x="973236" y="550414"/>
            <a:ext cx="3570514" cy="495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4193" y="7492567"/>
            <a:ext cx="24386612" cy="1143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5271" b="0" dirty="0">
                <a:solidFill>
                  <a:srgbClr val="184C8C"/>
                </a:solidFill>
                <a:latin typeface="Century Gothic" panose="020B0502020202020204" pitchFamily="34" charset="0"/>
                <a:cs typeface="Times New Roman" pitchFamily="18" charset="0"/>
              </a:rPr>
              <a:t>RESULTS</a:t>
            </a:r>
          </a:p>
          <a:p>
            <a:pPr>
              <a:spcBef>
                <a:spcPts val="0"/>
              </a:spcBef>
            </a:pPr>
            <a:endParaRPr lang="en-US" sz="1561" b="0" dirty="0">
              <a:solidFill>
                <a:srgbClr val="184C8C"/>
              </a:solidFill>
              <a:latin typeface="Century Gothic" panose="020B0502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CASE Template">
  <a:themeElements>
    <a:clrScheme name="ShowCASE Template 10">
      <a:dk1>
        <a:srgbClr val="000000"/>
      </a:dk1>
      <a:lt1>
        <a:srgbClr val="FFFFFF"/>
      </a:lt1>
      <a:dk2>
        <a:srgbClr val="184C8C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184C8C"/>
      </a:hlink>
      <a:folHlink>
        <a:srgbClr val="184C8C"/>
      </a:folHlink>
    </a:clrScheme>
    <a:fontScheme name="ShowCA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BE0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BE0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howCAS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owCAS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184C8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184C8C"/>
        </a:hlink>
        <a:folHlink>
          <a:srgbClr val="184C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owCASE Template 10">
        <a:dk1>
          <a:srgbClr val="000000"/>
        </a:dk1>
        <a:lt1>
          <a:srgbClr val="FFFFFF"/>
        </a:lt1>
        <a:dk2>
          <a:srgbClr val="184C8C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184C8C"/>
        </a:hlink>
        <a:folHlink>
          <a:srgbClr val="184C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C:\Work\Resources\Poster Templates\ShowCASE Template.pot</Template>
  <TotalTime>5815</TotalTime>
  <Words>958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Georgia</vt:lpstr>
      <vt:lpstr>Times New Roman</vt:lpstr>
      <vt:lpstr>ShowCASE Template</vt:lpstr>
      <vt:lpstr>PowerPoint Presentation</vt:lpstr>
    </vt:vector>
  </TitlesOfParts>
  <Company>Bill G media.com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G's Template, Rules and Tips</dc:title>
  <dc:creator>Bill Garriott</dc:creator>
  <cp:lastModifiedBy>Jennifer Nguyen</cp:lastModifiedBy>
  <cp:revision>412</cp:revision>
  <dcterms:created xsi:type="dcterms:W3CDTF">2004-01-15T15:08:41Z</dcterms:created>
  <dcterms:modified xsi:type="dcterms:W3CDTF">2015-10-10T00:41:50Z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ail to:">
    <vt:lpwstr>www.bill@billgmedia.com</vt:lpwstr>
  </property>
</Properties>
</file>