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Roboto Slab"/>
      <p:regular r:id="rId14"/>
      <p:bold r:id="rId15"/>
    </p:embeddedFont>
    <p:embeddedFont>
      <p:font typeface="Roboto"/>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Slab-bold.fntdata"/><Relationship Id="rId14" Type="http://schemas.openxmlformats.org/officeDocument/2006/relationships/font" Target="fonts/RobotoSlab-regular.fntdata"/><Relationship Id="rId17" Type="http://schemas.openxmlformats.org/officeDocument/2006/relationships/font" Target="fonts/Roboto-bold.fntdata"/><Relationship Id="rId16" Type="http://schemas.openxmlformats.org/officeDocument/2006/relationships/font" Target="fonts/Roboto-regular.fntdata"/><Relationship Id="rId5" Type="http://schemas.openxmlformats.org/officeDocument/2006/relationships/notesMaster" Target="notesMasters/notesMaster1.xml"/><Relationship Id="rId19" Type="http://schemas.openxmlformats.org/officeDocument/2006/relationships/font" Target="fonts/Roboto-boldItalic.fntdata"/><Relationship Id="rId6" Type="http://schemas.openxmlformats.org/officeDocument/2006/relationships/slide" Target="slides/slide1.xml"/><Relationship Id="rId18" Type="http://schemas.openxmlformats.org/officeDocument/2006/relationships/font" Target="fonts/Robot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1b0e5fb4308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1b0e5fb4308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1b0e5fb4308_0_2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1b0e5fb4308_0_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1b0e5fb4308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1b0e5fb4308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1b0e5fb4308_0_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1b0e5fb4308_0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1b0e5fb4308_0_1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1b0e5fb4308_0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b0e5fb4308_0_2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b0e5fb4308_0_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b24b7344c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b24b7344c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web-s-ebscohost-com.ezproxy.snhu.edu/ehost/detail/detail?vid=0&amp;sid=e4a87fe6-ea7c-4d28-bb4f-373b772c2864%40redis&amp;bdata=JnNpdGU9ZWhvc3QtbGl2ZQ%3d%3d#AN=937009&amp;db=nlebk" TargetMode="External"/><Relationship Id="rId4" Type="http://schemas.openxmlformats.org/officeDocument/2006/relationships/hyperlink" Target="https://scrumguides.org" TargetMode="External"/><Relationship Id="rId5" Type="http://schemas.openxmlformats.org/officeDocument/2006/relationships/hyperlink" Target="http://agilemodeling.com/essays/changeManagement.htm"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3"/>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Agile Presentation</a:t>
            </a:r>
            <a:endParaRPr/>
          </a:p>
        </p:txBody>
      </p:sp>
      <p:sp>
        <p:nvSpPr>
          <p:cNvPr id="64" name="Google Shape;64;p13"/>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lnSpcReduction="10000"/>
          </a:bodyPr>
          <a:lstStyle/>
          <a:p>
            <a:pPr indent="0" lvl="0" marL="0" rtl="0" algn="ctr">
              <a:spcBef>
                <a:spcPts val="0"/>
              </a:spcBef>
              <a:spcAft>
                <a:spcPts val="0"/>
              </a:spcAft>
              <a:buNone/>
            </a:pPr>
            <a:r>
              <a:rPr lang="en"/>
              <a:t>CS 250</a:t>
            </a:r>
            <a:endParaRPr/>
          </a:p>
          <a:p>
            <a:pPr indent="0" lvl="0" marL="0" rtl="0" algn="ctr">
              <a:spcBef>
                <a:spcPts val="0"/>
              </a:spcBef>
              <a:spcAft>
                <a:spcPts val="0"/>
              </a:spcAft>
              <a:buNone/>
            </a:pPr>
            <a:r>
              <a:rPr lang="en"/>
              <a:t>Christina Piotte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Scrum-agile Team Roles</a:t>
            </a:r>
            <a:endParaRPr/>
          </a:p>
        </p:txBody>
      </p:sp>
      <p:sp>
        <p:nvSpPr>
          <p:cNvPr id="70" name="Google Shape;70;p1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000"/>
              <a:t>Scrum Master</a:t>
            </a:r>
            <a:r>
              <a:rPr lang="en"/>
              <a:t> - Servant Leader, Facilitator, Coach, Conflict navigator, Manager, Mentor, Teacher. Responsible for making sure that Scrum is properly utilized. In charge of Scrum events. Holds system together.</a:t>
            </a:r>
            <a:endParaRPr/>
          </a:p>
          <a:p>
            <a:pPr indent="0" lvl="0" marL="0" rtl="0" algn="l">
              <a:spcBef>
                <a:spcPts val="1200"/>
              </a:spcBef>
              <a:spcAft>
                <a:spcPts val="1200"/>
              </a:spcAft>
              <a:buNone/>
            </a:pPr>
            <a:r>
              <a:rPr b="1" lang="en" sz="2000"/>
              <a:t>Product Owner</a:t>
            </a:r>
            <a:r>
              <a:rPr lang="en"/>
              <a:t> - Responsible for maximizing the value of the product and the work of the Development Team. Develops and maintains a </a:t>
            </a:r>
            <a:r>
              <a:rPr lang="en"/>
              <a:t>product</a:t>
            </a:r>
            <a:r>
              <a:rPr lang="en"/>
              <a:t> vision, Product Management. Orders and manages the Product Backlog. Always is involving stakeholders and end-users. Represents the business or clients interests.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Scrum-agile Team Roles - part 2</a:t>
            </a:r>
            <a:endParaRPr/>
          </a:p>
        </p:txBody>
      </p:sp>
      <p:sp>
        <p:nvSpPr>
          <p:cNvPr id="76" name="Google Shape;76;p15"/>
          <p:cNvSpPr txBox="1"/>
          <p:nvPr>
            <p:ph idx="1" type="body"/>
          </p:nvPr>
        </p:nvSpPr>
        <p:spPr>
          <a:xfrm>
            <a:off x="387900" y="1489824"/>
            <a:ext cx="8368200" cy="3078900"/>
          </a:xfrm>
          <a:prstGeom prst="rect">
            <a:avLst/>
          </a:prstGeom>
        </p:spPr>
        <p:txBody>
          <a:bodyPr anchorCtr="0" anchor="t" bIns="91425" lIns="91425" spcFirstLastPara="1" rIns="91425" wrap="square" tIns="91425">
            <a:normAutofit fontScale="92500"/>
          </a:bodyPr>
          <a:lstStyle/>
          <a:p>
            <a:pPr indent="0" lvl="0" marL="0" rtl="0" algn="l">
              <a:spcBef>
                <a:spcPts val="0"/>
              </a:spcBef>
              <a:spcAft>
                <a:spcPts val="0"/>
              </a:spcAft>
              <a:buNone/>
            </a:pPr>
            <a:r>
              <a:rPr b="1" lang="en" sz="2000"/>
              <a:t>Development Team </a:t>
            </a:r>
            <a:r>
              <a:rPr lang="en"/>
              <a:t>- Ensures that the project is completed and has a proper deliverable. One unit team consisting of multiple </a:t>
            </a:r>
            <a:r>
              <a:rPr lang="en"/>
              <a:t>developers, testers, engineers, etc. Responsible for the creation of the product.</a:t>
            </a:r>
            <a:endParaRPr/>
          </a:p>
          <a:p>
            <a:pPr indent="0" lvl="0" marL="0" rtl="0" algn="l">
              <a:spcBef>
                <a:spcPts val="1200"/>
              </a:spcBef>
              <a:spcAft>
                <a:spcPts val="0"/>
              </a:spcAft>
              <a:buNone/>
            </a:pPr>
            <a:r>
              <a:rPr b="1" lang="en" sz="2000"/>
              <a:t>Tester</a:t>
            </a:r>
            <a:r>
              <a:rPr lang="en"/>
              <a:t> - Determines what needs improvement. Works with developer and provides support throughout development phase. Knows user story and details of clients needs. Makes sure client requirements are functional and development runs smoothly.</a:t>
            </a:r>
            <a:endParaRPr/>
          </a:p>
          <a:p>
            <a:pPr indent="0" lvl="0" marL="0" rtl="0" algn="l">
              <a:spcBef>
                <a:spcPts val="1200"/>
              </a:spcBef>
              <a:spcAft>
                <a:spcPts val="1200"/>
              </a:spcAft>
              <a:buNone/>
            </a:pPr>
            <a:r>
              <a:rPr b="1" lang="en" sz="2000"/>
              <a:t>Developer</a:t>
            </a:r>
            <a:r>
              <a:rPr lang="en"/>
              <a:t> - Turns product backlog items into working solutions, cross-functional, committed to achieving the Spring Goal and delivering a high quality increment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SDLC in an Agile Approach</a:t>
            </a:r>
            <a:endParaRPr/>
          </a:p>
        </p:txBody>
      </p:sp>
      <p:sp>
        <p:nvSpPr>
          <p:cNvPr id="82" name="Google Shape;82;p16"/>
          <p:cNvSpPr txBox="1"/>
          <p:nvPr>
            <p:ph idx="1" type="body"/>
          </p:nvPr>
        </p:nvSpPr>
        <p:spPr>
          <a:xfrm>
            <a:off x="387900" y="1263225"/>
            <a:ext cx="8368200" cy="3516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605"/>
              <a:buNone/>
            </a:pPr>
            <a:r>
              <a:rPr b="1" lang="en" sz="1700"/>
              <a:t>Planning Stage, Analysis Stage, Design Stage, Development Stage, Testing Stage, </a:t>
            </a:r>
            <a:r>
              <a:rPr b="1" lang="en" sz="1700"/>
              <a:t>Interrogation</a:t>
            </a:r>
            <a:r>
              <a:rPr b="1" lang="en" sz="1700"/>
              <a:t> Stage, Maintenance Stage</a:t>
            </a:r>
            <a:endParaRPr b="1" sz="1700"/>
          </a:p>
          <a:p>
            <a:pPr indent="0" lvl="0" marL="0" rtl="0" algn="l">
              <a:spcBef>
                <a:spcPts val="1200"/>
              </a:spcBef>
              <a:spcAft>
                <a:spcPts val="0"/>
              </a:spcAft>
              <a:buSzPts val="605"/>
              <a:buNone/>
            </a:pPr>
            <a:r>
              <a:rPr b="1" lang="en" sz="1700"/>
              <a:t>Planning - </a:t>
            </a:r>
            <a:r>
              <a:rPr lang="en" sz="1500"/>
              <a:t>Determining objectives and problem scope. Foundation of entire project and referenced to in each phase</a:t>
            </a:r>
            <a:endParaRPr sz="1500"/>
          </a:p>
          <a:p>
            <a:pPr indent="0" lvl="0" marL="0" rtl="0" algn="l">
              <a:spcBef>
                <a:spcPts val="1200"/>
              </a:spcBef>
              <a:spcAft>
                <a:spcPts val="0"/>
              </a:spcAft>
              <a:buSzPts val="605"/>
              <a:buNone/>
            </a:pPr>
            <a:r>
              <a:rPr b="1" lang="en" sz="1700"/>
              <a:t>Analysis - </a:t>
            </a:r>
            <a:r>
              <a:rPr lang="en" sz="1500"/>
              <a:t>Prototyping and researching. Allows for better understanding of deliverables and timelines</a:t>
            </a:r>
            <a:endParaRPr sz="1500"/>
          </a:p>
          <a:p>
            <a:pPr indent="0" lvl="0" marL="0" rtl="0" algn="l">
              <a:spcBef>
                <a:spcPts val="1200"/>
              </a:spcBef>
              <a:spcAft>
                <a:spcPts val="0"/>
              </a:spcAft>
              <a:buSzPts val="605"/>
              <a:buNone/>
            </a:pPr>
            <a:r>
              <a:rPr b="1" lang="en" sz="1700"/>
              <a:t>Design -</a:t>
            </a:r>
            <a:r>
              <a:rPr lang="en" sz="1500"/>
              <a:t> Creating outline for the entire project. Used as a reference for the workflow throughout the project development</a:t>
            </a:r>
            <a:endParaRPr sz="1500"/>
          </a:p>
          <a:p>
            <a:pPr indent="0" lvl="0" marL="0" rtl="0" algn="l">
              <a:spcBef>
                <a:spcPts val="1200"/>
              </a:spcBef>
              <a:spcAft>
                <a:spcPts val="1200"/>
              </a:spcAft>
              <a:buSzPts val="605"/>
              <a:buNone/>
            </a:pPr>
            <a:r>
              <a:rPr b="1" lang="en" sz="1700"/>
              <a:t>Development - </a:t>
            </a:r>
            <a:r>
              <a:rPr lang="en" sz="1500"/>
              <a:t>Creating/Programming the project. Stage where code is written</a:t>
            </a:r>
            <a:endParaRPr sz="15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7"/>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SDLC in Waterfall Development Approach</a:t>
            </a:r>
            <a:endParaRPr/>
          </a:p>
        </p:txBody>
      </p:sp>
      <p:sp>
        <p:nvSpPr>
          <p:cNvPr id="88" name="Google Shape;88;p17"/>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With the Waterfall Approach we would not have been able to have been able to go back and make changes to the top 5 travel destinations.</a:t>
            </a:r>
            <a:endParaRPr/>
          </a:p>
          <a:p>
            <a:pPr indent="-342900" lvl="0" marL="457200" rtl="0" algn="l">
              <a:spcBef>
                <a:spcPts val="0"/>
              </a:spcBef>
              <a:spcAft>
                <a:spcPts val="0"/>
              </a:spcAft>
              <a:buSzPts val="1800"/>
              <a:buChar char="-"/>
            </a:pPr>
            <a:r>
              <a:rPr lang="en"/>
              <a:t>With Waterfall our change in direction to utilize detox and wellness travel would have been difficult. We would have had to start over the process.</a:t>
            </a:r>
            <a:endParaRPr/>
          </a:p>
          <a:p>
            <a:pPr indent="-342900" lvl="0" marL="457200" rtl="0" algn="l">
              <a:spcBef>
                <a:spcPts val="0"/>
              </a:spcBef>
              <a:spcAft>
                <a:spcPts val="0"/>
              </a:spcAft>
              <a:buSzPts val="1800"/>
              <a:buChar char="-"/>
            </a:pPr>
            <a:r>
              <a:rPr lang="en"/>
              <a:t>Look at budgeting and deadlines before deciding waterfall vs agile.</a:t>
            </a:r>
            <a:endParaRPr/>
          </a:p>
          <a:p>
            <a:pPr indent="-342900" lvl="0" marL="457200" rtl="0" algn="l">
              <a:spcBef>
                <a:spcPts val="0"/>
              </a:spcBef>
              <a:spcAft>
                <a:spcPts val="0"/>
              </a:spcAft>
              <a:buSzPts val="1800"/>
              <a:buChar char="-"/>
            </a:pPr>
            <a:r>
              <a:rPr lang="en"/>
              <a:t>Makes changes in the project difficult. Cannot go back to edit.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8"/>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Waterfall Method vs Scrum-agile Method</a:t>
            </a:r>
            <a:endParaRPr/>
          </a:p>
        </p:txBody>
      </p:sp>
      <p:sp>
        <p:nvSpPr>
          <p:cNvPr id="94" name="Google Shape;94;p18"/>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000"/>
              <a:t>Waterfall Method</a:t>
            </a:r>
            <a:endParaRPr b="1" sz="2000"/>
          </a:p>
          <a:p>
            <a:pPr indent="-342900" lvl="0" marL="457200" rtl="0" algn="l">
              <a:spcBef>
                <a:spcPts val="1200"/>
              </a:spcBef>
              <a:spcAft>
                <a:spcPts val="0"/>
              </a:spcAft>
              <a:buSzPts val="1800"/>
              <a:buChar char="-"/>
            </a:pPr>
            <a:r>
              <a:rPr lang="en"/>
              <a:t>Best if project has rigid plan in place</a:t>
            </a:r>
            <a:endParaRPr/>
          </a:p>
          <a:p>
            <a:pPr indent="-342900" lvl="0" marL="457200" rtl="0" algn="l">
              <a:spcBef>
                <a:spcPts val="0"/>
              </a:spcBef>
              <a:spcAft>
                <a:spcPts val="0"/>
              </a:spcAft>
              <a:buSzPts val="1800"/>
              <a:buChar char="-"/>
            </a:pPr>
            <a:r>
              <a:rPr lang="en"/>
              <a:t>Best for simple projects with only one objective</a:t>
            </a:r>
            <a:endParaRPr/>
          </a:p>
          <a:p>
            <a:pPr indent="-342900" lvl="0" marL="457200" rtl="0" algn="l">
              <a:spcBef>
                <a:spcPts val="0"/>
              </a:spcBef>
              <a:spcAft>
                <a:spcPts val="0"/>
              </a:spcAft>
              <a:buSzPts val="1800"/>
              <a:buChar char="-"/>
            </a:pPr>
            <a:r>
              <a:rPr lang="en"/>
              <a:t>Been around and used for a very long time. Many are familiar </a:t>
            </a:r>
            <a:r>
              <a:rPr lang="en"/>
              <a:t>with</a:t>
            </a:r>
            <a:r>
              <a:rPr lang="en"/>
              <a:t> the approach</a:t>
            </a:r>
            <a:endParaRPr/>
          </a:p>
          <a:p>
            <a:pPr indent="-342900" lvl="0" marL="457200" rtl="0" algn="l">
              <a:spcBef>
                <a:spcPts val="0"/>
              </a:spcBef>
              <a:spcAft>
                <a:spcPts val="0"/>
              </a:spcAft>
              <a:buSzPts val="1800"/>
              <a:buChar char="-"/>
            </a:pPr>
            <a:r>
              <a:rPr lang="en"/>
              <a:t>Tests start at the end of the project</a:t>
            </a:r>
            <a:endParaRPr/>
          </a:p>
          <a:p>
            <a:pPr indent="0" lvl="0" marL="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9"/>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Waterfall Method vs Scrum-agile Method</a:t>
            </a:r>
            <a:endParaRPr/>
          </a:p>
        </p:txBody>
      </p:sp>
      <p:sp>
        <p:nvSpPr>
          <p:cNvPr id="100" name="Google Shape;100;p19"/>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000"/>
              <a:t>Scrum-agile Method</a:t>
            </a:r>
            <a:endParaRPr b="1" sz="2000"/>
          </a:p>
          <a:p>
            <a:pPr indent="-342900" lvl="0" marL="457200" rtl="0" algn="l">
              <a:spcBef>
                <a:spcPts val="1200"/>
              </a:spcBef>
              <a:spcAft>
                <a:spcPts val="0"/>
              </a:spcAft>
              <a:buSzPts val="1800"/>
              <a:buChar char="-"/>
            </a:pPr>
            <a:r>
              <a:rPr lang="en"/>
              <a:t>Best for complex projects</a:t>
            </a:r>
            <a:endParaRPr/>
          </a:p>
          <a:p>
            <a:pPr indent="-342900" lvl="0" marL="457200" rtl="0" algn="l">
              <a:spcBef>
                <a:spcPts val="0"/>
              </a:spcBef>
              <a:spcAft>
                <a:spcPts val="0"/>
              </a:spcAft>
              <a:buSzPts val="1800"/>
              <a:buChar char="-"/>
            </a:pPr>
            <a:r>
              <a:rPr lang="en"/>
              <a:t>Considered to be more effective when clients have an uncertain goal.</a:t>
            </a:r>
            <a:endParaRPr/>
          </a:p>
          <a:p>
            <a:pPr indent="-342900" lvl="0" marL="457200" rtl="0" algn="l">
              <a:spcBef>
                <a:spcPts val="0"/>
              </a:spcBef>
              <a:spcAft>
                <a:spcPts val="0"/>
              </a:spcAft>
              <a:buSzPts val="1800"/>
              <a:buChar char="-"/>
            </a:pPr>
            <a:r>
              <a:rPr lang="en"/>
              <a:t>Good for short and quick timelines.</a:t>
            </a:r>
            <a:endParaRPr/>
          </a:p>
          <a:p>
            <a:pPr indent="-342900" lvl="0" marL="457200" rtl="0" algn="l">
              <a:spcBef>
                <a:spcPts val="0"/>
              </a:spcBef>
              <a:spcAft>
                <a:spcPts val="0"/>
              </a:spcAft>
              <a:buSzPts val="1800"/>
              <a:buChar char="-"/>
            </a:pPr>
            <a:r>
              <a:rPr lang="en"/>
              <a:t>Tests start at the beginning of the project</a:t>
            </a:r>
            <a:endParaRPr/>
          </a:p>
          <a:p>
            <a:pPr indent="-342900" lvl="0" marL="457200" rtl="0" algn="l">
              <a:spcBef>
                <a:spcPts val="0"/>
              </a:spcBef>
              <a:spcAft>
                <a:spcPts val="0"/>
              </a:spcAft>
              <a:buSzPts val="1800"/>
              <a:buChar char="-"/>
            </a:pPr>
            <a:r>
              <a:rPr lang="en"/>
              <a:t>Less risks because of continuous feedback</a:t>
            </a:r>
            <a:endParaRPr/>
          </a:p>
          <a:p>
            <a:pPr indent="-342900" lvl="0" marL="457200" rtl="0" algn="l">
              <a:spcBef>
                <a:spcPts val="0"/>
              </a:spcBef>
              <a:spcAft>
                <a:spcPts val="0"/>
              </a:spcAft>
              <a:buSzPts val="1800"/>
              <a:buChar char="-"/>
            </a:pPr>
            <a:r>
              <a:rPr lang="en"/>
              <a:t>Client and Development team have better relationship and communication</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0"/>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References</a:t>
            </a:r>
            <a:endParaRPr/>
          </a:p>
        </p:txBody>
      </p:sp>
      <p:sp>
        <p:nvSpPr>
          <p:cNvPr id="106" name="Google Shape;106;p20"/>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361950" lvl="0" marL="457200" rtl="0" algn="l">
              <a:lnSpc>
                <a:spcPct val="80000"/>
              </a:lnSpc>
              <a:spcBef>
                <a:spcPts val="0"/>
              </a:spcBef>
              <a:spcAft>
                <a:spcPts val="0"/>
              </a:spcAft>
              <a:buSzPts val="2100"/>
              <a:buChar char="-"/>
            </a:pPr>
            <a:r>
              <a:rPr lang="en" sz="2100"/>
              <a:t>Chapters 1, 2, 3, &amp; 7</a:t>
            </a:r>
            <a:endParaRPr sz="2100"/>
          </a:p>
          <a:p>
            <a:pPr indent="0" lvl="0" marL="0" rtl="0" algn="l">
              <a:lnSpc>
                <a:spcPct val="80000"/>
              </a:lnSpc>
              <a:spcBef>
                <a:spcPts val="1200"/>
              </a:spcBef>
              <a:spcAft>
                <a:spcPts val="0"/>
              </a:spcAft>
              <a:buNone/>
            </a:pPr>
            <a:r>
              <a:rPr lang="en" sz="2100" u="sng">
                <a:solidFill>
                  <a:schemeClr val="hlink"/>
                </a:solidFill>
                <a:hlinkClick r:id="rId3"/>
              </a:rPr>
              <a:t>https://web-s-ebscohost-com.ezproxy.snhu.edu/ehost/detail/detail?vid=0&amp;sid=e4a87fe6-ea7c-4d28-bb4f-373b772c2864%40redis&amp;bdata=JnNpdGU9ZWhvc3QtbGl2ZQ%3d%3d#AN=937009&amp;db=nlebk</a:t>
            </a:r>
            <a:endParaRPr sz="2100"/>
          </a:p>
          <a:p>
            <a:pPr indent="-361950" lvl="0" marL="457200" rtl="0" algn="l">
              <a:lnSpc>
                <a:spcPct val="80000"/>
              </a:lnSpc>
              <a:spcBef>
                <a:spcPts val="1200"/>
              </a:spcBef>
              <a:spcAft>
                <a:spcPts val="0"/>
              </a:spcAft>
              <a:buSzPts val="2100"/>
              <a:buChar char="-"/>
            </a:pPr>
            <a:r>
              <a:rPr lang="en" sz="2100"/>
              <a:t>Scrum Guide</a:t>
            </a:r>
            <a:endParaRPr sz="2100"/>
          </a:p>
          <a:p>
            <a:pPr indent="0" lvl="0" marL="0" rtl="0" algn="l">
              <a:lnSpc>
                <a:spcPct val="80000"/>
              </a:lnSpc>
              <a:spcBef>
                <a:spcPts val="1200"/>
              </a:spcBef>
              <a:spcAft>
                <a:spcPts val="0"/>
              </a:spcAft>
              <a:buNone/>
            </a:pPr>
            <a:r>
              <a:rPr lang="en" sz="2100" u="sng">
                <a:solidFill>
                  <a:schemeClr val="hlink"/>
                </a:solidFill>
                <a:hlinkClick r:id="rId4"/>
              </a:rPr>
              <a:t>https://scrumguides.org</a:t>
            </a:r>
            <a:endParaRPr sz="2100"/>
          </a:p>
          <a:p>
            <a:pPr indent="-361950" lvl="0" marL="457200" rtl="0" algn="l">
              <a:lnSpc>
                <a:spcPct val="80000"/>
              </a:lnSpc>
              <a:spcBef>
                <a:spcPts val="1200"/>
              </a:spcBef>
              <a:spcAft>
                <a:spcPts val="0"/>
              </a:spcAft>
              <a:buSzPts val="2100"/>
              <a:buChar char="-"/>
            </a:pPr>
            <a:r>
              <a:rPr lang="en" sz="2100"/>
              <a:t>Agile Requirements Change Management</a:t>
            </a:r>
            <a:endParaRPr sz="2100"/>
          </a:p>
          <a:p>
            <a:pPr indent="0" lvl="0" marL="0" rtl="0" algn="l">
              <a:lnSpc>
                <a:spcPct val="80000"/>
              </a:lnSpc>
              <a:spcBef>
                <a:spcPts val="1200"/>
              </a:spcBef>
              <a:spcAft>
                <a:spcPts val="0"/>
              </a:spcAft>
              <a:buNone/>
            </a:pPr>
            <a:r>
              <a:rPr lang="en" sz="2100" u="sng">
                <a:solidFill>
                  <a:schemeClr val="hlink"/>
                </a:solidFill>
                <a:hlinkClick r:id="rId5"/>
              </a:rPr>
              <a:t>http://agilemodeling.com/essays/changeManagement.htm</a:t>
            </a:r>
            <a:endParaRPr sz="2100"/>
          </a:p>
          <a:p>
            <a:pPr indent="0" lvl="0" marL="0" rtl="0" algn="l">
              <a:lnSpc>
                <a:spcPct val="95000"/>
              </a:lnSpc>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