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73" r:id="rId4"/>
    <p:sldId id="259" r:id="rId5"/>
    <p:sldId id="278" r:id="rId6"/>
    <p:sldId id="276" r:id="rId7"/>
    <p:sldId id="274" r:id="rId8"/>
    <p:sldId id="271" r:id="rId9"/>
    <p:sldId id="272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40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1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5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3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18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5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3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27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1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5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9F08-A9E6-4F3C-9E6D-AB827F783A2C}" type="datetimeFigureOut">
              <a:rPr lang="de-DE" smtClean="0"/>
              <a:t>28.02.2024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266A-17D3-4BB8-8CA1-22C8C4EB5C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553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hristina.wiebe/viz/RockbusterPresentation_17091091848390/GenreRevenue#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9E7CE-5B0B-1769-FF75-BECFBE2A6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u="sng" dirty="0">
                <a:solidFill>
                  <a:srgbClr val="FFFFFF"/>
                </a:solidFill>
              </a:rPr>
              <a:t>Rockbuster Stealth LLC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Online Video Rental Service Launch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60F7E-5954-3B1F-D885-45C8C526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475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Christina Wiebe		February 2024</a:t>
            </a:r>
          </a:p>
        </p:txBody>
      </p:sp>
    </p:spTree>
    <p:extLst>
      <p:ext uri="{BB962C8B-B14F-4D97-AF65-F5344CB8AC3E}">
        <p14:creationId xmlns:p14="http://schemas.microsoft.com/office/powerpoint/2010/main" val="1346143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5" r="-1" b="785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89AB7C-8C66-3C9C-E930-535AD169602B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5" r="-1" b="78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89AB7C-8C66-3C9C-E930-535AD169602B}"/>
              </a:ext>
            </a:extLst>
          </p:cNvPr>
          <p:cNvSpPr txBox="1"/>
          <p:nvPr/>
        </p:nvSpPr>
        <p:spPr>
          <a:xfrm>
            <a:off x="1523999" y="1122363"/>
            <a:ext cx="9448801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34522-14B9-3B0D-171A-AFDD89C8A2FA}"/>
              </a:ext>
            </a:extLst>
          </p:cNvPr>
          <p:cNvSpPr txBox="1"/>
          <p:nvPr/>
        </p:nvSpPr>
        <p:spPr>
          <a:xfrm>
            <a:off x="471476" y="5980014"/>
            <a:ext cx="1155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visualizations from this presentation can </a:t>
            </a:r>
            <a:r>
              <a:rPr lang="de-DE" dirty="0" err="1">
                <a:solidFill>
                  <a:schemeClr val="bg1"/>
                </a:solidFill>
              </a:rPr>
              <a:t>be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found</a:t>
            </a:r>
            <a:r>
              <a:rPr lang="de-DE" dirty="0">
                <a:solidFill>
                  <a:schemeClr val="bg1"/>
                </a:solidFill>
              </a:rPr>
              <a:t> here:</a:t>
            </a:r>
          </a:p>
          <a:p>
            <a:r>
              <a:rPr lang="de-DE">
                <a:solidFill>
                  <a:schemeClr val="bg1"/>
                </a:solidFill>
                <a:hlinkClick r:id="rId3"/>
              </a:rPr>
              <a:t>https://public.tableau.com/app/profile/christina.wiebe/viz/RockbusterPresentation_17091091848390/GenreRevenue#2</a:t>
            </a:r>
            <a:r>
              <a:rPr lang="de-DE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1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F4F45-E033-33F2-86FE-9F647B678E31}"/>
              </a:ext>
            </a:extLst>
          </p:cNvPr>
          <p:cNvSpPr txBox="1"/>
          <p:nvPr/>
        </p:nvSpPr>
        <p:spPr>
          <a:xfrm>
            <a:off x="569843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kern="1200" dirty="0">
                <a:latin typeface="+mj-lt"/>
                <a:ea typeface="+mj-ea"/>
                <a:cs typeface="+mj-cs"/>
              </a:rPr>
              <a:t>The Problem</a:t>
            </a:r>
          </a:p>
          <a:p>
            <a:endParaRPr lang="en-US" sz="2400" b="1" kern="1200" dirty="0">
              <a:latin typeface="+mj-lt"/>
              <a:ea typeface="+mj-ea"/>
              <a:cs typeface="+mj-cs"/>
            </a:endParaRPr>
          </a:p>
          <a:p>
            <a:r>
              <a:rPr lang="en-US" sz="2400" b="1" kern="1200" dirty="0">
                <a:latin typeface="+mj-lt"/>
                <a:ea typeface="+mj-ea"/>
                <a:cs typeface="+mj-cs"/>
              </a:rPr>
              <a:t>Rockbuster used to have stores around the world. Recently, the company has been facing competition from streaming services and the store count is down to only two.</a:t>
            </a:r>
            <a:br>
              <a:rPr lang="en-US" sz="2400" b="1" kern="1200" dirty="0">
                <a:latin typeface="+mj-lt"/>
                <a:ea typeface="+mj-ea"/>
                <a:cs typeface="+mj-cs"/>
              </a:rPr>
            </a:br>
            <a:br>
              <a:rPr lang="en-US" sz="2400" b="1" kern="1200" dirty="0"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latin typeface="+mj-lt"/>
                <a:ea typeface="+mj-ea"/>
                <a:cs typeface="+mj-cs"/>
              </a:rPr>
              <a:t>The plan is to use the existing licenses to launch an online video rental service to stay competitive.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43061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4BB89-2BE7-1D89-1E03-D39F19CC0A31}"/>
              </a:ext>
            </a:extLst>
          </p:cNvPr>
          <p:cNvSpPr txBox="1"/>
          <p:nvPr/>
        </p:nvSpPr>
        <p:spPr>
          <a:xfrm>
            <a:off x="291548" y="1205314"/>
            <a:ext cx="6255026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u="sng" dirty="0"/>
              <a:t>Questions to be answered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the average rental duration?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Where are the customers?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differences can be found between geographic regions?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Which movies/genres contributed the most/least to revenue gain?</a:t>
            </a:r>
          </a:p>
        </p:txBody>
      </p:sp>
    </p:spTree>
    <p:extLst>
      <p:ext uri="{BB962C8B-B14F-4D97-AF65-F5344CB8AC3E}">
        <p14:creationId xmlns:p14="http://schemas.microsoft.com/office/powerpoint/2010/main" val="179676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8CE82-14C4-F9A2-4DAE-BECC5C6623E4}"/>
              </a:ext>
            </a:extLst>
          </p:cNvPr>
          <p:cNvSpPr txBox="1"/>
          <p:nvPr/>
        </p:nvSpPr>
        <p:spPr>
          <a:xfrm>
            <a:off x="662609" y="781878"/>
            <a:ext cx="4585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/>
              <a:t>Rockbuster‘s collection</a:t>
            </a:r>
            <a:endParaRPr lang="de-D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1000 Movies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17 Genres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Customers in 109 countries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9C03B5-4DB2-9688-3CB7-12788AE2B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07976"/>
              </p:ext>
            </p:extLst>
          </p:nvPr>
        </p:nvGraphicFramePr>
        <p:xfrm>
          <a:off x="309216" y="3135244"/>
          <a:ext cx="6012071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28710220"/>
                    </a:ext>
                  </a:extLst>
                </a:gridCol>
                <a:gridCol w="1382645">
                  <a:extLst>
                    <a:ext uri="{9D8B030D-6E8A-4147-A177-3AD203B41FA5}">
                      <a16:colId xmlns:a16="http://schemas.microsoft.com/office/drawing/2014/main" val="2676414391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126974161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385875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Minimum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Average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Maximum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7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Rental Duration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 days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4.9 days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 days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17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Rental Rate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0.99 $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2.94 $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4.99 $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5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Payment per Customer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27.93 $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102.36 $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211.55 $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47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Movie Length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46 min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115 min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185 min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292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9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3" name="Picture 2" descr="A map of the world with different countries/regions&#10;&#10;Description automatically generated">
            <a:extLst>
              <a:ext uri="{FF2B5EF4-FFF2-40B4-BE49-F238E27FC236}">
                <a16:creationId xmlns:a16="http://schemas.microsoft.com/office/drawing/2014/main" id="{FBEB4359-9386-228E-46CB-3D1085AA6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7" y="1680014"/>
            <a:ext cx="5977073" cy="3867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A457-BA4D-2F61-943A-5E335D72B3DC}"/>
              </a:ext>
            </a:extLst>
          </p:cNvPr>
          <p:cNvSpPr txBox="1"/>
          <p:nvPr/>
        </p:nvSpPr>
        <p:spPr>
          <a:xfrm>
            <a:off x="252142" y="344557"/>
            <a:ext cx="54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/>
              <a:t>Customer</a:t>
            </a:r>
            <a:r>
              <a:rPr lang="de-DE" sz="3600" b="1" u="sng" dirty="0"/>
              <a:t> </a:t>
            </a:r>
            <a:r>
              <a:rPr lang="de-DE" sz="3600" u="sng" dirty="0"/>
              <a:t>Location</a:t>
            </a:r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0BA9AF7-DF8A-271E-8099-AE8B5D29B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5" y="1168783"/>
            <a:ext cx="5835061" cy="48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A457-BA4D-2F61-943A-5E335D72B3DC}"/>
              </a:ext>
            </a:extLst>
          </p:cNvPr>
          <p:cNvSpPr txBox="1"/>
          <p:nvPr/>
        </p:nvSpPr>
        <p:spPr>
          <a:xfrm>
            <a:off x="252142" y="344557"/>
            <a:ext cx="54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/>
              <a:t>Geographical Regions</a:t>
            </a:r>
          </a:p>
        </p:txBody>
      </p:sp>
      <p:pic>
        <p:nvPicPr>
          <p:cNvPr id="6" name="Picture 5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CAFD90BA-4001-0A57-480F-22233EECD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07" y="1297490"/>
            <a:ext cx="7454668" cy="53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A457-BA4D-2F61-943A-5E335D72B3DC}"/>
              </a:ext>
            </a:extLst>
          </p:cNvPr>
          <p:cNvSpPr txBox="1"/>
          <p:nvPr/>
        </p:nvSpPr>
        <p:spPr>
          <a:xfrm>
            <a:off x="252142" y="344557"/>
            <a:ext cx="54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/>
              <a:t>Best and Worst Movies</a:t>
            </a:r>
          </a:p>
        </p:txBody>
      </p:sp>
      <p:pic>
        <p:nvPicPr>
          <p:cNvPr id="6" name="Picture 5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F4A5A7B-6A80-AE2E-0DDD-A8A3379D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0" y="1902200"/>
            <a:ext cx="10575789" cy="44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3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A457-BA4D-2F61-943A-5E335D72B3DC}"/>
              </a:ext>
            </a:extLst>
          </p:cNvPr>
          <p:cNvSpPr txBox="1"/>
          <p:nvPr/>
        </p:nvSpPr>
        <p:spPr>
          <a:xfrm>
            <a:off x="252142" y="344557"/>
            <a:ext cx="54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/>
              <a:t>Rockbuster‘s Genres</a:t>
            </a: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E7BC0937-F2C8-51F9-4C0B-BE9660621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359"/>
            <a:ext cx="12192000" cy="41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vie clapper board and film reel&#10;&#10;Description automatically generated">
            <a:extLst>
              <a:ext uri="{FF2B5EF4-FFF2-40B4-BE49-F238E27FC236}">
                <a16:creationId xmlns:a16="http://schemas.microsoft.com/office/drawing/2014/main" id="{CEF3F864-CBC7-E9C3-4A8B-C41FC203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A457-BA4D-2F61-943A-5E335D72B3DC}"/>
              </a:ext>
            </a:extLst>
          </p:cNvPr>
          <p:cNvSpPr txBox="1"/>
          <p:nvPr/>
        </p:nvSpPr>
        <p:spPr>
          <a:xfrm>
            <a:off x="252142" y="344557"/>
            <a:ext cx="54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1807B-C7D1-D858-98FF-0681AB0F01F8}"/>
              </a:ext>
            </a:extLst>
          </p:cNvPr>
          <p:cNvSpPr txBox="1"/>
          <p:nvPr/>
        </p:nvSpPr>
        <p:spPr>
          <a:xfrm>
            <a:off x="153227" y="1649492"/>
            <a:ext cx="2349304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Marketing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Create a marketing strategy for the top ten countries with the most customers.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Brazil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Russian Federation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Philippines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Turkey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Indonesia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C1449-89D3-1EAB-6927-DDCAD2FAFFEB}"/>
              </a:ext>
            </a:extLst>
          </p:cNvPr>
          <p:cNvSpPr txBox="1"/>
          <p:nvPr/>
        </p:nvSpPr>
        <p:spPr>
          <a:xfrm>
            <a:off x="2924792" y="1644191"/>
            <a:ext cx="2349304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Genre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Stock up on movies of the genres that bring the most revenue.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Comedy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0E2B2-F973-A96F-9BA0-B644A062DABE}"/>
              </a:ext>
            </a:extLst>
          </p:cNvPr>
          <p:cNvSpPr txBox="1"/>
          <p:nvPr/>
        </p:nvSpPr>
        <p:spPr>
          <a:xfrm>
            <a:off x="5743254" y="1644191"/>
            <a:ext cx="2349304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Rewards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Reward customers with a high lifetime value to ensure company loyalty.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5BD65-2548-6164-34C6-C5C19F1D8206}"/>
              </a:ext>
            </a:extLst>
          </p:cNvPr>
          <p:cNvSpPr txBox="1"/>
          <p:nvPr/>
        </p:nvSpPr>
        <p:spPr>
          <a:xfrm>
            <a:off x="5743254" y="3976574"/>
            <a:ext cx="2349304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Research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There are no Rockbuster customers in Australia. This could be an unexplored opportunity.</a:t>
            </a:r>
          </a:p>
        </p:txBody>
      </p:sp>
    </p:spTree>
    <p:extLst>
      <p:ext uri="{BB962C8B-B14F-4D97-AF65-F5344CB8AC3E}">
        <p14:creationId xmlns:p14="http://schemas.microsoft.com/office/powerpoint/2010/main" val="44318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283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Rockbuster Stealth LLC Online Video Rental Service Launch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Wiebe</dc:creator>
  <cp:lastModifiedBy>Christina Wiebe</cp:lastModifiedBy>
  <cp:revision>12</cp:revision>
  <dcterms:created xsi:type="dcterms:W3CDTF">2024-02-27T12:23:34Z</dcterms:created>
  <dcterms:modified xsi:type="dcterms:W3CDTF">2024-02-28T14:24:49Z</dcterms:modified>
</cp:coreProperties>
</file>