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3300"/>
    <a:srgbClr val="CC0000"/>
    <a:srgbClr val="FF0000"/>
    <a:srgbClr val="B2B2B2"/>
    <a:srgbClr val="66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39" autoAdjust="0"/>
    <p:restoredTop sz="94660"/>
  </p:normalViewPr>
  <p:slideViewPr>
    <p:cSldViewPr snapToGrid="0">
      <p:cViewPr>
        <p:scale>
          <a:sx n="80" d="100"/>
          <a:sy n="80" d="100"/>
        </p:scale>
        <p:origin x="-2514" y="-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22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22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fld id="{063EE343-C951-493C-8C3C-9ED14A48DDA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25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60888"/>
            <a:ext cx="585470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25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fld id="{9D078FB2-1595-4B08-97D0-99C2526D826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6FC6C-D830-4E6D-9A64-47518C7C061A}" type="slidenum">
              <a:rPr lang="en-US"/>
              <a:pPr/>
              <a:t>1</a:t>
            </a:fld>
            <a:endParaRPr 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3A7465-CC4B-463F-99A3-F28E6A3B446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l-G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5F7FF5-8BE9-4FD8-9037-08EC1D89BEF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l-G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C423F-BEB9-4E23-B2D4-BAECEF5B446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l-G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A8CD6-B82B-4D9E-8096-5BA4937E592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l-G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AE53A0-8FD9-40A6-9F54-D773824D941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4463" y="838200"/>
            <a:ext cx="4486275" cy="3363913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3065"/>
            <a:ext cx="5365352" cy="4043316"/>
          </a:xfrm>
          <a:noFill/>
          <a:ln/>
        </p:spPr>
        <p:txBody>
          <a:bodyPr/>
          <a:lstStyle/>
          <a:p>
            <a:endParaRPr lang="el-G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0E81F7-2C6B-4ED3-8663-DDFBF7C24C6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l-G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79A9D-1557-4BF7-96BE-A16A8FFAE09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l-G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30EE0D-DE0E-459F-8CCF-1715EEC35C1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l-G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E221F3-BC8F-4446-BFCF-3E474172FD1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l-G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A1DC39-74ED-455A-92B5-A89F7110012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l-G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1883CE-B8BB-465B-9488-0298EFB31F8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l-G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94E802-8B1B-485F-ADBA-6FCD7A78FD0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l-G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3F7C450-2B0E-43EB-8754-CCC89E599F6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8535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l-GR"/>
          </a:p>
        </p:txBody>
      </p:sp>
      <p:sp>
        <p:nvSpPr>
          <p:cNvPr id="18535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F87BD6-B256-467D-8044-033D3531EDD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89187-11D1-4904-862B-3F8EF6C659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8F94D0E-39A6-461C-AB56-D4A419F9860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918FD4A-8CD1-4B13-9DF2-C9A4B921D6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2F3A4-875A-45B1-BF6C-BF92F074A1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96C7C-44AB-47DF-A437-4FFA187B076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5D00A-677C-4D64-A984-7A845BD311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C19FE-C004-482E-9AA8-6259D97AD84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40FC4-D0D9-46FB-8098-1889DC3D704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8B867-12B7-4F75-9D64-A9519D7201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56BBB2-6F6A-48AD-99CD-87F4A4B6ED8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2ABBA-0DAC-479E-8DD2-ED1CEC38FB9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8C2F6-5E61-4C9F-997F-900C9516F02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184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4BB7CC06-BF99-4590-9AEF-00F73EBE108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8432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l-GR"/>
          </a:p>
        </p:txBody>
      </p:sp>
      <p:sp>
        <p:nvSpPr>
          <p:cNvPr id="18432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196975"/>
            <a:ext cx="7772400" cy="1470025"/>
          </a:xfrm>
        </p:spPr>
        <p:txBody>
          <a:bodyPr/>
          <a:lstStyle/>
          <a:p>
            <a:r>
              <a:rPr kumimoji="1" lang="el-GR" sz="4600" dirty="0">
                <a:solidFill>
                  <a:schemeClr val="tx1"/>
                </a:solidFill>
              </a:rPr>
              <a:t>ΕΠΛ </a:t>
            </a:r>
            <a:r>
              <a:rPr kumimoji="1" lang="en-US" sz="4600" dirty="0" smtClean="0">
                <a:solidFill>
                  <a:schemeClr val="tx1"/>
                </a:solidFill>
              </a:rPr>
              <a:t>607</a:t>
            </a:r>
            <a:r>
              <a:rPr kumimoji="1" lang="el-GR" sz="4600" dirty="0" smtClean="0">
                <a:solidFill>
                  <a:schemeClr val="tx1"/>
                </a:solidFill>
              </a:rPr>
              <a:t>- </a:t>
            </a:r>
            <a:r>
              <a:rPr kumimoji="1" lang="en-US" sz="4600" dirty="0" smtClean="0">
                <a:solidFill>
                  <a:schemeClr val="tx1"/>
                </a:solidFill>
              </a:rPr>
              <a:t>3b</a:t>
            </a:r>
            <a:r>
              <a:rPr kumimoji="1" lang="el-GR" sz="4600" dirty="0">
                <a:solidFill>
                  <a:schemeClr val="tx1"/>
                </a:solidFill>
              </a:rPr>
              <a:t/>
            </a:r>
            <a:br>
              <a:rPr kumimoji="1" lang="el-GR" sz="4600" dirty="0">
                <a:solidFill>
                  <a:schemeClr val="tx1"/>
                </a:solidFill>
              </a:rPr>
            </a:br>
            <a:r>
              <a:rPr kumimoji="1" lang="el-GR" sz="4600" dirty="0">
                <a:solidFill>
                  <a:schemeClr val="tx1"/>
                </a:solidFill>
              </a:rPr>
              <a:t>Προβολές</a:t>
            </a:r>
            <a:r>
              <a:rPr kumimoji="1" lang="el-GR" sz="4600" dirty="0" smtClean="0">
                <a:solidFill>
                  <a:schemeClr val="tx1"/>
                </a:solidFill>
              </a:rPr>
              <a:t>:</a:t>
            </a:r>
            <a:r>
              <a:rPr kumimoji="1" lang="en-US" sz="4600" dirty="0" smtClean="0">
                <a:solidFill>
                  <a:schemeClr val="tx1"/>
                </a:solidFill>
              </a:rPr>
              <a:t> </a:t>
            </a:r>
            <a:r>
              <a:rPr kumimoji="1" lang="el-GR" sz="4600" dirty="0" smtClean="0">
                <a:solidFill>
                  <a:schemeClr val="tx1"/>
                </a:solidFill>
              </a:rPr>
              <a:t>σύστημα συντεταγμένων της κάμερας </a:t>
            </a:r>
            <a:endParaRPr kumimoji="1" lang="en-US" sz="4600" dirty="0">
              <a:solidFill>
                <a:schemeClr val="tx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>
                <a:solidFill>
                  <a:schemeClr val="bg2"/>
                </a:solidFill>
              </a:rPr>
              <a:t>Γιώργος Χρυσάνθου  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895600" y="3429000"/>
            <a:ext cx="4114800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 sz="2800" dirty="0">
              <a:latin typeface="Verdana" pitchFamily="34" charset="0"/>
            </a:endParaRPr>
          </a:p>
          <a:p>
            <a:pPr eaLnBrk="0" hangingPunct="0"/>
            <a:endParaRPr lang="en-US" sz="2800" dirty="0">
              <a:solidFill>
                <a:schemeClr val="bg2"/>
              </a:solidFill>
              <a:latin typeface="Verdana" pitchFamily="34" charset="0"/>
            </a:endParaRPr>
          </a:p>
          <a:p>
            <a:pPr algn="ctr" eaLnBrk="0" hangingPunct="0"/>
            <a:endParaRPr lang="en-US" sz="32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438400" y="4876800"/>
            <a:ext cx="3962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l-GR" sz="1600" dirty="0">
                <a:solidFill>
                  <a:schemeClr val="bg2"/>
                </a:solidFill>
                <a:latin typeface="Verdana" pitchFamily="34" charset="0"/>
              </a:rPr>
              <a:t>Τμήμα πληροφορικής </a:t>
            </a:r>
            <a:endParaRPr lang="en-US" sz="1600" dirty="0">
              <a:solidFill>
                <a:schemeClr val="bg2"/>
              </a:solidFill>
              <a:latin typeface="Verdana" pitchFamily="34" charset="0"/>
            </a:endParaRPr>
          </a:p>
          <a:p>
            <a:pPr eaLnBrk="0" hangingPunct="0"/>
            <a:r>
              <a:rPr lang="el-GR" sz="1600" dirty="0">
                <a:solidFill>
                  <a:schemeClr val="bg2"/>
                </a:solidFill>
                <a:latin typeface="Verdana" pitchFamily="34" charset="0"/>
              </a:rPr>
              <a:t>Πανεπιστήμιο Κύπρου</a:t>
            </a:r>
            <a:endParaRPr lang="en-US" sz="32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pic>
        <p:nvPicPr>
          <p:cNvPr id="4103" name="Picture 7" descr="ucy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1763" y="4579938"/>
            <a:ext cx="822325" cy="8350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C44601-A946-4E99-BA02-CF34D1E94586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Inverse mapping VC to WC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l-GR" smtClean="0"/>
              <a:t>Καμιά φορά χρειάζεται να πάμε ανάποδα, από </a:t>
            </a:r>
            <a:r>
              <a:rPr lang="en-US" smtClean="0"/>
              <a:t>VC </a:t>
            </a:r>
            <a:r>
              <a:rPr lang="el-GR" smtClean="0"/>
              <a:t>σε </a:t>
            </a:r>
            <a:r>
              <a:rPr lang="en-US" smtClean="0"/>
              <a:t>WC. </a:t>
            </a:r>
          </a:p>
          <a:p>
            <a:pPr marL="742950" lvl="1" indent="-285750" eaLnBrk="1" hangingPunct="1"/>
            <a:r>
              <a:rPr lang="el-GR" smtClean="0"/>
              <a:t>Χρειαζόμαστε τον αντίστροφο Μ</a:t>
            </a:r>
            <a:r>
              <a:rPr lang="el-GR" baseline="30000" smtClean="0"/>
              <a:t>-1</a:t>
            </a:r>
          </a:p>
          <a:p>
            <a:pPr eaLnBrk="1" hangingPunct="1"/>
            <a:r>
              <a:rPr lang="el-GR" smtClean="0"/>
              <a:t>Επαληθεύσατε ότι</a:t>
            </a:r>
            <a:endParaRPr lang="en-US" baseline="30000" smtClean="0"/>
          </a:p>
          <a:p>
            <a:pPr marL="742950" lvl="1" indent="-285750" eaLnBrk="1" hangingPunct="1"/>
            <a:endParaRPr lang="el-GR" smtClean="0"/>
          </a:p>
          <a:p>
            <a:pPr marL="742950" lvl="1" indent="-285750" eaLnBrk="1" hangingPunct="1"/>
            <a:r>
              <a:rPr lang="el-GR" smtClean="0"/>
              <a:t>Αν </a:t>
            </a:r>
            <a:endParaRPr lang="en-US" smtClean="0"/>
          </a:p>
          <a:p>
            <a:pPr eaLnBrk="1" hangingPunct="1"/>
            <a:endParaRPr lang="el-GR" smtClean="0"/>
          </a:p>
          <a:p>
            <a:pPr marL="742950" lvl="1" indent="-285750" eaLnBrk="1" hangingPunct="1"/>
            <a:r>
              <a:rPr lang="el-GR" smtClean="0"/>
              <a:t>Τότε</a:t>
            </a:r>
          </a:p>
          <a:p>
            <a:pPr marL="2057400" lvl="4" indent="-228600" eaLnBrk="1" hangingPunct="1">
              <a:buFont typeface="Wingdings" pitchFamily="2" charset="2"/>
              <a:buNone/>
            </a:pPr>
            <a:r>
              <a:rPr lang="el-GR" smtClean="0"/>
              <a:t>                                             (</a:t>
            </a:r>
            <a:r>
              <a:rPr lang="en-US" smtClean="0"/>
              <a:t>hint: use M.M</a:t>
            </a:r>
            <a:r>
              <a:rPr lang="en-US" baseline="30000" smtClean="0"/>
              <a:t>-1</a:t>
            </a:r>
            <a:r>
              <a:rPr lang="en-US" smtClean="0"/>
              <a:t>)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320925" y="3878263"/>
          <a:ext cx="1970088" cy="877887"/>
        </p:xfrm>
        <a:graphic>
          <a:graphicData uri="http://schemas.openxmlformats.org/presentationml/2006/ole">
            <p:oleObj spid="_x0000_s479234" name="Equation" r:id="rId4" imgW="927000" imgH="380880" progId="Equation.3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2289175" y="4986338"/>
          <a:ext cx="1968500" cy="931862"/>
        </p:xfrm>
        <a:graphic>
          <a:graphicData uri="http://schemas.openxmlformats.org/presentationml/2006/ole">
            <p:oleObj spid="_x0000_s479235" name="Equation" r:id="rId5" imgW="927000" imgH="406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8799F-D6CF-48D5-86A3-DBD6CAC05638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409673" name="Picture 73" descr="images"/>
          <p:cNvPicPr>
            <a:picLocks noChangeAspect="1" noChangeArrowheads="1"/>
          </p:cNvPicPr>
          <p:nvPr/>
        </p:nvPicPr>
        <p:blipFill>
          <a:blip r:embed="rId4" cstate="print"/>
          <a:srcRect t="4396" r="21622"/>
          <a:stretch>
            <a:fillRect/>
          </a:stretch>
        </p:blipFill>
        <p:spPr bwMode="auto">
          <a:xfrm>
            <a:off x="900113" y="3567113"/>
            <a:ext cx="8286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/>
              <a:t>Παράδειγμα σε 2Δ</a:t>
            </a:r>
            <a:endParaRPr lang="en-US" smtClean="0"/>
          </a:p>
        </p:txBody>
      </p:sp>
      <p:sp>
        <p:nvSpPr>
          <p:cNvPr id="8199" name="Line 4"/>
          <p:cNvSpPr>
            <a:spLocks noChangeShapeType="1"/>
          </p:cNvSpPr>
          <p:nvPr/>
        </p:nvSpPr>
        <p:spPr bwMode="auto">
          <a:xfrm flipV="1">
            <a:off x="836613" y="1114425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0" name="Line 5"/>
          <p:cNvSpPr>
            <a:spLocks noChangeShapeType="1"/>
          </p:cNvSpPr>
          <p:nvPr/>
        </p:nvSpPr>
        <p:spPr bwMode="auto">
          <a:xfrm>
            <a:off x="568325" y="5397500"/>
            <a:ext cx="5084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327150" y="5330825"/>
            <a:ext cx="1962150" cy="139700"/>
            <a:chOff x="836" y="3358"/>
            <a:chExt cx="1236" cy="88"/>
          </a:xfrm>
        </p:grpSpPr>
        <p:sp>
          <p:nvSpPr>
            <p:cNvPr id="8251" name="Line 6"/>
            <p:cNvSpPr>
              <a:spLocks noChangeShapeType="1"/>
            </p:cNvSpPr>
            <p:nvPr/>
          </p:nvSpPr>
          <p:spPr bwMode="auto">
            <a:xfrm>
              <a:off x="836" y="3358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2" name="Line 10"/>
            <p:cNvSpPr>
              <a:spLocks noChangeShapeType="1"/>
            </p:cNvSpPr>
            <p:nvPr/>
          </p:nvSpPr>
          <p:spPr bwMode="auto">
            <a:xfrm>
              <a:off x="1148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3" name="Line 13"/>
            <p:cNvSpPr>
              <a:spLocks noChangeShapeType="1"/>
            </p:cNvSpPr>
            <p:nvPr/>
          </p:nvSpPr>
          <p:spPr bwMode="auto">
            <a:xfrm>
              <a:off x="1456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4" name="Line 16"/>
            <p:cNvSpPr>
              <a:spLocks noChangeShapeType="1"/>
            </p:cNvSpPr>
            <p:nvPr/>
          </p:nvSpPr>
          <p:spPr bwMode="auto">
            <a:xfrm>
              <a:off x="1764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5" name="Line 19"/>
            <p:cNvSpPr>
              <a:spLocks noChangeShapeType="1"/>
            </p:cNvSpPr>
            <p:nvPr/>
          </p:nvSpPr>
          <p:spPr bwMode="auto">
            <a:xfrm>
              <a:off x="2072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 rot="-5400000">
            <a:off x="-144462" y="4348163"/>
            <a:ext cx="1962150" cy="139700"/>
            <a:chOff x="836" y="3358"/>
            <a:chExt cx="1236" cy="88"/>
          </a:xfrm>
        </p:grpSpPr>
        <p:sp>
          <p:nvSpPr>
            <p:cNvPr id="8246" name="Line 23"/>
            <p:cNvSpPr>
              <a:spLocks noChangeShapeType="1"/>
            </p:cNvSpPr>
            <p:nvPr/>
          </p:nvSpPr>
          <p:spPr bwMode="auto">
            <a:xfrm>
              <a:off x="836" y="3358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Line 24"/>
            <p:cNvSpPr>
              <a:spLocks noChangeShapeType="1"/>
            </p:cNvSpPr>
            <p:nvPr/>
          </p:nvSpPr>
          <p:spPr bwMode="auto">
            <a:xfrm>
              <a:off x="1148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8" name="Line 25"/>
            <p:cNvSpPr>
              <a:spLocks noChangeShapeType="1"/>
            </p:cNvSpPr>
            <p:nvPr/>
          </p:nvSpPr>
          <p:spPr bwMode="auto">
            <a:xfrm>
              <a:off x="1456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9" name="Line 26"/>
            <p:cNvSpPr>
              <a:spLocks noChangeShapeType="1"/>
            </p:cNvSpPr>
            <p:nvPr/>
          </p:nvSpPr>
          <p:spPr bwMode="auto">
            <a:xfrm>
              <a:off x="1764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Line 27"/>
            <p:cNvSpPr>
              <a:spLocks noChangeShapeType="1"/>
            </p:cNvSpPr>
            <p:nvPr/>
          </p:nvSpPr>
          <p:spPr bwMode="auto">
            <a:xfrm>
              <a:off x="2072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289300" y="5337175"/>
            <a:ext cx="1962150" cy="139700"/>
            <a:chOff x="836" y="3358"/>
            <a:chExt cx="1236" cy="88"/>
          </a:xfrm>
        </p:grpSpPr>
        <p:sp>
          <p:nvSpPr>
            <p:cNvPr id="8241" name="Line 29"/>
            <p:cNvSpPr>
              <a:spLocks noChangeShapeType="1"/>
            </p:cNvSpPr>
            <p:nvPr/>
          </p:nvSpPr>
          <p:spPr bwMode="auto">
            <a:xfrm>
              <a:off x="836" y="3358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Line 30"/>
            <p:cNvSpPr>
              <a:spLocks noChangeShapeType="1"/>
            </p:cNvSpPr>
            <p:nvPr/>
          </p:nvSpPr>
          <p:spPr bwMode="auto">
            <a:xfrm>
              <a:off x="1148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Line 31"/>
            <p:cNvSpPr>
              <a:spLocks noChangeShapeType="1"/>
            </p:cNvSpPr>
            <p:nvPr/>
          </p:nvSpPr>
          <p:spPr bwMode="auto">
            <a:xfrm>
              <a:off x="1456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Line 32"/>
            <p:cNvSpPr>
              <a:spLocks noChangeShapeType="1"/>
            </p:cNvSpPr>
            <p:nvPr/>
          </p:nvSpPr>
          <p:spPr bwMode="auto">
            <a:xfrm>
              <a:off x="1764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Line 33"/>
            <p:cNvSpPr>
              <a:spLocks noChangeShapeType="1"/>
            </p:cNvSpPr>
            <p:nvPr/>
          </p:nvSpPr>
          <p:spPr bwMode="auto">
            <a:xfrm>
              <a:off x="2072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 rot="-5400000">
            <a:off x="-144462" y="2392363"/>
            <a:ext cx="1962150" cy="139700"/>
            <a:chOff x="836" y="3358"/>
            <a:chExt cx="1236" cy="88"/>
          </a:xfrm>
        </p:grpSpPr>
        <p:sp>
          <p:nvSpPr>
            <p:cNvPr id="8236" name="Line 35"/>
            <p:cNvSpPr>
              <a:spLocks noChangeShapeType="1"/>
            </p:cNvSpPr>
            <p:nvPr/>
          </p:nvSpPr>
          <p:spPr bwMode="auto">
            <a:xfrm>
              <a:off x="836" y="3358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7" name="Line 36"/>
            <p:cNvSpPr>
              <a:spLocks noChangeShapeType="1"/>
            </p:cNvSpPr>
            <p:nvPr/>
          </p:nvSpPr>
          <p:spPr bwMode="auto">
            <a:xfrm>
              <a:off x="1148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8" name="Line 37"/>
            <p:cNvSpPr>
              <a:spLocks noChangeShapeType="1"/>
            </p:cNvSpPr>
            <p:nvPr/>
          </p:nvSpPr>
          <p:spPr bwMode="auto">
            <a:xfrm>
              <a:off x="1456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9" name="Line 38"/>
            <p:cNvSpPr>
              <a:spLocks noChangeShapeType="1"/>
            </p:cNvSpPr>
            <p:nvPr/>
          </p:nvSpPr>
          <p:spPr bwMode="auto">
            <a:xfrm>
              <a:off x="1764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0" name="Line 39"/>
            <p:cNvSpPr>
              <a:spLocks noChangeShapeType="1"/>
            </p:cNvSpPr>
            <p:nvPr/>
          </p:nvSpPr>
          <p:spPr bwMode="auto">
            <a:xfrm>
              <a:off x="2072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5" name="Text Box 40"/>
          <p:cNvSpPr txBox="1">
            <a:spLocks noChangeArrowheads="1"/>
          </p:cNvSpPr>
          <p:nvPr/>
        </p:nvSpPr>
        <p:spPr bwMode="auto">
          <a:xfrm>
            <a:off x="5092700" y="559752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/>
              <a:t>Χ</a:t>
            </a:r>
          </a:p>
        </p:txBody>
      </p:sp>
      <p:sp>
        <p:nvSpPr>
          <p:cNvPr id="8206" name="Text Box 41"/>
          <p:cNvSpPr txBox="1">
            <a:spLocks noChangeArrowheads="1"/>
          </p:cNvSpPr>
          <p:nvPr/>
        </p:nvSpPr>
        <p:spPr bwMode="auto">
          <a:xfrm>
            <a:off x="209550" y="142716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/>
              <a:t>Υ</a:t>
            </a:r>
          </a:p>
        </p:txBody>
      </p:sp>
      <p:sp>
        <p:nvSpPr>
          <p:cNvPr id="8207" name="Line 43"/>
          <p:cNvSpPr>
            <a:spLocks noChangeShapeType="1"/>
          </p:cNvSpPr>
          <p:nvPr/>
        </p:nvSpPr>
        <p:spPr bwMode="auto">
          <a:xfrm flipV="1">
            <a:off x="1327150" y="1493838"/>
            <a:ext cx="0" cy="39036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Line 44"/>
          <p:cNvSpPr>
            <a:spLocks noChangeShapeType="1"/>
          </p:cNvSpPr>
          <p:nvPr/>
        </p:nvSpPr>
        <p:spPr bwMode="auto">
          <a:xfrm>
            <a:off x="836613" y="3925888"/>
            <a:ext cx="20510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Line 46"/>
          <p:cNvSpPr>
            <a:spLocks noChangeShapeType="1"/>
          </p:cNvSpPr>
          <p:nvPr/>
        </p:nvSpPr>
        <p:spPr bwMode="auto">
          <a:xfrm flipV="1">
            <a:off x="1822450" y="1489075"/>
            <a:ext cx="0" cy="390366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Line 47"/>
          <p:cNvSpPr>
            <a:spLocks noChangeShapeType="1"/>
          </p:cNvSpPr>
          <p:nvPr/>
        </p:nvSpPr>
        <p:spPr bwMode="auto">
          <a:xfrm>
            <a:off x="820738" y="4410075"/>
            <a:ext cx="20510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Line 48"/>
          <p:cNvSpPr>
            <a:spLocks noChangeShapeType="1"/>
          </p:cNvSpPr>
          <p:nvPr/>
        </p:nvSpPr>
        <p:spPr bwMode="auto">
          <a:xfrm>
            <a:off x="831850" y="3443288"/>
            <a:ext cx="20510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Line 53"/>
          <p:cNvSpPr>
            <a:spLocks noChangeShapeType="1"/>
          </p:cNvSpPr>
          <p:nvPr/>
        </p:nvSpPr>
        <p:spPr bwMode="auto">
          <a:xfrm flipV="1">
            <a:off x="2317750" y="1495425"/>
            <a:ext cx="0" cy="390366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Line 54"/>
          <p:cNvSpPr>
            <a:spLocks noChangeShapeType="1"/>
          </p:cNvSpPr>
          <p:nvPr/>
        </p:nvSpPr>
        <p:spPr bwMode="auto">
          <a:xfrm>
            <a:off x="827088" y="4905375"/>
            <a:ext cx="20510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4" name="Line 55"/>
          <p:cNvSpPr>
            <a:spLocks noChangeShapeType="1"/>
          </p:cNvSpPr>
          <p:nvPr/>
        </p:nvSpPr>
        <p:spPr bwMode="auto">
          <a:xfrm>
            <a:off x="825500" y="2954338"/>
            <a:ext cx="20510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1065213" y="3660775"/>
            <a:ext cx="1649412" cy="1651000"/>
            <a:chOff x="1065213" y="3660775"/>
            <a:chExt cx="1649412" cy="1651000"/>
          </a:xfrm>
        </p:grpSpPr>
        <p:sp>
          <p:nvSpPr>
            <p:cNvPr id="8234" name="Line 57"/>
            <p:cNvSpPr>
              <a:spLocks noChangeShapeType="1"/>
            </p:cNvSpPr>
            <p:nvPr/>
          </p:nvSpPr>
          <p:spPr bwMode="auto">
            <a:xfrm rot="16200000" flipV="1">
              <a:off x="1064419" y="3661569"/>
              <a:ext cx="1651000" cy="1649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Text Box 59"/>
            <p:cNvSpPr txBox="1">
              <a:spLocks noChangeArrowheads="1"/>
            </p:cNvSpPr>
            <p:nvPr/>
          </p:nvSpPr>
          <p:spPr bwMode="auto">
            <a:xfrm rot="2825715">
              <a:off x="1947069" y="4661694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  <a:endParaRPr lang="el-GR"/>
            </a:p>
          </p:txBody>
        </p:sp>
      </p:grp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1058863" y="1717675"/>
            <a:ext cx="2443914" cy="2252663"/>
            <a:chOff x="1058863" y="1717675"/>
            <a:chExt cx="2443914" cy="2252663"/>
          </a:xfrm>
        </p:grpSpPr>
        <p:sp>
          <p:nvSpPr>
            <p:cNvPr id="8231" name="Text Box 50"/>
            <p:cNvSpPr txBox="1">
              <a:spLocks noChangeArrowheads="1"/>
            </p:cNvSpPr>
            <p:nvPr/>
          </p:nvSpPr>
          <p:spPr bwMode="auto">
            <a:xfrm>
              <a:off x="1323975" y="1717675"/>
              <a:ext cx="21788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Camera pos </a:t>
              </a:r>
              <a:r>
                <a:rPr lang="en-US" dirty="0"/>
                <a:t>= (1,3)</a:t>
              </a:r>
              <a:endParaRPr lang="el-GR" dirty="0"/>
            </a:p>
          </p:txBody>
        </p:sp>
        <p:sp>
          <p:nvSpPr>
            <p:cNvPr id="8232" name="Oval 58"/>
            <p:cNvSpPr>
              <a:spLocks noChangeArrowheads="1"/>
            </p:cNvSpPr>
            <p:nvPr/>
          </p:nvSpPr>
          <p:spPr bwMode="auto">
            <a:xfrm>
              <a:off x="1282700" y="3881438"/>
              <a:ext cx="88900" cy="88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233" name="Freeform 62"/>
            <p:cNvSpPr>
              <a:spLocks/>
            </p:cNvSpPr>
            <p:nvPr/>
          </p:nvSpPr>
          <p:spPr bwMode="auto">
            <a:xfrm>
              <a:off x="1058863" y="2028825"/>
              <a:ext cx="301625" cy="1806575"/>
            </a:xfrm>
            <a:custGeom>
              <a:avLst/>
              <a:gdLst>
                <a:gd name="T0" fmla="*/ 2147483647 w 190"/>
                <a:gd name="T1" fmla="*/ 0 h 1138"/>
                <a:gd name="T2" fmla="*/ 2147483647 w 190"/>
                <a:gd name="T3" fmla="*/ 2147483647 h 1138"/>
                <a:gd name="T4" fmla="*/ 2147483647 w 190"/>
                <a:gd name="T5" fmla="*/ 2147483647 h 1138"/>
                <a:gd name="T6" fmla="*/ 0 60000 65536"/>
                <a:gd name="T7" fmla="*/ 0 60000 65536"/>
                <a:gd name="T8" fmla="*/ 0 60000 65536"/>
                <a:gd name="T9" fmla="*/ 0 w 190"/>
                <a:gd name="T10" fmla="*/ 0 h 1138"/>
                <a:gd name="T11" fmla="*/ 190 w 190"/>
                <a:gd name="T12" fmla="*/ 1138 h 1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" h="1138">
                  <a:moveTo>
                    <a:pt x="190" y="0"/>
                  </a:moveTo>
                  <a:cubicBezTo>
                    <a:pt x="102" y="172"/>
                    <a:pt x="14" y="344"/>
                    <a:pt x="7" y="534"/>
                  </a:cubicBezTo>
                  <a:cubicBezTo>
                    <a:pt x="0" y="724"/>
                    <a:pt x="74" y="931"/>
                    <a:pt x="148" y="1138"/>
                  </a:cubicBezTo>
                </a:path>
              </a:pathLst>
            </a:custGeom>
            <a:noFill/>
            <a:ln w="9525">
              <a:solidFill>
                <a:srgbClr val="00FF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63"/>
          <p:cNvGrpSpPr>
            <a:grpSpLocks/>
          </p:cNvGrpSpPr>
          <p:nvPr/>
        </p:nvGrpSpPr>
        <p:grpSpPr bwMode="auto">
          <a:xfrm>
            <a:off x="1925638" y="4192588"/>
            <a:ext cx="436562" cy="366712"/>
            <a:chOff x="1925638" y="4192588"/>
            <a:chExt cx="436562" cy="366712"/>
          </a:xfrm>
        </p:grpSpPr>
        <p:sp>
          <p:nvSpPr>
            <p:cNvPr id="8229" name="Oval 63"/>
            <p:cNvSpPr>
              <a:spLocks noChangeArrowheads="1"/>
            </p:cNvSpPr>
            <p:nvPr/>
          </p:nvSpPr>
          <p:spPr bwMode="auto">
            <a:xfrm>
              <a:off x="2273300" y="4371975"/>
              <a:ext cx="88900" cy="889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230" name="Text Box 64"/>
            <p:cNvSpPr txBox="1">
              <a:spLocks noChangeArrowheads="1"/>
            </p:cNvSpPr>
            <p:nvPr/>
          </p:nvSpPr>
          <p:spPr bwMode="auto">
            <a:xfrm>
              <a:off x="1925638" y="4192588"/>
              <a:ext cx="3365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  <a:endParaRPr lang="el-GR"/>
            </a:p>
          </p:txBody>
        </p:sp>
      </p:grpSp>
      <p:sp>
        <p:nvSpPr>
          <p:cNvPr id="8218" name="Text Box 65"/>
          <p:cNvSpPr txBox="1">
            <a:spLocks noChangeArrowheads="1"/>
          </p:cNvSpPr>
          <p:nvPr/>
        </p:nvSpPr>
        <p:spPr bwMode="auto">
          <a:xfrm>
            <a:off x="3263900" y="2776538"/>
            <a:ext cx="1817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 = (3,2) </a:t>
            </a:r>
            <a:r>
              <a:rPr lang="el-GR"/>
              <a:t>σε </a:t>
            </a:r>
            <a:r>
              <a:rPr lang="en-US"/>
              <a:t>WC</a:t>
            </a:r>
            <a:endParaRPr lang="el-GR"/>
          </a:p>
        </p:txBody>
      </p:sp>
      <p:sp>
        <p:nvSpPr>
          <p:cNvPr id="409666" name="Text Box 66"/>
          <p:cNvSpPr txBox="1">
            <a:spLocks noChangeArrowheads="1"/>
          </p:cNvSpPr>
          <p:nvPr/>
        </p:nvSpPr>
        <p:spPr bwMode="auto">
          <a:xfrm>
            <a:off x="3275013" y="1304925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 = (1, -1) =</a:t>
            </a:r>
            <a:endParaRPr lang="en-US">
              <a:sym typeface="Symbol" pitchFamily="18" charset="2"/>
            </a:endParaRPr>
          </a:p>
        </p:txBody>
      </p:sp>
      <p:graphicFrame>
        <p:nvGraphicFramePr>
          <p:cNvPr id="409667" name="Object 2"/>
          <p:cNvGraphicFramePr>
            <a:graphicFrameLocks noChangeAspect="1"/>
          </p:cNvGraphicFramePr>
          <p:nvPr>
            <p:ph idx="1"/>
          </p:nvPr>
        </p:nvGraphicFramePr>
        <p:xfrm>
          <a:off x="4668838" y="1139825"/>
          <a:ext cx="1163637" cy="750888"/>
        </p:xfrm>
        <a:graphic>
          <a:graphicData uri="http://schemas.openxmlformats.org/presentationml/2006/ole">
            <p:oleObj spid="_x0000_s480258" name="Equation" r:id="rId5" imgW="787320" imgH="507960" progId="Equation.3">
              <p:embed/>
            </p:oleObj>
          </a:graphicData>
        </a:graphic>
      </p:graphicFrame>
      <p:sp>
        <p:nvSpPr>
          <p:cNvPr id="409669" name="Text Box 69"/>
          <p:cNvSpPr txBox="1">
            <a:spLocks noChangeArrowheads="1"/>
          </p:cNvSpPr>
          <p:nvPr/>
        </p:nvSpPr>
        <p:spPr bwMode="auto">
          <a:xfrm>
            <a:off x="3259138" y="2055813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 = (1, 1) =</a:t>
            </a:r>
            <a:endParaRPr lang="en-US">
              <a:sym typeface="Symbol" pitchFamily="18" charset="2"/>
            </a:endParaRPr>
          </a:p>
        </p:txBody>
      </p:sp>
      <p:graphicFrame>
        <p:nvGraphicFramePr>
          <p:cNvPr id="409670" name="Object 3"/>
          <p:cNvGraphicFramePr>
            <a:graphicFrameLocks noChangeAspect="1"/>
          </p:cNvGraphicFramePr>
          <p:nvPr/>
        </p:nvGraphicFramePr>
        <p:xfrm>
          <a:off x="4718050" y="1890713"/>
          <a:ext cx="1031875" cy="750887"/>
        </p:xfrm>
        <a:graphic>
          <a:graphicData uri="http://schemas.openxmlformats.org/presentationml/2006/ole">
            <p:oleObj spid="_x0000_s480259" name="Equation" r:id="rId6" imgW="698400" imgH="507960" progId="Equation.3">
              <p:embed/>
            </p:oleObj>
          </a:graphicData>
        </a:graphic>
      </p:graphicFrame>
      <p:sp>
        <p:nvSpPr>
          <p:cNvPr id="409671" name="Text Box 71"/>
          <p:cNvSpPr txBox="1">
            <a:spLocks noChangeArrowheads="1"/>
          </p:cNvSpPr>
          <p:nvPr/>
        </p:nvSpPr>
        <p:spPr bwMode="auto">
          <a:xfrm>
            <a:off x="3263900" y="3367088"/>
            <a:ext cx="1614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P´ </a:t>
            </a:r>
            <a:r>
              <a:rPr lang="el-GR"/>
              <a:t>σε </a:t>
            </a:r>
            <a:r>
              <a:rPr lang="en-US"/>
              <a:t>VC = ??</a:t>
            </a:r>
            <a:endParaRPr lang="el-GR"/>
          </a:p>
        </p:txBody>
      </p: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1058863" y="2543175"/>
            <a:ext cx="1651000" cy="1649413"/>
            <a:chOff x="1058863" y="2543175"/>
            <a:chExt cx="1651000" cy="1649413"/>
          </a:xfrm>
        </p:grpSpPr>
        <p:sp>
          <p:nvSpPr>
            <p:cNvPr id="8227" name="Text Box 60"/>
            <p:cNvSpPr txBox="1">
              <a:spLocks noChangeArrowheads="1"/>
            </p:cNvSpPr>
            <p:nvPr/>
          </p:nvSpPr>
          <p:spPr bwMode="auto">
            <a:xfrm rot="-2762498">
              <a:off x="1891507" y="2832893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endParaRPr lang="el-GR"/>
            </a:p>
          </p:txBody>
        </p:sp>
        <p:sp>
          <p:nvSpPr>
            <p:cNvPr id="8228" name="Line 56"/>
            <p:cNvSpPr>
              <a:spLocks noChangeShapeType="1"/>
            </p:cNvSpPr>
            <p:nvPr/>
          </p:nvSpPr>
          <p:spPr bwMode="auto">
            <a:xfrm flipV="1">
              <a:off x="1058863" y="2543175"/>
              <a:ext cx="1651000" cy="1649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6" name="Picture 73" descr="images"/>
          <p:cNvPicPr>
            <a:picLocks noChangeAspect="1" noChangeArrowheads="1"/>
          </p:cNvPicPr>
          <p:nvPr/>
        </p:nvPicPr>
        <p:blipFill>
          <a:blip r:embed="rId4" cstate="print"/>
          <a:srcRect t="4396" r="21622"/>
          <a:stretch>
            <a:fillRect/>
          </a:stretch>
        </p:blipFill>
        <p:spPr bwMode="auto">
          <a:xfrm rot="-1554258">
            <a:off x="882650" y="3525838"/>
            <a:ext cx="8286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9" name="Straight Arrow Connector 68"/>
          <p:cNvCxnSpPr/>
          <p:nvPr/>
        </p:nvCxnSpPr>
        <p:spPr>
          <a:xfrm>
            <a:off x="1317625" y="3925888"/>
            <a:ext cx="501650" cy="4873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306513" y="3436938"/>
            <a:ext cx="511175" cy="5032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3263900" y="3879850"/>
            <a:ext cx="88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 = ??</a:t>
            </a:r>
            <a:endParaRPr lang="el-GR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9434348" y="2908774"/>
          <a:ext cx="2309812" cy="2551112"/>
        </p:xfrm>
        <a:graphic>
          <a:graphicData uri="http://schemas.openxmlformats.org/presentationml/2006/ole">
            <p:oleObj spid="_x0000_s480260" name="Εξίσωση" r:id="rId7" imgW="1562040" imgH="1726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6" grpId="0"/>
      <p:bldP spid="409669" grpId="0"/>
      <p:bldP spid="409671" grpId="0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DC78DA-DDE4-4C13-8F1D-AB1926E0F9CE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/>
              <a:t>Παράδειγμα σε 2Δ</a:t>
            </a:r>
            <a:endParaRPr lang="en-US" smtClean="0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209550" y="1114425"/>
            <a:ext cx="5443538" cy="4849813"/>
            <a:chOff x="132" y="702"/>
            <a:chExt cx="3429" cy="3055"/>
          </a:xfrm>
        </p:grpSpPr>
        <p:grpSp>
          <p:nvGrpSpPr>
            <p:cNvPr id="3" name="Group 60"/>
            <p:cNvGrpSpPr>
              <a:grpSpLocks/>
            </p:cNvGrpSpPr>
            <p:nvPr/>
          </p:nvGrpSpPr>
          <p:grpSpPr bwMode="auto">
            <a:xfrm>
              <a:off x="132" y="702"/>
              <a:ext cx="3429" cy="3055"/>
              <a:chOff x="132" y="702"/>
              <a:chExt cx="3429" cy="3055"/>
            </a:xfrm>
          </p:grpSpPr>
          <p:pic>
            <p:nvPicPr>
              <p:cNvPr id="20487" name="Picture 2" descr="image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4396" r="21622"/>
              <a:stretch>
                <a:fillRect/>
              </a:stretch>
            </p:blipFill>
            <p:spPr bwMode="auto">
              <a:xfrm>
                <a:off x="567" y="2247"/>
                <a:ext cx="522" cy="5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488" name="Line 4"/>
              <p:cNvSpPr>
                <a:spLocks noChangeShapeType="1"/>
              </p:cNvSpPr>
              <p:nvPr/>
            </p:nvSpPr>
            <p:spPr bwMode="auto">
              <a:xfrm flipV="1">
                <a:off x="527" y="702"/>
                <a:ext cx="0" cy="28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9" name="Line 5"/>
              <p:cNvSpPr>
                <a:spLocks noChangeShapeType="1"/>
              </p:cNvSpPr>
              <p:nvPr/>
            </p:nvSpPr>
            <p:spPr bwMode="auto">
              <a:xfrm>
                <a:off x="358" y="3400"/>
                <a:ext cx="320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836" y="3358"/>
                <a:ext cx="1236" cy="88"/>
                <a:chOff x="836" y="3358"/>
                <a:chExt cx="1236" cy="88"/>
              </a:xfrm>
            </p:grpSpPr>
            <p:sp>
              <p:nvSpPr>
                <p:cNvPr id="20529" name="Line 7"/>
                <p:cNvSpPr>
                  <a:spLocks noChangeShapeType="1"/>
                </p:cNvSpPr>
                <p:nvPr/>
              </p:nvSpPr>
              <p:spPr bwMode="auto">
                <a:xfrm>
                  <a:off x="836" y="3358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30" name="Line 8"/>
                <p:cNvSpPr>
                  <a:spLocks noChangeShapeType="1"/>
                </p:cNvSpPr>
                <p:nvPr/>
              </p:nvSpPr>
              <p:spPr bwMode="auto">
                <a:xfrm>
                  <a:off x="1148" y="3362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31" name="Line 9"/>
                <p:cNvSpPr>
                  <a:spLocks noChangeShapeType="1"/>
                </p:cNvSpPr>
                <p:nvPr/>
              </p:nvSpPr>
              <p:spPr bwMode="auto">
                <a:xfrm>
                  <a:off x="1456" y="3362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32" name="Line 10"/>
                <p:cNvSpPr>
                  <a:spLocks noChangeShapeType="1"/>
                </p:cNvSpPr>
                <p:nvPr/>
              </p:nvSpPr>
              <p:spPr bwMode="auto">
                <a:xfrm>
                  <a:off x="1764" y="3362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33" name="Line 11"/>
                <p:cNvSpPr>
                  <a:spLocks noChangeShapeType="1"/>
                </p:cNvSpPr>
                <p:nvPr/>
              </p:nvSpPr>
              <p:spPr bwMode="auto">
                <a:xfrm>
                  <a:off x="2072" y="3362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 rot="-5400000">
                <a:off x="-91" y="2739"/>
                <a:ext cx="1236" cy="88"/>
                <a:chOff x="836" y="3358"/>
                <a:chExt cx="1236" cy="88"/>
              </a:xfrm>
            </p:grpSpPr>
            <p:sp>
              <p:nvSpPr>
                <p:cNvPr id="20524" name="Line 13"/>
                <p:cNvSpPr>
                  <a:spLocks noChangeShapeType="1"/>
                </p:cNvSpPr>
                <p:nvPr/>
              </p:nvSpPr>
              <p:spPr bwMode="auto">
                <a:xfrm>
                  <a:off x="836" y="3358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25" name="Line 14"/>
                <p:cNvSpPr>
                  <a:spLocks noChangeShapeType="1"/>
                </p:cNvSpPr>
                <p:nvPr/>
              </p:nvSpPr>
              <p:spPr bwMode="auto">
                <a:xfrm>
                  <a:off x="1148" y="3362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26" name="Line 15"/>
                <p:cNvSpPr>
                  <a:spLocks noChangeShapeType="1"/>
                </p:cNvSpPr>
                <p:nvPr/>
              </p:nvSpPr>
              <p:spPr bwMode="auto">
                <a:xfrm>
                  <a:off x="1456" y="3362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27" name="Line 16"/>
                <p:cNvSpPr>
                  <a:spLocks noChangeShapeType="1"/>
                </p:cNvSpPr>
                <p:nvPr/>
              </p:nvSpPr>
              <p:spPr bwMode="auto">
                <a:xfrm>
                  <a:off x="1764" y="3362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28" name="Line 17"/>
                <p:cNvSpPr>
                  <a:spLocks noChangeShapeType="1"/>
                </p:cNvSpPr>
                <p:nvPr/>
              </p:nvSpPr>
              <p:spPr bwMode="auto">
                <a:xfrm>
                  <a:off x="2072" y="3362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2072" y="3362"/>
                <a:ext cx="1236" cy="88"/>
                <a:chOff x="836" y="3358"/>
                <a:chExt cx="1236" cy="88"/>
              </a:xfrm>
            </p:grpSpPr>
            <p:sp>
              <p:nvSpPr>
                <p:cNvPr id="20519" name="Line 19"/>
                <p:cNvSpPr>
                  <a:spLocks noChangeShapeType="1"/>
                </p:cNvSpPr>
                <p:nvPr/>
              </p:nvSpPr>
              <p:spPr bwMode="auto">
                <a:xfrm>
                  <a:off x="836" y="3358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20" name="Line 20"/>
                <p:cNvSpPr>
                  <a:spLocks noChangeShapeType="1"/>
                </p:cNvSpPr>
                <p:nvPr/>
              </p:nvSpPr>
              <p:spPr bwMode="auto">
                <a:xfrm>
                  <a:off x="1148" y="3362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21" name="Line 21"/>
                <p:cNvSpPr>
                  <a:spLocks noChangeShapeType="1"/>
                </p:cNvSpPr>
                <p:nvPr/>
              </p:nvSpPr>
              <p:spPr bwMode="auto">
                <a:xfrm>
                  <a:off x="1456" y="3362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22" name="Line 22"/>
                <p:cNvSpPr>
                  <a:spLocks noChangeShapeType="1"/>
                </p:cNvSpPr>
                <p:nvPr/>
              </p:nvSpPr>
              <p:spPr bwMode="auto">
                <a:xfrm>
                  <a:off x="1764" y="3362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23" name="Line 23"/>
                <p:cNvSpPr>
                  <a:spLocks noChangeShapeType="1"/>
                </p:cNvSpPr>
                <p:nvPr/>
              </p:nvSpPr>
              <p:spPr bwMode="auto">
                <a:xfrm>
                  <a:off x="2072" y="3362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 rot="-5400000">
                <a:off x="-91" y="1507"/>
                <a:ext cx="1236" cy="88"/>
                <a:chOff x="836" y="3358"/>
                <a:chExt cx="1236" cy="88"/>
              </a:xfrm>
            </p:grpSpPr>
            <p:sp>
              <p:nvSpPr>
                <p:cNvPr id="20514" name="Line 25"/>
                <p:cNvSpPr>
                  <a:spLocks noChangeShapeType="1"/>
                </p:cNvSpPr>
                <p:nvPr/>
              </p:nvSpPr>
              <p:spPr bwMode="auto">
                <a:xfrm>
                  <a:off x="836" y="3358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5" name="Line 26"/>
                <p:cNvSpPr>
                  <a:spLocks noChangeShapeType="1"/>
                </p:cNvSpPr>
                <p:nvPr/>
              </p:nvSpPr>
              <p:spPr bwMode="auto">
                <a:xfrm>
                  <a:off x="1148" y="3362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6" name="Line 27"/>
                <p:cNvSpPr>
                  <a:spLocks noChangeShapeType="1"/>
                </p:cNvSpPr>
                <p:nvPr/>
              </p:nvSpPr>
              <p:spPr bwMode="auto">
                <a:xfrm>
                  <a:off x="1456" y="3362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7" name="Line 28"/>
                <p:cNvSpPr>
                  <a:spLocks noChangeShapeType="1"/>
                </p:cNvSpPr>
                <p:nvPr/>
              </p:nvSpPr>
              <p:spPr bwMode="auto">
                <a:xfrm>
                  <a:off x="1764" y="3362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18" name="Line 29"/>
                <p:cNvSpPr>
                  <a:spLocks noChangeShapeType="1"/>
                </p:cNvSpPr>
                <p:nvPr/>
              </p:nvSpPr>
              <p:spPr bwMode="auto">
                <a:xfrm>
                  <a:off x="2072" y="3362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494" name="Text Box 30"/>
              <p:cNvSpPr txBox="1">
                <a:spLocks noChangeArrowheads="1"/>
              </p:cNvSpPr>
              <p:nvPr/>
            </p:nvSpPr>
            <p:spPr bwMode="auto">
              <a:xfrm>
                <a:off x="3208" y="3526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l-GR"/>
                  <a:t>Χ</a:t>
                </a:r>
              </a:p>
            </p:txBody>
          </p:sp>
          <p:sp>
            <p:nvSpPr>
              <p:cNvPr id="20495" name="Text Box 31"/>
              <p:cNvSpPr txBox="1">
                <a:spLocks noChangeArrowheads="1"/>
              </p:cNvSpPr>
              <p:nvPr/>
            </p:nvSpPr>
            <p:spPr bwMode="auto">
              <a:xfrm>
                <a:off x="132" y="899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l-GR"/>
                  <a:t>Υ</a:t>
                </a:r>
              </a:p>
            </p:txBody>
          </p:sp>
          <p:sp>
            <p:nvSpPr>
              <p:cNvPr id="20496" name="Line 32"/>
              <p:cNvSpPr>
                <a:spLocks noChangeShapeType="1"/>
              </p:cNvSpPr>
              <p:nvPr/>
            </p:nvSpPr>
            <p:spPr bwMode="auto">
              <a:xfrm flipV="1">
                <a:off x="836" y="941"/>
                <a:ext cx="0" cy="2459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7" name="Line 33"/>
              <p:cNvSpPr>
                <a:spLocks noChangeShapeType="1"/>
              </p:cNvSpPr>
              <p:nvPr/>
            </p:nvSpPr>
            <p:spPr bwMode="auto">
              <a:xfrm>
                <a:off x="527" y="2473"/>
                <a:ext cx="129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8" name="Line 34"/>
              <p:cNvSpPr>
                <a:spLocks noChangeShapeType="1"/>
              </p:cNvSpPr>
              <p:nvPr/>
            </p:nvSpPr>
            <p:spPr bwMode="auto">
              <a:xfrm flipV="1">
                <a:off x="836" y="2206"/>
                <a:ext cx="267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9" name="Line 35"/>
              <p:cNvSpPr>
                <a:spLocks noChangeShapeType="1"/>
              </p:cNvSpPr>
              <p:nvPr/>
            </p:nvSpPr>
            <p:spPr bwMode="auto">
              <a:xfrm flipV="1">
                <a:off x="1148" y="938"/>
                <a:ext cx="0" cy="2459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0" name="Line 36"/>
              <p:cNvSpPr>
                <a:spLocks noChangeShapeType="1"/>
              </p:cNvSpPr>
              <p:nvPr/>
            </p:nvSpPr>
            <p:spPr bwMode="auto">
              <a:xfrm>
                <a:off x="517" y="2778"/>
                <a:ext cx="129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1" name="Line 37"/>
              <p:cNvSpPr>
                <a:spLocks noChangeShapeType="1"/>
              </p:cNvSpPr>
              <p:nvPr/>
            </p:nvSpPr>
            <p:spPr bwMode="auto">
              <a:xfrm>
                <a:off x="524" y="2169"/>
                <a:ext cx="129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2" name="Line 38"/>
              <p:cNvSpPr>
                <a:spLocks noChangeShapeType="1"/>
              </p:cNvSpPr>
              <p:nvPr/>
            </p:nvSpPr>
            <p:spPr bwMode="auto">
              <a:xfrm>
                <a:off x="836" y="2473"/>
                <a:ext cx="253" cy="2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3" name="Line 40"/>
              <p:cNvSpPr>
                <a:spLocks noChangeShapeType="1"/>
              </p:cNvSpPr>
              <p:nvPr/>
            </p:nvSpPr>
            <p:spPr bwMode="auto">
              <a:xfrm flipV="1">
                <a:off x="1460" y="942"/>
                <a:ext cx="0" cy="2459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4" name="Line 41"/>
              <p:cNvSpPr>
                <a:spLocks noChangeShapeType="1"/>
              </p:cNvSpPr>
              <p:nvPr/>
            </p:nvSpPr>
            <p:spPr bwMode="auto">
              <a:xfrm>
                <a:off x="521" y="3090"/>
                <a:ext cx="129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5" name="Line 42"/>
              <p:cNvSpPr>
                <a:spLocks noChangeShapeType="1"/>
              </p:cNvSpPr>
              <p:nvPr/>
            </p:nvSpPr>
            <p:spPr bwMode="auto">
              <a:xfrm>
                <a:off x="520" y="1861"/>
                <a:ext cx="129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6" name="Line 43"/>
              <p:cNvSpPr>
                <a:spLocks noChangeShapeType="1"/>
              </p:cNvSpPr>
              <p:nvPr/>
            </p:nvSpPr>
            <p:spPr bwMode="auto">
              <a:xfrm rot="16200000" flipV="1">
                <a:off x="671" y="2306"/>
                <a:ext cx="1040" cy="10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7" name="Oval 44"/>
              <p:cNvSpPr>
                <a:spLocks noChangeArrowheads="1"/>
              </p:cNvSpPr>
              <p:nvPr/>
            </p:nvSpPr>
            <p:spPr bwMode="auto">
              <a:xfrm>
                <a:off x="808" y="2445"/>
                <a:ext cx="56" cy="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20508" name="Text Box 45"/>
              <p:cNvSpPr txBox="1">
                <a:spLocks noChangeArrowheads="1"/>
              </p:cNvSpPr>
              <p:nvPr/>
            </p:nvSpPr>
            <p:spPr bwMode="auto">
              <a:xfrm rot="2825715">
                <a:off x="1227" y="2936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u</a:t>
                </a:r>
                <a:endParaRPr lang="el-GR"/>
              </a:p>
            </p:txBody>
          </p:sp>
          <p:sp>
            <p:nvSpPr>
              <p:cNvPr id="20509" name="Text Box 46"/>
              <p:cNvSpPr txBox="1">
                <a:spLocks noChangeArrowheads="1"/>
              </p:cNvSpPr>
              <p:nvPr/>
            </p:nvSpPr>
            <p:spPr bwMode="auto">
              <a:xfrm rot="-2762498">
                <a:off x="1192" y="1784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v</a:t>
                </a:r>
                <a:endParaRPr lang="el-GR"/>
              </a:p>
            </p:txBody>
          </p:sp>
          <p:sp>
            <p:nvSpPr>
              <p:cNvPr id="20510" name="Oval 48"/>
              <p:cNvSpPr>
                <a:spLocks noChangeArrowheads="1"/>
              </p:cNvSpPr>
              <p:nvPr/>
            </p:nvSpPr>
            <p:spPr bwMode="auto">
              <a:xfrm>
                <a:off x="1432" y="2754"/>
                <a:ext cx="56" cy="5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20511" name="Text Box 49"/>
              <p:cNvSpPr txBox="1">
                <a:spLocks noChangeArrowheads="1"/>
              </p:cNvSpPr>
              <p:nvPr/>
            </p:nvSpPr>
            <p:spPr bwMode="auto">
              <a:xfrm>
                <a:off x="1213" y="2641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P</a:t>
                </a:r>
                <a:endParaRPr lang="el-GR"/>
              </a:p>
            </p:txBody>
          </p:sp>
          <p:sp>
            <p:nvSpPr>
              <p:cNvPr id="20512" name="Rectangle 57"/>
              <p:cNvSpPr>
                <a:spLocks noChangeArrowheads="1"/>
              </p:cNvSpPr>
              <p:nvPr/>
            </p:nvSpPr>
            <p:spPr bwMode="auto">
              <a:xfrm>
                <a:off x="876" y="2202"/>
                <a:ext cx="228" cy="1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20513" name="Line 58"/>
              <p:cNvSpPr>
                <a:spLocks noChangeShapeType="1"/>
              </p:cNvSpPr>
              <p:nvPr/>
            </p:nvSpPr>
            <p:spPr bwMode="auto">
              <a:xfrm flipV="1">
                <a:off x="667" y="1602"/>
                <a:ext cx="1040" cy="10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86" name="Rectangle 61"/>
            <p:cNvSpPr>
              <a:spLocks noChangeArrowheads="1"/>
            </p:cNvSpPr>
            <p:nvPr/>
          </p:nvSpPr>
          <p:spPr bwMode="auto">
            <a:xfrm>
              <a:off x="1842" y="2766"/>
              <a:ext cx="405" cy="3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l-G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0F0D6-936B-4D50-856E-DD9C61C01F0E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/>
              <a:t>Παράδειγμα σε 2Δ</a:t>
            </a:r>
            <a:endParaRPr lang="en-US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2700931">
            <a:off x="209550" y="1114426"/>
            <a:ext cx="5443537" cy="4849812"/>
            <a:chOff x="132" y="702"/>
            <a:chExt cx="3429" cy="3055"/>
          </a:xfrm>
        </p:grpSpPr>
        <p:pic>
          <p:nvPicPr>
            <p:cNvPr id="21510" name="Picture 4" descr="images"/>
            <p:cNvPicPr>
              <a:picLocks noChangeAspect="1" noChangeArrowheads="1"/>
            </p:cNvPicPr>
            <p:nvPr/>
          </p:nvPicPr>
          <p:blipFill>
            <a:blip r:embed="rId3" cstate="print"/>
            <a:srcRect t="4396" r="21622"/>
            <a:stretch>
              <a:fillRect/>
            </a:stretch>
          </p:blipFill>
          <p:spPr bwMode="auto">
            <a:xfrm>
              <a:off x="567" y="2247"/>
              <a:ext cx="522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1" name="Line 5"/>
            <p:cNvSpPr>
              <a:spLocks noChangeShapeType="1"/>
            </p:cNvSpPr>
            <p:nvPr/>
          </p:nvSpPr>
          <p:spPr bwMode="auto">
            <a:xfrm flipV="1">
              <a:off x="527" y="70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Line 6"/>
            <p:cNvSpPr>
              <a:spLocks noChangeShapeType="1"/>
            </p:cNvSpPr>
            <p:nvPr/>
          </p:nvSpPr>
          <p:spPr bwMode="auto">
            <a:xfrm>
              <a:off x="358" y="3400"/>
              <a:ext cx="32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836" y="3358"/>
              <a:ext cx="1236" cy="88"/>
              <a:chOff x="836" y="3358"/>
              <a:chExt cx="1236" cy="88"/>
            </a:xfrm>
          </p:grpSpPr>
          <p:sp>
            <p:nvSpPr>
              <p:cNvPr id="21552" name="Line 8"/>
              <p:cNvSpPr>
                <a:spLocks noChangeShapeType="1"/>
              </p:cNvSpPr>
              <p:nvPr/>
            </p:nvSpPr>
            <p:spPr bwMode="auto">
              <a:xfrm>
                <a:off x="836" y="3358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3" name="Line 9"/>
              <p:cNvSpPr>
                <a:spLocks noChangeShapeType="1"/>
              </p:cNvSpPr>
              <p:nvPr/>
            </p:nvSpPr>
            <p:spPr bwMode="auto">
              <a:xfrm>
                <a:off x="1148" y="3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4" name="Line 10"/>
              <p:cNvSpPr>
                <a:spLocks noChangeShapeType="1"/>
              </p:cNvSpPr>
              <p:nvPr/>
            </p:nvSpPr>
            <p:spPr bwMode="auto">
              <a:xfrm>
                <a:off x="1456" y="3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5" name="Line 11"/>
              <p:cNvSpPr>
                <a:spLocks noChangeShapeType="1"/>
              </p:cNvSpPr>
              <p:nvPr/>
            </p:nvSpPr>
            <p:spPr bwMode="auto">
              <a:xfrm>
                <a:off x="1764" y="3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6" name="Line 12"/>
              <p:cNvSpPr>
                <a:spLocks noChangeShapeType="1"/>
              </p:cNvSpPr>
              <p:nvPr/>
            </p:nvSpPr>
            <p:spPr bwMode="auto">
              <a:xfrm>
                <a:off x="2072" y="3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 rot="-5400000">
              <a:off x="-91" y="2739"/>
              <a:ext cx="1236" cy="88"/>
              <a:chOff x="836" y="3358"/>
              <a:chExt cx="1236" cy="88"/>
            </a:xfrm>
          </p:grpSpPr>
          <p:sp>
            <p:nvSpPr>
              <p:cNvPr id="21547" name="Line 14"/>
              <p:cNvSpPr>
                <a:spLocks noChangeShapeType="1"/>
              </p:cNvSpPr>
              <p:nvPr/>
            </p:nvSpPr>
            <p:spPr bwMode="auto">
              <a:xfrm>
                <a:off x="836" y="3358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8" name="Line 15"/>
              <p:cNvSpPr>
                <a:spLocks noChangeShapeType="1"/>
              </p:cNvSpPr>
              <p:nvPr/>
            </p:nvSpPr>
            <p:spPr bwMode="auto">
              <a:xfrm>
                <a:off x="1148" y="3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9" name="Line 16"/>
              <p:cNvSpPr>
                <a:spLocks noChangeShapeType="1"/>
              </p:cNvSpPr>
              <p:nvPr/>
            </p:nvSpPr>
            <p:spPr bwMode="auto">
              <a:xfrm>
                <a:off x="1456" y="3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0" name="Line 17"/>
              <p:cNvSpPr>
                <a:spLocks noChangeShapeType="1"/>
              </p:cNvSpPr>
              <p:nvPr/>
            </p:nvSpPr>
            <p:spPr bwMode="auto">
              <a:xfrm>
                <a:off x="1764" y="3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1" name="Line 18"/>
              <p:cNvSpPr>
                <a:spLocks noChangeShapeType="1"/>
              </p:cNvSpPr>
              <p:nvPr/>
            </p:nvSpPr>
            <p:spPr bwMode="auto">
              <a:xfrm>
                <a:off x="2072" y="3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2072" y="3362"/>
              <a:ext cx="1236" cy="88"/>
              <a:chOff x="836" y="3358"/>
              <a:chExt cx="1236" cy="88"/>
            </a:xfrm>
          </p:grpSpPr>
          <p:sp>
            <p:nvSpPr>
              <p:cNvPr id="21542" name="Line 20"/>
              <p:cNvSpPr>
                <a:spLocks noChangeShapeType="1"/>
              </p:cNvSpPr>
              <p:nvPr/>
            </p:nvSpPr>
            <p:spPr bwMode="auto">
              <a:xfrm>
                <a:off x="836" y="3358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3" name="Line 21"/>
              <p:cNvSpPr>
                <a:spLocks noChangeShapeType="1"/>
              </p:cNvSpPr>
              <p:nvPr/>
            </p:nvSpPr>
            <p:spPr bwMode="auto">
              <a:xfrm>
                <a:off x="1148" y="3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4" name="Line 22"/>
              <p:cNvSpPr>
                <a:spLocks noChangeShapeType="1"/>
              </p:cNvSpPr>
              <p:nvPr/>
            </p:nvSpPr>
            <p:spPr bwMode="auto">
              <a:xfrm>
                <a:off x="1456" y="3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5" name="Line 23"/>
              <p:cNvSpPr>
                <a:spLocks noChangeShapeType="1"/>
              </p:cNvSpPr>
              <p:nvPr/>
            </p:nvSpPr>
            <p:spPr bwMode="auto">
              <a:xfrm>
                <a:off x="1764" y="3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6" name="Line 24"/>
              <p:cNvSpPr>
                <a:spLocks noChangeShapeType="1"/>
              </p:cNvSpPr>
              <p:nvPr/>
            </p:nvSpPr>
            <p:spPr bwMode="auto">
              <a:xfrm>
                <a:off x="2072" y="3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 rot="-5400000">
              <a:off x="-91" y="1507"/>
              <a:ext cx="1236" cy="88"/>
              <a:chOff x="836" y="3358"/>
              <a:chExt cx="1236" cy="88"/>
            </a:xfrm>
          </p:grpSpPr>
          <p:sp>
            <p:nvSpPr>
              <p:cNvPr id="21537" name="Line 26"/>
              <p:cNvSpPr>
                <a:spLocks noChangeShapeType="1"/>
              </p:cNvSpPr>
              <p:nvPr/>
            </p:nvSpPr>
            <p:spPr bwMode="auto">
              <a:xfrm>
                <a:off x="836" y="3358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8" name="Line 27"/>
              <p:cNvSpPr>
                <a:spLocks noChangeShapeType="1"/>
              </p:cNvSpPr>
              <p:nvPr/>
            </p:nvSpPr>
            <p:spPr bwMode="auto">
              <a:xfrm>
                <a:off x="1148" y="3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9" name="Line 28"/>
              <p:cNvSpPr>
                <a:spLocks noChangeShapeType="1"/>
              </p:cNvSpPr>
              <p:nvPr/>
            </p:nvSpPr>
            <p:spPr bwMode="auto">
              <a:xfrm>
                <a:off x="1456" y="3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0" name="Line 29"/>
              <p:cNvSpPr>
                <a:spLocks noChangeShapeType="1"/>
              </p:cNvSpPr>
              <p:nvPr/>
            </p:nvSpPr>
            <p:spPr bwMode="auto">
              <a:xfrm>
                <a:off x="1764" y="3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1" name="Line 30"/>
              <p:cNvSpPr>
                <a:spLocks noChangeShapeType="1"/>
              </p:cNvSpPr>
              <p:nvPr/>
            </p:nvSpPr>
            <p:spPr bwMode="auto">
              <a:xfrm>
                <a:off x="2072" y="3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17" name="Text Box 31"/>
            <p:cNvSpPr txBox="1">
              <a:spLocks noChangeArrowheads="1"/>
            </p:cNvSpPr>
            <p:nvPr/>
          </p:nvSpPr>
          <p:spPr bwMode="auto">
            <a:xfrm>
              <a:off x="3208" y="3526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/>
                <a:t>Χ</a:t>
              </a:r>
            </a:p>
          </p:txBody>
        </p:sp>
        <p:sp>
          <p:nvSpPr>
            <p:cNvPr id="21518" name="Text Box 32"/>
            <p:cNvSpPr txBox="1">
              <a:spLocks noChangeArrowheads="1"/>
            </p:cNvSpPr>
            <p:nvPr/>
          </p:nvSpPr>
          <p:spPr bwMode="auto">
            <a:xfrm>
              <a:off x="132" y="899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/>
                <a:t>Υ</a:t>
              </a:r>
            </a:p>
          </p:txBody>
        </p:sp>
        <p:sp>
          <p:nvSpPr>
            <p:cNvPr id="21519" name="Line 33"/>
            <p:cNvSpPr>
              <a:spLocks noChangeShapeType="1"/>
            </p:cNvSpPr>
            <p:nvPr/>
          </p:nvSpPr>
          <p:spPr bwMode="auto">
            <a:xfrm flipV="1">
              <a:off x="836" y="941"/>
              <a:ext cx="0" cy="245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Line 34"/>
            <p:cNvSpPr>
              <a:spLocks noChangeShapeType="1"/>
            </p:cNvSpPr>
            <p:nvPr/>
          </p:nvSpPr>
          <p:spPr bwMode="auto">
            <a:xfrm>
              <a:off x="527" y="2473"/>
              <a:ext cx="129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35"/>
            <p:cNvSpPr>
              <a:spLocks noChangeShapeType="1"/>
            </p:cNvSpPr>
            <p:nvPr/>
          </p:nvSpPr>
          <p:spPr bwMode="auto">
            <a:xfrm flipV="1">
              <a:off x="836" y="2206"/>
              <a:ext cx="267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36"/>
            <p:cNvSpPr>
              <a:spLocks noChangeShapeType="1"/>
            </p:cNvSpPr>
            <p:nvPr/>
          </p:nvSpPr>
          <p:spPr bwMode="auto">
            <a:xfrm flipV="1">
              <a:off x="1148" y="938"/>
              <a:ext cx="0" cy="245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37"/>
            <p:cNvSpPr>
              <a:spLocks noChangeShapeType="1"/>
            </p:cNvSpPr>
            <p:nvPr/>
          </p:nvSpPr>
          <p:spPr bwMode="auto">
            <a:xfrm>
              <a:off x="517" y="2778"/>
              <a:ext cx="129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38"/>
            <p:cNvSpPr>
              <a:spLocks noChangeShapeType="1"/>
            </p:cNvSpPr>
            <p:nvPr/>
          </p:nvSpPr>
          <p:spPr bwMode="auto">
            <a:xfrm>
              <a:off x="524" y="2169"/>
              <a:ext cx="129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Line 39"/>
            <p:cNvSpPr>
              <a:spLocks noChangeShapeType="1"/>
            </p:cNvSpPr>
            <p:nvPr/>
          </p:nvSpPr>
          <p:spPr bwMode="auto">
            <a:xfrm>
              <a:off x="836" y="2473"/>
              <a:ext cx="253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Line 40"/>
            <p:cNvSpPr>
              <a:spLocks noChangeShapeType="1"/>
            </p:cNvSpPr>
            <p:nvPr/>
          </p:nvSpPr>
          <p:spPr bwMode="auto">
            <a:xfrm flipV="1">
              <a:off x="1460" y="942"/>
              <a:ext cx="0" cy="245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Line 41"/>
            <p:cNvSpPr>
              <a:spLocks noChangeShapeType="1"/>
            </p:cNvSpPr>
            <p:nvPr/>
          </p:nvSpPr>
          <p:spPr bwMode="auto">
            <a:xfrm>
              <a:off x="521" y="3090"/>
              <a:ext cx="129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Line 42"/>
            <p:cNvSpPr>
              <a:spLocks noChangeShapeType="1"/>
            </p:cNvSpPr>
            <p:nvPr/>
          </p:nvSpPr>
          <p:spPr bwMode="auto">
            <a:xfrm>
              <a:off x="520" y="1861"/>
              <a:ext cx="129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Line 43"/>
            <p:cNvSpPr>
              <a:spLocks noChangeShapeType="1"/>
            </p:cNvSpPr>
            <p:nvPr/>
          </p:nvSpPr>
          <p:spPr bwMode="auto">
            <a:xfrm rot="16200000" flipV="1">
              <a:off x="671" y="2306"/>
              <a:ext cx="1040" cy="10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Oval 44"/>
            <p:cNvSpPr>
              <a:spLocks noChangeArrowheads="1"/>
            </p:cNvSpPr>
            <p:nvPr/>
          </p:nvSpPr>
          <p:spPr bwMode="auto">
            <a:xfrm>
              <a:off x="808" y="2445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1531" name="Text Box 45"/>
            <p:cNvSpPr txBox="1">
              <a:spLocks noChangeArrowheads="1"/>
            </p:cNvSpPr>
            <p:nvPr/>
          </p:nvSpPr>
          <p:spPr bwMode="auto">
            <a:xfrm rot="2825715">
              <a:off x="1227" y="293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  <a:endParaRPr lang="el-GR"/>
            </a:p>
          </p:txBody>
        </p:sp>
        <p:sp>
          <p:nvSpPr>
            <p:cNvPr id="21532" name="Text Box 46"/>
            <p:cNvSpPr txBox="1">
              <a:spLocks noChangeArrowheads="1"/>
            </p:cNvSpPr>
            <p:nvPr/>
          </p:nvSpPr>
          <p:spPr bwMode="auto">
            <a:xfrm rot="-2762498">
              <a:off x="1192" y="178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endParaRPr lang="el-GR"/>
            </a:p>
          </p:txBody>
        </p:sp>
        <p:sp>
          <p:nvSpPr>
            <p:cNvPr id="21533" name="Oval 47"/>
            <p:cNvSpPr>
              <a:spLocks noChangeArrowheads="1"/>
            </p:cNvSpPr>
            <p:nvPr/>
          </p:nvSpPr>
          <p:spPr bwMode="auto">
            <a:xfrm>
              <a:off x="1432" y="2754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1534" name="Text Box 48"/>
            <p:cNvSpPr txBox="1">
              <a:spLocks noChangeArrowheads="1"/>
            </p:cNvSpPr>
            <p:nvPr/>
          </p:nvSpPr>
          <p:spPr bwMode="auto">
            <a:xfrm>
              <a:off x="1213" y="2641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  <a:endParaRPr lang="el-GR"/>
            </a:p>
          </p:txBody>
        </p:sp>
        <p:sp>
          <p:nvSpPr>
            <p:cNvPr id="21535" name="Rectangle 49"/>
            <p:cNvSpPr>
              <a:spLocks noChangeArrowheads="1"/>
            </p:cNvSpPr>
            <p:nvPr/>
          </p:nvSpPr>
          <p:spPr bwMode="auto">
            <a:xfrm>
              <a:off x="876" y="2202"/>
              <a:ext cx="2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1536" name="Line 50"/>
            <p:cNvSpPr>
              <a:spLocks noChangeShapeType="1"/>
            </p:cNvSpPr>
            <p:nvPr/>
          </p:nvSpPr>
          <p:spPr bwMode="auto">
            <a:xfrm flipV="1">
              <a:off x="667" y="1602"/>
              <a:ext cx="1040" cy="10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9" name="Rectangle 53"/>
          <p:cNvSpPr>
            <a:spLocks noChangeArrowheads="1"/>
          </p:cNvSpPr>
          <p:nvPr/>
        </p:nvSpPr>
        <p:spPr bwMode="auto">
          <a:xfrm rot="-2634266">
            <a:off x="3633788" y="3849688"/>
            <a:ext cx="642937" cy="5159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B3896A-5996-4EF8-AE64-5F58E83E0C70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029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z="3600" smtClean="0"/>
              <a:t>Παγκόσμιο σύστημα συντεταγμένων (</a:t>
            </a:r>
            <a:r>
              <a:rPr lang="en-US" sz="3600" smtClean="0"/>
              <a:t>WC) </a:t>
            </a:r>
            <a:r>
              <a:rPr lang="el-GR" sz="3600" smtClean="0"/>
              <a:t>και</a:t>
            </a:r>
            <a:r>
              <a:rPr lang="en-US" sz="3600" smtClean="0"/>
              <a:t> </a:t>
            </a:r>
            <a:r>
              <a:rPr lang="el-GR" sz="3600" smtClean="0"/>
              <a:t>σύστημα παρατηρητή (</a:t>
            </a:r>
            <a:r>
              <a:rPr lang="en-US" sz="3600" smtClean="0"/>
              <a:t>VC</a:t>
            </a:r>
            <a:r>
              <a:rPr lang="el-GR" sz="3600" smtClean="0"/>
              <a:t>)</a:t>
            </a:r>
            <a:endParaRPr lang="en-US" sz="3600" smtClean="0"/>
          </a:p>
        </p:txBody>
      </p:sp>
      <p:graphicFrame>
        <p:nvGraphicFramePr>
          <p:cNvPr id="1026" name="Object 43"/>
          <p:cNvGraphicFramePr>
            <a:graphicFrameLocks noChangeAspect="1"/>
          </p:cNvGraphicFramePr>
          <p:nvPr>
            <p:ph sz="quarter" idx="1"/>
          </p:nvPr>
        </p:nvGraphicFramePr>
        <p:xfrm>
          <a:off x="2216150" y="2325688"/>
          <a:ext cx="520700" cy="736600"/>
        </p:xfrm>
        <a:graphic>
          <a:graphicData uri="http://schemas.openxmlformats.org/presentationml/2006/ole">
            <p:oleObj spid="_x0000_s473090" name="Equation" r:id="rId4" imgW="520560" imgH="736560" progId="Equation.3">
              <p:embed/>
            </p:oleObj>
          </a:graphicData>
        </a:graphic>
      </p:graphicFrame>
      <p:graphicFrame>
        <p:nvGraphicFramePr>
          <p:cNvPr id="1027" name="Object 44"/>
          <p:cNvGraphicFramePr>
            <a:graphicFrameLocks noChangeAspect="1"/>
          </p:cNvGraphicFramePr>
          <p:nvPr>
            <p:ph sz="quarter" idx="2"/>
          </p:nvPr>
        </p:nvGraphicFramePr>
        <p:xfrm>
          <a:off x="4198938" y="1617663"/>
          <a:ext cx="4451350" cy="1966912"/>
        </p:xfrm>
        <a:graphic>
          <a:graphicData uri="http://schemas.openxmlformats.org/presentationml/2006/ole">
            <p:oleObj spid="_x0000_s473091" name="Equation" r:id="rId5" imgW="2070000" imgH="914400" progId="Equation.3">
              <p:embed/>
            </p:oleObj>
          </a:graphicData>
        </a:graphic>
      </p:graphicFrame>
      <p:sp>
        <p:nvSpPr>
          <p:cNvPr id="1030" name="Rectangle 51"/>
          <p:cNvSpPr>
            <a:spLocks noGrp="1" noChangeArrowheads="1"/>
          </p:cNvSpPr>
          <p:nvPr>
            <p:ph type="body" sz="half" idx="3"/>
          </p:nvPr>
        </p:nvSpPr>
        <p:spPr>
          <a:xfrm>
            <a:off x="4648200" y="3719513"/>
            <a:ext cx="4038600" cy="2411412"/>
          </a:xfrm>
        </p:spPr>
        <p:txBody>
          <a:bodyPr/>
          <a:lstStyle/>
          <a:p>
            <a:pPr eaLnBrk="1" hangingPunct="1"/>
            <a:r>
              <a:rPr lang="el-GR" sz="2200" dirty="0" smtClean="0"/>
              <a:t>Θέλουμε ένα γενικό μετασχηματισμό της πιο πάνω μορφής</a:t>
            </a:r>
            <a:r>
              <a:rPr lang="en-US" sz="2200" dirty="0" smtClean="0"/>
              <a:t> (M)</a:t>
            </a:r>
            <a:r>
              <a:rPr lang="el-GR" sz="2200" dirty="0" smtClean="0"/>
              <a:t> </a:t>
            </a:r>
            <a:r>
              <a:rPr lang="en-US" sz="2200" dirty="0" smtClean="0"/>
              <a:t> </a:t>
            </a:r>
            <a:r>
              <a:rPr lang="el-GR" sz="2200" dirty="0" smtClean="0"/>
              <a:t>που να μας παίρνει από </a:t>
            </a:r>
            <a:r>
              <a:rPr lang="en-US" sz="2200" dirty="0" smtClean="0"/>
              <a:t>WC</a:t>
            </a:r>
            <a:r>
              <a:rPr lang="el-GR" sz="2200" dirty="0" smtClean="0"/>
              <a:t> σε </a:t>
            </a:r>
            <a:r>
              <a:rPr lang="en-US" sz="2200" dirty="0" smtClean="0"/>
              <a:t>VC</a:t>
            </a:r>
            <a:endParaRPr lang="el-GR" sz="22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7675" y="2200275"/>
            <a:ext cx="3457575" cy="3897313"/>
            <a:chOff x="2081" y="1192"/>
            <a:chExt cx="2359" cy="245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081" y="1192"/>
              <a:ext cx="2359" cy="2455"/>
              <a:chOff x="2081" y="1192"/>
              <a:chExt cx="2359" cy="2455"/>
            </a:xfrm>
          </p:grpSpPr>
          <p:sp>
            <p:nvSpPr>
              <p:cNvPr id="1059" name="Freeform 5"/>
              <p:cNvSpPr>
                <a:spLocks/>
              </p:cNvSpPr>
              <p:nvPr/>
            </p:nvSpPr>
            <p:spPr bwMode="auto">
              <a:xfrm>
                <a:off x="2818" y="1345"/>
                <a:ext cx="79" cy="101"/>
              </a:xfrm>
              <a:custGeom>
                <a:avLst/>
                <a:gdLst>
                  <a:gd name="T0" fmla="*/ 39 w 79"/>
                  <a:gd name="T1" fmla="*/ 0 h 101"/>
                  <a:gd name="T2" fmla="*/ 79 w 79"/>
                  <a:gd name="T3" fmla="*/ 91 h 101"/>
                  <a:gd name="T4" fmla="*/ 69 w 79"/>
                  <a:gd name="T5" fmla="*/ 91 h 101"/>
                  <a:gd name="T6" fmla="*/ 69 w 79"/>
                  <a:gd name="T7" fmla="*/ 91 h 101"/>
                  <a:gd name="T8" fmla="*/ 69 w 79"/>
                  <a:gd name="T9" fmla="*/ 91 h 101"/>
                  <a:gd name="T10" fmla="*/ 69 w 79"/>
                  <a:gd name="T11" fmla="*/ 91 h 101"/>
                  <a:gd name="T12" fmla="*/ 69 w 79"/>
                  <a:gd name="T13" fmla="*/ 91 h 101"/>
                  <a:gd name="T14" fmla="*/ 69 w 79"/>
                  <a:gd name="T15" fmla="*/ 91 h 101"/>
                  <a:gd name="T16" fmla="*/ 69 w 79"/>
                  <a:gd name="T17" fmla="*/ 91 h 101"/>
                  <a:gd name="T18" fmla="*/ 59 w 79"/>
                  <a:gd name="T19" fmla="*/ 91 h 101"/>
                  <a:gd name="T20" fmla="*/ 59 w 79"/>
                  <a:gd name="T21" fmla="*/ 91 h 101"/>
                  <a:gd name="T22" fmla="*/ 59 w 79"/>
                  <a:gd name="T23" fmla="*/ 101 h 101"/>
                  <a:gd name="T24" fmla="*/ 59 w 79"/>
                  <a:gd name="T25" fmla="*/ 101 h 101"/>
                  <a:gd name="T26" fmla="*/ 59 w 79"/>
                  <a:gd name="T27" fmla="*/ 101 h 101"/>
                  <a:gd name="T28" fmla="*/ 49 w 79"/>
                  <a:gd name="T29" fmla="*/ 101 h 101"/>
                  <a:gd name="T30" fmla="*/ 49 w 79"/>
                  <a:gd name="T31" fmla="*/ 101 h 101"/>
                  <a:gd name="T32" fmla="*/ 49 w 79"/>
                  <a:gd name="T33" fmla="*/ 101 h 101"/>
                  <a:gd name="T34" fmla="*/ 49 w 79"/>
                  <a:gd name="T35" fmla="*/ 101 h 101"/>
                  <a:gd name="T36" fmla="*/ 49 w 79"/>
                  <a:gd name="T37" fmla="*/ 101 h 101"/>
                  <a:gd name="T38" fmla="*/ 49 w 79"/>
                  <a:gd name="T39" fmla="*/ 101 h 101"/>
                  <a:gd name="T40" fmla="*/ 39 w 79"/>
                  <a:gd name="T41" fmla="*/ 101 h 101"/>
                  <a:gd name="T42" fmla="*/ 39 w 79"/>
                  <a:gd name="T43" fmla="*/ 101 h 101"/>
                  <a:gd name="T44" fmla="*/ 39 w 79"/>
                  <a:gd name="T45" fmla="*/ 101 h 101"/>
                  <a:gd name="T46" fmla="*/ 39 w 79"/>
                  <a:gd name="T47" fmla="*/ 101 h 101"/>
                  <a:gd name="T48" fmla="*/ 39 w 79"/>
                  <a:gd name="T49" fmla="*/ 101 h 101"/>
                  <a:gd name="T50" fmla="*/ 39 w 79"/>
                  <a:gd name="T51" fmla="*/ 101 h 101"/>
                  <a:gd name="T52" fmla="*/ 30 w 79"/>
                  <a:gd name="T53" fmla="*/ 101 h 101"/>
                  <a:gd name="T54" fmla="*/ 30 w 79"/>
                  <a:gd name="T55" fmla="*/ 101 h 101"/>
                  <a:gd name="T56" fmla="*/ 30 w 79"/>
                  <a:gd name="T57" fmla="*/ 101 h 101"/>
                  <a:gd name="T58" fmla="*/ 30 w 79"/>
                  <a:gd name="T59" fmla="*/ 101 h 101"/>
                  <a:gd name="T60" fmla="*/ 30 w 79"/>
                  <a:gd name="T61" fmla="*/ 101 h 101"/>
                  <a:gd name="T62" fmla="*/ 30 w 79"/>
                  <a:gd name="T63" fmla="*/ 101 h 101"/>
                  <a:gd name="T64" fmla="*/ 20 w 79"/>
                  <a:gd name="T65" fmla="*/ 101 h 101"/>
                  <a:gd name="T66" fmla="*/ 20 w 79"/>
                  <a:gd name="T67" fmla="*/ 101 h 101"/>
                  <a:gd name="T68" fmla="*/ 20 w 79"/>
                  <a:gd name="T69" fmla="*/ 101 h 101"/>
                  <a:gd name="T70" fmla="*/ 20 w 79"/>
                  <a:gd name="T71" fmla="*/ 101 h 101"/>
                  <a:gd name="T72" fmla="*/ 20 w 79"/>
                  <a:gd name="T73" fmla="*/ 101 h 101"/>
                  <a:gd name="T74" fmla="*/ 20 w 79"/>
                  <a:gd name="T75" fmla="*/ 101 h 101"/>
                  <a:gd name="T76" fmla="*/ 10 w 79"/>
                  <a:gd name="T77" fmla="*/ 101 h 101"/>
                  <a:gd name="T78" fmla="*/ 10 w 79"/>
                  <a:gd name="T79" fmla="*/ 101 h 101"/>
                  <a:gd name="T80" fmla="*/ 10 w 79"/>
                  <a:gd name="T81" fmla="*/ 91 h 101"/>
                  <a:gd name="T82" fmla="*/ 10 w 79"/>
                  <a:gd name="T83" fmla="*/ 91 h 101"/>
                  <a:gd name="T84" fmla="*/ 10 w 79"/>
                  <a:gd name="T85" fmla="*/ 91 h 101"/>
                  <a:gd name="T86" fmla="*/ 10 w 79"/>
                  <a:gd name="T87" fmla="*/ 91 h 101"/>
                  <a:gd name="T88" fmla="*/ 0 w 79"/>
                  <a:gd name="T89" fmla="*/ 91 h 101"/>
                  <a:gd name="T90" fmla="*/ 0 w 79"/>
                  <a:gd name="T91" fmla="*/ 91 h 101"/>
                  <a:gd name="T92" fmla="*/ 0 w 79"/>
                  <a:gd name="T93" fmla="*/ 91 h 101"/>
                  <a:gd name="T94" fmla="*/ 0 w 79"/>
                  <a:gd name="T95" fmla="*/ 91 h 101"/>
                  <a:gd name="T96" fmla="*/ 0 w 79"/>
                  <a:gd name="T97" fmla="*/ 91 h 101"/>
                  <a:gd name="T98" fmla="*/ 39 w 79"/>
                  <a:gd name="T99" fmla="*/ 0 h 101"/>
                  <a:gd name="T100" fmla="*/ 39 w 79"/>
                  <a:gd name="T101" fmla="*/ 0 h 10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79"/>
                  <a:gd name="T154" fmla="*/ 0 h 101"/>
                  <a:gd name="T155" fmla="*/ 79 w 79"/>
                  <a:gd name="T156" fmla="*/ 101 h 10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79" h="101">
                    <a:moveTo>
                      <a:pt x="39" y="0"/>
                    </a:moveTo>
                    <a:lnTo>
                      <a:pt x="79" y="91"/>
                    </a:lnTo>
                    <a:lnTo>
                      <a:pt x="69" y="91"/>
                    </a:lnTo>
                    <a:lnTo>
                      <a:pt x="59" y="91"/>
                    </a:lnTo>
                    <a:lnTo>
                      <a:pt x="59" y="101"/>
                    </a:lnTo>
                    <a:lnTo>
                      <a:pt x="49" y="101"/>
                    </a:lnTo>
                    <a:lnTo>
                      <a:pt x="39" y="101"/>
                    </a:lnTo>
                    <a:lnTo>
                      <a:pt x="30" y="101"/>
                    </a:lnTo>
                    <a:lnTo>
                      <a:pt x="20" y="101"/>
                    </a:lnTo>
                    <a:lnTo>
                      <a:pt x="10" y="101"/>
                    </a:lnTo>
                    <a:lnTo>
                      <a:pt x="10" y="91"/>
                    </a:lnTo>
                    <a:lnTo>
                      <a:pt x="0" y="91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Line 6"/>
              <p:cNvSpPr>
                <a:spLocks noChangeShapeType="1"/>
              </p:cNvSpPr>
              <p:nvPr/>
            </p:nvSpPr>
            <p:spPr bwMode="auto">
              <a:xfrm>
                <a:off x="2848" y="1426"/>
                <a:ext cx="1" cy="137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Freeform 7"/>
              <p:cNvSpPr>
                <a:spLocks/>
              </p:cNvSpPr>
              <p:nvPr/>
            </p:nvSpPr>
            <p:spPr bwMode="auto">
              <a:xfrm>
                <a:off x="4174" y="2753"/>
                <a:ext cx="99" cy="81"/>
              </a:xfrm>
              <a:custGeom>
                <a:avLst/>
                <a:gdLst>
                  <a:gd name="T0" fmla="*/ 99 w 99"/>
                  <a:gd name="T1" fmla="*/ 41 h 81"/>
                  <a:gd name="T2" fmla="*/ 10 w 99"/>
                  <a:gd name="T3" fmla="*/ 81 h 81"/>
                  <a:gd name="T4" fmla="*/ 10 w 99"/>
                  <a:gd name="T5" fmla="*/ 81 h 81"/>
                  <a:gd name="T6" fmla="*/ 10 w 99"/>
                  <a:gd name="T7" fmla="*/ 81 h 81"/>
                  <a:gd name="T8" fmla="*/ 10 w 99"/>
                  <a:gd name="T9" fmla="*/ 81 h 81"/>
                  <a:gd name="T10" fmla="*/ 10 w 99"/>
                  <a:gd name="T11" fmla="*/ 81 h 81"/>
                  <a:gd name="T12" fmla="*/ 10 w 99"/>
                  <a:gd name="T13" fmla="*/ 81 h 81"/>
                  <a:gd name="T14" fmla="*/ 10 w 99"/>
                  <a:gd name="T15" fmla="*/ 71 h 81"/>
                  <a:gd name="T16" fmla="*/ 10 w 99"/>
                  <a:gd name="T17" fmla="*/ 71 h 81"/>
                  <a:gd name="T18" fmla="*/ 10 w 99"/>
                  <a:gd name="T19" fmla="*/ 71 h 81"/>
                  <a:gd name="T20" fmla="*/ 10 w 99"/>
                  <a:gd name="T21" fmla="*/ 71 h 81"/>
                  <a:gd name="T22" fmla="*/ 0 w 99"/>
                  <a:gd name="T23" fmla="*/ 71 h 81"/>
                  <a:gd name="T24" fmla="*/ 0 w 99"/>
                  <a:gd name="T25" fmla="*/ 71 h 81"/>
                  <a:gd name="T26" fmla="*/ 0 w 99"/>
                  <a:gd name="T27" fmla="*/ 61 h 81"/>
                  <a:gd name="T28" fmla="*/ 0 w 99"/>
                  <a:gd name="T29" fmla="*/ 61 h 81"/>
                  <a:gd name="T30" fmla="*/ 0 w 99"/>
                  <a:gd name="T31" fmla="*/ 61 h 81"/>
                  <a:gd name="T32" fmla="*/ 0 w 99"/>
                  <a:gd name="T33" fmla="*/ 61 h 81"/>
                  <a:gd name="T34" fmla="*/ 0 w 99"/>
                  <a:gd name="T35" fmla="*/ 61 h 81"/>
                  <a:gd name="T36" fmla="*/ 0 w 99"/>
                  <a:gd name="T37" fmla="*/ 61 h 81"/>
                  <a:gd name="T38" fmla="*/ 0 w 99"/>
                  <a:gd name="T39" fmla="*/ 51 h 81"/>
                  <a:gd name="T40" fmla="*/ 0 w 99"/>
                  <a:gd name="T41" fmla="*/ 51 h 81"/>
                  <a:gd name="T42" fmla="*/ 0 w 99"/>
                  <a:gd name="T43" fmla="*/ 51 h 81"/>
                  <a:gd name="T44" fmla="*/ 0 w 99"/>
                  <a:gd name="T45" fmla="*/ 51 h 81"/>
                  <a:gd name="T46" fmla="*/ 0 w 99"/>
                  <a:gd name="T47" fmla="*/ 51 h 81"/>
                  <a:gd name="T48" fmla="*/ 0 w 99"/>
                  <a:gd name="T49" fmla="*/ 41 h 81"/>
                  <a:gd name="T50" fmla="*/ 0 w 99"/>
                  <a:gd name="T51" fmla="*/ 41 h 81"/>
                  <a:gd name="T52" fmla="*/ 0 w 99"/>
                  <a:gd name="T53" fmla="*/ 41 h 81"/>
                  <a:gd name="T54" fmla="*/ 0 w 99"/>
                  <a:gd name="T55" fmla="*/ 41 h 81"/>
                  <a:gd name="T56" fmla="*/ 0 w 99"/>
                  <a:gd name="T57" fmla="*/ 41 h 81"/>
                  <a:gd name="T58" fmla="*/ 0 w 99"/>
                  <a:gd name="T59" fmla="*/ 41 h 81"/>
                  <a:gd name="T60" fmla="*/ 0 w 99"/>
                  <a:gd name="T61" fmla="*/ 31 h 81"/>
                  <a:gd name="T62" fmla="*/ 0 w 99"/>
                  <a:gd name="T63" fmla="*/ 31 h 81"/>
                  <a:gd name="T64" fmla="*/ 0 w 99"/>
                  <a:gd name="T65" fmla="*/ 31 h 81"/>
                  <a:gd name="T66" fmla="*/ 0 w 99"/>
                  <a:gd name="T67" fmla="*/ 31 h 81"/>
                  <a:gd name="T68" fmla="*/ 0 w 99"/>
                  <a:gd name="T69" fmla="*/ 31 h 81"/>
                  <a:gd name="T70" fmla="*/ 0 w 99"/>
                  <a:gd name="T71" fmla="*/ 31 h 81"/>
                  <a:gd name="T72" fmla="*/ 0 w 99"/>
                  <a:gd name="T73" fmla="*/ 21 h 81"/>
                  <a:gd name="T74" fmla="*/ 0 w 99"/>
                  <a:gd name="T75" fmla="*/ 21 h 81"/>
                  <a:gd name="T76" fmla="*/ 0 w 99"/>
                  <a:gd name="T77" fmla="*/ 21 h 81"/>
                  <a:gd name="T78" fmla="*/ 0 w 99"/>
                  <a:gd name="T79" fmla="*/ 21 h 81"/>
                  <a:gd name="T80" fmla="*/ 10 w 99"/>
                  <a:gd name="T81" fmla="*/ 21 h 81"/>
                  <a:gd name="T82" fmla="*/ 10 w 99"/>
                  <a:gd name="T83" fmla="*/ 21 h 81"/>
                  <a:gd name="T84" fmla="*/ 10 w 99"/>
                  <a:gd name="T85" fmla="*/ 11 h 81"/>
                  <a:gd name="T86" fmla="*/ 10 w 99"/>
                  <a:gd name="T87" fmla="*/ 11 h 81"/>
                  <a:gd name="T88" fmla="*/ 10 w 99"/>
                  <a:gd name="T89" fmla="*/ 11 h 81"/>
                  <a:gd name="T90" fmla="*/ 10 w 99"/>
                  <a:gd name="T91" fmla="*/ 11 h 81"/>
                  <a:gd name="T92" fmla="*/ 10 w 99"/>
                  <a:gd name="T93" fmla="*/ 11 h 81"/>
                  <a:gd name="T94" fmla="*/ 10 w 99"/>
                  <a:gd name="T95" fmla="*/ 11 h 81"/>
                  <a:gd name="T96" fmla="*/ 10 w 99"/>
                  <a:gd name="T97" fmla="*/ 0 h 81"/>
                  <a:gd name="T98" fmla="*/ 99 w 99"/>
                  <a:gd name="T99" fmla="*/ 41 h 81"/>
                  <a:gd name="T100" fmla="*/ 99 w 99"/>
                  <a:gd name="T101" fmla="*/ 41 h 8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99"/>
                  <a:gd name="T154" fmla="*/ 0 h 81"/>
                  <a:gd name="T155" fmla="*/ 99 w 99"/>
                  <a:gd name="T156" fmla="*/ 81 h 8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99" h="81">
                    <a:moveTo>
                      <a:pt x="99" y="41"/>
                    </a:moveTo>
                    <a:lnTo>
                      <a:pt x="10" y="81"/>
                    </a:lnTo>
                    <a:lnTo>
                      <a:pt x="10" y="71"/>
                    </a:lnTo>
                    <a:lnTo>
                      <a:pt x="0" y="71"/>
                    </a:lnTo>
                    <a:lnTo>
                      <a:pt x="0" y="61"/>
                    </a:lnTo>
                    <a:lnTo>
                      <a:pt x="0" y="51"/>
                    </a:lnTo>
                    <a:lnTo>
                      <a:pt x="0" y="41"/>
                    </a:lnTo>
                    <a:lnTo>
                      <a:pt x="0" y="31"/>
                    </a:lnTo>
                    <a:lnTo>
                      <a:pt x="0" y="21"/>
                    </a:lnTo>
                    <a:lnTo>
                      <a:pt x="10" y="21"/>
                    </a:lnTo>
                    <a:lnTo>
                      <a:pt x="10" y="11"/>
                    </a:lnTo>
                    <a:lnTo>
                      <a:pt x="10" y="0"/>
                    </a:lnTo>
                    <a:lnTo>
                      <a:pt x="99" y="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Line 8"/>
              <p:cNvSpPr>
                <a:spLocks noChangeShapeType="1"/>
              </p:cNvSpPr>
              <p:nvPr/>
            </p:nvSpPr>
            <p:spPr bwMode="auto">
              <a:xfrm>
                <a:off x="2848" y="2804"/>
                <a:ext cx="1346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Freeform 9"/>
              <p:cNvSpPr>
                <a:spLocks/>
              </p:cNvSpPr>
              <p:nvPr/>
            </p:nvSpPr>
            <p:spPr bwMode="auto">
              <a:xfrm>
                <a:off x="2145" y="3432"/>
                <a:ext cx="89" cy="92"/>
              </a:xfrm>
              <a:custGeom>
                <a:avLst/>
                <a:gdLst>
                  <a:gd name="T0" fmla="*/ 0 w 89"/>
                  <a:gd name="T1" fmla="*/ 92 h 92"/>
                  <a:gd name="T2" fmla="*/ 29 w 89"/>
                  <a:gd name="T3" fmla="*/ 0 h 92"/>
                  <a:gd name="T4" fmla="*/ 39 w 89"/>
                  <a:gd name="T5" fmla="*/ 0 h 92"/>
                  <a:gd name="T6" fmla="*/ 39 w 89"/>
                  <a:gd name="T7" fmla="*/ 0 h 92"/>
                  <a:gd name="T8" fmla="*/ 39 w 89"/>
                  <a:gd name="T9" fmla="*/ 0 h 92"/>
                  <a:gd name="T10" fmla="*/ 39 w 89"/>
                  <a:gd name="T11" fmla="*/ 0 h 92"/>
                  <a:gd name="T12" fmla="*/ 39 w 89"/>
                  <a:gd name="T13" fmla="*/ 0 h 92"/>
                  <a:gd name="T14" fmla="*/ 39 w 89"/>
                  <a:gd name="T15" fmla="*/ 0 h 92"/>
                  <a:gd name="T16" fmla="*/ 49 w 89"/>
                  <a:gd name="T17" fmla="*/ 0 h 92"/>
                  <a:gd name="T18" fmla="*/ 49 w 89"/>
                  <a:gd name="T19" fmla="*/ 0 h 92"/>
                  <a:gd name="T20" fmla="*/ 49 w 89"/>
                  <a:gd name="T21" fmla="*/ 0 h 92"/>
                  <a:gd name="T22" fmla="*/ 49 w 89"/>
                  <a:gd name="T23" fmla="*/ 11 h 92"/>
                  <a:gd name="T24" fmla="*/ 49 w 89"/>
                  <a:gd name="T25" fmla="*/ 11 h 92"/>
                  <a:gd name="T26" fmla="*/ 49 w 89"/>
                  <a:gd name="T27" fmla="*/ 11 h 92"/>
                  <a:gd name="T28" fmla="*/ 49 w 89"/>
                  <a:gd name="T29" fmla="*/ 11 h 92"/>
                  <a:gd name="T30" fmla="*/ 59 w 89"/>
                  <a:gd name="T31" fmla="*/ 11 h 92"/>
                  <a:gd name="T32" fmla="*/ 59 w 89"/>
                  <a:gd name="T33" fmla="*/ 11 h 92"/>
                  <a:gd name="T34" fmla="*/ 59 w 89"/>
                  <a:gd name="T35" fmla="*/ 11 h 92"/>
                  <a:gd name="T36" fmla="*/ 59 w 89"/>
                  <a:gd name="T37" fmla="*/ 11 h 92"/>
                  <a:gd name="T38" fmla="*/ 59 w 89"/>
                  <a:gd name="T39" fmla="*/ 11 h 92"/>
                  <a:gd name="T40" fmla="*/ 59 w 89"/>
                  <a:gd name="T41" fmla="*/ 11 h 92"/>
                  <a:gd name="T42" fmla="*/ 59 w 89"/>
                  <a:gd name="T43" fmla="*/ 21 h 92"/>
                  <a:gd name="T44" fmla="*/ 69 w 89"/>
                  <a:gd name="T45" fmla="*/ 21 h 92"/>
                  <a:gd name="T46" fmla="*/ 69 w 89"/>
                  <a:gd name="T47" fmla="*/ 21 h 92"/>
                  <a:gd name="T48" fmla="*/ 69 w 89"/>
                  <a:gd name="T49" fmla="*/ 21 h 92"/>
                  <a:gd name="T50" fmla="*/ 69 w 89"/>
                  <a:gd name="T51" fmla="*/ 21 h 92"/>
                  <a:gd name="T52" fmla="*/ 69 w 89"/>
                  <a:gd name="T53" fmla="*/ 21 h 92"/>
                  <a:gd name="T54" fmla="*/ 69 w 89"/>
                  <a:gd name="T55" fmla="*/ 21 h 92"/>
                  <a:gd name="T56" fmla="*/ 69 w 89"/>
                  <a:gd name="T57" fmla="*/ 21 h 92"/>
                  <a:gd name="T58" fmla="*/ 69 w 89"/>
                  <a:gd name="T59" fmla="*/ 31 h 92"/>
                  <a:gd name="T60" fmla="*/ 79 w 89"/>
                  <a:gd name="T61" fmla="*/ 31 h 92"/>
                  <a:gd name="T62" fmla="*/ 79 w 89"/>
                  <a:gd name="T63" fmla="*/ 31 h 92"/>
                  <a:gd name="T64" fmla="*/ 79 w 89"/>
                  <a:gd name="T65" fmla="*/ 31 h 92"/>
                  <a:gd name="T66" fmla="*/ 79 w 89"/>
                  <a:gd name="T67" fmla="*/ 31 h 92"/>
                  <a:gd name="T68" fmla="*/ 79 w 89"/>
                  <a:gd name="T69" fmla="*/ 31 h 92"/>
                  <a:gd name="T70" fmla="*/ 79 w 89"/>
                  <a:gd name="T71" fmla="*/ 31 h 92"/>
                  <a:gd name="T72" fmla="*/ 79 w 89"/>
                  <a:gd name="T73" fmla="*/ 41 h 92"/>
                  <a:gd name="T74" fmla="*/ 79 w 89"/>
                  <a:gd name="T75" fmla="*/ 41 h 92"/>
                  <a:gd name="T76" fmla="*/ 79 w 89"/>
                  <a:gd name="T77" fmla="*/ 41 h 92"/>
                  <a:gd name="T78" fmla="*/ 79 w 89"/>
                  <a:gd name="T79" fmla="*/ 41 h 92"/>
                  <a:gd name="T80" fmla="*/ 89 w 89"/>
                  <a:gd name="T81" fmla="*/ 41 h 92"/>
                  <a:gd name="T82" fmla="*/ 89 w 89"/>
                  <a:gd name="T83" fmla="*/ 41 h 92"/>
                  <a:gd name="T84" fmla="*/ 89 w 89"/>
                  <a:gd name="T85" fmla="*/ 41 h 92"/>
                  <a:gd name="T86" fmla="*/ 89 w 89"/>
                  <a:gd name="T87" fmla="*/ 51 h 92"/>
                  <a:gd name="T88" fmla="*/ 89 w 89"/>
                  <a:gd name="T89" fmla="*/ 51 h 92"/>
                  <a:gd name="T90" fmla="*/ 89 w 89"/>
                  <a:gd name="T91" fmla="*/ 51 h 92"/>
                  <a:gd name="T92" fmla="*/ 89 w 89"/>
                  <a:gd name="T93" fmla="*/ 51 h 92"/>
                  <a:gd name="T94" fmla="*/ 89 w 89"/>
                  <a:gd name="T95" fmla="*/ 51 h 92"/>
                  <a:gd name="T96" fmla="*/ 89 w 89"/>
                  <a:gd name="T97" fmla="*/ 51 h 92"/>
                  <a:gd name="T98" fmla="*/ 0 w 89"/>
                  <a:gd name="T99" fmla="*/ 92 h 92"/>
                  <a:gd name="T100" fmla="*/ 0 w 89"/>
                  <a:gd name="T101" fmla="*/ 92 h 9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89"/>
                  <a:gd name="T154" fmla="*/ 0 h 92"/>
                  <a:gd name="T155" fmla="*/ 89 w 89"/>
                  <a:gd name="T156" fmla="*/ 92 h 92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89" h="92">
                    <a:moveTo>
                      <a:pt x="0" y="92"/>
                    </a:moveTo>
                    <a:lnTo>
                      <a:pt x="29" y="0"/>
                    </a:lnTo>
                    <a:lnTo>
                      <a:pt x="39" y="0"/>
                    </a:lnTo>
                    <a:lnTo>
                      <a:pt x="49" y="0"/>
                    </a:lnTo>
                    <a:lnTo>
                      <a:pt x="49" y="11"/>
                    </a:lnTo>
                    <a:lnTo>
                      <a:pt x="59" y="11"/>
                    </a:lnTo>
                    <a:lnTo>
                      <a:pt x="59" y="21"/>
                    </a:lnTo>
                    <a:lnTo>
                      <a:pt x="69" y="21"/>
                    </a:lnTo>
                    <a:lnTo>
                      <a:pt x="69" y="31"/>
                    </a:lnTo>
                    <a:lnTo>
                      <a:pt x="79" y="31"/>
                    </a:lnTo>
                    <a:lnTo>
                      <a:pt x="79" y="41"/>
                    </a:lnTo>
                    <a:lnTo>
                      <a:pt x="89" y="41"/>
                    </a:lnTo>
                    <a:lnTo>
                      <a:pt x="89" y="51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" name="Line 10"/>
              <p:cNvSpPr>
                <a:spLocks noChangeShapeType="1"/>
              </p:cNvSpPr>
              <p:nvPr/>
            </p:nvSpPr>
            <p:spPr bwMode="auto">
              <a:xfrm flipH="1">
                <a:off x="2194" y="2804"/>
                <a:ext cx="654" cy="669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" name="Line 11"/>
              <p:cNvSpPr>
                <a:spLocks noChangeShapeType="1"/>
              </p:cNvSpPr>
              <p:nvPr/>
            </p:nvSpPr>
            <p:spPr bwMode="auto">
              <a:xfrm>
                <a:off x="2848" y="2713"/>
                <a:ext cx="8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" name="Line 12"/>
              <p:cNvSpPr>
                <a:spLocks noChangeShapeType="1"/>
              </p:cNvSpPr>
              <p:nvPr/>
            </p:nvSpPr>
            <p:spPr bwMode="auto">
              <a:xfrm>
                <a:off x="2937" y="2713"/>
                <a:ext cx="1" cy="9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Line 13"/>
              <p:cNvSpPr>
                <a:spLocks noChangeShapeType="1"/>
              </p:cNvSpPr>
              <p:nvPr/>
            </p:nvSpPr>
            <p:spPr bwMode="auto">
              <a:xfrm flipH="1">
                <a:off x="2877" y="2804"/>
                <a:ext cx="59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Line 14"/>
              <p:cNvSpPr>
                <a:spLocks noChangeShapeType="1"/>
              </p:cNvSpPr>
              <p:nvPr/>
            </p:nvSpPr>
            <p:spPr bwMode="auto">
              <a:xfrm flipH="1">
                <a:off x="2808" y="2855"/>
                <a:ext cx="6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Rectangle 15"/>
              <p:cNvSpPr>
                <a:spLocks noChangeArrowheads="1"/>
              </p:cNvSpPr>
              <p:nvPr/>
            </p:nvSpPr>
            <p:spPr bwMode="auto">
              <a:xfrm>
                <a:off x="2848" y="1192"/>
                <a:ext cx="8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500">
                    <a:solidFill>
                      <a:srgbClr val="000000"/>
                    </a:solidFill>
                    <a:latin typeface="Geneva"/>
                  </a:rPr>
                  <a:t>Y</a:t>
                </a:r>
                <a:endParaRPr lang="en-US" sz="2400" i="1"/>
              </a:p>
            </p:txBody>
          </p:sp>
          <p:sp>
            <p:nvSpPr>
              <p:cNvPr id="1070" name="Rectangle 16"/>
              <p:cNvSpPr>
                <a:spLocks noChangeArrowheads="1"/>
              </p:cNvSpPr>
              <p:nvPr/>
            </p:nvSpPr>
            <p:spPr bwMode="auto">
              <a:xfrm>
                <a:off x="4353" y="2712"/>
                <a:ext cx="8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500">
                    <a:solidFill>
                      <a:srgbClr val="000000"/>
                    </a:solidFill>
                    <a:latin typeface="Geneva"/>
                  </a:rPr>
                  <a:t>X</a:t>
                </a:r>
                <a:endParaRPr lang="en-US" sz="2400" i="1"/>
              </a:p>
            </p:txBody>
          </p:sp>
          <p:sp>
            <p:nvSpPr>
              <p:cNvPr id="1071" name="Rectangle 17"/>
              <p:cNvSpPr>
                <a:spLocks noChangeArrowheads="1"/>
              </p:cNvSpPr>
              <p:nvPr/>
            </p:nvSpPr>
            <p:spPr bwMode="auto">
              <a:xfrm>
                <a:off x="2081" y="3503"/>
                <a:ext cx="79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500">
                    <a:solidFill>
                      <a:srgbClr val="000000"/>
                    </a:solidFill>
                    <a:latin typeface="Geneva"/>
                  </a:rPr>
                  <a:t>Z</a:t>
                </a:r>
                <a:endParaRPr lang="en-US" sz="2400" i="1"/>
              </a:p>
            </p:txBody>
          </p:sp>
        </p:grpSp>
        <p:sp>
          <p:nvSpPr>
            <p:cNvPr id="1034" name="Freeform 18"/>
            <p:cNvSpPr>
              <a:spLocks/>
            </p:cNvSpPr>
            <p:nvPr/>
          </p:nvSpPr>
          <p:spPr bwMode="auto">
            <a:xfrm>
              <a:off x="3521" y="1912"/>
              <a:ext cx="138" cy="142"/>
            </a:xfrm>
            <a:custGeom>
              <a:avLst/>
              <a:gdLst>
                <a:gd name="T0" fmla="*/ 0 w 138"/>
                <a:gd name="T1" fmla="*/ 0 h 142"/>
                <a:gd name="T2" fmla="*/ 138 w 138"/>
                <a:gd name="T3" fmla="*/ 51 h 142"/>
                <a:gd name="T4" fmla="*/ 138 w 138"/>
                <a:gd name="T5" fmla="*/ 51 h 142"/>
                <a:gd name="T6" fmla="*/ 138 w 138"/>
                <a:gd name="T7" fmla="*/ 51 h 142"/>
                <a:gd name="T8" fmla="*/ 138 w 138"/>
                <a:gd name="T9" fmla="*/ 61 h 142"/>
                <a:gd name="T10" fmla="*/ 138 w 138"/>
                <a:gd name="T11" fmla="*/ 61 h 142"/>
                <a:gd name="T12" fmla="*/ 138 w 138"/>
                <a:gd name="T13" fmla="*/ 61 h 142"/>
                <a:gd name="T14" fmla="*/ 138 w 138"/>
                <a:gd name="T15" fmla="*/ 61 h 142"/>
                <a:gd name="T16" fmla="*/ 138 w 138"/>
                <a:gd name="T17" fmla="*/ 71 h 142"/>
                <a:gd name="T18" fmla="*/ 128 w 138"/>
                <a:gd name="T19" fmla="*/ 71 h 142"/>
                <a:gd name="T20" fmla="*/ 128 w 138"/>
                <a:gd name="T21" fmla="*/ 71 h 142"/>
                <a:gd name="T22" fmla="*/ 128 w 138"/>
                <a:gd name="T23" fmla="*/ 71 h 142"/>
                <a:gd name="T24" fmla="*/ 128 w 138"/>
                <a:gd name="T25" fmla="*/ 81 h 142"/>
                <a:gd name="T26" fmla="*/ 128 w 138"/>
                <a:gd name="T27" fmla="*/ 81 h 142"/>
                <a:gd name="T28" fmla="*/ 128 w 138"/>
                <a:gd name="T29" fmla="*/ 81 h 142"/>
                <a:gd name="T30" fmla="*/ 128 w 138"/>
                <a:gd name="T31" fmla="*/ 81 h 142"/>
                <a:gd name="T32" fmla="*/ 118 w 138"/>
                <a:gd name="T33" fmla="*/ 81 h 142"/>
                <a:gd name="T34" fmla="*/ 118 w 138"/>
                <a:gd name="T35" fmla="*/ 91 h 142"/>
                <a:gd name="T36" fmla="*/ 118 w 138"/>
                <a:gd name="T37" fmla="*/ 91 h 142"/>
                <a:gd name="T38" fmla="*/ 118 w 138"/>
                <a:gd name="T39" fmla="*/ 91 h 142"/>
                <a:gd name="T40" fmla="*/ 118 w 138"/>
                <a:gd name="T41" fmla="*/ 91 h 142"/>
                <a:gd name="T42" fmla="*/ 118 w 138"/>
                <a:gd name="T43" fmla="*/ 91 h 142"/>
                <a:gd name="T44" fmla="*/ 118 w 138"/>
                <a:gd name="T45" fmla="*/ 102 h 142"/>
                <a:gd name="T46" fmla="*/ 109 w 138"/>
                <a:gd name="T47" fmla="*/ 102 h 142"/>
                <a:gd name="T48" fmla="*/ 109 w 138"/>
                <a:gd name="T49" fmla="*/ 102 h 142"/>
                <a:gd name="T50" fmla="*/ 109 w 138"/>
                <a:gd name="T51" fmla="*/ 102 h 142"/>
                <a:gd name="T52" fmla="*/ 109 w 138"/>
                <a:gd name="T53" fmla="*/ 102 h 142"/>
                <a:gd name="T54" fmla="*/ 109 w 138"/>
                <a:gd name="T55" fmla="*/ 112 h 142"/>
                <a:gd name="T56" fmla="*/ 99 w 138"/>
                <a:gd name="T57" fmla="*/ 112 h 142"/>
                <a:gd name="T58" fmla="*/ 99 w 138"/>
                <a:gd name="T59" fmla="*/ 112 h 142"/>
                <a:gd name="T60" fmla="*/ 99 w 138"/>
                <a:gd name="T61" fmla="*/ 112 h 142"/>
                <a:gd name="T62" fmla="*/ 99 w 138"/>
                <a:gd name="T63" fmla="*/ 112 h 142"/>
                <a:gd name="T64" fmla="*/ 99 w 138"/>
                <a:gd name="T65" fmla="*/ 112 h 142"/>
                <a:gd name="T66" fmla="*/ 89 w 138"/>
                <a:gd name="T67" fmla="*/ 122 h 142"/>
                <a:gd name="T68" fmla="*/ 89 w 138"/>
                <a:gd name="T69" fmla="*/ 122 h 142"/>
                <a:gd name="T70" fmla="*/ 89 w 138"/>
                <a:gd name="T71" fmla="*/ 122 h 142"/>
                <a:gd name="T72" fmla="*/ 89 w 138"/>
                <a:gd name="T73" fmla="*/ 122 h 142"/>
                <a:gd name="T74" fmla="*/ 89 w 138"/>
                <a:gd name="T75" fmla="*/ 122 h 142"/>
                <a:gd name="T76" fmla="*/ 79 w 138"/>
                <a:gd name="T77" fmla="*/ 122 h 142"/>
                <a:gd name="T78" fmla="*/ 79 w 138"/>
                <a:gd name="T79" fmla="*/ 122 h 142"/>
                <a:gd name="T80" fmla="*/ 79 w 138"/>
                <a:gd name="T81" fmla="*/ 132 h 142"/>
                <a:gd name="T82" fmla="*/ 79 w 138"/>
                <a:gd name="T83" fmla="*/ 132 h 142"/>
                <a:gd name="T84" fmla="*/ 69 w 138"/>
                <a:gd name="T85" fmla="*/ 132 h 142"/>
                <a:gd name="T86" fmla="*/ 69 w 138"/>
                <a:gd name="T87" fmla="*/ 132 h 142"/>
                <a:gd name="T88" fmla="*/ 69 w 138"/>
                <a:gd name="T89" fmla="*/ 132 h 142"/>
                <a:gd name="T90" fmla="*/ 69 w 138"/>
                <a:gd name="T91" fmla="*/ 132 h 142"/>
                <a:gd name="T92" fmla="*/ 59 w 138"/>
                <a:gd name="T93" fmla="*/ 132 h 142"/>
                <a:gd name="T94" fmla="*/ 59 w 138"/>
                <a:gd name="T95" fmla="*/ 132 h 142"/>
                <a:gd name="T96" fmla="*/ 59 w 138"/>
                <a:gd name="T97" fmla="*/ 142 h 142"/>
                <a:gd name="T98" fmla="*/ 0 w 138"/>
                <a:gd name="T99" fmla="*/ 0 h 142"/>
                <a:gd name="T100" fmla="*/ 0 w 138"/>
                <a:gd name="T101" fmla="*/ 0 h 14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38"/>
                <a:gd name="T154" fmla="*/ 0 h 142"/>
                <a:gd name="T155" fmla="*/ 138 w 138"/>
                <a:gd name="T156" fmla="*/ 142 h 14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38" h="142">
                  <a:moveTo>
                    <a:pt x="0" y="0"/>
                  </a:moveTo>
                  <a:lnTo>
                    <a:pt x="138" y="51"/>
                  </a:lnTo>
                  <a:lnTo>
                    <a:pt x="138" y="61"/>
                  </a:lnTo>
                  <a:lnTo>
                    <a:pt x="138" y="71"/>
                  </a:lnTo>
                  <a:lnTo>
                    <a:pt x="128" y="71"/>
                  </a:lnTo>
                  <a:lnTo>
                    <a:pt x="128" y="81"/>
                  </a:lnTo>
                  <a:lnTo>
                    <a:pt x="118" y="81"/>
                  </a:lnTo>
                  <a:lnTo>
                    <a:pt x="118" y="91"/>
                  </a:lnTo>
                  <a:lnTo>
                    <a:pt x="118" y="102"/>
                  </a:lnTo>
                  <a:lnTo>
                    <a:pt x="109" y="102"/>
                  </a:lnTo>
                  <a:lnTo>
                    <a:pt x="109" y="112"/>
                  </a:lnTo>
                  <a:lnTo>
                    <a:pt x="99" y="112"/>
                  </a:lnTo>
                  <a:lnTo>
                    <a:pt x="89" y="122"/>
                  </a:lnTo>
                  <a:lnTo>
                    <a:pt x="79" y="122"/>
                  </a:lnTo>
                  <a:lnTo>
                    <a:pt x="79" y="132"/>
                  </a:lnTo>
                  <a:lnTo>
                    <a:pt x="69" y="132"/>
                  </a:lnTo>
                  <a:lnTo>
                    <a:pt x="59" y="132"/>
                  </a:lnTo>
                  <a:lnTo>
                    <a:pt x="59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Line 19"/>
            <p:cNvSpPr>
              <a:spLocks noChangeShapeType="1"/>
            </p:cNvSpPr>
            <p:nvPr/>
          </p:nvSpPr>
          <p:spPr bwMode="auto">
            <a:xfrm>
              <a:off x="3590" y="1993"/>
              <a:ext cx="287" cy="29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0"/>
            <p:cNvSpPr>
              <a:spLocks/>
            </p:cNvSpPr>
            <p:nvPr/>
          </p:nvSpPr>
          <p:spPr bwMode="auto">
            <a:xfrm>
              <a:off x="3392" y="2297"/>
              <a:ext cx="148" cy="112"/>
            </a:xfrm>
            <a:custGeom>
              <a:avLst/>
              <a:gdLst>
                <a:gd name="T0" fmla="*/ 0 w 148"/>
                <a:gd name="T1" fmla="*/ 92 h 112"/>
                <a:gd name="T2" fmla="*/ 129 w 148"/>
                <a:gd name="T3" fmla="*/ 0 h 112"/>
                <a:gd name="T4" fmla="*/ 129 w 148"/>
                <a:gd name="T5" fmla="*/ 0 h 112"/>
                <a:gd name="T6" fmla="*/ 129 w 148"/>
                <a:gd name="T7" fmla="*/ 0 h 112"/>
                <a:gd name="T8" fmla="*/ 129 w 148"/>
                <a:gd name="T9" fmla="*/ 0 h 112"/>
                <a:gd name="T10" fmla="*/ 129 w 148"/>
                <a:gd name="T11" fmla="*/ 10 h 112"/>
                <a:gd name="T12" fmla="*/ 129 w 148"/>
                <a:gd name="T13" fmla="*/ 10 h 112"/>
                <a:gd name="T14" fmla="*/ 129 w 148"/>
                <a:gd name="T15" fmla="*/ 10 h 112"/>
                <a:gd name="T16" fmla="*/ 139 w 148"/>
                <a:gd name="T17" fmla="*/ 10 h 112"/>
                <a:gd name="T18" fmla="*/ 139 w 148"/>
                <a:gd name="T19" fmla="*/ 21 h 112"/>
                <a:gd name="T20" fmla="*/ 139 w 148"/>
                <a:gd name="T21" fmla="*/ 21 h 112"/>
                <a:gd name="T22" fmla="*/ 139 w 148"/>
                <a:gd name="T23" fmla="*/ 21 h 112"/>
                <a:gd name="T24" fmla="*/ 139 w 148"/>
                <a:gd name="T25" fmla="*/ 21 h 112"/>
                <a:gd name="T26" fmla="*/ 139 w 148"/>
                <a:gd name="T27" fmla="*/ 21 h 112"/>
                <a:gd name="T28" fmla="*/ 139 w 148"/>
                <a:gd name="T29" fmla="*/ 31 h 112"/>
                <a:gd name="T30" fmla="*/ 139 w 148"/>
                <a:gd name="T31" fmla="*/ 31 h 112"/>
                <a:gd name="T32" fmla="*/ 139 w 148"/>
                <a:gd name="T33" fmla="*/ 31 h 112"/>
                <a:gd name="T34" fmla="*/ 139 w 148"/>
                <a:gd name="T35" fmla="*/ 31 h 112"/>
                <a:gd name="T36" fmla="*/ 148 w 148"/>
                <a:gd name="T37" fmla="*/ 41 h 112"/>
                <a:gd name="T38" fmla="*/ 148 w 148"/>
                <a:gd name="T39" fmla="*/ 41 h 112"/>
                <a:gd name="T40" fmla="*/ 148 w 148"/>
                <a:gd name="T41" fmla="*/ 41 h 112"/>
                <a:gd name="T42" fmla="*/ 148 w 148"/>
                <a:gd name="T43" fmla="*/ 41 h 112"/>
                <a:gd name="T44" fmla="*/ 148 w 148"/>
                <a:gd name="T45" fmla="*/ 51 h 112"/>
                <a:gd name="T46" fmla="*/ 148 w 148"/>
                <a:gd name="T47" fmla="*/ 51 h 112"/>
                <a:gd name="T48" fmla="*/ 148 w 148"/>
                <a:gd name="T49" fmla="*/ 51 h 112"/>
                <a:gd name="T50" fmla="*/ 148 w 148"/>
                <a:gd name="T51" fmla="*/ 51 h 112"/>
                <a:gd name="T52" fmla="*/ 148 w 148"/>
                <a:gd name="T53" fmla="*/ 61 h 112"/>
                <a:gd name="T54" fmla="*/ 148 w 148"/>
                <a:gd name="T55" fmla="*/ 61 h 112"/>
                <a:gd name="T56" fmla="*/ 148 w 148"/>
                <a:gd name="T57" fmla="*/ 61 h 112"/>
                <a:gd name="T58" fmla="*/ 148 w 148"/>
                <a:gd name="T59" fmla="*/ 61 h 112"/>
                <a:gd name="T60" fmla="*/ 148 w 148"/>
                <a:gd name="T61" fmla="*/ 71 h 112"/>
                <a:gd name="T62" fmla="*/ 148 w 148"/>
                <a:gd name="T63" fmla="*/ 71 h 112"/>
                <a:gd name="T64" fmla="*/ 148 w 148"/>
                <a:gd name="T65" fmla="*/ 71 h 112"/>
                <a:gd name="T66" fmla="*/ 148 w 148"/>
                <a:gd name="T67" fmla="*/ 81 h 112"/>
                <a:gd name="T68" fmla="*/ 148 w 148"/>
                <a:gd name="T69" fmla="*/ 81 h 112"/>
                <a:gd name="T70" fmla="*/ 148 w 148"/>
                <a:gd name="T71" fmla="*/ 81 h 112"/>
                <a:gd name="T72" fmla="*/ 148 w 148"/>
                <a:gd name="T73" fmla="*/ 81 h 112"/>
                <a:gd name="T74" fmla="*/ 148 w 148"/>
                <a:gd name="T75" fmla="*/ 92 h 112"/>
                <a:gd name="T76" fmla="*/ 148 w 148"/>
                <a:gd name="T77" fmla="*/ 92 h 112"/>
                <a:gd name="T78" fmla="*/ 148 w 148"/>
                <a:gd name="T79" fmla="*/ 92 h 112"/>
                <a:gd name="T80" fmla="*/ 148 w 148"/>
                <a:gd name="T81" fmla="*/ 92 h 112"/>
                <a:gd name="T82" fmla="*/ 148 w 148"/>
                <a:gd name="T83" fmla="*/ 102 h 112"/>
                <a:gd name="T84" fmla="*/ 148 w 148"/>
                <a:gd name="T85" fmla="*/ 102 h 112"/>
                <a:gd name="T86" fmla="*/ 148 w 148"/>
                <a:gd name="T87" fmla="*/ 102 h 112"/>
                <a:gd name="T88" fmla="*/ 148 w 148"/>
                <a:gd name="T89" fmla="*/ 102 h 112"/>
                <a:gd name="T90" fmla="*/ 148 w 148"/>
                <a:gd name="T91" fmla="*/ 112 h 112"/>
                <a:gd name="T92" fmla="*/ 148 w 148"/>
                <a:gd name="T93" fmla="*/ 112 h 112"/>
                <a:gd name="T94" fmla="*/ 148 w 148"/>
                <a:gd name="T95" fmla="*/ 112 h 112"/>
                <a:gd name="T96" fmla="*/ 148 w 148"/>
                <a:gd name="T97" fmla="*/ 112 h 112"/>
                <a:gd name="T98" fmla="*/ 0 w 148"/>
                <a:gd name="T99" fmla="*/ 92 h 112"/>
                <a:gd name="T100" fmla="*/ 0 w 148"/>
                <a:gd name="T101" fmla="*/ 92 h 1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8"/>
                <a:gd name="T154" fmla="*/ 0 h 112"/>
                <a:gd name="T155" fmla="*/ 148 w 148"/>
                <a:gd name="T156" fmla="*/ 112 h 11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8" h="112">
                  <a:moveTo>
                    <a:pt x="0" y="92"/>
                  </a:moveTo>
                  <a:lnTo>
                    <a:pt x="129" y="0"/>
                  </a:lnTo>
                  <a:lnTo>
                    <a:pt x="129" y="10"/>
                  </a:lnTo>
                  <a:lnTo>
                    <a:pt x="139" y="10"/>
                  </a:lnTo>
                  <a:lnTo>
                    <a:pt x="139" y="21"/>
                  </a:lnTo>
                  <a:lnTo>
                    <a:pt x="139" y="31"/>
                  </a:lnTo>
                  <a:lnTo>
                    <a:pt x="148" y="41"/>
                  </a:lnTo>
                  <a:lnTo>
                    <a:pt x="148" y="51"/>
                  </a:lnTo>
                  <a:lnTo>
                    <a:pt x="148" y="61"/>
                  </a:lnTo>
                  <a:lnTo>
                    <a:pt x="148" y="71"/>
                  </a:lnTo>
                  <a:lnTo>
                    <a:pt x="148" y="81"/>
                  </a:lnTo>
                  <a:lnTo>
                    <a:pt x="148" y="92"/>
                  </a:lnTo>
                  <a:lnTo>
                    <a:pt x="148" y="102"/>
                  </a:lnTo>
                  <a:lnTo>
                    <a:pt x="148" y="112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Line 21"/>
            <p:cNvSpPr>
              <a:spLocks noChangeShapeType="1"/>
            </p:cNvSpPr>
            <p:nvPr/>
          </p:nvSpPr>
          <p:spPr bwMode="auto">
            <a:xfrm flipH="1">
              <a:off x="3501" y="2274"/>
              <a:ext cx="366" cy="8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Rectangle 22"/>
            <p:cNvSpPr>
              <a:spLocks noChangeArrowheads="1"/>
            </p:cNvSpPr>
            <p:nvPr/>
          </p:nvSpPr>
          <p:spPr bwMode="auto">
            <a:xfrm>
              <a:off x="3511" y="1780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500">
                  <a:solidFill>
                    <a:srgbClr val="000000"/>
                  </a:solidFill>
                  <a:latin typeface="Geneva"/>
                </a:rPr>
                <a:t>V</a:t>
              </a:r>
              <a:endParaRPr lang="en-US" sz="2400" i="1"/>
            </a:p>
          </p:txBody>
        </p:sp>
        <p:sp>
          <p:nvSpPr>
            <p:cNvPr id="1039" name="Rectangle 23"/>
            <p:cNvSpPr>
              <a:spLocks noChangeArrowheads="1"/>
            </p:cNvSpPr>
            <p:nvPr/>
          </p:nvSpPr>
          <p:spPr bwMode="auto">
            <a:xfrm>
              <a:off x="4042" y="1800"/>
              <a:ext cx="9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500">
                  <a:solidFill>
                    <a:srgbClr val="000000"/>
                  </a:solidFill>
                  <a:latin typeface="Geneva"/>
                </a:rPr>
                <a:t>U</a:t>
              </a:r>
              <a:endParaRPr lang="en-US" sz="2400" i="1"/>
            </a:p>
          </p:txBody>
        </p:sp>
        <p:sp>
          <p:nvSpPr>
            <p:cNvPr id="1040" name="Rectangle 24"/>
            <p:cNvSpPr>
              <a:spLocks noChangeArrowheads="1"/>
            </p:cNvSpPr>
            <p:nvPr/>
          </p:nvSpPr>
          <p:spPr bwMode="auto">
            <a:xfrm>
              <a:off x="3299" y="2337"/>
              <a:ext cx="9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500">
                  <a:solidFill>
                    <a:srgbClr val="000000"/>
                  </a:solidFill>
                  <a:latin typeface="Geneva"/>
                </a:rPr>
                <a:t>N</a:t>
              </a:r>
              <a:endParaRPr lang="en-US" sz="2400" i="1"/>
            </a:p>
          </p:txBody>
        </p:sp>
        <p:sp>
          <p:nvSpPr>
            <p:cNvPr id="1041" name="Arc 25"/>
            <p:cNvSpPr>
              <a:spLocks/>
            </p:cNvSpPr>
            <p:nvPr/>
          </p:nvSpPr>
          <p:spPr bwMode="auto">
            <a:xfrm>
              <a:off x="3343" y="1922"/>
              <a:ext cx="188" cy="17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59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Line 26"/>
            <p:cNvSpPr>
              <a:spLocks noChangeShapeType="1"/>
            </p:cNvSpPr>
            <p:nvPr/>
          </p:nvSpPr>
          <p:spPr bwMode="auto">
            <a:xfrm>
              <a:off x="3354" y="2064"/>
              <a:ext cx="513" cy="2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auto">
            <a:xfrm>
              <a:off x="3323" y="1943"/>
              <a:ext cx="79" cy="101"/>
            </a:xfrm>
            <a:custGeom>
              <a:avLst/>
              <a:gdLst>
                <a:gd name="T0" fmla="*/ 69 w 79"/>
                <a:gd name="T1" fmla="*/ 0 h 101"/>
                <a:gd name="T2" fmla="*/ 79 w 79"/>
                <a:gd name="T3" fmla="*/ 101 h 101"/>
                <a:gd name="T4" fmla="*/ 69 w 79"/>
                <a:gd name="T5" fmla="*/ 101 h 101"/>
                <a:gd name="T6" fmla="*/ 69 w 79"/>
                <a:gd name="T7" fmla="*/ 101 h 101"/>
                <a:gd name="T8" fmla="*/ 69 w 79"/>
                <a:gd name="T9" fmla="*/ 101 h 101"/>
                <a:gd name="T10" fmla="*/ 69 w 79"/>
                <a:gd name="T11" fmla="*/ 101 h 101"/>
                <a:gd name="T12" fmla="*/ 69 w 79"/>
                <a:gd name="T13" fmla="*/ 101 h 101"/>
                <a:gd name="T14" fmla="*/ 69 w 79"/>
                <a:gd name="T15" fmla="*/ 101 h 101"/>
                <a:gd name="T16" fmla="*/ 59 w 79"/>
                <a:gd name="T17" fmla="*/ 101 h 101"/>
                <a:gd name="T18" fmla="*/ 59 w 79"/>
                <a:gd name="T19" fmla="*/ 101 h 101"/>
                <a:gd name="T20" fmla="*/ 59 w 79"/>
                <a:gd name="T21" fmla="*/ 101 h 101"/>
                <a:gd name="T22" fmla="*/ 59 w 79"/>
                <a:gd name="T23" fmla="*/ 91 h 101"/>
                <a:gd name="T24" fmla="*/ 59 w 79"/>
                <a:gd name="T25" fmla="*/ 91 h 101"/>
                <a:gd name="T26" fmla="*/ 59 w 79"/>
                <a:gd name="T27" fmla="*/ 91 h 101"/>
                <a:gd name="T28" fmla="*/ 49 w 79"/>
                <a:gd name="T29" fmla="*/ 91 h 101"/>
                <a:gd name="T30" fmla="*/ 49 w 79"/>
                <a:gd name="T31" fmla="*/ 91 h 101"/>
                <a:gd name="T32" fmla="*/ 49 w 79"/>
                <a:gd name="T33" fmla="*/ 91 h 101"/>
                <a:gd name="T34" fmla="*/ 49 w 79"/>
                <a:gd name="T35" fmla="*/ 91 h 101"/>
                <a:gd name="T36" fmla="*/ 49 w 79"/>
                <a:gd name="T37" fmla="*/ 91 h 101"/>
                <a:gd name="T38" fmla="*/ 49 w 79"/>
                <a:gd name="T39" fmla="*/ 91 h 101"/>
                <a:gd name="T40" fmla="*/ 39 w 79"/>
                <a:gd name="T41" fmla="*/ 91 h 101"/>
                <a:gd name="T42" fmla="*/ 39 w 79"/>
                <a:gd name="T43" fmla="*/ 91 h 101"/>
                <a:gd name="T44" fmla="*/ 39 w 79"/>
                <a:gd name="T45" fmla="*/ 91 h 101"/>
                <a:gd name="T46" fmla="*/ 39 w 79"/>
                <a:gd name="T47" fmla="*/ 91 h 101"/>
                <a:gd name="T48" fmla="*/ 39 w 79"/>
                <a:gd name="T49" fmla="*/ 91 h 101"/>
                <a:gd name="T50" fmla="*/ 39 w 79"/>
                <a:gd name="T51" fmla="*/ 91 h 101"/>
                <a:gd name="T52" fmla="*/ 29 w 79"/>
                <a:gd name="T53" fmla="*/ 91 h 101"/>
                <a:gd name="T54" fmla="*/ 29 w 79"/>
                <a:gd name="T55" fmla="*/ 91 h 101"/>
                <a:gd name="T56" fmla="*/ 29 w 79"/>
                <a:gd name="T57" fmla="*/ 91 h 101"/>
                <a:gd name="T58" fmla="*/ 29 w 79"/>
                <a:gd name="T59" fmla="*/ 91 h 101"/>
                <a:gd name="T60" fmla="*/ 29 w 79"/>
                <a:gd name="T61" fmla="*/ 81 h 101"/>
                <a:gd name="T62" fmla="*/ 29 w 79"/>
                <a:gd name="T63" fmla="*/ 81 h 101"/>
                <a:gd name="T64" fmla="*/ 19 w 79"/>
                <a:gd name="T65" fmla="*/ 81 h 101"/>
                <a:gd name="T66" fmla="*/ 19 w 79"/>
                <a:gd name="T67" fmla="*/ 81 h 101"/>
                <a:gd name="T68" fmla="*/ 19 w 79"/>
                <a:gd name="T69" fmla="*/ 81 h 101"/>
                <a:gd name="T70" fmla="*/ 19 w 79"/>
                <a:gd name="T71" fmla="*/ 81 h 101"/>
                <a:gd name="T72" fmla="*/ 19 w 79"/>
                <a:gd name="T73" fmla="*/ 81 h 101"/>
                <a:gd name="T74" fmla="*/ 19 w 79"/>
                <a:gd name="T75" fmla="*/ 81 h 101"/>
                <a:gd name="T76" fmla="*/ 19 w 79"/>
                <a:gd name="T77" fmla="*/ 81 h 101"/>
                <a:gd name="T78" fmla="*/ 10 w 79"/>
                <a:gd name="T79" fmla="*/ 81 h 101"/>
                <a:gd name="T80" fmla="*/ 10 w 79"/>
                <a:gd name="T81" fmla="*/ 71 h 101"/>
                <a:gd name="T82" fmla="*/ 10 w 79"/>
                <a:gd name="T83" fmla="*/ 71 h 101"/>
                <a:gd name="T84" fmla="*/ 10 w 79"/>
                <a:gd name="T85" fmla="*/ 71 h 101"/>
                <a:gd name="T86" fmla="*/ 10 w 79"/>
                <a:gd name="T87" fmla="*/ 71 h 101"/>
                <a:gd name="T88" fmla="*/ 10 w 79"/>
                <a:gd name="T89" fmla="*/ 71 h 101"/>
                <a:gd name="T90" fmla="*/ 10 w 79"/>
                <a:gd name="T91" fmla="*/ 71 h 101"/>
                <a:gd name="T92" fmla="*/ 10 w 79"/>
                <a:gd name="T93" fmla="*/ 71 h 101"/>
                <a:gd name="T94" fmla="*/ 0 w 79"/>
                <a:gd name="T95" fmla="*/ 71 h 101"/>
                <a:gd name="T96" fmla="*/ 0 w 79"/>
                <a:gd name="T97" fmla="*/ 71 h 101"/>
                <a:gd name="T98" fmla="*/ 69 w 79"/>
                <a:gd name="T99" fmla="*/ 0 h 101"/>
                <a:gd name="T100" fmla="*/ 69 w 79"/>
                <a:gd name="T101" fmla="*/ 0 h 10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9"/>
                <a:gd name="T154" fmla="*/ 0 h 101"/>
                <a:gd name="T155" fmla="*/ 79 w 79"/>
                <a:gd name="T156" fmla="*/ 101 h 10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9" h="101">
                  <a:moveTo>
                    <a:pt x="69" y="0"/>
                  </a:moveTo>
                  <a:lnTo>
                    <a:pt x="79" y="101"/>
                  </a:lnTo>
                  <a:lnTo>
                    <a:pt x="69" y="101"/>
                  </a:lnTo>
                  <a:lnTo>
                    <a:pt x="59" y="101"/>
                  </a:lnTo>
                  <a:lnTo>
                    <a:pt x="59" y="91"/>
                  </a:lnTo>
                  <a:lnTo>
                    <a:pt x="49" y="91"/>
                  </a:lnTo>
                  <a:lnTo>
                    <a:pt x="39" y="91"/>
                  </a:lnTo>
                  <a:lnTo>
                    <a:pt x="29" y="91"/>
                  </a:lnTo>
                  <a:lnTo>
                    <a:pt x="29" y="81"/>
                  </a:lnTo>
                  <a:lnTo>
                    <a:pt x="19" y="81"/>
                  </a:lnTo>
                  <a:lnTo>
                    <a:pt x="10" y="81"/>
                  </a:lnTo>
                  <a:lnTo>
                    <a:pt x="10" y="71"/>
                  </a:lnTo>
                  <a:lnTo>
                    <a:pt x="0" y="7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auto">
            <a:xfrm flipV="1">
              <a:off x="3333" y="2015"/>
              <a:ext cx="29" cy="6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29"/>
            <p:cNvSpPr>
              <a:spLocks noChangeArrowheads="1"/>
            </p:cNvSpPr>
            <p:nvPr/>
          </p:nvSpPr>
          <p:spPr bwMode="auto">
            <a:xfrm>
              <a:off x="3046" y="2044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500">
                  <a:solidFill>
                    <a:srgbClr val="000000"/>
                  </a:solidFill>
                  <a:latin typeface="Geneva"/>
                </a:rPr>
                <a:t>V</a:t>
              </a:r>
              <a:endParaRPr lang="en-US" sz="2400" i="1"/>
            </a:p>
          </p:txBody>
        </p:sp>
        <p:sp>
          <p:nvSpPr>
            <p:cNvPr id="1046" name="Rectangle 30"/>
            <p:cNvSpPr>
              <a:spLocks noChangeArrowheads="1"/>
            </p:cNvSpPr>
            <p:nvPr/>
          </p:nvSpPr>
          <p:spPr bwMode="auto">
            <a:xfrm>
              <a:off x="3131" y="2044"/>
              <a:ext cx="9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500">
                  <a:solidFill>
                    <a:srgbClr val="000000"/>
                  </a:solidFill>
                  <a:latin typeface="Geneva"/>
                </a:rPr>
                <a:t>U</a:t>
              </a:r>
              <a:endParaRPr lang="en-US" sz="2400" i="1"/>
            </a:p>
          </p:txBody>
        </p:sp>
        <p:sp>
          <p:nvSpPr>
            <p:cNvPr id="1047" name="Rectangle 31"/>
            <p:cNvSpPr>
              <a:spLocks noChangeArrowheads="1"/>
            </p:cNvSpPr>
            <p:nvPr/>
          </p:nvSpPr>
          <p:spPr bwMode="auto">
            <a:xfrm>
              <a:off x="3214" y="2044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500">
                  <a:solidFill>
                    <a:srgbClr val="000000"/>
                  </a:solidFill>
                  <a:latin typeface="Geneva"/>
                </a:rPr>
                <a:t>V</a:t>
              </a:r>
              <a:endParaRPr lang="en-US" sz="2400" i="1"/>
            </a:p>
          </p:txBody>
        </p:sp>
        <p:sp>
          <p:nvSpPr>
            <p:cNvPr id="1048" name="Line 32"/>
            <p:cNvSpPr>
              <a:spLocks noChangeShapeType="1"/>
            </p:cNvSpPr>
            <p:nvPr/>
          </p:nvSpPr>
          <p:spPr bwMode="auto">
            <a:xfrm flipH="1" flipV="1">
              <a:off x="3689" y="2238"/>
              <a:ext cx="78" cy="5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33"/>
            <p:cNvSpPr>
              <a:spLocks noChangeShapeType="1"/>
            </p:cNvSpPr>
            <p:nvPr/>
          </p:nvSpPr>
          <p:spPr bwMode="auto">
            <a:xfrm flipV="1">
              <a:off x="3693" y="2207"/>
              <a:ext cx="134" cy="2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34"/>
            <p:cNvSpPr>
              <a:spLocks/>
            </p:cNvSpPr>
            <p:nvPr/>
          </p:nvSpPr>
          <p:spPr bwMode="auto">
            <a:xfrm>
              <a:off x="3323" y="2054"/>
              <a:ext cx="99" cy="71"/>
            </a:xfrm>
            <a:custGeom>
              <a:avLst/>
              <a:gdLst>
                <a:gd name="T0" fmla="*/ 0 w 99"/>
                <a:gd name="T1" fmla="*/ 10 h 71"/>
                <a:gd name="T2" fmla="*/ 99 w 99"/>
                <a:gd name="T3" fmla="*/ 0 h 71"/>
                <a:gd name="T4" fmla="*/ 99 w 99"/>
                <a:gd name="T5" fmla="*/ 0 h 71"/>
                <a:gd name="T6" fmla="*/ 99 w 99"/>
                <a:gd name="T7" fmla="*/ 0 h 71"/>
                <a:gd name="T8" fmla="*/ 99 w 99"/>
                <a:gd name="T9" fmla="*/ 0 h 71"/>
                <a:gd name="T10" fmla="*/ 99 w 99"/>
                <a:gd name="T11" fmla="*/ 0 h 71"/>
                <a:gd name="T12" fmla="*/ 99 w 99"/>
                <a:gd name="T13" fmla="*/ 0 h 71"/>
                <a:gd name="T14" fmla="*/ 99 w 99"/>
                <a:gd name="T15" fmla="*/ 10 h 71"/>
                <a:gd name="T16" fmla="*/ 99 w 99"/>
                <a:gd name="T17" fmla="*/ 10 h 71"/>
                <a:gd name="T18" fmla="*/ 99 w 99"/>
                <a:gd name="T19" fmla="*/ 10 h 71"/>
                <a:gd name="T20" fmla="*/ 99 w 99"/>
                <a:gd name="T21" fmla="*/ 10 h 71"/>
                <a:gd name="T22" fmla="*/ 99 w 99"/>
                <a:gd name="T23" fmla="*/ 10 h 71"/>
                <a:gd name="T24" fmla="*/ 99 w 99"/>
                <a:gd name="T25" fmla="*/ 10 h 71"/>
                <a:gd name="T26" fmla="*/ 99 w 99"/>
                <a:gd name="T27" fmla="*/ 20 h 71"/>
                <a:gd name="T28" fmla="*/ 99 w 99"/>
                <a:gd name="T29" fmla="*/ 20 h 71"/>
                <a:gd name="T30" fmla="*/ 99 w 99"/>
                <a:gd name="T31" fmla="*/ 20 h 71"/>
                <a:gd name="T32" fmla="*/ 99 w 99"/>
                <a:gd name="T33" fmla="*/ 20 h 71"/>
                <a:gd name="T34" fmla="*/ 99 w 99"/>
                <a:gd name="T35" fmla="*/ 20 h 71"/>
                <a:gd name="T36" fmla="*/ 99 w 99"/>
                <a:gd name="T37" fmla="*/ 20 h 71"/>
                <a:gd name="T38" fmla="*/ 99 w 99"/>
                <a:gd name="T39" fmla="*/ 30 h 71"/>
                <a:gd name="T40" fmla="*/ 99 w 99"/>
                <a:gd name="T41" fmla="*/ 30 h 71"/>
                <a:gd name="T42" fmla="*/ 99 w 99"/>
                <a:gd name="T43" fmla="*/ 30 h 71"/>
                <a:gd name="T44" fmla="*/ 99 w 99"/>
                <a:gd name="T45" fmla="*/ 30 h 71"/>
                <a:gd name="T46" fmla="*/ 99 w 99"/>
                <a:gd name="T47" fmla="*/ 30 h 71"/>
                <a:gd name="T48" fmla="*/ 99 w 99"/>
                <a:gd name="T49" fmla="*/ 41 h 71"/>
                <a:gd name="T50" fmla="*/ 99 w 99"/>
                <a:gd name="T51" fmla="*/ 41 h 71"/>
                <a:gd name="T52" fmla="*/ 99 w 99"/>
                <a:gd name="T53" fmla="*/ 41 h 71"/>
                <a:gd name="T54" fmla="*/ 99 w 99"/>
                <a:gd name="T55" fmla="*/ 41 h 71"/>
                <a:gd name="T56" fmla="*/ 99 w 99"/>
                <a:gd name="T57" fmla="*/ 41 h 71"/>
                <a:gd name="T58" fmla="*/ 99 w 99"/>
                <a:gd name="T59" fmla="*/ 41 h 71"/>
                <a:gd name="T60" fmla="*/ 99 w 99"/>
                <a:gd name="T61" fmla="*/ 41 h 71"/>
                <a:gd name="T62" fmla="*/ 99 w 99"/>
                <a:gd name="T63" fmla="*/ 51 h 71"/>
                <a:gd name="T64" fmla="*/ 89 w 99"/>
                <a:gd name="T65" fmla="*/ 51 h 71"/>
                <a:gd name="T66" fmla="*/ 89 w 99"/>
                <a:gd name="T67" fmla="*/ 51 h 71"/>
                <a:gd name="T68" fmla="*/ 89 w 99"/>
                <a:gd name="T69" fmla="*/ 51 h 71"/>
                <a:gd name="T70" fmla="*/ 89 w 99"/>
                <a:gd name="T71" fmla="*/ 51 h 71"/>
                <a:gd name="T72" fmla="*/ 89 w 99"/>
                <a:gd name="T73" fmla="*/ 51 h 71"/>
                <a:gd name="T74" fmla="*/ 89 w 99"/>
                <a:gd name="T75" fmla="*/ 61 h 71"/>
                <a:gd name="T76" fmla="*/ 89 w 99"/>
                <a:gd name="T77" fmla="*/ 61 h 71"/>
                <a:gd name="T78" fmla="*/ 89 w 99"/>
                <a:gd name="T79" fmla="*/ 61 h 71"/>
                <a:gd name="T80" fmla="*/ 89 w 99"/>
                <a:gd name="T81" fmla="*/ 61 h 71"/>
                <a:gd name="T82" fmla="*/ 89 w 99"/>
                <a:gd name="T83" fmla="*/ 61 h 71"/>
                <a:gd name="T84" fmla="*/ 89 w 99"/>
                <a:gd name="T85" fmla="*/ 61 h 71"/>
                <a:gd name="T86" fmla="*/ 79 w 99"/>
                <a:gd name="T87" fmla="*/ 61 h 71"/>
                <a:gd name="T88" fmla="*/ 79 w 99"/>
                <a:gd name="T89" fmla="*/ 71 h 71"/>
                <a:gd name="T90" fmla="*/ 79 w 99"/>
                <a:gd name="T91" fmla="*/ 71 h 71"/>
                <a:gd name="T92" fmla="*/ 79 w 99"/>
                <a:gd name="T93" fmla="*/ 71 h 71"/>
                <a:gd name="T94" fmla="*/ 79 w 99"/>
                <a:gd name="T95" fmla="*/ 71 h 71"/>
                <a:gd name="T96" fmla="*/ 79 w 99"/>
                <a:gd name="T97" fmla="*/ 71 h 71"/>
                <a:gd name="T98" fmla="*/ 0 w 99"/>
                <a:gd name="T99" fmla="*/ 10 h 71"/>
                <a:gd name="T100" fmla="*/ 0 w 99"/>
                <a:gd name="T101" fmla="*/ 10 h 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"/>
                <a:gd name="T154" fmla="*/ 0 h 71"/>
                <a:gd name="T155" fmla="*/ 99 w 99"/>
                <a:gd name="T156" fmla="*/ 71 h 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" h="71">
                  <a:moveTo>
                    <a:pt x="0" y="10"/>
                  </a:moveTo>
                  <a:lnTo>
                    <a:pt x="99" y="0"/>
                  </a:lnTo>
                  <a:lnTo>
                    <a:pt x="99" y="10"/>
                  </a:lnTo>
                  <a:lnTo>
                    <a:pt x="99" y="20"/>
                  </a:lnTo>
                  <a:lnTo>
                    <a:pt x="99" y="30"/>
                  </a:lnTo>
                  <a:lnTo>
                    <a:pt x="99" y="41"/>
                  </a:lnTo>
                  <a:lnTo>
                    <a:pt x="99" y="51"/>
                  </a:lnTo>
                  <a:lnTo>
                    <a:pt x="89" y="51"/>
                  </a:lnTo>
                  <a:lnTo>
                    <a:pt x="89" y="61"/>
                  </a:lnTo>
                  <a:lnTo>
                    <a:pt x="79" y="61"/>
                  </a:lnTo>
                  <a:lnTo>
                    <a:pt x="79" y="71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Line 35"/>
            <p:cNvSpPr>
              <a:spLocks noChangeShapeType="1"/>
            </p:cNvSpPr>
            <p:nvPr/>
          </p:nvSpPr>
          <p:spPr bwMode="auto">
            <a:xfrm flipH="1" flipV="1">
              <a:off x="3402" y="2085"/>
              <a:ext cx="69" cy="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36"/>
            <p:cNvSpPr>
              <a:spLocks noChangeArrowheads="1"/>
            </p:cNvSpPr>
            <p:nvPr/>
          </p:nvSpPr>
          <p:spPr bwMode="auto">
            <a:xfrm>
              <a:off x="3917" y="2236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500">
                  <a:solidFill>
                    <a:srgbClr val="000000"/>
                  </a:solidFill>
                  <a:latin typeface="Geneva"/>
                </a:rPr>
                <a:t>V</a:t>
              </a:r>
              <a:endParaRPr lang="en-US" sz="2400" i="1"/>
            </a:p>
          </p:txBody>
        </p:sp>
        <p:sp>
          <p:nvSpPr>
            <p:cNvPr id="1053" name="Rectangle 37"/>
            <p:cNvSpPr>
              <a:spLocks noChangeArrowheads="1"/>
            </p:cNvSpPr>
            <p:nvPr/>
          </p:nvSpPr>
          <p:spPr bwMode="auto">
            <a:xfrm>
              <a:off x="4003" y="2236"/>
              <a:ext cx="9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500">
                  <a:solidFill>
                    <a:srgbClr val="000000"/>
                  </a:solidFill>
                  <a:latin typeface="Geneva"/>
                </a:rPr>
                <a:t>R</a:t>
              </a:r>
              <a:endParaRPr lang="en-US" sz="2400" i="1"/>
            </a:p>
          </p:txBody>
        </p:sp>
        <p:sp>
          <p:nvSpPr>
            <p:cNvPr id="1054" name="Rectangle 38"/>
            <p:cNvSpPr>
              <a:spLocks noChangeArrowheads="1"/>
            </p:cNvSpPr>
            <p:nvPr/>
          </p:nvSpPr>
          <p:spPr bwMode="auto">
            <a:xfrm>
              <a:off x="4086" y="2236"/>
              <a:ext cx="8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500">
                  <a:solidFill>
                    <a:srgbClr val="000000"/>
                  </a:solidFill>
                  <a:latin typeface="Geneva"/>
                </a:rPr>
                <a:t>P</a:t>
              </a:r>
              <a:endParaRPr lang="en-US" sz="2400" i="1"/>
            </a:p>
          </p:txBody>
        </p:sp>
        <p:sp>
          <p:nvSpPr>
            <p:cNvPr id="1055" name="Freeform 39"/>
            <p:cNvSpPr>
              <a:spLocks/>
            </p:cNvSpPr>
            <p:nvPr/>
          </p:nvSpPr>
          <p:spPr bwMode="auto">
            <a:xfrm>
              <a:off x="3897" y="1953"/>
              <a:ext cx="109" cy="152"/>
            </a:xfrm>
            <a:custGeom>
              <a:avLst/>
              <a:gdLst>
                <a:gd name="T0" fmla="*/ 109 w 109"/>
                <a:gd name="T1" fmla="*/ 0 h 152"/>
                <a:gd name="T2" fmla="*/ 109 w 109"/>
                <a:gd name="T3" fmla="*/ 152 h 152"/>
                <a:gd name="T4" fmla="*/ 109 w 109"/>
                <a:gd name="T5" fmla="*/ 152 h 152"/>
                <a:gd name="T6" fmla="*/ 109 w 109"/>
                <a:gd name="T7" fmla="*/ 152 h 152"/>
                <a:gd name="T8" fmla="*/ 109 w 109"/>
                <a:gd name="T9" fmla="*/ 152 h 152"/>
                <a:gd name="T10" fmla="*/ 99 w 109"/>
                <a:gd name="T11" fmla="*/ 152 h 152"/>
                <a:gd name="T12" fmla="*/ 99 w 109"/>
                <a:gd name="T13" fmla="*/ 152 h 152"/>
                <a:gd name="T14" fmla="*/ 99 w 109"/>
                <a:gd name="T15" fmla="*/ 152 h 152"/>
                <a:gd name="T16" fmla="*/ 99 w 109"/>
                <a:gd name="T17" fmla="*/ 152 h 152"/>
                <a:gd name="T18" fmla="*/ 89 w 109"/>
                <a:gd name="T19" fmla="*/ 142 h 152"/>
                <a:gd name="T20" fmla="*/ 89 w 109"/>
                <a:gd name="T21" fmla="*/ 142 h 152"/>
                <a:gd name="T22" fmla="*/ 89 w 109"/>
                <a:gd name="T23" fmla="*/ 142 h 152"/>
                <a:gd name="T24" fmla="*/ 89 w 109"/>
                <a:gd name="T25" fmla="*/ 142 h 152"/>
                <a:gd name="T26" fmla="*/ 79 w 109"/>
                <a:gd name="T27" fmla="*/ 142 h 152"/>
                <a:gd name="T28" fmla="*/ 79 w 109"/>
                <a:gd name="T29" fmla="*/ 142 h 152"/>
                <a:gd name="T30" fmla="*/ 79 w 109"/>
                <a:gd name="T31" fmla="*/ 142 h 152"/>
                <a:gd name="T32" fmla="*/ 79 w 109"/>
                <a:gd name="T33" fmla="*/ 142 h 152"/>
                <a:gd name="T34" fmla="*/ 69 w 109"/>
                <a:gd name="T35" fmla="*/ 142 h 152"/>
                <a:gd name="T36" fmla="*/ 69 w 109"/>
                <a:gd name="T37" fmla="*/ 142 h 152"/>
                <a:gd name="T38" fmla="*/ 69 w 109"/>
                <a:gd name="T39" fmla="*/ 142 h 152"/>
                <a:gd name="T40" fmla="*/ 69 w 109"/>
                <a:gd name="T41" fmla="*/ 142 h 152"/>
                <a:gd name="T42" fmla="*/ 59 w 109"/>
                <a:gd name="T43" fmla="*/ 142 h 152"/>
                <a:gd name="T44" fmla="*/ 59 w 109"/>
                <a:gd name="T45" fmla="*/ 142 h 152"/>
                <a:gd name="T46" fmla="*/ 59 w 109"/>
                <a:gd name="T47" fmla="*/ 142 h 152"/>
                <a:gd name="T48" fmla="*/ 59 w 109"/>
                <a:gd name="T49" fmla="*/ 142 h 152"/>
                <a:gd name="T50" fmla="*/ 49 w 109"/>
                <a:gd name="T51" fmla="*/ 131 h 152"/>
                <a:gd name="T52" fmla="*/ 49 w 109"/>
                <a:gd name="T53" fmla="*/ 131 h 152"/>
                <a:gd name="T54" fmla="*/ 49 w 109"/>
                <a:gd name="T55" fmla="*/ 131 h 152"/>
                <a:gd name="T56" fmla="*/ 49 w 109"/>
                <a:gd name="T57" fmla="*/ 131 h 152"/>
                <a:gd name="T58" fmla="*/ 39 w 109"/>
                <a:gd name="T59" fmla="*/ 131 h 152"/>
                <a:gd name="T60" fmla="*/ 39 w 109"/>
                <a:gd name="T61" fmla="*/ 131 h 152"/>
                <a:gd name="T62" fmla="*/ 39 w 109"/>
                <a:gd name="T63" fmla="*/ 131 h 152"/>
                <a:gd name="T64" fmla="*/ 39 w 109"/>
                <a:gd name="T65" fmla="*/ 131 h 152"/>
                <a:gd name="T66" fmla="*/ 39 w 109"/>
                <a:gd name="T67" fmla="*/ 121 h 152"/>
                <a:gd name="T68" fmla="*/ 29 w 109"/>
                <a:gd name="T69" fmla="*/ 121 h 152"/>
                <a:gd name="T70" fmla="*/ 29 w 109"/>
                <a:gd name="T71" fmla="*/ 121 h 152"/>
                <a:gd name="T72" fmla="*/ 29 w 109"/>
                <a:gd name="T73" fmla="*/ 121 h 152"/>
                <a:gd name="T74" fmla="*/ 29 w 109"/>
                <a:gd name="T75" fmla="*/ 121 h 152"/>
                <a:gd name="T76" fmla="*/ 20 w 109"/>
                <a:gd name="T77" fmla="*/ 121 h 152"/>
                <a:gd name="T78" fmla="*/ 20 w 109"/>
                <a:gd name="T79" fmla="*/ 121 h 152"/>
                <a:gd name="T80" fmla="*/ 20 w 109"/>
                <a:gd name="T81" fmla="*/ 111 h 152"/>
                <a:gd name="T82" fmla="*/ 20 w 109"/>
                <a:gd name="T83" fmla="*/ 111 h 152"/>
                <a:gd name="T84" fmla="*/ 20 w 109"/>
                <a:gd name="T85" fmla="*/ 111 h 152"/>
                <a:gd name="T86" fmla="*/ 10 w 109"/>
                <a:gd name="T87" fmla="*/ 111 h 152"/>
                <a:gd name="T88" fmla="*/ 10 w 109"/>
                <a:gd name="T89" fmla="*/ 111 h 152"/>
                <a:gd name="T90" fmla="*/ 10 w 109"/>
                <a:gd name="T91" fmla="*/ 111 h 152"/>
                <a:gd name="T92" fmla="*/ 10 w 109"/>
                <a:gd name="T93" fmla="*/ 101 h 152"/>
                <a:gd name="T94" fmla="*/ 10 w 109"/>
                <a:gd name="T95" fmla="*/ 101 h 152"/>
                <a:gd name="T96" fmla="*/ 0 w 109"/>
                <a:gd name="T97" fmla="*/ 101 h 152"/>
                <a:gd name="T98" fmla="*/ 109 w 109"/>
                <a:gd name="T99" fmla="*/ 0 h 152"/>
                <a:gd name="T100" fmla="*/ 109 w 109"/>
                <a:gd name="T101" fmla="*/ 0 h 15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"/>
                <a:gd name="T154" fmla="*/ 0 h 152"/>
                <a:gd name="T155" fmla="*/ 109 w 109"/>
                <a:gd name="T156" fmla="*/ 152 h 15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" h="152">
                  <a:moveTo>
                    <a:pt x="109" y="0"/>
                  </a:moveTo>
                  <a:lnTo>
                    <a:pt x="109" y="152"/>
                  </a:lnTo>
                  <a:lnTo>
                    <a:pt x="99" y="152"/>
                  </a:lnTo>
                  <a:lnTo>
                    <a:pt x="89" y="142"/>
                  </a:lnTo>
                  <a:lnTo>
                    <a:pt x="79" y="142"/>
                  </a:lnTo>
                  <a:lnTo>
                    <a:pt x="69" y="142"/>
                  </a:lnTo>
                  <a:lnTo>
                    <a:pt x="59" y="142"/>
                  </a:lnTo>
                  <a:lnTo>
                    <a:pt x="49" y="131"/>
                  </a:lnTo>
                  <a:lnTo>
                    <a:pt x="39" y="131"/>
                  </a:lnTo>
                  <a:lnTo>
                    <a:pt x="39" y="121"/>
                  </a:lnTo>
                  <a:lnTo>
                    <a:pt x="29" y="121"/>
                  </a:lnTo>
                  <a:lnTo>
                    <a:pt x="20" y="121"/>
                  </a:lnTo>
                  <a:lnTo>
                    <a:pt x="20" y="111"/>
                  </a:lnTo>
                  <a:lnTo>
                    <a:pt x="10" y="111"/>
                  </a:lnTo>
                  <a:lnTo>
                    <a:pt x="10" y="101"/>
                  </a:lnTo>
                  <a:lnTo>
                    <a:pt x="0" y="101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Line 40"/>
            <p:cNvSpPr>
              <a:spLocks noChangeShapeType="1"/>
            </p:cNvSpPr>
            <p:nvPr/>
          </p:nvSpPr>
          <p:spPr bwMode="auto">
            <a:xfrm flipV="1">
              <a:off x="3863" y="2064"/>
              <a:ext cx="87" cy="21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41"/>
            <p:cNvSpPr>
              <a:spLocks noChangeShapeType="1"/>
            </p:cNvSpPr>
            <p:nvPr/>
          </p:nvSpPr>
          <p:spPr bwMode="auto">
            <a:xfrm flipV="1">
              <a:off x="3818" y="2127"/>
              <a:ext cx="29" cy="6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42"/>
            <p:cNvSpPr>
              <a:spLocks noChangeShapeType="1"/>
            </p:cNvSpPr>
            <p:nvPr/>
          </p:nvSpPr>
          <p:spPr bwMode="auto">
            <a:xfrm>
              <a:off x="3848" y="2125"/>
              <a:ext cx="59" cy="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2" name="Rectangle 52"/>
          <p:cNvSpPr>
            <a:spLocks noChangeArrowheads="1"/>
          </p:cNvSpPr>
          <p:nvPr/>
        </p:nvSpPr>
        <p:spPr bwMode="auto">
          <a:xfrm>
            <a:off x="963613" y="5508625"/>
            <a:ext cx="8002587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l-GR" sz="2200" dirty="0"/>
              <a:t>Δεν έχουμε αλλαγή στα μεγέθη μεταξύ των δύο συστημάτων</a:t>
            </a:r>
            <a:r>
              <a:rPr lang="el-GR" sz="2200" i="1" dirty="0"/>
              <a:t> </a:t>
            </a:r>
            <a:endParaRPr lang="el-GR" sz="2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build="p"/>
      <p:bldP spid="10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D3AAD-6EC8-4794-B568-4034F03F2BB8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/>
              <a:t>Διανύσματα βάσης του </a:t>
            </a:r>
            <a:r>
              <a:rPr lang="en-US" smtClean="0"/>
              <a:t>VC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756" y="1600200"/>
            <a:ext cx="8473044" cy="45307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l-GR" sz="2800" dirty="0" smtClean="0"/>
              <a:t>Βήμα</a:t>
            </a:r>
            <a:r>
              <a:rPr lang="en-US" sz="2800" dirty="0" smtClean="0"/>
              <a:t> 1</a:t>
            </a:r>
            <a:r>
              <a:rPr lang="el-GR" sz="2800" baseline="30000" dirty="0" smtClean="0"/>
              <a:t>ο</a:t>
            </a:r>
            <a:r>
              <a:rPr lang="en-US" sz="2800" dirty="0" smtClean="0"/>
              <a:t> – </a:t>
            </a:r>
            <a:r>
              <a:rPr lang="el-GR" sz="2800" dirty="0" smtClean="0"/>
              <a:t>προσδιορισμός του </a:t>
            </a:r>
            <a:r>
              <a:rPr lang="en-US" sz="2800" i="1" dirty="0" smtClean="0"/>
              <a:t>n</a:t>
            </a:r>
          </a:p>
          <a:p>
            <a:pPr eaLnBrk="1" hangingPunct="1">
              <a:lnSpc>
                <a:spcPct val="140000"/>
              </a:lnSpc>
            </a:pPr>
            <a:endParaRPr lang="en-US" sz="2800" dirty="0" smtClean="0"/>
          </a:p>
          <a:p>
            <a:pPr eaLnBrk="1" hangingPunct="1">
              <a:lnSpc>
                <a:spcPct val="140000"/>
              </a:lnSpc>
            </a:pPr>
            <a:r>
              <a:rPr lang="el-GR" sz="2800" dirty="0" smtClean="0"/>
              <a:t>Βήμα</a:t>
            </a:r>
            <a:r>
              <a:rPr lang="en-US" sz="2800" dirty="0" smtClean="0"/>
              <a:t> 2</a:t>
            </a:r>
            <a:r>
              <a:rPr lang="el-GR" sz="2800" baseline="30000" dirty="0" smtClean="0"/>
              <a:t>ο</a:t>
            </a:r>
            <a:r>
              <a:rPr lang="en-US" sz="2800" dirty="0" smtClean="0"/>
              <a:t> - </a:t>
            </a:r>
            <a:r>
              <a:rPr lang="el-GR" sz="2800" dirty="0" smtClean="0"/>
              <a:t>προσδιορισμός</a:t>
            </a:r>
            <a:r>
              <a:rPr lang="en-US" sz="2800" dirty="0" smtClean="0"/>
              <a:t> </a:t>
            </a:r>
            <a:r>
              <a:rPr lang="el-GR" sz="2800" dirty="0" smtClean="0"/>
              <a:t>του </a:t>
            </a:r>
            <a:r>
              <a:rPr lang="en-US" sz="2800" i="1" dirty="0" smtClean="0"/>
              <a:t>u</a:t>
            </a:r>
          </a:p>
          <a:p>
            <a:pPr eaLnBrk="1" hangingPunct="1">
              <a:lnSpc>
                <a:spcPct val="140000"/>
              </a:lnSpc>
            </a:pPr>
            <a:endParaRPr lang="en-US" sz="2800" dirty="0" smtClean="0"/>
          </a:p>
          <a:p>
            <a:pPr eaLnBrk="1" hangingPunct="1">
              <a:lnSpc>
                <a:spcPct val="140000"/>
              </a:lnSpc>
            </a:pPr>
            <a:r>
              <a:rPr lang="el-GR" sz="2800" dirty="0" smtClean="0"/>
              <a:t>Βήμα</a:t>
            </a:r>
            <a:r>
              <a:rPr lang="en-US" sz="2800" dirty="0" smtClean="0"/>
              <a:t> 3</a:t>
            </a:r>
            <a:r>
              <a:rPr lang="el-GR" sz="2800" baseline="30000" dirty="0" smtClean="0"/>
              <a:t>ο</a:t>
            </a:r>
            <a:r>
              <a:rPr lang="en-US" sz="2800" dirty="0" smtClean="0"/>
              <a:t> - </a:t>
            </a:r>
            <a:r>
              <a:rPr lang="el-GR" sz="2800" dirty="0" smtClean="0"/>
              <a:t>προσδιορισμός</a:t>
            </a:r>
            <a:r>
              <a:rPr lang="en-US" sz="2800" dirty="0" smtClean="0"/>
              <a:t> </a:t>
            </a:r>
            <a:r>
              <a:rPr lang="el-GR" sz="2800" dirty="0" smtClean="0"/>
              <a:t>του </a:t>
            </a:r>
            <a:r>
              <a:rPr lang="en-US" sz="2800" i="1" dirty="0" smtClean="0"/>
              <a:t>v</a:t>
            </a:r>
          </a:p>
          <a:p>
            <a:pPr eaLnBrk="1" hangingPunct="1"/>
            <a:endParaRPr lang="en-US" dirty="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6115668" y="1211571"/>
          <a:ext cx="2298700" cy="1325563"/>
        </p:xfrm>
        <a:graphic>
          <a:graphicData uri="http://schemas.openxmlformats.org/presentationml/2006/ole">
            <p:oleObj spid="_x0000_s474114" name="Εξίσωση" r:id="rId4" imgW="787320" imgH="419040" progId="Equation.3">
              <p:embed/>
            </p:oleObj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6081012" y="2791189"/>
          <a:ext cx="2861107" cy="1273367"/>
        </p:xfrm>
        <a:graphic>
          <a:graphicData uri="http://schemas.openxmlformats.org/presentationml/2006/ole">
            <p:oleObj spid="_x0000_s474115" name="Εξίσωση" r:id="rId5" imgW="1079280" imgH="444240" progId="Equation.3">
              <p:embed/>
            </p:oleObj>
          </a:graphicData>
        </a:graphic>
      </p:graphicFrame>
      <p:graphicFrame>
        <p:nvGraphicFramePr>
          <p:cNvPr id="2052" name="Object 6"/>
          <p:cNvGraphicFramePr>
            <a:graphicFrameLocks noChangeAspect="1"/>
          </p:cNvGraphicFramePr>
          <p:nvPr/>
        </p:nvGraphicFramePr>
        <p:xfrm>
          <a:off x="6784975" y="4776788"/>
          <a:ext cx="1546225" cy="430212"/>
        </p:xfrm>
        <a:graphic>
          <a:graphicData uri="http://schemas.openxmlformats.org/presentationml/2006/ole">
            <p:oleObj spid="_x0000_s474116" name="Equation" r:id="rId6" imgW="545760" imgH="139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24929D-3C1D-4A2C-A785-7D0D1FB7DF42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409673" name="Picture 73" descr="images"/>
          <p:cNvPicPr>
            <a:picLocks noChangeAspect="1" noChangeArrowheads="1"/>
          </p:cNvPicPr>
          <p:nvPr/>
        </p:nvPicPr>
        <p:blipFill>
          <a:blip r:embed="rId3" cstate="print"/>
          <a:srcRect r="4396" b="21622"/>
          <a:stretch>
            <a:fillRect/>
          </a:stretch>
        </p:blipFill>
        <p:spPr bwMode="auto">
          <a:xfrm>
            <a:off x="1401763" y="2533650"/>
            <a:ext cx="8286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/>
              <a:t>Παράδειγμα σε 2Δ</a:t>
            </a:r>
            <a:endParaRPr lang="en-US" smtClean="0"/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 flipV="1">
            <a:off x="836613" y="1114425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568325" y="5397500"/>
            <a:ext cx="5084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327150" y="5330825"/>
            <a:ext cx="1962150" cy="139700"/>
            <a:chOff x="836" y="3358"/>
            <a:chExt cx="1236" cy="88"/>
          </a:xfrm>
        </p:grpSpPr>
        <p:sp>
          <p:nvSpPr>
            <p:cNvPr id="18488" name="Line 6"/>
            <p:cNvSpPr>
              <a:spLocks noChangeShapeType="1"/>
            </p:cNvSpPr>
            <p:nvPr/>
          </p:nvSpPr>
          <p:spPr bwMode="auto">
            <a:xfrm>
              <a:off x="836" y="3358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9" name="Line 10"/>
            <p:cNvSpPr>
              <a:spLocks noChangeShapeType="1"/>
            </p:cNvSpPr>
            <p:nvPr/>
          </p:nvSpPr>
          <p:spPr bwMode="auto">
            <a:xfrm>
              <a:off x="1148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0" name="Line 13"/>
            <p:cNvSpPr>
              <a:spLocks noChangeShapeType="1"/>
            </p:cNvSpPr>
            <p:nvPr/>
          </p:nvSpPr>
          <p:spPr bwMode="auto">
            <a:xfrm>
              <a:off x="1456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1" name="Line 16"/>
            <p:cNvSpPr>
              <a:spLocks noChangeShapeType="1"/>
            </p:cNvSpPr>
            <p:nvPr/>
          </p:nvSpPr>
          <p:spPr bwMode="auto">
            <a:xfrm>
              <a:off x="1764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2" name="Line 19"/>
            <p:cNvSpPr>
              <a:spLocks noChangeShapeType="1"/>
            </p:cNvSpPr>
            <p:nvPr/>
          </p:nvSpPr>
          <p:spPr bwMode="auto">
            <a:xfrm>
              <a:off x="2072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 rot="-5400000">
            <a:off x="-144462" y="4348163"/>
            <a:ext cx="1962150" cy="139700"/>
            <a:chOff x="836" y="3358"/>
            <a:chExt cx="1236" cy="88"/>
          </a:xfrm>
        </p:grpSpPr>
        <p:sp>
          <p:nvSpPr>
            <p:cNvPr id="18483" name="Line 23"/>
            <p:cNvSpPr>
              <a:spLocks noChangeShapeType="1"/>
            </p:cNvSpPr>
            <p:nvPr/>
          </p:nvSpPr>
          <p:spPr bwMode="auto">
            <a:xfrm>
              <a:off x="836" y="3358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Line 24"/>
            <p:cNvSpPr>
              <a:spLocks noChangeShapeType="1"/>
            </p:cNvSpPr>
            <p:nvPr/>
          </p:nvSpPr>
          <p:spPr bwMode="auto">
            <a:xfrm>
              <a:off x="1148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5" name="Line 25"/>
            <p:cNvSpPr>
              <a:spLocks noChangeShapeType="1"/>
            </p:cNvSpPr>
            <p:nvPr/>
          </p:nvSpPr>
          <p:spPr bwMode="auto">
            <a:xfrm>
              <a:off x="1456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Line 26"/>
            <p:cNvSpPr>
              <a:spLocks noChangeShapeType="1"/>
            </p:cNvSpPr>
            <p:nvPr/>
          </p:nvSpPr>
          <p:spPr bwMode="auto">
            <a:xfrm>
              <a:off x="1764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7" name="Line 27"/>
            <p:cNvSpPr>
              <a:spLocks noChangeShapeType="1"/>
            </p:cNvSpPr>
            <p:nvPr/>
          </p:nvSpPr>
          <p:spPr bwMode="auto">
            <a:xfrm>
              <a:off x="2072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289300" y="5337175"/>
            <a:ext cx="1962150" cy="139700"/>
            <a:chOff x="836" y="3358"/>
            <a:chExt cx="1236" cy="88"/>
          </a:xfrm>
        </p:grpSpPr>
        <p:sp>
          <p:nvSpPr>
            <p:cNvPr id="18478" name="Line 29"/>
            <p:cNvSpPr>
              <a:spLocks noChangeShapeType="1"/>
            </p:cNvSpPr>
            <p:nvPr/>
          </p:nvSpPr>
          <p:spPr bwMode="auto">
            <a:xfrm>
              <a:off x="836" y="3358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9" name="Line 30"/>
            <p:cNvSpPr>
              <a:spLocks noChangeShapeType="1"/>
            </p:cNvSpPr>
            <p:nvPr/>
          </p:nvSpPr>
          <p:spPr bwMode="auto">
            <a:xfrm>
              <a:off x="1148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0" name="Line 31"/>
            <p:cNvSpPr>
              <a:spLocks noChangeShapeType="1"/>
            </p:cNvSpPr>
            <p:nvPr/>
          </p:nvSpPr>
          <p:spPr bwMode="auto">
            <a:xfrm>
              <a:off x="1456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1" name="Line 32"/>
            <p:cNvSpPr>
              <a:spLocks noChangeShapeType="1"/>
            </p:cNvSpPr>
            <p:nvPr/>
          </p:nvSpPr>
          <p:spPr bwMode="auto">
            <a:xfrm>
              <a:off x="1764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2" name="Line 33"/>
            <p:cNvSpPr>
              <a:spLocks noChangeShapeType="1"/>
            </p:cNvSpPr>
            <p:nvPr/>
          </p:nvSpPr>
          <p:spPr bwMode="auto">
            <a:xfrm>
              <a:off x="2072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 rot="-5400000">
            <a:off x="-144462" y="2392363"/>
            <a:ext cx="1962150" cy="139700"/>
            <a:chOff x="836" y="3358"/>
            <a:chExt cx="1236" cy="88"/>
          </a:xfrm>
        </p:grpSpPr>
        <p:sp>
          <p:nvSpPr>
            <p:cNvPr id="18473" name="Line 35"/>
            <p:cNvSpPr>
              <a:spLocks noChangeShapeType="1"/>
            </p:cNvSpPr>
            <p:nvPr/>
          </p:nvSpPr>
          <p:spPr bwMode="auto">
            <a:xfrm>
              <a:off x="836" y="3358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36"/>
            <p:cNvSpPr>
              <a:spLocks noChangeShapeType="1"/>
            </p:cNvSpPr>
            <p:nvPr/>
          </p:nvSpPr>
          <p:spPr bwMode="auto">
            <a:xfrm>
              <a:off x="1148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Line 37"/>
            <p:cNvSpPr>
              <a:spLocks noChangeShapeType="1"/>
            </p:cNvSpPr>
            <p:nvPr/>
          </p:nvSpPr>
          <p:spPr bwMode="auto">
            <a:xfrm>
              <a:off x="1456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6" name="Line 38"/>
            <p:cNvSpPr>
              <a:spLocks noChangeShapeType="1"/>
            </p:cNvSpPr>
            <p:nvPr/>
          </p:nvSpPr>
          <p:spPr bwMode="auto">
            <a:xfrm>
              <a:off x="1764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7" name="Line 39"/>
            <p:cNvSpPr>
              <a:spLocks noChangeShapeType="1"/>
            </p:cNvSpPr>
            <p:nvPr/>
          </p:nvSpPr>
          <p:spPr bwMode="auto">
            <a:xfrm>
              <a:off x="2072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43" name="Text Box 40"/>
          <p:cNvSpPr txBox="1">
            <a:spLocks noChangeArrowheads="1"/>
          </p:cNvSpPr>
          <p:nvPr/>
        </p:nvSpPr>
        <p:spPr bwMode="auto">
          <a:xfrm>
            <a:off x="5092700" y="559752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/>
              <a:t>Χ</a:t>
            </a:r>
          </a:p>
        </p:txBody>
      </p:sp>
      <p:sp>
        <p:nvSpPr>
          <p:cNvPr id="18444" name="Text Box 41"/>
          <p:cNvSpPr txBox="1">
            <a:spLocks noChangeArrowheads="1"/>
          </p:cNvSpPr>
          <p:nvPr/>
        </p:nvSpPr>
        <p:spPr bwMode="auto">
          <a:xfrm>
            <a:off x="209550" y="142716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/>
              <a:t>Υ</a:t>
            </a:r>
          </a:p>
        </p:txBody>
      </p:sp>
      <p:sp>
        <p:nvSpPr>
          <p:cNvPr id="18445" name="Line 43"/>
          <p:cNvSpPr>
            <a:spLocks noChangeShapeType="1"/>
          </p:cNvSpPr>
          <p:nvPr/>
        </p:nvSpPr>
        <p:spPr bwMode="auto">
          <a:xfrm flipV="1">
            <a:off x="1327150" y="1493838"/>
            <a:ext cx="0" cy="39036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44"/>
          <p:cNvSpPr>
            <a:spLocks noChangeShapeType="1"/>
          </p:cNvSpPr>
          <p:nvPr/>
        </p:nvSpPr>
        <p:spPr bwMode="auto">
          <a:xfrm>
            <a:off x="836613" y="3925888"/>
            <a:ext cx="20510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46"/>
          <p:cNvSpPr>
            <a:spLocks noChangeShapeType="1"/>
          </p:cNvSpPr>
          <p:nvPr/>
        </p:nvSpPr>
        <p:spPr bwMode="auto">
          <a:xfrm flipV="1">
            <a:off x="1822450" y="1489075"/>
            <a:ext cx="0" cy="390366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47"/>
          <p:cNvSpPr>
            <a:spLocks noChangeShapeType="1"/>
          </p:cNvSpPr>
          <p:nvPr/>
        </p:nvSpPr>
        <p:spPr bwMode="auto">
          <a:xfrm>
            <a:off x="820738" y="4410075"/>
            <a:ext cx="20510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Line 48"/>
          <p:cNvSpPr>
            <a:spLocks noChangeShapeType="1"/>
          </p:cNvSpPr>
          <p:nvPr/>
        </p:nvSpPr>
        <p:spPr bwMode="auto">
          <a:xfrm>
            <a:off x="831850" y="3443288"/>
            <a:ext cx="20510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Line 53"/>
          <p:cNvSpPr>
            <a:spLocks noChangeShapeType="1"/>
          </p:cNvSpPr>
          <p:nvPr/>
        </p:nvSpPr>
        <p:spPr bwMode="auto">
          <a:xfrm flipV="1">
            <a:off x="2317750" y="1495425"/>
            <a:ext cx="0" cy="390366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Line 54"/>
          <p:cNvSpPr>
            <a:spLocks noChangeShapeType="1"/>
          </p:cNvSpPr>
          <p:nvPr/>
        </p:nvSpPr>
        <p:spPr bwMode="auto">
          <a:xfrm>
            <a:off x="827088" y="4905375"/>
            <a:ext cx="20510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Line 55"/>
          <p:cNvSpPr>
            <a:spLocks noChangeShapeType="1"/>
          </p:cNvSpPr>
          <p:nvPr/>
        </p:nvSpPr>
        <p:spPr bwMode="auto">
          <a:xfrm>
            <a:off x="825500" y="2954338"/>
            <a:ext cx="20510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1508170" y="1162425"/>
            <a:ext cx="2531312" cy="1834775"/>
            <a:chOff x="1031538" y="1528495"/>
            <a:chExt cx="2566797" cy="2435827"/>
          </a:xfrm>
        </p:grpSpPr>
        <p:sp>
          <p:nvSpPr>
            <p:cNvPr id="18470" name="Text Box 50"/>
            <p:cNvSpPr txBox="1">
              <a:spLocks noChangeArrowheads="1"/>
            </p:cNvSpPr>
            <p:nvPr/>
          </p:nvSpPr>
          <p:spPr bwMode="auto">
            <a:xfrm>
              <a:off x="1323971" y="1528495"/>
              <a:ext cx="2274364" cy="490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Camera pos </a:t>
              </a:r>
              <a:r>
                <a:rPr lang="en-US" dirty="0"/>
                <a:t>= (2, 5</a:t>
              </a:r>
              <a:r>
                <a:rPr lang="en-US" dirty="0" smtClean="0"/>
                <a:t>)</a:t>
              </a:r>
            </a:p>
          </p:txBody>
        </p:sp>
        <p:sp>
          <p:nvSpPr>
            <p:cNvPr id="18471" name="Oval 58"/>
            <p:cNvSpPr>
              <a:spLocks noChangeArrowheads="1"/>
            </p:cNvSpPr>
            <p:nvPr/>
          </p:nvSpPr>
          <p:spPr bwMode="auto">
            <a:xfrm>
              <a:off x="1297024" y="3875422"/>
              <a:ext cx="88900" cy="88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8472" name="Freeform 62"/>
            <p:cNvSpPr>
              <a:spLocks/>
            </p:cNvSpPr>
            <p:nvPr/>
          </p:nvSpPr>
          <p:spPr bwMode="auto">
            <a:xfrm>
              <a:off x="1031538" y="1861371"/>
              <a:ext cx="337170" cy="1989794"/>
            </a:xfrm>
            <a:custGeom>
              <a:avLst/>
              <a:gdLst>
                <a:gd name="T0" fmla="*/ 2147483647 w 190"/>
                <a:gd name="T1" fmla="*/ 0 h 1138"/>
                <a:gd name="T2" fmla="*/ 2147483647 w 190"/>
                <a:gd name="T3" fmla="*/ 2147483647 h 1138"/>
                <a:gd name="T4" fmla="*/ 2147483647 w 190"/>
                <a:gd name="T5" fmla="*/ 2147483647 h 1138"/>
                <a:gd name="T6" fmla="*/ 0 60000 65536"/>
                <a:gd name="T7" fmla="*/ 0 60000 65536"/>
                <a:gd name="T8" fmla="*/ 0 60000 65536"/>
                <a:gd name="T9" fmla="*/ 0 w 190"/>
                <a:gd name="T10" fmla="*/ 0 h 1138"/>
                <a:gd name="T11" fmla="*/ 190 w 190"/>
                <a:gd name="T12" fmla="*/ 1138 h 1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" h="1138">
                  <a:moveTo>
                    <a:pt x="190" y="0"/>
                  </a:moveTo>
                  <a:cubicBezTo>
                    <a:pt x="102" y="172"/>
                    <a:pt x="14" y="344"/>
                    <a:pt x="7" y="534"/>
                  </a:cubicBezTo>
                  <a:cubicBezTo>
                    <a:pt x="0" y="724"/>
                    <a:pt x="74" y="931"/>
                    <a:pt x="148" y="1138"/>
                  </a:cubicBezTo>
                </a:path>
              </a:pathLst>
            </a:custGeom>
            <a:noFill/>
            <a:ln w="9525">
              <a:solidFill>
                <a:srgbClr val="00FF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1925638" y="4192588"/>
            <a:ext cx="436562" cy="366712"/>
            <a:chOff x="1925638" y="4192588"/>
            <a:chExt cx="436562" cy="366712"/>
          </a:xfrm>
        </p:grpSpPr>
        <p:sp>
          <p:nvSpPr>
            <p:cNvPr id="18468" name="Oval 63"/>
            <p:cNvSpPr>
              <a:spLocks noChangeArrowheads="1"/>
            </p:cNvSpPr>
            <p:nvPr/>
          </p:nvSpPr>
          <p:spPr bwMode="auto">
            <a:xfrm>
              <a:off x="2273300" y="4371975"/>
              <a:ext cx="88900" cy="889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8469" name="Text Box 64"/>
            <p:cNvSpPr txBox="1">
              <a:spLocks noChangeArrowheads="1"/>
            </p:cNvSpPr>
            <p:nvPr/>
          </p:nvSpPr>
          <p:spPr bwMode="auto">
            <a:xfrm>
              <a:off x="1925638" y="4192588"/>
              <a:ext cx="3365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  <a:endParaRPr lang="el-GR"/>
            </a:p>
          </p:txBody>
        </p:sp>
      </p:grpSp>
      <p:sp>
        <p:nvSpPr>
          <p:cNvPr id="3098" name="Text Box 65"/>
          <p:cNvSpPr txBox="1">
            <a:spLocks noChangeArrowheads="1"/>
          </p:cNvSpPr>
          <p:nvPr/>
        </p:nvSpPr>
        <p:spPr bwMode="auto">
          <a:xfrm>
            <a:off x="5127363" y="2776538"/>
            <a:ext cx="1817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 = (3,2) </a:t>
            </a:r>
            <a:r>
              <a:rPr lang="el-GR"/>
              <a:t>σε </a:t>
            </a:r>
            <a:r>
              <a:rPr lang="en-US"/>
              <a:t>WC</a:t>
            </a:r>
            <a:endParaRPr lang="el-GR"/>
          </a:p>
        </p:txBody>
      </p:sp>
      <p:sp>
        <p:nvSpPr>
          <p:cNvPr id="409666" name="Text Box 66"/>
          <p:cNvSpPr txBox="1">
            <a:spLocks noChangeArrowheads="1"/>
          </p:cNvSpPr>
          <p:nvPr/>
        </p:nvSpPr>
        <p:spPr bwMode="auto">
          <a:xfrm>
            <a:off x="5075288" y="1304925"/>
            <a:ext cx="1190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 = (0, -1)</a:t>
            </a:r>
            <a:endParaRPr lang="en-US">
              <a:sym typeface="Symbol" pitchFamily="18" charset="2"/>
            </a:endParaRPr>
          </a:p>
        </p:txBody>
      </p:sp>
      <p:sp>
        <p:nvSpPr>
          <p:cNvPr id="409669" name="Text Box 69"/>
          <p:cNvSpPr txBox="1">
            <a:spLocks noChangeArrowheads="1"/>
          </p:cNvSpPr>
          <p:nvPr/>
        </p:nvSpPr>
        <p:spPr bwMode="auto">
          <a:xfrm>
            <a:off x="5075288" y="1793875"/>
            <a:ext cx="1101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 = (1, 0)</a:t>
            </a:r>
            <a:endParaRPr lang="en-US">
              <a:sym typeface="Symbol" pitchFamily="18" charset="2"/>
            </a:endParaRPr>
          </a:p>
        </p:txBody>
      </p:sp>
      <p:sp>
        <p:nvSpPr>
          <p:cNvPr id="409671" name="Text Box 71"/>
          <p:cNvSpPr txBox="1">
            <a:spLocks noChangeArrowheads="1"/>
          </p:cNvSpPr>
          <p:nvPr/>
        </p:nvSpPr>
        <p:spPr bwMode="auto">
          <a:xfrm>
            <a:off x="5135300" y="3295650"/>
            <a:ext cx="1614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P´ </a:t>
            </a:r>
            <a:r>
              <a:rPr lang="el-GR"/>
              <a:t>σε </a:t>
            </a:r>
            <a:r>
              <a:rPr lang="en-US"/>
              <a:t>VC = ??</a:t>
            </a:r>
            <a:endParaRPr lang="el-GR"/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1820863" y="2965450"/>
            <a:ext cx="3175" cy="4857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820863" y="2965450"/>
            <a:ext cx="5175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83"/>
          <p:cNvGrpSpPr>
            <a:grpSpLocks/>
          </p:cNvGrpSpPr>
          <p:nvPr/>
        </p:nvGrpSpPr>
        <p:grpSpPr bwMode="auto">
          <a:xfrm rot="5400000">
            <a:off x="615950" y="3643313"/>
            <a:ext cx="2244725" cy="285750"/>
            <a:chOff x="1315453" y="3866553"/>
            <a:chExt cx="2245894" cy="284598"/>
          </a:xfrm>
        </p:grpSpPr>
        <p:sp>
          <p:nvSpPr>
            <p:cNvPr id="18466" name="Text Box 59"/>
            <p:cNvSpPr txBox="1">
              <a:spLocks noChangeArrowheads="1"/>
            </p:cNvSpPr>
            <p:nvPr/>
          </p:nvSpPr>
          <p:spPr bwMode="auto">
            <a:xfrm rot="16200000" flipH="1">
              <a:off x="2288587" y="3823811"/>
              <a:ext cx="284598" cy="370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u</a:t>
              </a:r>
              <a:endParaRPr lang="el-GR"/>
            </a:p>
          </p:txBody>
        </p:sp>
        <p:cxnSp>
          <p:nvCxnSpPr>
            <p:cNvPr id="76" name="Straight Connector 75"/>
            <p:cNvCxnSpPr/>
            <p:nvPr/>
          </p:nvCxnSpPr>
          <p:spPr>
            <a:xfrm flipV="1">
              <a:off x="1315453" y="3923473"/>
              <a:ext cx="2245894" cy="7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6"/>
          <p:cNvGrpSpPr>
            <a:grpSpLocks/>
          </p:cNvGrpSpPr>
          <p:nvPr/>
        </p:nvGrpSpPr>
        <p:grpSpPr bwMode="auto">
          <a:xfrm rot="5400000">
            <a:off x="2302669" y="1964532"/>
            <a:ext cx="369887" cy="1670050"/>
            <a:chOff x="987141" y="2247900"/>
            <a:chExt cx="368745" cy="1669717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V="1">
              <a:off x="502036" y="3079593"/>
              <a:ext cx="1669717" cy="63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65" name="Text Box 59"/>
            <p:cNvSpPr txBox="1">
              <a:spLocks noChangeArrowheads="1"/>
            </p:cNvSpPr>
            <p:nvPr/>
          </p:nvSpPr>
          <p:spPr bwMode="auto">
            <a:xfrm rot="16043585" flipH="1">
              <a:off x="1028700" y="2737199"/>
              <a:ext cx="285628" cy="368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v</a:t>
              </a:r>
              <a:endParaRPr lang="el-GR"/>
            </a:p>
          </p:txBody>
        </p:sp>
      </p:grpSp>
      <p:sp>
        <p:nvSpPr>
          <p:cNvPr id="18463" name="Line 53"/>
          <p:cNvSpPr>
            <a:spLocks noChangeShapeType="1"/>
          </p:cNvSpPr>
          <p:nvPr/>
        </p:nvSpPr>
        <p:spPr bwMode="auto">
          <a:xfrm flipV="1">
            <a:off x="2795588" y="1497013"/>
            <a:ext cx="0" cy="39036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Text Box 50"/>
          <p:cNvSpPr txBox="1">
            <a:spLocks noChangeArrowheads="1"/>
          </p:cNvSpPr>
          <p:nvPr/>
        </p:nvSpPr>
        <p:spPr bwMode="auto">
          <a:xfrm>
            <a:off x="1830207" y="1516705"/>
            <a:ext cx="18197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Look at = (0, 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8" grpId="0"/>
      <p:bldP spid="409666" grpId="0"/>
      <p:bldP spid="409669" grpId="0"/>
      <p:bldP spid="409671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F6BEA-05B5-47F8-9B1A-64FABE553493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/>
              <a:t>Παράδειγμα σε 2Δ</a:t>
            </a:r>
            <a:endParaRPr lang="en-US" smtClean="0"/>
          </a:p>
        </p:txBody>
      </p:sp>
      <p:sp>
        <p:nvSpPr>
          <p:cNvPr id="19461" name="Text Box 65"/>
          <p:cNvSpPr txBox="1">
            <a:spLocks noChangeArrowheads="1"/>
          </p:cNvSpPr>
          <p:nvPr/>
        </p:nvSpPr>
        <p:spPr bwMode="auto">
          <a:xfrm>
            <a:off x="6396038" y="2163763"/>
            <a:ext cx="1817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 = (3,2) </a:t>
            </a:r>
            <a:r>
              <a:rPr lang="el-GR"/>
              <a:t>σε </a:t>
            </a:r>
            <a:r>
              <a:rPr lang="en-US"/>
              <a:t>WC</a:t>
            </a:r>
            <a:endParaRPr lang="el-GR"/>
          </a:p>
        </p:txBody>
      </p:sp>
      <p:sp>
        <p:nvSpPr>
          <p:cNvPr id="19462" name="Text Box 66"/>
          <p:cNvSpPr txBox="1">
            <a:spLocks noChangeArrowheads="1"/>
          </p:cNvSpPr>
          <p:nvPr/>
        </p:nvSpPr>
        <p:spPr bwMode="auto">
          <a:xfrm>
            <a:off x="6383338" y="947738"/>
            <a:ext cx="11922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 = (0, -1)</a:t>
            </a:r>
            <a:endParaRPr lang="en-US">
              <a:sym typeface="Symbol" pitchFamily="18" charset="2"/>
            </a:endParaRPr>
          </a:p>
        </p:txBody>
      </p:sp>
      <p:sp>
        <p:nvSpPr>
          <p:cNvPr id="19463" name="Text Box 69"/>
          <p:cNvSpPr txBox="1">
            <a:spLocks noChangeArrowheads="1"/>
          </p:cNvSpPr>
          <p:nvPr/>
        </p:nvSpPr>
        <p:spPr bwMode="auto">
          <a:xfrm>
            <a:off x="6383338" y="1419225"/>
            <a:ext cx="1101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 = (1, 0)</a:t>
            </a:r>
            <a:endParaRPr lang="en-US">
              <a:sym typeface="Symbol" pitchFamily="18" charset="2"/>
            </a:endParaRPr>
          </a:p>
        </p:txBody>
      </p:sp>
      <p:sp>
        <p:nvSpPr>
          <p:cNvPr id="19464" name="Text Box 71"/>
          <p:cNvSpPr txBox="1">
            <a:spLocks noChangeArrowheads="1"/>
          </p:cNvSpPr>
          <p:nvPr/>
        </p:nvSpPr>
        <p:spPr bwMode="auto">
          <a:xfrm>
            <a:off x="6403975" y="2682875"/>
            <a:ext cx="1614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P´ </a:t>
            </a:r>
            <a:r>
              <a:rPr lang="el-GR"/>
              <a:t>σε </a:t>
            </a:r>
            <a:r>
              <a:rPr lang="en-US"/>
              <a:t>VC = ??</a:t>
            </a:r>
            <a:endParaRPr lang="el-GR"/>
          </a:p>
        </p:txBody>
      </p:sp>
      <p:pic>
        <p:nvPicPr>
          <p:cNvPr id="19465" name="Picture 73" descr="images"/>
          <p:cNvPicPr>
            <a:picLocks noChangeAspect="1" noChangeArrowheads="1"/>
          </p:cNvPicPr>
          <p:nvPr/>
        </p:nvPicPr>
        <p:blipFill>
          <a:blip r:embed="rId3" cstate="print"/>
          <a:srcRect t="4396" r="21622"/>
          <a:stretch>
            <a:fillRect/>
          </a:stretch>
        </p:blipFill>
        <p:spPr bwMode="auto">
          <a:xfrm>
            <a:off x="2354263" y="4376738"/>
            <a:ext cx="8286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6" name="Line 4"/>
          <p:cNvSpPr>
            <a:spLocks noChangeShapeType="1"/>
          </p:cNvSpPr>
          <p:nvPr/>
        </p:nvSpPr>
        <p:spPr bwMode="auto">
          <a:xfrm rot="16200000" flipV="1">
            <a:off x="3221038" y="3482975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Line 5"/>
          <p:cNvSpPr>
            <a:spLocks noChangeShapeType="1"/>
          </p:cNvSpPr>
          <p:nvPr/>
        </p:nvSpPr>
        <p:spPr bwMode="auto">
          <a:xfrm rot="-5400000">
            <a:off x="2675731" y="3494882"/>
            <a:ext cx="5084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 rot="-5400000">
            <a:off x="4240213" y="4227513"/>
            <a:ext cx="1962150" cy="139700"/>
            <a:chOff x="836" y="3358"/>
            <a:chExt cx="1236" cy="88"/>
          </a:xfrm>
        </p:grpSpPr>
        <p:sp>
          <p:nvSpPr>
            <p:cNvPr id="19512" name="Line 6"/>
            <p:cNvSpPr>
              <a:spLocks noChangeShapeType="1"/>
            </p:cNvSpPr>
            <p:nvPr/>
          </p:nvSpPr>
          <p:spPr bwMode="auto">
            <a:xfrm>
              <a:off x="836" y="3358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3" name="Line 10"/>
            <p:cNvSpPr>
              <a:spLocks noChangeShapeType="1"/>
            </p:cNvSpPr>
            <p:nvPr/>
          </p:nvSpPr>
          <p:spPr bwMode="auto">
            <a:xfrm>
              <a:off x="1148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4" name="Line 13"/>
            <p:cNvSpPr>
              <a:spLocks noChangeShapeType="1"/>
            </p:cNvSpPr>
            <p:nvPr/>
          </p:nvSpPr>
          <p:spPr bwMode="auto">
            <a:xfrm>
              <a:off x="1456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5" name="Line 16"/>
            <p:cNvSpPr>
              <a:spLocks noChangeShapeType="1"/>
            </p:cNvSpPr>
            <p:nvPr/>
          </p:nvSpPr>
          <p:spPr bwMode="auto">
            <a:xfrm>
              <a:off x="1764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6" name="Line 19"/>
            <p:cNvSpPr>
              <a:spLocks noChangeShapeType="1"/>
            </p:cNvSpPr>
            <p:nvPr/>
          </p:nvSpPr>
          <p:spPr bwMode="auto">
            <a:xfrm>
              <a:off x="2072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 rot="10800000">
            <a:off x="3257550" y="5699125"/>
            <a:ext cx="1962150" cy="139700"/>
            <a:chOff x="836" y="3358"/>
            <a:chExt cx="1236" cy="88"/>
          </a:xfrm>
        </p:grpSpPr>
        <p:sp>
          <p:nvSpPr>
            <p:cNvPr id="19507" name="Line 23"/>
            <p:cNvSpPr>
              <a:spLocks noChangeShapeType="1"/>
            </p:cNvSpPr>
            <p:nvPr/>
          </p:nvSpPr>
          <p:spPr bwMode="auto">
            <a:xfrm>
              <a:off x="836" y="3358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8" name="Line 24"/>
            <p:cNvSpPr>
              <a:spLocks noChangeShapeType="1"/>
            </p:cNvSpPr>
            <p:nvPr/>
          </p:nvSpPr>
          <p:spPr bwMode="auto">
            <a:xfrm>
              <a:off x="1148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9" name="Line 25"/>
            <p:cNvSpPr>
              <a:spLocks noChangeShapeType="1"/>
            </p:cNvSpPr>
            <p:nvPr/>
          </p:nvSpPr>
          <p:spPr bwMode="auto">
            <a:xfrm>
              <a:off x="1456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0" name="Line 26"/>
            <p:cNvSpPr>
              <a:spLocks noChangeShapeType="1"/>
            </p:cNvSpPr>
            <p:nvPr/>
          </p:nvSpPr>
          <p:spPr bwMode="auto">
            <a:xfrm>
              <a:off x="1764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1" name="Line 27"/>
            <p:cNvSpPr>
              <a:spLocks noChangeShapeType="1"/>
            </p:cNvSpPr>
            <p:nvPr/>
          </p:nvSpPr>
          <p:spPr bwMode="auto">
            <a:xfrm>
              <a:off x="2072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 rot="-5400000">
            <a:off x="4246563" y="2265363"/>
            <a:ext cx="1962150" cy="139700"/>
            <a:chOff x="836" y="3358"/>
            <a:chExt cx="1236" cy="88"/>
          </a:xfrm>
        </p:grpSpPr>
        <p:sp>
          <p:nvSpPr>
            <p:cNvPr id="19502" name="Line 29"/>
            <p:cNvSpPr>
              <a:spLocks noChangeShapeType="1"/>
            </p:cNvSpPr>
            <p:nvPr/>
          </p:nvSpPr>
          <p:spPr bwMode="auto">
            <a:xfrm>
              <a:off x="836" y="3358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3" name="Line 30"/>
            <p:cNvSpPr>
              <a:spLocks noChangeShapeType="1"/>
            </p:cNvSpPr>
            <p:nvPr/>
          </p:nvSpPr>
          <p:spPr bwMode="auto">
            <a:xfrm>
              <a:off x="1148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4" name="Line 31"/>
            <p:cNvSpPr>
              <a:spLocks noChangeShapeType="1"/>
            </p:cNvSpPr>
            <p:nvPr/>
          </p:nvSpPr>
          <p:spPr bwMode="auto">
            <a:xfrm>
              <a:off x="1456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5" name="Line 32"/>
            <p:cNvSpPr>
              <a:spLocks noChangeShapeType="1"/>
            </p:cNvSpPr>
            <p:nvPr/>
          </p:nvSpPr>
          <p:spPr bwMode="auto">
            <a:xfrm>
              <a:off x="1764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6" name="Line 33"/>
            <p:cNvSpPr>
              <a:spLocks noChangeShapeType="1"/>
            </p:cNvSpPr>
            <p:nvPr/>
          </p:nvSpPr>
          <p:spPr bwMode="auto">
            <a:xfrm>
              <a:off x="2072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 rot="10800000">
            <a:off x="1301750" y="5699125"/>
            <a:ext cx="1962150" cy="139700"/>
            <a:chOff x="836" y="3358"/>
            <a:chExt cx="1236" cy="88"/>
          </a:xfrm>
        </p:grpSpPr>
        <p:sp>
          <p:nvSpPr>
            <p:cNvPr id="19497" name="Line 35"/>
            <p:cNvSpPr>
              <a:spLocks noChangeShapeType="1"/>
            </p:cNvSpPr>
            <p:nvPr/>
          </p:nvSpPr>
          <p:spPr bwMode="auto">
            <a:xfrm>
              <a:off x="836" y="3358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8" name="Line 36"/>
            <p:cNvSpPr>
              <a:spLocks noChangeShapeType="1"/>
            </p:cNvSpPr>
            <p:nvPr/>
          </p:nvSpPr>
          <p:spPr bwMode="auto">
            <a:xfrm>
              <a:off x="1148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9" name="Line 37"/>
            <p:cNvSpPr>
              <a:spLocks noChangeShapeType="1"/>
            </p:cNvSpPr>
            <p:nvPr/>
          </p:nvSpPr>
          <p:spPr bwMode="auto">
            <a:xfrm>
              <a:off x="1456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0" name="Line 38"/>
            <p:cNvSpPr>
              <a:spLocks noChangeShapeType="1"/>
            </p:cNvSpPr>
            <p:nvPr/>
          </p:nvSpPr>
          <p:spPr bwMode="auto">
            <a:xfrm>
              <a:off x="1764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1" name="Line 39"/>
            <p:cNvSpPr>
              <a:spLocks noChangeShapeType="1"/>
            </p:cNvSpPr>
            <p:nvPr/>
          </p:nvSpPr>
          <p:spPr bwMode="auto">
            <a:xfrm>
              <a:off x="2072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72" name="Text Box 40"/>
          <p:cNvSpPr txBox="1">
            <a:spLocks noChangeArrowheads="1"/>
          </p:cNvSpPr>
          <p:nvPr/>
        </p:nvSpPr>
        <p:spPr bwMode="auto">
          <a:xfrm rot="-5400000">
            <a:off x="5433219" y="1161257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/>
              <a:t>Χ</a:t>
            </a:r>
          </a:p>
        </p:txBody>
      </p:sp>
      <p:sp>
        <p:nvSpPr>
          <p:cNvPr id="19473" name="Text Box 41"/>
          <p:cNvSpPr txBox="1">
            <a:spLocks noChangeArrowheads="1"/>
          </p:cNvSpPr>
          <p:nvPr/>
        </p:nvSpPr>
        <p:spPr bwMode="auto">
          <a:xfrm rot="-5400000">
            <a:off x="1262857" y="6044406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/>
              <a:t>Υ</a:t>
            </a:r>
          </a:p>
        </p:txBody>
      </p:sp>
      <p:sp>
        <p:nvSpPr>
          <p:cNvPr id="19474" name="Line 43"/>
          <p:cNvSpPr>
            <a:spLocks noChangeShapeType="1"/>
          </p:cNvSpPr>
          <p:nvPr/>
        </p:nvSpPr>
        <p:spPr bwMode="auto">
          <a:xfrm rot="16200000" flipV="1">
            <a:off x="3266282" y="3326606"/>
            <a:ext cx="0" cy="390366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5" name="Line 44"/>
          <p:cNvSpPr>
            <a:spLocks noChangeShapeType="1"/>
          </p:cNvSpPr>
          <p:nvPr/>
        </p:nvSpPr>
        <p:spPr bwMode="auto">
          <a:xfrm rot="-5400000">
            <a:off x="2720975" y="4743450"/>
            <a:ext cx="20510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6" name="Line 46"/>
          <p:cNvSpPr>
            <a:spLocks noChangeShapeType="1"/>
          </p:cNvSpPr>
          <p:nvPr/>
        </p:nvSpPr>
        <p:spPr bwMode="auto">
          <a:xfrm rot="16200000" flipV="1">
            <a:off x="3261519" y="2831307"/>
            <a:ext cx="0" cy="39036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Line 47"/>
          <p:cNvSpPr>
            <a:spLocks noChangeShapeType="1"/>
          </p:cNvSpPr>
          <p:nvPr/>
        </p:nvSpPr>
        <p:spPr bwMode="auto">
          <a:xfrm rot="-5400000">
            <a:off x="3205163" y="4759325"/>
            <a:ext cx="20510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Line 48"/>
          <p:cNvSpPr>
            <a:spLocks noChangeShapeType="1"/>
          </p:cNvSpPr>
          <p:nvPr/>
        </p:nvSpPr>
        <p:spPr bwMode="auto">
          <a:xfrm rot="-5400000">
            <a:off x="2238375" y="4748213"/>
            <a:ext cx="20510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9" name="Line 53"/>
          <p:cNvSpPr>
            <a:spLocks noChangeShapeType="1"/>
          </p:cNvSpPr>
          <p:nvPr/>
        </p:nvSpPr>
        <p:spPr bwMode="auto">
          <a:xfrm rot="16200000" flipV="1">
            <a:off x="3267869" y="2336007"/>
            <a:ext cx="0" cy="39036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Line 54"/>
          <p:cNvSpPr>
            <a:spLocks noChangeShapeType="1"/>
          </p:cNvSpPr>
          <p:nvPr/>
        </p:nvSpPr>
        <p:spPr bwMode="auto">
          <a:xfrm rot="-5400000">
            <a:off x="3700463" y="4752975"/>
            <a:ext cx="20510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1" name="Line 55"/>
          <p:cNvSpPr>
            <a:spLocks noChangeShapeType="1"/>
          </p:cNvSpPr>
          <p:nvPr/>
        </p:nvSpPr>
        <p:spPr bwMode="auto">
          <a:xfrm rot="-5400000">
            <a:off x="1749425" y="4754563"/>
            <a:ext cx="20510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2" name="Oval 58"/>
          <p:cNvSpPr>
            <a:spLocks noChangeArrowheads="1"/>
          </p:cNvSpPr>
          <p:nvPr/>
        </p:nvSpPr>
        <p:spPr bwMode="auto">
          <a:xfrm rot="-5400000">
            <a:off x="2742407" y="4758531"/>
            <a:ext cx="87312" cy="66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grpSp>
        <p:nvGrpSpPr>
          <p:cNvPr id="6" name="Group 63"/>
          <p:cNvGrpSpPr>
            <a:grpSpLocks/>
          </p:cNvGrpSpPr>
          <p:nvPr/>
        </p:nvGrpSpPr>
        <p:grpSpPr bwMode="auto">
          <a:xfrm rot="-5400000">
            <a:off x="3978276" y="4278312"/>
            <a:ext cx="436562" cy="366713"/>
            <a:chOff x="1925638" y="4192588"/>
            <a:chExt cx="436562" cy="366712"/>
          </a:xfrm>
        </p:grpSpPr>
        <p:sp>
          <p:nvSpPr>
            <p:cNvPr id="19495" name="Oval 63"/>
            <p:cNvSpPr>
              <a:spLocks noChangeArrowheads="1"/>
            </p:cNvSpPr>
            <p:nvPr/>
          </p:nvSpPr>
          <p:spPr bwMode="auto">
            <a:xfrm>
              <a:off x="2273300" y="4371975"/>
              <a:ext cx="88900" cy="889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9496" name="Text Box 64"/>
            <p:cNvSpPr txBox="1">
              <a:spLocks noChangeArrowheads="1"/>
            </p:cNvSpPr>
            <p:nvPr/>
          </p:nvSpPr>
          <p:spPr bwMode="auto">
            <a:xfrm>
              <a:off x="1925638" y="4192588"/>
              <a:ext cx="3365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  <a:endParaRPr lang="el-GR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rot="16200000" flipH="1">
            <a:off x="3028157" y="4541044"/>
            <a:ext cx="1587" cy="4857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>
            <a:off x="2529681" y="4526757"/>
            <a:ext cx="5159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83"/>
          <p:cNvGrpSpPr>
            <a:grpSpLocks/>
          </p:cNvGrpSpPr>
          <p:nvPr/>
        </p:nvGrpSpPr>
        <p:grpSpPr bwMode="auto">
          <a:xfrm>
            <a:off x="2486025" y="4724400"/>
            <a:ext cx="2244725" cy="285750"/>
            <a:chOff x="1315453" y="3866553"/>
            <a:chExt cx="2245894" cy="284598"/>
          </a:xfrm>
        </p:grpSpPr>
        <p:sp>
          <p:nvSpPr>
            <p:cNvPr id="19493" name="Text Box 59"/>
            <p:cNvSpPr txBox="1">
              <a:spLocks noChangeArrowheads="1"/>
            </p:cNvSpPr>
            <p:nvPr/>
          </p:nvSpPr>
          <p:spPr bwMode="auto">
            <a:xfrm rot="16200000" flipH="1">
              <a:off x="2288587" y="3823811"/>
              <a:ext cx="284598" cy="370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u</a:t>
              </a:r>
              <a:endParaRPr lang="el-GR"/>
            </a:p>
          </p:txBody>
        </p:sp>
        <p:cxnSp>
          <p:nvCxnSpPr>
            <p:cNvPr id="76" name="Straight Connector 75"/>
            <p:cNvCxnSpPr/>
            <p:nvPr/>
          </p:nvCxnSpPr>
          <p:spPr>
            <a:xfrm flipV="1">
              <a:off x="1315453" y="3921892"/>
              <a:ext cx="2245894" cy="79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86"/>
          <p:cNvGrpSpPr>
            <a:grpSpLocks/>
          </p:cNvGrpSpPr>
          <p:nvPr/>
        </p:nvGrpSpPr>
        <p:grpSpPr bwMode="auto">
          <a:xfrm>
            <a:off x="2436813" y="3282950"/>
            <a:ext cx="369887" cy="1670050"/>
            <a:chOff x="987141" y="2247900"/>
            <a:chExt cx="368745" cy="1669717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V="1">
              <a:off x="502036" y="3079593"/>
              <a:ext cx="1669717" cy="63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92" name="Text Box 59"/>
            <p:cNvSpPr txBox="1">
              <a:spLocks noChangeArrowheads="1"/>
            </p:cNvSpPr>
            <p:nvPr/>
          </p:nvSpPr>
          <p:spPr bwMode="auto">
            <a:xfrm rot="16043585" flipH="1">
              <a:off x="1028700" y="2737199"/>
              <a:ext cx="285628" cy="368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v</a:t>
              </a:r>
              <a:endParaRPr lang="el-GR"/>
            </a:p>
          </p:txBody>
        </p:sp>
      </p:grpSp>
      <p:sp>
        <p:nvSpPr>
          <p:cNvPr id="19489" name="Line 53"/>
          <p:cNvSpPr>
            <a:spLocks noChangeShapeType="1"/>
          </p:cNvSpPr>
          <p:nvPr/>
        </p:nvSpPr>
        <p:spPr bwMode="auto">
          <a:xfrm rot="16200000" flipV="1">
            <a:off x="3269457" y="1858168"/>
            <a:ext cx="0" cy="390366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Text Box 50"/>
          <p:cNvSpPr txBox="1">
            <a:spLocks noChangeArrowheads="1"/>
          </p:cNvSpPr>
          <p:nvPr/>
        </p:nvSpPr>
        <p:spPr bwMode="auto">
          <a:xfrm>
            <a:off x="6404186" y="438030"/>
            <a:ext cx="2242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Camera pos </a:t>
            </a:r>
            <a:r>
              <a:rPr lang="en-US" dirty="0"/>
              <a:t>= (2, 5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3D626-93DD-4D07-9261-9CE05EF8F407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/>
              <a:t>Απεικόνιση – </a:t>
            </a:r>
            <a:r>
              <a:rPr lang="en-US" smtClean="0"/>
              <a:t>mapping (1)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58900"/>
            <a:ext cx="4729163" cy="47720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l-GR" sz="2000" smtClean="0"/>
              <a:t>Τα </a:t>
            </a:r>
            <a:r>
              <a:rPr lang="en-US" sz="2000" smtClean="0"/>
              <a:t>u,v,n </a:t>
            </a:r>
            <a:r>
              <a:rPr lang="el-GR" sz="2000" smtClean="0"/>
              <a:t>πρέπει να περιστραφούν με το</a:t>
            </a:r>
            <a:r>
              <a:rPr lang="en-US" sz="2000" smtClean="0"/>
              <a:t> R </a:t>
            </a:r>
            <a:r>
              <a:rPr lang="el-GR" sz="2000" smtClean="0"/>
              <a:t>ώστε να γίνουν τα </a:t>
            </a:r>
            <a:r>
              <a:rPr lang="en-US" sz="2000" smtClean="0"/>
              <a:t> i,j,k </a:t>
            </a:r>
            <a:r>
              <a:rPr lang="el-GR" sz="2000" smtClean="0"/>
              <a:t>του συστήματος παρατηρητή </a:t>
            </a:r>
          </a:p>
          <a:p>
            <a:pPr eaLnBrk="1" hangingPunct="1">
              <a:lnSpc>
                <a:spcPct val="110000"/>
              </a:lnSpc>
            </a:pPr>
            <a:r>
              <a:rPr lang="el-GR" sz="2000" smtClean="0"/>
              <a:t>Και οι δύο βάσεις είναι κανονικοποιημένες, είναι καθαρά πίνακας περιστροφής χωρίς </a:t>
            </a:r>
            <a:r>
              <a:rPr lang="en-US" sz="2000" smtClean="0"/>
              <a:t>scaling</a:t>
            </a:r>
          </a:p>
          <a:p>
            <a:pPr eaLnBrk="1" hangingPunct="1">
              <a:lnSpc>
                <a:spcPct val="110000"/>
              </a:lnSpc>
            </a:pPr>
            <a:endParaRPr lang="en-US" sz="2000" smtClean="0"/>
          </a:p>
          <a:p>
            <a:pPr eaLnBrk="1" hangingPunct="1">
              <a:lnSpc>
                <a:spcPct val="110000"/>
              </a:lnSpc>
            </a:pPr>
            <a:r>
              <a:rPr lang="el-GR" sz="2000" smtClean="0"/>
              <a:t>Πολλαπλασιάζουμε τις δύο μεριές της εξίσωσης με το αντίστροφο του </a:t>
            </a:r>
          </a:p>
          <a:p>
            <a:pPr eaLnBrk="1" hangingPunct="1">
              <a:lnSpc>
                <a:spcPct val="110000"/>
              </a:lnSpc>
            </a:pPr>
            <a:endParaRPr lang="el-GR" sz="2000" smtClean="0"/>
          </a:p>
          <a:p>
            <a:pPr eaLnBrk="1" hangingPunct="1">
              <a:lnSpc>
                <a:spcPct val="110000"/>
              </a:lnSpc>
            </a:pPr>
            <a:r>
              <a:rPr lang="el-GR" sz="2000" smtClean="0"/>
              <a:t>Και έχουμε:</a:t>
            </a:r>
            <a:endParaRPr lang="en-US" sz="2000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5430838" y="1643063"/>
          <a:ext cx="3332162" cy="1485900"/>
        </p:xfrm>
        <a:graphic>
          <a:graphicData uri="http://schemas.openxmlformats.org/presentationml/2006/ole">
            <p:oleObj spid="_x0000_s475138" name="Equation" r:id="rId4" imgW="1726920" imgH="711000" progId="Equation.3">
              <p:embed/>
            </p:oleObj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2782888" y="4902200"/>
          <a:ext cx="1657350" cy="1052513"/>
        </p:xfrm>
        <a:graphic>
          <a:graphicData uri="http://schemas.openxmlformats.org/presentationml/2006/ole">
            <p:oleObj spid="_x0000_s475139" name="Equation" r:id="rId5" imgW="952200" imgH="558720" progId="Equation.3">
              <p:embed/>
            </p:oleObj>
          </a:graphicData>
        </a:graphic>
      </p:graphicFrame>
      <p:graphicFrame>
        <p:nvGraphicFramePr>
          <p:cNvPr id="3076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5999163" y="3663950"/>
          <a:ext cx="1608137" cy="1458913"/>
        </p:xfrm>
        <a:graphic>
          <a:graphicData uri="http://schemas.openxmlformats.org/presentationml/2006/ole">
            <p:oleObj spid="_x0000_s475140" name="Equation" r:id="rId6" imgW="812520" imgH="736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93BAD-CE1B-4538-AFE9-821D8DF3CBEF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/>
              <a:t>Παράδειγμα σε 2Δ</a:t>
            </a:r>
            <a:endParaRPr lang="en-US" smtClean="0"/>
          </a:p>
        </p:txBody>
      </p:sp>
      <p:sp>
        <p:nvSpPr>
          <p:cNvPr id="4103" name="Text Box 65"/>
          <p:cNvSpPr txBox="1">
            <a:spLocks noChangeArrowheads="1"/>
          </p:cNvSpPr>
          <p:nvPr/>
        </p:nvSpPr>
        <p:spPr bwMode="auto">
          <a:xfrm>
            <a:off x="6375400" y="1225550"/>
            <a:ext cx="1817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 = (3,2) </a:t>
            </a:r>
            <a:r>
              <a:rPr lang="el-GR"/>
              <a:t>σε </a:t>
            </a:r>
            <a:r>
              <a:rPr lang="en-US"/>
              <a:t>WC</a:t>
            </a:r>
            <a:endParaRPr lang="el-GR"/>
          </a:p>
        </p:txBody>
      </p:sp>
      <p:sp>
        <p:nvSpPr>
          <p:cNvPr id="4104" name="Text Box 66"/>
          <p:cNvSpPr txBox="1">
            <a:spLocks noChangeArrowheads="1"/>
          </p:cNvSpPr>
          <p:nvPr/>
        </p:nvSpPr>
        <p:spPr bwMode="auto">
          <a:xfrm>
            <a:off x="6375400" y="660400"/>
            <a:ext cx="1192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u = (0, -1)</a:t>
            </a:r>
            <a:endParaRPr lang="en-US">
              <a:sym typeface="Symbol" pitchFamily="18" charset="2"/>
            </a:endParaRPr>
          </a:p>
        </p:txBody>
      </p:sp>
      <p:sp>
        <p:nvSpPr>
          <p:cNvPr id="4105" name="Text Box 69"/>
          <p:cNvSpPr txBox="1">
            <a:spLocks noChangeArrowheads="1"/>
          </p:cNvSpPr>
          <p:nvPr/>
        </p:nvSpPr>
        <p:spPr bwMode="auto">
          <a:xfrm>
            <a:off x="6375400" y="958850"/>
            <a:ext cx="1101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 = (1, 0)</a:t>
            </a:r>
            <a:endParaRPr lang="en-US">
              <a:sym typeface="Symbol" pitchFamily="18" charset="2"/>
            </a:endParaRPr>
          </a:p>
        </p:txBody>
      </p:sp>
      <p:pic>
        <p:nvPicPr>
          <p:cNvPr id="4106" name="Picture 73" descr="images"/>
          <p:cNvPicPr>
            <a:picLocks noChangeAspect="1" noChangeArrowheads="1"/>
          </p:cNvPicPr>
          <p:nvPr/>
        </p:nvPicPr>
        <p:blipFill>
          <a:blip r:embed="rId4" cstate="print"/>
          <a:srcRect t="4396" r="21622"/>
          <a:stretch>
            <a:fillRect/>
          </a:stretch>
        </p:blipFill>
        <p:spPr bwMode="auto">
          <a:xfrm>
            <a:off x="2354263" y="4376738"/>
            <a:ext cx="8286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7" name="Line 4"/>
          <p:cNvSpPr>
            <a:spLocks noChangeShapeType="1"/>
          </p:cNvSpPr>
          <p:nvPr/>
        </p:nvSpPr>
        <p:spPr bwMode="auto">
          <a:xfrm rot="16200000" flipV="1">
            <a:off x="3221038" y="3482975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8" name="Line 5"/>
          <p:cNvSpPr>
            <a:spLocks noChangeShapeType="1"/>
          </p:cNvSpPr>
          <p:nvPr/>
        </p:nvSpPr>
        <p:spPr bwMode="auto">
          <a:xfrm rot="-5400000">
            <a:off x="2675731" y="3494882"/>
            <a:ext cx="5084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 rot="-5400000">
            <a:off x="4240213" y="4227513"/>
            <a:ext cx="1962150" cy="139700"/>
            <a:chOff x="836" y="3358"/>
            <a:chExt cx="1236" cy="88"/>
          </a:xfrm>
        </p:grpSpPr>
        <p:sp>
          <p:nvSpPr>
            <p:cNvPr id="4154" name="Line 6"/>
            <p:cNvSpPr>
              <a:spLocks noChangeShapeType="1"/>
            </p:cNvSpPr>
            <p:nvPr/>
          </p:nvSpPr>
          <p:spPr bwMode="auto">
            <a:xfrm>
              <a:off x="836" y="3358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5" name="Line 10"/>
            <p:cNvSpPr>
              <a:spLocks noChangeShapeType="1"/>
            </p:cNvSpPr>
            <p:nvPr/>
          </p:nvSpPr>
          <p:spPr bwMode="auto">
            <a:xfrm>
              <a:off x="1148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Line 13"/>
            <p:cNvSpPr>
              <a:spLocks noChangeShapeType="1"/>
            </p:cNvSpPr>
            <p:nvPr/>
          </p:nvSpPr>
          <p:spPr bwMode="auto">
            <a:xfrm>
              <a:off x="1456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Line 16"/>
            <p:cNvSpPr>
              <a:spLocks noChangeShapeType="1"/>
            </p:cNvSpPr>
            <p:nvPr/>
          </p:nvSpPr>
          <p:spPr bwMode="auto">
            <a:xfrm>
              <a:off x="1764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Line 19"/>
            <p:cNvSpPr>
              <a:spLocks noChangeShapeType="1"/>
            </p:cNvSpPr>
            <p:nvPr/>
          </p:nvSpPr>
          <p:spPr bwMode="auto">
            <a:xfrm>
              <a:off x="2072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 rot="10800000">
            <a:off x="3257550" y="5699125"/>
            <a:ext cx="1962150" cy="139700"/>
            <a:chOff x="836" y="3358"/>
            <a:chExt cx="1236" cy="88"/>
          </a:xfrm>
        </p:grpSpPr>
        <p:sp>
          <p:nvSpPr>
            <p:cNvPr id="4149" name="Line 23"/>
            <p:cNvSpPr>
              <a:spLocks noChangeShapeType="1"/>
            </p:cNvSpPr>
            <p:nvPr/>
          </p:nvSpPr>
          <p:spPr bwMode="auto">
            <a:xfrm>
              <a:off x="836" y="3358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Line 24"/>
            <p:cNvSpPr>
              <a:spLocks noChangeShapeType="1"/>
            </p:cNvSpPr>
            <p:nvPr/>
          </p:nvSpPr>
          <p:spPr bwMode="auto">
            <a:xfrm>
              <a:off x="1148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Line 25"/>
            <p:cNvSpPr>
              <a:spLocks noChangeShapeType="1"/>
            </p:cNvSpPr>
            <p:nvPr/>
          </p:nvSpPr>
          <p:spPr bwMode="auto">
            <a:xfrm>
              <a:off x="1456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Line 26"/>
            <p:cNvSpPr>
              <a:spLocks noChangeShapeType="1"/>
            </p:cNvSpPr>
            <p:nvPr/>
          </p:nvSpPr>
          <p:spPr bwMode="auto">
            <a:xfrm>
              <a:off x="1764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Line 27"/>
            <p:cNvSpPr>
              <a:spLocks noChangeShapeType="1"/>
            </p:cNvSpPr>
            <p:nvPr/>
          </p:nvSpPr>
          <p:spPr bwMode="auto">
            <a:xfrm>
              <a:off x="2072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 rot="-5400000">
            <a:off x="4246563" y="2265363"/>
            <a:ext cx="1962150" cy="139700"/>
            <a:chOff x="836" y="3358"/>
            <a:chExt cx="1236" cy="88"/>
          </a:xfrm>
        </p:grpSpPr>
        <p:sp>
          <p:nvSpPr>
            <p:cNvPr id="4144" name="Line 29"/>
            <p:cNvSpPr>
              <a:spLocks noChangeShapeType="1"/>
            </p:cNvSpPr>
            <p:nvPr/>
          </p:nvSpPr>
          <p:spPr bwMode="auto">
            <a:xfrm>
              <a:off x="836" y="3358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Line 30"/>
            <p:cNvSpPr>
              <a:spLocks noChangeShapeType="1"/>
            </p:cNvSpPr>
            <p:nvPr/>
          </p:nvSpPr>
          <p:spPr bwMode="auto">
            <a:xfrm>
              <a:off x="1148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Line 31"/>
            <p:cNvSpPr>
              <a:spLocks noChangeShapeType="1"/>
            </p:cNvSpPr>
            <p:nvPr/>
          </p:nvSpPr>
          <p:spPr bwMode="auto">
            <a:xfrm>
              <a:off x="1456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Line 32"/>
            <p:cNvSpPr>
              <a:spLocks noChangeShapeType="1"/>
            </p:cNvSpPr>
            <p:nvPr/>
          </p:nvSpPr>
          <p:spPr bwMode="auto">
            <a:xfrm>
              <a:off x="1764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Line 33"/>
            <p:cNvSpPr>
              <a:spLocks noChangeShapeType="1"/>
            </p:cNvSpPr>
            <p:nvPr/>
          </p:nvSpPr>
          <p:spPr bwMode="auto">
            <a:xfrm>
              <a:off x="2072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 rot="10800000">
            <a:off x="1301750" y="5699125"/>
            <a:ext cx="1962150" cy="139700"/>
            <a:chOff x="836" y="3358"/>
            <a:chExt cx="1236" cy="88"/>
          </a:xfrm>
        </p:grpSpPr>
        <p:sp>
          <p:nvSpPr>
            <p:cNvPr id="4139" name="Line 35"/>
            <p:cNvSpPr>
              <a:spLocks noChangeShapeType="1"/>
            </p:cNvSpPr>
            <p:nvPr/>
          </p:nvSpPr>
          <p:spPr bwMode="auto">
            <a:xfrm>
              <a:off x="836" y="3358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0" name="Line 36"/>
            <p:cNvSpPr>
              <a:spLocks noChangeShapeType="1"/>
            </p:cNvSpPr>
            <p:nvPr/>
          </p:nvSpPr>
          <p:spPr bwMode="auto">
            <a:xfrm>
              <a:off x="1148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1" name="Line 37"/>
            <p:cNvSpPr>
              <a:spLocks noChangeShapeType="1"/>
            </p:cNvSpPr>
            <p:nvPr/>
          </p:nvSpPr>
          <p:spPr bwMode="auto">
            <a:xfrm>
              <a:off x="1456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2" name="Line 38"/>
            <p:cNvSpPr>
              <a:spLocks noChangeShapeType="1"/>
            </p:cNvSpPr>
            <p:nvPr/>
          </p:nvSpPr>
          <p:spPr bwMode="auto">
            <a:xfrm>
              <a:off x="1764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Line 39"/>
            <p:cNvSpPr>
              <a:spLocks noChangeShapeType="1"/>
            </p:cNvSpPr>
            <p:nvPr/>
          </p:nvSpPr>
          <p:spPr bwMode="auto">
            <a:xfrm>
              <a:off x="2072" y="336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3" name="Text Box 40"/>
          <p:cNvSpPr txBox="1">
            <a:spLocks noChangeArrowheads="1"/>
          </p:cNvSpPr>
          <p:nvPr/>
        </p:nvSpPr>
        <p:spPr bwMode="auto">
          <a:xfrm rot="-5400000">
            <a:off x="5433219" y="1161257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/>
              <a:t>Χ</a:t>
            </a:r>
          </a:p>
        </p:txBody>
      </p:sp>
      <p:sp>
        <p:nvSpPr>
          <p:cNvPr id="4114" name="Text Box 41"/>
          <p:cNvSpPr txBox="1">
            <a:spLocks noChangeArrowheads="1"/>
          </p:cNvSpPr>
          <p:nvPr/>
        </p:nvSpPr>
        <p:spPr bwMode="auto">
          <a:xfrm rot="-5400000">
            <a:off x="1262857" y="6044406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/>
              <a:t>Υ</a:t>
            </a:r>
          </a:p>
        </p:txBody>
      </p:sp>
      <p:sp>
        <p:nvSpPr>
          <p:cNvPr id="4115" name="Line 43"/>
          <p:cNvSpPr>
            <a:spLocks noChangeShapeType="1"/>
          </p:cNvSpPr>
          <p:nvPr/>
        </p:nvSpPr>
        <p:spPr bwMode="auto">
          <a:xfrm rot="16200000" flipV="1">
            <a:off x="3266282" y="3326606"/>
            <a:ext cx="0" cy="390366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6" name="Line 44"/>
          <p:cNvSpPr>
            <a:spLocks noChangeShapeType="1"/>
          </p:cNvSpPr>
          <p:nvPr/>
        </p:nvSpPr>
        <p:spPr bwMode="auto">
          <a:xfrm rot="-5400000">
            <a:off x="2720975" y="4743450"/>
            <a:ext cx="20510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7" name="Line 46"/>
          <p:cNvSpPr>
            <a:spLocks noChangeShapeType="1"/>
          </p:cNvSpPr>
          <p:nvPr/>
        </p:nvSpPr>
        <p:spPr bwMode="auto">
          <a:xfrm rot="16200000" flipV="1">
            <a:off x="3261519" y="2831307"/>
            <a:ext cx="0" cy="39036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8" name="Line 47"/>
          <p:cNvSpPr>
            <a:spLocks noChangeShapeType="1"/>
          </p:cNvSpPr>
          <p:nvPr/>
        </p:nvSpPr>
        <p:spPr bwMode="auto">
          <a:xfrm rot="-5400000">
            <a:off x="3205163" y="4759325"/>
            <a:ext cx="20510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9" name="Line 48"/>
          <p:cNvSpPr>
            <a:spLocks noChangeShapeType="1"/>
          </p:cNvSpPr>
          <p:nvPr/>
        </p:nvSpPr>
        <p:spPr bwMode="auto">
          <a:xfrm rot="-5400000">
            <a:off x="2238375" y="4748213"/>
            <a:ext cx="20510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0" name="Line 53"/>
          <p:cNvSpPr>
            <a:spLocks noChangeShapeType="1"/>
          </p:cNvSpPr>
          <p:nvPr/>
        </p:nvSpPr>
        <p:spPr bwMode="auto">
          <a:xfrm rot="16200000" flipV="1">
            <a:off x="3267869" y="2336007"/>
            <a:ext cx="0" cy="39036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1" name="Line 54"/>
          <p:cNvSpPr>
            <a:spLocks noChangeShapeType="1"/>
          </p:cNvSpPr>
          <p:nvPr/>
        </p:nvSpPr>
        <p:spPr bwMode="auto">
          <a:xfrm rot="-5400000">
            <a:off x="3700463" y="4752975"/>
            <a:ext cx="20510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2" name="Line 55"/>
          <p:cNvSpPr>
            <a:spLocks noChangeShapeType="1"/>
          </p:cNvSpPr>
          <p:nvPr/>
        </p:nvSpPr>
        <p:spPr bwMode="auto">
          <a:xfrm rot="-5400000">
            <a:off x="1749425" y="4754563"/>
            <a:ext cx="20510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3" name="Oval 58"/>
          <p:cNvSpPr>
            <a:spLocks noChangeArrowheads="1"/>
          </p:cNvSpPr>
          <p:nvPr/>
        </p:nvSpPr>
        <p:spPr bwMode="auto">
          <a:xfrm rot="-5400000">
            <a:off x="2742407" y="4758531"/>
            <a:ext cx="87312" cy="66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grpSp>
        <p:nvGrpSpPr>
          <p:cNvPr id="6" name="Group 63"/>
          <p:cNvGrpSpPr>
            <a:grpSpLocks/>
          </p:cNvGrpSpPr>
          <p:nvPr/>
        </p:nvGrpSpPr>
        <p:grpSpPr bwMode="auto">
          <a:xfrm rot="-5400000">
            <a:off x="3978276" y="4278312"/>
            <a:ext cx="436562" cy="366713"/>
            <a:chOff x="1925638" y="4192588"/>
            <a:chExt cx="436562" cy="366712"/>
          </a:xfrm>
        </p:grpSpPr>
        <p:sp>
          <p:nvSpPr>
            <p:cNvPr id="4137" name="Oval 63"/>
            <p:cNvSpPr>
              <a:spLocks noChangeArrowheads="1"/>
            </p:cNvSpPr>
            <p:nvPr/>
          </p:nvSpPr>
          <p:spPr bwMode="auto">
            <a:xfrm>
              <a:off x="2273300" y="4371975"/>
              <a:ext cx="88900" cy="889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138" name="Text Box 64"/>
            <p:cNvSpPr txBox="1">
              <a:spLocks noChangeArrowheads="1"/>
            </p:cNvSpPr>
            <p:nvPr/>
          </p:nvSpPr>
          <p:spPr bwMode="auto">
            <a:xfrm>
              <a:off x="1925638" y="4192588"/>
              <a:ext cx="3365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  <a:endParaRPr lang="el-GR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rot="16200000" flipH="1">
            <a:off x="3028157" y="4541044"/>
            <a:ext cx="1587" cy="4857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>
            <a:off x="2529681" y="4526757"/>
            <a:ext cx="5159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83"/>
          <p:cNvGrpSpPr>
            <a:grpSpLocks/>
          </p:cNvGrpSpPr>
          <p:nvPr/>
        </p:nvGrpSpPr>
        <p:grpSpPr bwMode="auto">
          <a:xfrm>
            <a:off x="2486025" y="4724400"/>
            <a:ext cx="2244725" cy="285750"/>
            <a:chOff x="1315453" y="3866553"/>
            <a:chExt cx="2245894" cy="284598"/>
          </a:xfrm>
        </p:grpSpPr>
        <p:sp>
          <p:nvSpPr>
            <p:cNvPr id="4135" name="Text Box 59"/>
            <p:cNvSpPr txBox="1">
              <a:spLocks noChangeArrowheads="1"/>
            </p:cNvSpPr>
            <p:nvPr/>
          </p:nvSpPr>
          <p:spPr bwMode="auto">
            <a:xfrm rot="16200000" flipH="1">
              <a:off x="2288587" y="3823811"/>
              <a:ext cx="284598" cy="370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u</a:t>
              </a:r>
              <a:endParaRPr lang="el-GR"/>
            </a:p>
          </p:txBody>
        </p:sp>
        <p:cxnSp>
          <p:nvCxnSpPr>
            <p:cNvPr id="76" name="Straight Connector 75"/>
            <p:cNvCxnSpPr/>
            <p:nvPr/>
          </p:nvCxnSpPr>
          <p:spPr>
            <a:xfrm flipV="1">
              <a:off x="1315453" y="3921892"/>
              <a:ext cx="2245894" cy="79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86"/>
          <p:cNvGrpSpPr>
            <a:grpSpLocks/>
          </p:cNvGrpSpPr>
          <p:nvPr/>
        </p:nvGrpSpPr>
        <p:grpSpPr bwMode="auto">
          <a:xfrm>
            <a:off x="2436813" y="3282950"/>
            <a:ext cx="369887" cy="1670050"/>
            <a:chOff x="987141" y="2247900"/>
            <a:chExt cx="368745" cy="1669717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V="1">
              <a:off x="502036" y="3079593"/>
              <a:ext cx="1669717" cy="63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4" name="Text Box 59"/>
            <p:cNvSpPr txBox="1">
              <a:spLocks noChangeArrowheads="1"/>
            </p:cNvSpPr>
            <p:nvPr/>
          </p:nvSpPr>
          <p:spPr bwMode="auto">
            <a:xfrm rot="16043585" flipH="1">
              <a:off x="1028700" y="2737199"/>
              <a:ext cx="285628" cy="368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v</a:t>
              </a:r>
              <a:endParaRPr lang="el-GR"/>
            </a:p>
          </p:txBody>
        </p:sp>
      </p:grpSp>
      <p:sp>
        <p:nvSpPr>
          <p:cNvPr id="4130" name="Line 53"/>
          <p:cNvSpPr>
            <a:spLocks noChangeShapeType="1"/>
          </p:cNvSpPr>
          <p:nvPr/>
        </p:nvSpPr>
        <p:spPr bwMode="auto">
          <a:xfrm rot="16200000" flipV="1">
            <a:off x="3269457" y="1858168"/>
            <a:ext cx="0" cy="390366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098" name="Object 10"/>
          <p:cNvGraphicFramePr>
            <a:graphicFrameLocks noChangeAspect="1"/>
          </p:cNvGraphicFramePr>
          <p:nvPr/>
        </p:nvGraphicFramePr>
        <p:xfrm>
          <a:off x="6191250" y="2473325"/>
          <a:ext cx="2173288" cy="1058863"/>
        </p:xfrm>
        <a:graphic>
          <a:graphicData uri="http://schemas.openxmlformats.org/presentationml/2006/ole">
            <p:oleObj spid="_x0000_s476162" name="Εξίσωση" r:id="rId5" imgW="1460160" imgH="711000" progId="Equation.3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6019800" y="4730750"/>
          <a:ext cx="2740025" cy="1430338"/>
        </p:xfrm>
        <a:graphic>
          <a:graphicData uri="http://schemas.openxmlformats.org/presentationml/2006/ole">
            <p:oleObj spid="_x0000_s476163" name="Εξίσωση" r:id="rId6" imgW="1752480" imgH="914400" progId="Equation.3">
              <p:embed/>
            </p:oleObj>
          </a:graphicData>
        </a:graphic>
      </p:graphicFrame>
      <p:sp>
        <p:nvSpPr>
          <p:cNvPr id="4132" name="TextBox 63"/>
          <p:cNvSpPr txBox="1">
            <a:spLocks noChangeArrowheads="1"/>
          </p:cNvSpPr>
          <p:nvPr/>
        </p:nvSpPr>
        <p:spPr bwMode="auto">
          <a:xfrm>
            <a:off x="6416675" y="4341813"/>
            <a:ext cx="9921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or in 3D</a:t>
            </a:r>
          </a:p>
        </p:txBody>
      </p:sp>
      <p:sp>
        <p:nvSpPr>
          <p:cNvPr id="63" name="Text Box 50"/>
          <p:cNvSpPr txBox="1">
            <a:spLocks noChangeArrowheads="1"/>
          </p:cNvSpPr>
          <p:nvPr/>
        </p:nvSpPr>
        <p:spPr bwMode="auto">
          <a:xfrm>
            <a:off x="6344808" y="343028"/>
            <a:ext cx="2242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Camera pos </a:t>
            </a:r>
            <a:r>
              <a:rPr lang="en-US" dirty="0"/>
              <a:t>= (2, 5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FC48F0-4004-401F-8F5D-3B072B20F6C6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/>
              <a:t>Απεικόνιση (2)</a:t>
            </a:r>
            <a:endParaRPr lang="en-US" smtClean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303338"/>
            <a:ext cx="8229600" cy="4827587"/>
          </a:xfrm>
        </p:spPr>
        <p:txBody>
          <a:bodyPr/>
          <a:lstStyle/>
          <a:p>
            <a:pPr eaLnBrk="1" hangingPunct="1"/>
            <a:r>
              <a:rPr lang="el-GR" dirty="0" smtClean="0"/>
              <a:t>Στο </a:t>
            </a:r>
            <a:r>
              <a:rPr lang="en-US" dirty="0" err="1" smtClean="0"/>
              <a:t>uvn</a:t>
            </a:r>
            <a:r>
              <a:rPr lang="en-US" dirty="0" smtClean="0"/>
              <a:t> </a:t>
            </a:r>
            <a:r>
              <a:rPr lang="el-GR" dirty="0" smtClean="0"/>
              <a:t>σύστημα το</a:t>
            </a:r>
            <a:r>
              <a:rPr lang="en-US" dirty="0" smtClean="0"/>
              <a:t> camera position (q) </a:t>
            </a:r>
            <a:r>
              <a:rPr lang="el-GR" dirty="0" smtClean="0"/>
              <a:t>είναι</a:t>
            </a:r>
            <a:r>
              <a:rPr lang="en-US" dirty="0" smtClean="0"/>
              <a:t> (0 0 0)</a:t>
            </a:r>
            <a:endParaRPr lang="el-GR" dirty="0" smtClean="0"/>
          </a:p>
          <a:p>
            <a:pPr eaLnBrk="1" hangingPunct="1">
              <a:buFont typeface="Wingdings" pitchFamily="2" charset="2"/>
              <a:buNone/>
            </a:pPr>
            <a:r>
              <a:rPr lang="en-GB" dirty="0" smtClean="0"/>
              <a:t>	</a:t>
            </a:r>
            <a:r>
              <a:rPr lang="el-GR" dirty="0" smtClean="0"/>
              <a:t>Οπότε</a:t>
            </a:r>
            <a:r>
              <a:rPr lang="en-GB" dirty="0" smtClean="0"/>
              <a:t>: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                  </a:t>
            </a:r>
            <a:endParaRPr lang="el-GR" dirty="0" smtClean="0"/>
          </a:p>
          <a:p>
            <a:pPr eaLnBrk="1" hangingPunct="1">
              <a:buFont typeface="Wingdings" pitchFamily="2" charset="2"/>
              <a:buNone/>
            </a:pPr>
            <a:r>
              <a:rPr lang="el-GR" dirty="0" smtClean="0"/>
              <a:t>	</a:t>
            </a:r>
            <a:r>
              <a:rPr lang="en-GB" dirty="0" smtClean="0"/>
              <a:t>			</a:t>
            </a:r>
            <a:r>
              <a:rPr lang="el-GR" dirty="0" smtClean="0"/>
              <a:t> </a:t>
            </a:r>
            <a:r>
              <a:rPr lang="en-US" dirty="0" smtClean="0"/>
              <a:t>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887413" y="4271963"/>
          <a:ext cx="4967287" cy="1916112"/>
        </p:xfrm>
        <a:graphic>
          <a:graphicData uri="http://schemas.openxmlformats.org/presentationml/2006/ole">
            <p:oleObj spid="_x0000_s477186" name="Equation" r:id="rId4" imgW="1930320" imgH="685800" progId="Equation.3">
              <p:embed/>
            </p:oleObj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1963738" y="4048125"/>
          <a:ext cx="342900" cy="696913"/>
        </p:xfrm>
        <a:graphic>
          <a:graphicData uri="http://schemas.openxmlformats.org/presentationml/2006/ole">
            <p:oleObj spid="_x0000_s477187" name="Equation" r:id="rId5" imgW="114120" imgH="215640" progId="Equation.3">
              <p:embed/>
            </p:oleObj>
          </a:graphicData>
        </a:graphic>
      </p:graphicFrame>
      <p:graphicFrame>
        <p:nvGraphicFramePr>
          <p:cNvPr id="5124" name="Object 10"/>
          <p:cNvGraphicFramePr>
            <a:graphicFrameLocks noChangeAspect="1"/>
          </p:cNvGraphicFramePr>
          <p:nvPr/>
        </p:nvGraphicFramePr>
        <p:xfrm>
          <a:off x="1257300" y="2143125"/>
          <a:ext cx="6745288" cy="1966913"/>
        </p:xfrm>
        <a:graphic>
          <a:graphicData uri="http://schemas.openxmlformats.org/presentationml/2006/ole">
            <p:oleObj spid="_x0000_s477188" name="Εξίσωση" r:id="rId6" imgW="313668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2FF18-0FBB-4D18-A8E9-A0163AC70EDF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/>
              <a:t>Απεικόνιση (3)</a:t>
            </a:r>
            <a:endParaRPr lang="en-US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l-GR" smtClean="0"/>
              <a:t>Ο συνολικός πίνακας:</a:t>
            </a:r>
            <a:endParaRPr lang="en-US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039938" y="2667000"/>
          <a:ext cx="4903787" cy="2154238"/>
        </p:xfrm>
        <a:graphic>
          <a:graphicData uri="http://schemas.openxmlformats.org/presentationml/2006/ole">
            <p:oleObj spid="_x0000_s478210" name="Equation" r:id="rId4" imgW="226044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2935</TotalTime>
  <Words>420</Words>
  <Application>Microsoft Office PowerPoint</Application>
  <PresentationFormat>On-screen Show (4:3)</PresentationFormat>
  <Paragraphs>133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Edge</vt:lpstr>
      <vt:lpstr>Equation</vt:lpstr>
      <vt:lpstr>Εξίσωση</vt:lpstr>
      <vt:lpstr>Microsoft Equation 3.0</vt:lpstr>
      <vt:lpstr>ΕΠΛ 607- 3b Προβολές: σύστημα συντεταγμένων της κάμερας </vt:lpstr>
      <vt:lpstr>Παγκόσμιο σύστημα συντεταγμένων (WC) και σύστημα παρατηρητή (VC)</vt:lpstr>
      <vt:lpstr>Διανύσματα βάσης του VC</vt:lpstr>
      <vt:lpstr>Παράδειγμα σε 2Δ</vt:lpstr>
      <vt:lpstr>Παράδειγμα σε 2Δ</vt:lpstr>
      <vt:lpstr>Απεικόνιση – mapping (1)</vt:lpstr>
      <vt:lpstr>Παράδειγμα σε 2Δ</vt:lpstr>
      <vt:lpstr>Απεικόνιση (2)</vt:lpstr>
      <vt:lpstr>Απεικόνιση (3)</vt:lpstr>
      <vt:lpstr>Inverse mapping VC to WC</vt:lpstr>
      <vt:lpstr>Παράδειγμα σε 2Δ</vt:lpstr>
      <vt:lpstr>Παράδειγμα σε 2Δ</vt:lpstr>
      <vt:lpstr>Παράδειγμα σε 2Δ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yiorgos</dc:creator>
  <cp:lastModifiedBy>yiorgos</cp:lastModifiedBy>
  <cp:revision>187</cp:revision>
  <dcterms:created xsi:type="dcterms:W3CDTF">1601-01-01T00:00:00Z</dcterms:created>
  <dcterms:modified xsi:type="dcterms:W3CDTF">2012-09-24T12:59:48Z</dcterms:modified>
</cp:coreProperties>
</file>