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1" r:id="rId2"/>
  </p:sldMasterIdLst>
  <p:notesMasterIdLst>
    <p:notesMasterId r:id="rId33"/>
  </p:notesMasterIdLst>
  <p:handoutMasterIdLst>
    <p:handoutMasterId r:id="rId34"/>
  </p:handoutMasterIdLst>
  <p:sldIdLst>
    <p:sldId id="257" r:id="rId3"/>
    <p:sldId id="290" r:id="rId4"/>
    <p:sldId id="258" r:id="rId5"/>
    <p:sldId id="259" r:id="rId6"/>
    <p:sldId id="260" r:id="rId7"/>
    <p:sldId id="261" r:id="rId8"/>
    <p:sldId id="262" r:id="rId9"/>
    <p:sldId id="288" r:id="rId10"/>
    <p:sldId id="263" r:id="rId11"/>
    <p:sldId id="291" r:id="rId12"/>
    <p:sldId id="264" r:id="rId13"/>
    <p:sldId id="265" r:id="rId14"/>
    <p:sldId id="266" r:id="rId15"/>
    <p:sldId id="267" r:id="rId16"/>
    <p:sldId id="268" r:id="rId17"/>
    <p:sldId id="269" r:id="rId18"/>
    <p:sldId id="270" r:id="rId19"/>
    <p:sldId id="272" r:id="rId20"/>
    <p:sldId id="287" r:id="rId21"/>
    <p:sldId id="273" r:id="rId22"/>
    <p:sldId id="274" r:id="rId23"/>
    <p:sldId id="275" r:id="rId24"/>
    <p:sldId id="276" r:id="rId25"/>
    <p:sldId id="277" r:id="rId26"/>
    <p:sldId id="278" r:id="rId27"/>
    <p:sldId id="279" r:id="rId28"/>
    <p:sldId id="280" r:id="rId29"/>
    <p:sldId id="281" r:id="rId30"/>
    <p:sldId id="282" r:id="rId31"/>
    <p:sldId id="28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van Dam" initial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FF00"/>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02" autoAdjust="0"/>
  </p:normalViewPr>
  <p:slideViewPr>
    <p:cSldViewPr snapToGrid="0">
      <p:cViewPr varScale="1">
        <p:scale>
          <a:sx n="70" d="100"/>
          <a:sy n="70" d="100"/>
        </p:scale>
        <p:origin x="-111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39DB6567-7C13-48A4-84D7-3B5F94D8BBA3}" type="datetimeFigureOut">
              <a:rPr lang="en-US"/>
              <a:pPr/>
              <a:t>9/26/2014</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C12D3DA-CB68-4109-B306-6F4AFCCE678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5E70C57-A963-4C4C-8A3D-091AF8C2062A}" type="datetimeFigureOut">
              <a:rPr lang="en-US"/>
              <a:pPr>
                <a:defRPr/>
              </a:pPr>
              <a:t>9/26/2014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2851DD1-DBE9-47F5-97FF-18D5D07991A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463DC1-CEBB-46DB-A6E3-8E4A8D7CBBA5}"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7D7B3-B810-4B91-A0AE-7A7C4A134173}" type="slidenum">
              <a:rPr lang="en-US">
                <a:solidFill>
                  <a:prstClr val="black"/>
                </a:solidFill>
              </a:rPr>
              <a:pPr/>
              <a:t>10</a:t>
            </a:fld>
            <a:endParaRPr lang="en-US">
              <a:solidFill>
                <a:prstClr val="black"/>
              </a:solidFill>
            </a:endParaRPr>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viewing window terminology-viewing window</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99897E-3491-4A6F-A295-87A11B2C843E}" type="slidenum">
              <a:rPr lang="en-US"/>
              <a:pPr fontAlgn="base">
                <a:spcBef>
                  <a:spcPct val="0"/>
                </a:spcBef>
                <a:spcAft>
                  <a:spcPct val="0"/>
                </a:spcAft>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D1B7A0-1459-4A9E-A5DB-18F3F63E88CF}" type="slidenum">
              <a:rPr lang="en-US"/>
              <a:pPr fontAlgn="base">
                <a:spcBef>
                  <a:spcPct val="0"/>
                </a:spcBef>
                <a:spcAft>
                  <a:spcPct val="0"/>
                </a:spcAft>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E83B1-B9AA-4325-B30D-8D862BBB91B6}" type="slidenum">
              <a:rPr lang="en-US"/>
              <a:pPr fontAlgn="base">
                <a:spcBef>
                  <a:spcPct val="0"/>
                </a:spcBef>
                <a:spcAft>
                  <a:spcPct val="0"/>
                </a:spcAft>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7D313E-F625-4D83-B9E4-9CE7129714ED}" type="slidenum">
              <a:rPr lang="en-US"/>
              <a:pPr fontAlgn="base">
                <a:spcBef>
                  <a:spcPct val="0"/>
                </a:spcBef>
                <a:spcAft>
                  <a:spcPct val="0"/>
                </a:spcAft>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C175E4-4C52-475A-B0A6-148C08493E84}" type="slidenum">
              <a:rPr lang="en-US"/>
              <a:pPr fontAlgn="base">
                <a:spcBef>
                  <a:spcPct val="0"/>
                </a:spcBef>
                <a:spcAft>
                  <a:spcPct val="0"/>
                </a:spcAft>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3683D8-DCAD-4FA1-AEB6-C57BE6158EEB}" type="slidenum">
              <a:rPr lang="en-US"/>
              <a:pPr fontAlgn="base">
                <a:spcBef>
                  <a:spcPct val="0"/>
                </a:spcBef>
                <a:spcAft>
                  <a:spcPct val="0"/>
                </a:spcAft>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8850FF-D697-492B-9F24-3A003EF527E4}" type="slidenum">
              <a:rPr lang="en-US"/>
              <a:pPr fontAlgn="base">
                <a:spcBef>
                  <a:spcPct val="0"/>
                </a:spcBef>
                <a:spcAft>
                  <a:spcPct val="0"/>
                </a:spcAft>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3C110E-8080-4C28-8A9A-DE1546F9DB41}" type="slidenum">
              <a:rPr lang="en-US"/>
              <a:pPr fontAlgn="base">
                <a:spcBef>
                  <a:spcPct val="0"/>
                </a:spcBef>
                <a:spcAft>
                  <a:spcPct val="0"/>
                </a:spcAft>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C87613-AA11-436E-B32F-6F3A250FFFA0}" type="slidenum">
              <a:rPr lang="en-US"/>
              <a:pPr fontAlgn="base">
                <a:spcBef>
                  <a:spcPct val="0"/>
                </a:spcBef>
                <a:spcAft>
                  <a:spcPct val="0"/>
                </a:spcAft>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xfrm>
            <a:off x="1144588" y="685800"/>
            <a:ext cx="4573587" cy="3430588"/>
          </a:xfrm>
          <a:ln/>
        </p:spPr>
      </p:sp>
      <p:sp>
        <p:nvSpPr>
          <p:cNvPr id="201731" name="Notes Placeholder 2"/>
          <p:cNvSpPr>
            <a:spLocks noGrp="1"/>
          </p:cNvSpPr>
          <p:nvPr>
            <p:ph type="body" idx="1"/>
          </p:nvPr>
        </p:nvSpPr>
        <p:spPr>
          <a:xfrm>
            <a:off x="685800" y="4344866"/>
            <a:ext cx="5486400" cy="4113334"/>
          </a:xfrm>
          <a:noFill/>
          <a:ln/>
        </p:spPr>
        <p:txBody>
          <a:bodyPr lIns="93123" tIns="46562" rIns="93123" bIns="46562"/>
          <a:lstStyle/>
          <a:p>
            <a:endParaRPr lang="en-US" smtClean="0"/>
          </a:p>
        </p:txBody>
      </p:sp>
      <p:sp>
        <p:nvSpPr>
          <p:cNvPr id="201732" name="Slide Number Placeholder 3"/>
          <p:cNvSpPr txBox="1">
            <a:spLocks noGrp="1"/>
          </p:cNvSpPr>
          <p:nvPr/>
        </p:nvSpPr>
        <p:spPr bwMode="auto">
          <a:xfrm>
            <a:off x="3884064" y="8685335"/>
            <a:ext cx="2972335" cy="457200"/>
          </a:xfrm>
          <a:prstGeom prst="rect">
            <a:avLst/>
          </a:prstGeom>
          <a:noFill/>
          <a:ln w="9525">
            <a:noFill/>
            <a:miter lim="800000"/>
            <a:headEnd/>
            <a:tailEnd/>
          </a:ln>
        </p:spPr>
        <p:txBody>
          <a:bodyPr lIns="93123" tIns="46562" rIns="93123" bIns="46562" anchor="b"/>
          <a:lstStyle/>
          <a:p>
            <a:pPr algn="r" defTabSz="931863"/>
            <a:fld id="{7778EEC3-DE9B-4233-8445-1023D20F605A}" type="slidenum">
              <a:rPr lang="en-US" sz="1300">
                <a:latin typeface="Verdana" pitchFamily="34" charset="0"/>
              </a:rPr>
              <a:pPr algn="r" defTabSz="931863"/>
              <a:t>2</a:t>
            </a:fld>
            <a:endParaRPr lang="en-US" sz="1300">
              <a:latin typeface="Verdan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E9E2E4-E0A2-4F28-864E-E01494FE19E3}" type="slidenum">
              <a:rPr lang="en-US"/>
              <a:pPr fontAlgn="base">
                <a:spcBef>
                  <a:spcPct val="0"/>
                </a:spcBef>
                <a:spcAft>
                  <a:spcPct val="0"/>
                </a:spcAft>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295751-8173-40AB-A0A1-B58CB8FE2820}" type="slidenum">
              <a:rPr lang="en-US"/>
              <a:pPr fontAlgn="base">
                <a:spcBef>
                  <a:spcPct val="0"/>
                </a:spcBef>
                <a:spcAft>
                  <a:spcPct val="0"/>
                </a:spcAft>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B13931-8628-4680-8B70-2C28D602BFF4}" type="slidenum">
              <a:rPr lang="en-US"/>
              <a:pPr fontAlgn="base">
                <a:spcBef>
                  <a:spcPct val="0"/>
                </a:spcBef>
                <a:spcAft>
                  <a:spcPct val="0"/>
                </a:spcAft>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28F8B4-DD89-4484-97B6-6A2F12592B68}" type="slidenum">
              <a:rPr lang="en-US"/>
              <a:pPr fontAlgn="base">
                <a:spcBef>
                  <a:spcPct val="0"/>
                </a:spcBef>
                <a:spcAft>
                  <a:spcPct val="0"/>
                </a:spcAft>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375A40-CBA7-41BA-B9B3-B5051C51EF45}" type="slidenum">
              <a:rPr lang="en-US"/>
              <a:pPr fontAlgn="base">
                <a:spcBef>
                  <a:spcPct val="0"/>
                </a:spcBef>
                <a:spcAft>
                  <a:spcPct val="0"/>
                </a:spcAft>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281CCB-A01A-4859-90E7-CC91A6E285D4}" type="slidenum">
              <a:rPr lang="en-US"/>
              <a:pPr fontAlgn="base">
                <a:spcBef>
                  <a:spcPct val="0"/>
                </a:spcBef>
                <a:spcAft>
                  <a:spcPct val="0"/>
                </a:spcAft>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FCF9F4-31FD-4756-87A8-6409F84341F3}" type="slidenum">
              <a:rPr lang="en-US"/>
              <a:pPr fontAlgn="base">
                <a:spcBef>
                  <a:spcPct val="0"/>
                </a:spcBef>
                <a:spcAft>
                  <a:spcPct val="0"/>
                </a:spcAft>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the simplified graphics that we will see in this course we will not deal at all with this effect. </a:t>
            </a:r>
          </a:p>
          <a:p>
            <a:pPr eaLnBrk="1" hangingPunct="1">
              <a:spcBef>
                <a:spcPct val="0"/>
              </a:spcBef>
            </a:pPr>
            <a:r>
              <a:rPr lang="en-US" dirty="0" smtClean="0"/>
              <a:t>We assume that the our </a:t>
            </a:r>
            <a:r>
              <a:rPr lang="en-US" dirty="0" err="1" smtClean="0"/>
              <a:t>idealised</a:t>
            </a:r>
            <a:r>
              <a:rPr lang="en-US" dirty="0" smtClean="0"/>
              <a:t> camera has</a:t>
            </a:r>
            <a:r>
              <a:rPr lang="en-US" baseline="0" dirty="0" smtClean="0"/>
              <a:t> no lens and its opening is the size of a mathematical point, therefore in the standard pipeline everything </a:t>
            </a:r>
            <a:r>
              <a:rPr lang="en-US" baseline="0" smtClean="0"/>
              <a:t>looks sharp. </a:t>
            </a:r>
            <a:endParaRPr lang="en-US" dirty="0"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047251-90D5-463A-8F46-06972EB3AE5C}" type="slidenum">
              <a:rPr lang="en-US"/>
              <a:pPr fontAlgn="base">
                <a:spcBef>
                  <a:spcPct val="0"/>
                </a:spcBef>
                <a:spcAft>
                  <a:spcPct val="0"/>
                </a:spcAft>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ADA278-8F1C-4954-87B5-5EA7D139DEF2}" type="slidenum">
              <a:rPr lang="en-US"/>
              <a:pPr fontAlgn="base">
                <a:spcBef>
                  <a:spcPct val="0"/>
                </a:spcBef>
                <a:spcAft>
                  <a:spcPct val="0"/>
                </a:spcAft>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FE0A3E-7818-4583-ABC7-F68C442E50A5}" type="slidenum">
              <a:rPr lang="en-US"/>
              <a:pPr fontAlgn="base">
                <a:spcBef>
                  <a:spcPct val="0"/>
                </a:spcBef>
                <a:spcAft>
                  <a:spcPct val="0"/>
                </a:spcAft>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3864B5-DB62-4494-ACE5-004572D16291}" type="slidenum">
              <a:rPr lang="en-US"/>
              <a:pPr fontAlgn="base">
                <a:spcBef>
                  <a:spcPct val="0"/>
                </a:spcBef>
                <a:spcAft>
                  <a:spcPct val="0"/>
                </a:spcAft>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Position (VRP) = 1.5, y, 1</a:t>
            </a:r>
          </a:p>
          <a:p>
            <a:r>
              <a:rPr lang="en-US" dirty="0" smtClean="0"/>
              <a:t>Look vector (VPN) = (0, -1, 0)</a:t>
            </a:r>
          </a:p>
          <a:p>
            <a:r>
              <a:rPr lang="en-US" dirty="0" smtClean="0"/>
              <a:t>Up vector (VUV)</a:t>
            </a:r>
            <a:r>
              <a:rPr lang="en-US" baseline="0" dirty="0" smtClean="0"/>
              <a:t> = (-1, 0, 0)</a:t>
            </a:r>
          </a:p>
          <a:p>
            <a:r>
              <a:rPr lang="en-US" baseline="0" dirty="0" smtClean="0"/>
              <a:t>Height angle = tan (theta) = 1.5/y =&gt; theta = </a:t>
            </a:r>
            <a:r>
              <a:rPr lang="en-US" baseline="0" dirty="0" err="1" smtClean="0"/>
              <a:t>arctan</a:t>
            </a:r>
            <a:r>
              <a:rPr lang="en-US" baseline="0" dirty="0" smtClean="0"/>
              <a:t> (1.5/y)</a:t>
            </a:r>
          </a:p>
          <a:p>
            <a:r>
              <a:rPr lang="en-US" baseline="0" dirty="0" smtClean="0"/>
              <a:t>Aspect ratio = 1</a:t>
            </a:r>
          </a:p>
          <a:p>
            <a:r>
              <a:rPr lang="en-US" baseline="0" dirty="0" smtClean="0"/>
              <a:t>Near plane &lt; y – 2</a:t>
            </a:r>
          </a:p>
          <a:p>
            <a:r>
              <a:rPr lang="en-US" baseline="0" smtClean="0"/>
              <a:t>Far plane &gt; y</a:t>
            </a:r>
            <a:endParaRPr lang="en-US" dirty="0"/>
          </a:p>
        </p:txBody>
      </p:sp>
      <p:sp>
        <p:nvSpPr>
          <p:cNvPr id="4" name="Slide Number Placeholder 3"/>
          <p:cNvSpPr>
            <a:spLocks noGrp="1"/>
          </p:cNvSpPr>
          <p:nvPr>
            <p:ph type="sldNum" sz="quarter" idx="10"/>
          </p:nvPr>
        </p:nvSpPr>
        <p:spPr/>
        <p:txBody>
          <a:bodyPr/>
          <a:lstStyle/>
          <a:p>
            <a:pPr>
              <a:defRPr/>
            </a:pPr>
            <a:fld id="{72851DD1-DBE9-47F5-97FF-18D5D07991AD}" type="slidenum">
              <a:rPr lang="en-US" smtClean="0"/>
              <a:pPr>
                <a:defRPr/>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BEC683-9B5B-4674-BEDF-B8333D16076B}" type="slidenum">
              <a:rPr lang="en-US"/>
              <a:pPr fontAlgn="base">
                <a:spcBef>
                  <a:spcPct val="0"/>
                </a:spcBef>
                <a:spcAft>
                  <a:spcPct val="0"/>
                </a:spcAft>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4414E3-4A7F-45B7-8DD7-D912A182C0FB}" type="slidenum">
              <a:rPr lang="en-US"/>
              <a:pPr fontAlgn="base">
                <a:spcBef>
                  <a:spcPct val="0"/>
                </a:spcBef>
                <a:spcAft>
                  <a:spcPct val="0"/>
                </a:spcAft>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B41872-A52A-4AB1-A133-08CCC57851B7}" type="slidenum">
              <a:rPr lang="en-US"/>
              <a:pPr fontAlgn="base">
                <a:spcBef>
                  <a:spcPct val="0"/>
                </a:spcBef>
                <a:spcAft>
                  <a:spcPct val="0"/>
                </a:spcAft>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DB6443-5AC0-44FD-90BC-65EC65E8EE32}" type="slidenum">
              <a:rPr lang="en-US"/>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068F4B-69EF-47E0-90FD-A256BF9FF6BC}" type="slidenum">
              <a:rPr lang="en-US"/>
              <a:pPr fontAlgn="base">
                <a:spcBef>
                  <a:spcPct val="0"/>
                </a:spcBef>
                <a:spcAft>
                  <a:spcPct val="0"/>
                </a:spcAft>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15721C-37C0-47E4-8888-639C5DA6D0A7}" type="slidenum">
              <a:rPr lang="en-US"/>
              <a:pPr fontAlgn="base">
                <a:spcBef>
                  <a:spcPct val="0"/>
                </a:spcBef>
                <a:spcAft>
                  <a:spcPct val="0"/>
                </a:spcAft>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2"/>
          <p:cNvSpPr/>
          <p:nvPr/>
        </p:nvSpPr>
        <p:spPr>
          <a:xfrm>
            <a:off x="457200" y="5048250"/>
            <a:ext cx="8242300" cy="685800"/>
          </a:xfrm>
          <a:prstGeom prst="rect">
            <a:avLst/>
          </a:prstGeom>
          <a:solidFill>
            <a:schemeClr val="bg1">
              <a:alpha val="50000"/>
            </a:schemeClr>
          </a:solid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fontAlgn="auto">
              <a:spcBef>
                <a:spcPts val="0"/>
              </a:spcBef>
              <a:spcAft>
                <a:spcPts val="0"/>
              </a:spcAft>
              <a:defRPr/>
            </a:pPr>
            <a:endParaRPr lang="en-US"/>
          </a:p>
        </p:txBody>
      </p:sp>
      <p:sp>
        <p:nvSpPr>
          <p:cNvPr id="5" name="Rectangle 20"/>
          <p:cNvSpPr/>
          <p:nvPr/>
        </p:nvSpPr>
        <p:spPr>
          <a:xfrm>
            <a:off x="457200" y="3648075"/>
            <a:ext cx="8229600" cy="1279525"/>
          </a:xfrm>
          <a:prstGeom prst="rect">
            <a:avLst/>
          </a:prstGeom>
          <a:solidFill>
            <a:schemeClr val="bg1">
              <a:alpha val="50000"/>
            </a:schemeClr>
          </a:solid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fontAlgn="auto">
              <a:spcBef>
                <a:spcPts val="0"/>
              </a:spcBef>
              <a:spcAft>
                <a:spcPts val="0"/>
              </a:spcAft>
              <a:defRPr/>
            </a:pPr>
            <a:endParaRPr lang="en-US"/>
          </a:p>
        </p:txBody>
      </p:sp>
      <p:sp>
        <p:nvSpPr>
          <p:cNvPr id="6" name="Rectangle 21"/>
          <p:cNvSpPr/>
          <p:nvPr/>
        </p:nvSpPr>
        <p:spPr>
          <a:xfrm>
            <a:off x="457200"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fontAlgn="auto">
              <a:spcBef>
                <a:spcPts val="0"/>
              </a:spcBef>
              <a:spcAft>
                <a:spcPts val="0"/>
              </a:spcAft>
              <a:defRPr/>
            </a:pPr>
            <a:endParaRPr lang="en-US"/>
          </a:p>
        </p:txBody>
      </p:sp>
      <p:sp>
        <p:nvSpPr>
          <p:cNvPr id="7" name="Rectangle 31"/>
          <p:cNvSpPr/>
          <p:nvPr/>
        </p:nvSpPr>
        <p:spPr>
          <a:xfrm>
            <a:off x="4572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fontAlgn="auto">
              <a:spcBef>
                <a:spcPts val="0"/>
              </a:spcBef>
              <a:spcAft>
                <a:spcPts val="0"/>
              </a:spcAft>
              <a:defRPr/>
            </a:pPr>
            <a:endParaRPr lang="en-US"/>
          </a:p>
        </p:txBody>
      </p:sp>
      <p:sp>
        <p:nvSpPr>
          <p:cNvPr id="10" name="Rectangle 1"/>
          <p:cNvSpPr/>
          <p:nvPr/>
        </p:nvSpPr>
        <p:spPr>
          <a:xfrm>
            <a:off x="457200" y="685800"/>
            <a:ext cx="82423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685801" y="3648075"/>
            <a:ext cx="8001000" cy="1280160"/>
          </a:xfrm>
          <a:prstGeom prst="rect">
            <a:avLst/>
          </a:prstGeom>
        </p:spPr>
        <p:txBody>
          <a:bodyPr anchor="t"/>
          <a:lstStyle>
            <a:lvl1pPr algn="r">
              <a:defRPr sz="3200" b="0">
                <a:solidFill>
                  <a:schemeClr val="tx1"/>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685799" y="5048251"/>
            <a:ext cx="8001001" cy="685800"/>
          </a:xfrm>
        </p:spPr>
        <p:txBody>
          <a:bodyPr/>
          <a:lstStyle>
            <a:lvl1pPr marL="0" indent="0" algn="r">
              <a:buNone/>
              <a:defRPr sz="2000" b="0">
                <a:solidFill>
                  <a:schemeClr val="accent2"/>
                </a:solidFill>
                <a:latin typeface="+mj-lt"/>
                <a:ea typeface="+mj-ea"/>
                <a:cs typeface="+mj-cs"/>
              </a:defRPr>
            </a:lvl1pPr>
            <a:lvl2pPr marL="457153" indent="0" algn="ctr">
              <a:buNone/>
            </a:lvl2pPr>
            <a:lvl3pPr marL="914305" indent="0" algn="ctr">
              <a:buNone/>
            </a:lvl3pPr>
            <a:lvl4pPr marL="1371458" indent="0" algn="ctr">
              <a:buNone/>
            </a:lvl4pPr>
            <a:lvl5pPr marL="1828610" indent="0" algn="ctr">
              <a:buNone/>
            </a:lvl5pPr>
            <a:lvl6pPr marL="2285763" indent="0" algn="ctr">
              <a:buNone/>
            </a:lvl6pPr>
            <a:lvl7pPr marL="2742915" indent="0" algn="ctr">
              <a:buNone/>
            </a:lvl7pPr>
            <a:lvl8pPr marL="3200068" indent="0" algn="ctr">
              <a:buNone/>
            </a:lvl8pPr>
            <a:lvl9pPr marL="3657220" indent="0" algn="ctr">
              <a:buNone/>
            </a:lvl9pPr>
          </a:lstStyle>
          <a:p>
            <a:r>
              <a:rPr lang="en-US" smtClean="0"/>
              <a:t>Click to edit Master subtitle style</a:t>
            </a:r>
            <a:endParaRPr lang="en-US" dirty="0"/>
          </a:p>
        </p:txBody>
      </p:sp>
      <p:sp>
        <p:nvSpPr>
          <p:cNvPr id="11" name="Footer Placeholder 5"/>
          <p:cNvSpPr>
            <a:spLocks noGrp="1"/>
          </p:cNvSpPr>
          <p:nvPr>
            <p:ph type="ftr" sz="quarter" idx="10"/>
          </p:nvPr>
        </p:nvSpPr>
        <p:spPr>
          <a:xfrm>
            <a:off x="2133600" y="6400800"/>
            <a:ext cx="5257800" cy="320675"/>
          </a:xfrm>
        </p:spPr>
        <p:txBody>
          <a:bodyPr/>
          <a:lstStyle>
            <a:lvl1pPr algn="l">
              <a:defRPr sz="1400" b="0">
                <a:solidFill>
                  <a:schemeClr val="tx1"/>
                </a:solidFill>
              </a:defRPr>
            </a:lvl1pPr>
          </a:lstStyle>
          <a:p>
            <a:pPr>
              <a:defRPr/>
            </a:pPr>
            <a:endParaRPr lang="en-US"/>
          </a:p>
        </p:txBody>
      </p:sp>
      <p:sp>
        <p:nvSpPr>
          <p:cNvPr id="12" name="Slide Number Placeholder 6"/>
          <p:cNvSpPr>
            <a:spLocks noGrp="1"/>
          </p:cNvSpPr>
          <p:nvPr>
            <p:ph type="sldNum" sz="quarter" idx="11"/>
          </p:nvPr>
        </p:nvSpPr>
        <p:spPr/>
        <p:txBody>
          <a:bodyPr/>
          <a:lstStyle>
            <a:lvl1pPr algn="r">
              <a:defRPr sz="1400" b="0">
                <a:solidFill>
                  <a:schemeClr val="tx1"/>
                </a:solidFill>
              </a:defRPr>
            </a:lvl1pPr>
          </a:lstStyle>
          <a:p>
            <a:pPr>
              <a:defRPr/>
            </a:pPr>
            <a:fld id="{36BD5384-F2CE-4829-8BBC-CCCF64EA94D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5346"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53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185348" name="Rectangle 4"/>
          <p:cNvSpPr>
            <a:spLocks noGrp="1" noChangeArrowheads="1"/>
          </p:cNvSpPr>
          <p:nvPr>
            <p:ph type="dt" sz="half" idx="2"/>
          </p:nvPr>
        </p:nvSpPr>
        <p:spPr/>
        <p:txBody>
          <a:bodyPr/>
          <a:lstStyle>
            <a:lvl1pPr>
              <a:defRPr/>
            </a:lvl1pPr>
          </a:lstStyle>
          <a:p>
            <a:endParaRPr lang="en-US" altLang="en-US">
              <a:solidFill>
                <a:srgbClr val="000000"/>
              </a:solidFill>
            </a:endParaRPr>
          </a:p>
        </p:txBody>
      </p:sp>
      <p:sp>
        <p:nvSpPr>
          <p:cNvPr id="18534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solidFill>
                <a:srgbClr val="000000"/>
              </a:solidFill>
            </a:endParaRPr>
          </a:p>
        </p:txBody>
      </p:sp>
      <p:sp>
        <p:nvSpPr>
          <p:cNvPr id="185350" name="Rectangle 6"/>
          <p:cNvSpPr>
            <a:spLocks noGrp="1" noChangeArrowheads="1"/>
          </p:cNvSpPr>
          <p:nvPr>
            <p:ph type="sldNum" sz="quarter" idx="4"/>
          </p:nvPr>
        </p:nvSpPr>
        <p:spPr/>
        <p:txBody>
          <a:bodyPr/>
          <a:lstStyle>
            <a:lvl1pPr>
              <a:defRPr/>
            </a:lvl1pPr>
          </a:lstStyle>
          <a:p>
            <a:fld id="{63F7C450-2B0E-43EB-8754-CCC89E599F65}" type="slidenum">
              <a:rPr lang="en-US" altLang="en-US">
                <a:solidFill>
                  <a:srgbClr val="000000"/>
                </a:solidFill>
              </a:rPr>
              <a:pPr/>
              <a:t>‹#›</a:t>
            </a:fld>
            <a:endParaRPr lang="en-US" altLang="en-US">
              <a:solidFill>
                <a:srgbClr val="000000"/>
              </a:solidFill>
            </a:endParaRPr>
          </a:p>
        </p:txBody>
      </p:sp>
      <p:sp>
        <p:nvSpPr>
          <p:cNvPr id="18535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l-GR">
              <a:solidFill>
                <a:srgbClr val="000000"/>
              </a:solidFill>
              <a:latin typeface="Arial" pitchFamily="34" charset="0"/>
            </a:endParaRPr>
          </a:p>
        </p:txBody>
      </p:sp>
      <p:sp>
        <p:nvSpPr>
          <p:cNvPr id="18535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l-GR">
              <a:solidFill>
                <a:srgbClr val="000000"/>
              </a:solidFill>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5596C7C-44AB-47DF-A437-4FFA187B076E}"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D25D00A-677C-4D64-A984-7A845BD311CE}"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6CC19FE-C004-482E-9AA8-6259D97AD84F}"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B840FC4-D0D9-46FB-8098-1889DC3D7041}"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B98B867-12B7-4F75-9D64-A9519D7201F5}"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5B56BBB2-6F6A-48AD-99CD-87F4A4B6ED82}"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82ABBA-0DAC-479E-8DD2-ED1CEC38FB92}"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478C2F6-5E61-4C9F-997F-900C9516F028}"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CF87BD6-B256-467D-8044-033D3531EDDC}"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447800"/>
            <a:ext cx="8229600" cy="4800600"/>
          </a:xfrm>
        </p:spPr>
        <p:txBody>
          <a:bodyPr>
            <a:normAutofit/>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Footer Placeholder 5"/>
          <p:cNvSpPr>
            <a:spLocks noGrp="1"/>
          </p:cNvSpPr>
          <p:nvPr>
            <p:ph type="ftr" sz="quarter" idx="10"/>
          </p:nvPr>
        </p:nvSpPr>
        <p:spPr>
          <a:xfrm>
            <a:off x="2133600" y="6400800"/>
            <a:ext cx="5257800" cy="320675"/>
          </a:xfrm>
        </p:spPr>
        <p:txBody>
          <a:bodyPr/>
          <a:lstStyle>
            <a:lvl1pPr algn="l">
              <a:defRPr sz="1400">
                <a:solidFill>
                  <a:schemeClr val="tx1"/>
                </a:solidFill>
              </a:defRPr>
            </a:lvl1pPr>
          </a:lstStyle>
          <a:p>
            <a:pPr>
              <a:defRPr/>
            </a:pPr>
            <a:endParaRPr lang="en-US"/>
          </a:p>
        </p:txBody>
      </p:sp>
      <p:sp>
        <p:nvSpPr>
          <p:cNvPr id="5" name="Slide Number Placeholder 6"/>
          <p:cNvSpPr>
            <a:spLocks noGrp="1"/>
          </p:cNvSpPr>
          <p:nvPr>
            <p:ph type="sldNum" sz="quarter" idx="11"/>
          </p:nvPr>
        </p:nvSpPr>
        <p:spPr/>
        <p:txBody>
          <a:bodyPr/>
          <a:lstStyle>
            <a:lvl1pPr algn="r">
              <a:defRPr sz="1400">
                <a:solidFill>
                  <a:schemeClr val="tx1"/>
                </a:solidFill>
              </a:defRPr>
            </a:lvl1pPr>
          </a:lstStyle>
          <a:p>
            <a:pPr>
              <a:defRPr/>
            </a:pPr>
            <a:fld id="{D0AE19B9-4BA8-425D-BC62-7666723C4DC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6D89187-11D1-4904-862B-3F8EF6C6595D}"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l-GR"/>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ltLang="en-US">
              <a:solidFill>
                <a:srgbClr val="000000"/>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solidFill>
                <a:srgbClr val="000000"/>
              </a:solidFill>
            </a:endParaRP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C8F94D0E-39A6-461C-AB56-D4A419F98608}"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l-GR"/>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5918FD4A-8CD1-4B13-9DF2-C9A4B921D611}" type="slidenum">
              <a:rPr lang="en-US" altLang="en-US">
                <a:solidFill>
                  <a:srgbClr val="000000"/>
                </a:solidFill>
              </a:rPr>
              <a:pPr/>
              <a:t>‹#›</a:t>
            </a:fld>
            <a:endParaRPr lang="en-US" alt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l-GR"/>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quarter" idx="2"/>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half" idx="3"/>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AF82F3A4-875A-45B1-BF6C-BF92F074A106}" type="slidenum">
              <a:rPr lang="en-US" altLang="en-US">
                <a:solidFill>
                  <a:srgbClr val="000000"/>
                </a:solidFill>
              </a:rPr>
              <a:pPr>
                <a:defRPr/>
              </a:pPr>
              <a:t>‹#›</a:t>
            </a:fld>
            <a:endParaRPr lang="en-US" alt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a:prstGeom prst="rect">
            <a:avLst/>
          </a:prstGeom>
        </p:spPr>
        <p:txBody>
          <a:bodyPr anchor="t"/>
          <a:lstStyle>
            <a:lvl1pPr algn="r">
              <a:buNone/>
              <a:defRPr sz="3200" b="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Footer Placeholder 4"/>
          <p:cNvSpPr>
            <a:spLocks noGrp="1"/>
          </p:cNvSpPr>
          <p:nvPr>
            <p:ph type="ftr" sz="quarter" idx="10"/>
          </p:nvPr>
        </p:nvSpPr>
        <p:spPr>
          <a:xfrm>
            <a:off x="2898775" y="6354763"/>
            <a:ext cx="3475038" cy="366712"/>
          </a:xfrm>
        </p:spPr>
        <p:txBody>
          <a:bodyPr/>
          <a:lstStyle>
            <a:lvl1pPr>
              <a:defRPr/>
            </a:lvl1pPr>
          </a:lstStyle>
          <a:p>
            <a:pPr>
              <a:defRPr/>
            </a:pPr>
            <a:endParaRPr lang="en-US"/>
          </a:p>
        </p:txBody>
      </p:sp>
      <p:sp>
        <p:nvSpPr>
          <p:cNvPr id="7" name="Slide Number Placeholder 5"/>
          <p:cNvSpPr>
            <a:spLocks noGrp="1"/>
          </p:cNvSpPr>
          <p:nvPr>
            <p:ph type="sldNum" sz="quarter" idx="11"/>
          </p:nvPr>
        </p:nvSpPr>
        <p:spPr>
          <a:xfrm>
            <a:off x="1069975" y="6354763"/>
            <a:ext cx="1520825" cy="366712"/>
          </a:xfrm>
        </p:spPr>
        <p:txBody>
          <a:bodyPr/>
          <a:lstStyle>
            <a:lvl1pPr>
              <a:defRPr/>
            </a:lvl1pPr>
          </a:lstStyle>
          <a:p>
            <a:pPr>
              <a:defRPr/>
            </a:pPr>
            <a:fld id="{4C16522D-0F11-4601-96B1-F12A955564E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8" name="Content Placeholder 7"/>
          <p:cNvSpPr>
            <a:spLocks noGrp="1"/>
          </p:cNvSpPr>
          <p:nvPr>
            <p:ph sz="quarter" idx="1"/>
          </p:nvPr>
        </p:nvSpPr>
        <p:spPr>
          <a:xfrm>
            <a:off x="457200" y="1447800"/>
            <a:ext cx="4038600" cy="4800600"/>
          </a:xfrm>
        </p:spPr>
        <p:txBody>
          <a:bodyPr>
            <a:normAutofit/>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7"/>
          <p:cNvSpPr>
            <a:spLocks noGrp="1"/>
          </p:cNvSpPr>
          <p:nvPr>
            <p:ph sz="quarter" idx="10"/>
          </p:nvPr>
        </p:nvSpPr>
        <p:spPr>
          <a:xfrm>
            <a:off x="4648200" y="1447800"/>
            <a:ext cx="4038600" cy="4800600"/>
          </a:xfrm>
        </p:spPr>
        <p:txBody>
          <a:bodyPr>
            <a:normAutofit/>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itle 20"/>
          <p:cNvSpPr>
            <a:spLocks noGrp="1"/>
          </p:cNvSpPr>
          <p:nvPr>
            <p:ph type="title"/>
          </p:nvPr>
        </p:nvSpPr>
        <p:spPr/>
        <p:txBody>
          <a:bodyPr/>
          <a:lstStyle/>
          <a:p>
            <a:r>
              <a:rPr lang="en-US" smtClean="0"/>
              <a:t>Click to edit Master title style</a:t>
            </a:r>
            <a:endParaRPr lang="en-US"/>
          </a:p>
        </p:txBody>
      </p:sp>
      <p:sp>
        <p:nvSpPr>
          <p:cNvPr id="5" name="Footer Placeholder 5"/>
          <p:cNvSpPr>
            <a:spLocks noGrp="1"/>
          </p:cNvSpPr>
          <p:nvPr>
            <p:ph type="ftr" sz="quarter" idx="11"/>
          </p:nvPr>
        </p:nvSpPr>
        <p:spPr>
          <a:xfrm>
            <a:off x="2133600" y="6400800"/>
            <a:ext cx="5257800" cy="320675"/>
          </a:xfrm>
        </p:spPr>
        <p:txBody>
          <a:bodyPr/>
          <a:lstStyle>
            <a:lvl1pPr algn="l">
              <a:defRPr sz="1400">
                <a:solidFill>
                  <a:schemeClr val="tx1"/>
                </a:solidFill>
              </a:defRPr>
            </a:lvl1pPr>
          </a:lstStyle>
          <a:p>
            <a:pPr>
              <a:defRPr/>
            </a:pPr>
            <a:endParaRPr lang="en-US"/>
          </a:p>
        </p:txBody>
      </p:sp>
      <p:sp>
        <p:nvSpPr>
          <p:cNvPr id="6" name="Slide Number Placeholder 6"/>
          <p:cNvSpPr>
            <a:spLocks noGrp="1"/>
          </p:cNvSpPr>
          <p:nvPr>
            <p:ph type="sldNum" sz="quarter" idx="12"/>
          </p:nvPr>
        </p:nvSpPr>
        <p:spPr/>
        <p:txBody>
          <a:bodyPr/>
          <a:lstStyle>
            <a:lvl1pPr algn="r">
              <a:defRPr sz="1400">
                <a:solidFill>
                  <a:schemeClr val="tx1"/>
                </a:solidFill>
              </a:defRPr>
            </a:lvl1pPr>
          </a:lstStyle>
          <a:p>
            <a:pPr>
              <a:defRPr/>
            </a:pPr>
            <a:fld id="{3778B4A9-5D22-4DF2-BC95-D117AE90E4A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47800"/>
            <a:ext cx="4038600" cy="381000"/>
          </a:xfrm>
          <a:noFill/>
          <a:ln>
            <a:noFill/>
          </a:ln>
        </p:spPr>
        <p:txBody>
          <a:bodyPr anchor="b">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447800"/>
            <a:ext cx="4041777" cy="381000"/>
          </a:xfrm>
          <a:noFill/>
          <a:ln>
            <a:noFill/>
          </a:ln>
        </p:spPr>
        <p:txBody>
          <a:bodyPr anchor="b">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2" name="Content Placeholder 7"/>
          <p:cNvSpPr>
            <a:spLocks noGrp="1"/>
          </p:cNvSpPr>
          <p:nvPr>
            <p:ph sz="quarter" idx="12"/>
          </p:nvPr>
        </p:nvSpPr>
        <p:spPr>
          <a:xfrm>
            <a:off x="457200" y="1905000"/>
            <a:ext cx="4038600" cy="4343400"/>
          </a:xfrm>
        </p:spPr>
        <p:txBody>
          <a:bodyPr>
            <a:normAutofit/>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7"/>
          <p:cNvSpPr>
            <a:spLocks noGrp="1"/>
          </p:cNvSpPr>
          <p:nvPr>
            <p:ph sz="quarter" idx="13"/>
          </p:nvPr>
        </p:nvSpPr>
        <p:spPr>
          <a:xfrm>
            <a:off x="4648200" y="1905000"/>
            <a:ext cx="4038600" cy="4343400"/>
          </a:xfrm>
        </p:spPr>
        <p:txBody>
          <a:bodyPr>
            <a:normAutofit/>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7" name="Footer Placeholder 5"/>
          <p:cNvSpPr>
            <a:spLocks noGrp="1"/>
          </p:cNvSpPr>
          <p:nvPr>
            <p:ph type="ftr" sz="quarter" idx="14"/>
          </p:nvPr>
        </p:nvSpPr>
        <p:spPr>
          <a:xfrm>
            <a:off x="2133600" y="6400800"/>
            <a:ext cx="5257800" cy="320675"/>
          </a:xfrm>
        </p:spPr>
        <p:txBody>
          <a:bodyPr/>
          <a:lstStyle>
            <a:lvl1pPr algn="l">
              <a:defRPr sz="1400">
                <a:solidFill>
                  <a:schemeClr val="tx1"/>
                </a:solidFill>
              </a:defRPr>
            </a:lvl1pPr>
          </a:lstStyle>
          <a:p>
            <a:pPr>
              <a:defRPr/>
            </a:pPr>
            <a:endParaRPr lang="en-US"/>
          </a:p>
        </p:txBody>
      </p:sp>
      <p:sp>
        <p:nvSpPr>
          <p:cNvPr id="8" name="Slide Number Placeholder 6"/>
          <p:cNvSpPr>
            <a:spLocks noGrp="1"/>
          </p:cNvSpPr>
          <p:nvPr>
            <p:ph type="sldNum" sz="quarter" idx="15"/>
          </p:nvPr>
        </p:nvSpPr>
        <p:spPr/>
        <p:txBody>
          <a:bodyPr/>
          <a:lstStyle>
            <a:lvl1pPr algn="r">
              <a:defRPr sz="1400">
                <a:solidFill>
                  <a:schemeClr val="tx1"/>
                </a:solidFill>
              </a:defRPr>
            </a:lvl1pPr>
          </a:lstStyle>
          <a:p>
            <a:pPr>
              <a:defRPr/>
            </a:pPr>
            <a:fld id="{7952F04F-7845-4ABD-974A-E64590A069B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Footer Placeholder 5"/>
          <p:cNvSpPr>
            <a:spLocks noGrp="1"/>
          </p:cNvSpPr>
          <p:nvPr>
            <p:ph type="ftr" sz="quarter" idx="10"/>
          </p:nvPr>
        </p:nvSpPr>
        <p:spPr>
          <a:xfrm>
            <a:off x="2133600" y="6400800"/>
            <a:ext cx="5257800" cy="320675"/>
          </a:xfrm>
        </p:spPr>
        <p:txBody>
          <a:bodyPr/>
          <a:lstStyle>
            <a:lvl1pPr algn="l">
              <a:defRPr sz="1400">
                <a:solidFill>
                  <a:schemeClr val="tx1"/>
                </a:solidFill>
              </a:defRPr>
            </a:lvl1pPr>
          </a:lstStyle>
          <a:p>
            <a:pPr>
              <a:defRPr/>
            </a:pPr>
            <a:endParaRPr lang="en-US"/>
          </a:p>
        </p:txBody>
      </p:sp>
      <p:sp>
        <p:nvSpPr>
          <p:cNvPr id="4" name="Slide Number Placeholder 6"/>
          <p:cNvSpPr>
            <a:spLocks noGrp="1"/>
          </p:cNvSpPr>
          <p:nvPr>
            <p:ph type="sldNum" sz="quarter" idx="11"/>
          </p:nvPr>
        </p:nvSpPr>
        <p:spPr/>
        <p:txBody>
          <a:bodyPr/>
          <a:lstStyle>
            <a:lvl1pPr algn="r">
              <a:defRPr sz="1400">
                <a:solidFill>
                  <a:schemeClr val="tx1"/>
                </a:solidFill>
              </a:defRPr>
            </a:lvl1pPr>
          </a:lstStyle>
          <a:p>
            <a:pPr>
              <a:defRPr/>
            </a:pPr>
            <a:fld id="{9E07353B-168E-4CB1-A1D6-4AE5826DF5F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24600"/>
            <a:ext cx="8229600" cy="0"/>
          </a:xfrm>
          <a:prstGeom prst="line">
            <a:avLst/>
          </a:prstGeom>
          <a:noFill/>
          <a:ln w="9525" cap="flat" cmpd="sng" algn="ctr">
            <a:solidFill>
              <a:schemeClr val="accent2"/>
            </a:solidFill>
            <a:prstDash val="solid"/>
            <a:round/>
            <a:headEnd type="none" w="med" len="med"/>
            <a:tailEnd type="none" w="med" len="med"/>
          </a:ln>
          <a:effectLst/>
        </p:spPr>
        <p:txBody>
          <a:bodyPr lIns="91430" tIns="45715" rIns="91430" bIns="45715"/>
          <a:lstStyle/>
          <a:p>
            <a:pPr fontAlgn="auto">
              <a:spcBef>
                <a:spcPts val="0"/>
              </a:spcBef>
              <a:spcAft>
                <a:spcPts val="0"/>
              </a:spcAft>
              <a:defRPr/>
            </a:pPr>
            <a:endParaRPr lang="en-US">
              <a:latin typeface="+mn-lt"/>
            </a:endParaRPr>
          </a:p>
        </p:txBody>
      </p:sp>
      <p:sp>
        <p:nvSpPr>
          <p:cNvPr id="3" name="Footer Placeholder 5"/>
          <p:cNvSpPr>
            <a:spLocks noGrp="1"/>
          </p:cNvSpPr>
          <p:nvPr>
            <p:ph type="ftr" sz="quarter" idx="10"/>
          </p:nvPr>
        </p:nvSpPr>
        <p:spPr>
          <a:xfrm>
            <a:off x="2133600" y="6400800"/>
            <a:ext cx="5257800" cy="320675"/>
          </a:xfrm>
        </p:spPr>
        <p:txBody>
          <a:bodyPr/>
          <a:lstStyle>
            <a:lvl1pPr algn="l">
              <a:defRPr sz="1400">
                <a:solidFill>
                  <a:schemeClr val="tx1"/>
                </a:solidFill>
              </a:defRPr>
            </a:lvl1pPr>
          </a:lstStyle>
          <a:p>
            <a:pPr>
              <a:defRPr/>
            </a:pPr>
            <a:endParaRPr lang="en-US"/>
          </a:p>
        </p:txBody>
      </p:sp>
      <p:sp>
        <p:nvSpPr>
          <p:cNvPr id="4" name="Slide Number Placeholder 6"/>
          <p:cNvSpPr>
            <a:spLocks noGrp="1"/>
          </p:cNvSpPr>
          <p:nvPr>
            <p:ph type="sldNum" sz="quarter" idx="11"/>
          </p:nvPr>
        </p:nvSpPr>
        <p:spPr/>
        <p:txBody>
          <a:bodyPr/>
          <a:lstStyle>
            <a:lvl1pPr algn="r">
              <a:defRPr sz="1400">
                <a:solidFill>
                  <a:schemeClr val="tx1"/>
                </a:solidFill>
              </a:defRPr>
            </a:lvl1pPr>
          </a:lstStyle>
          <a:p>
            <a:pPr>
              <a:defRPr/>
            </a:pPr>
            <a:fld id="{DD21B252-1B57-42BC-A3FA-DFEF6DE496A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24600"/>
            <a:ext cx="8229600" cy="0"/>
          </a:xfrm>
          <a:prstGeom prst="line">
            <a:avLst/>
          </a:prstGeom>
          <a:noFill/>
          <a:ln w="9525" cap="flat" cmpd="sng" algn="ctr">
            <a:solidFill>
              <a:schemeClr val="accent2"/>
            </a:solidFill>
            <a:prstDash val="solid"/>
            <a:round/>
            <a:headEnd type="none" w="med" len="med"/>
            <a:tailEnd type="none" w="med" len="med"/>
          </a:ln>
          <a:effectLst/>
        </p:spPr>
        <p:txBody>
          <a:bodyPr lIns="91430" tIns="45715" rIns="91430" bIns="45715"/>
          <a:lstStyle/>
          <a:p>
            <a:pPr fontAlgn="auto">
              <a:spcBef>
                <a:spcPts val="0"/>
              </a:spcBef>
              <a:spcAft>
                <a:spcPts val="0"/>
              </a:spcAft>
              <a:defRPr/>
            </a:pPr>
            <a:endParaRPr lang="en-US">
              <a:latin typeface="+mn-lt"/>
            </a:endParaRPr>
          </a:p>
        </p:txBody>
      </p:sp>
      <p:sp>
        <p:nvSpPr>
          <p:cNvPr id="6" name="Straight Connector 9"/>
          <p:cNvSpPr>
            <a:spLocks noChangeShapeType="1"/>
          </p:cNvSpPr>
          <p:nvPr/>
        </p:nvSpPr>
        <p:spPr bwMode="auto">
          <a:xfrm rot="5400000">
            <a:off x="3160712" y="3306763"/>
            <a:ext cx="6035675" cy="0"/>
          </a:xfrm>
          <a:prstGeom prst="line">
            <a:avLst/>
          </a:prstGeom>
          <a:noFill/>
          <a:ln w="9525" cap="flat" cmpd="sng" algn="ctr">
            <a:solidFill>
              <a:schemeClr val="accent2"/>
            </a:solidFill>
            <a:prstDash val="solid"/>
            <a:round/>
            <a:headEnd type="none" w="med" len="med"/>
            <a:tailEnd type="none" w="med" len="med"/>
          </a:ln>
          <a:effectLst/>
        </p:spPr>
        <p:txBody>
          <a:bodyPr lIns="91430" tIns="45715" rIns="91430" bIns="45715"/>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6324601" y="304800"/>
            <a:ext cx="2362200" cy="838200"/>
          </a:xfrm>
          <a:prstGeom prst="rect">
            <a:avLst/>
          </a:prstGeom>
        </p:spPr>
        <p:txBody>
          <a:bodyPr anchor="b">
            <a:noAutofit/>
          </a:bodyPr>
          <a:lstStyle>
            <a:lvl1pPr algn="l">
              <a:buNone/>
              <a:defRPr sz="2000" b="0">
                <a:solidFill>
                  <a:srgbClr val="C00000"/>
                </a:solidFill>
                <a:latin typeface="+mn-lt"/>
                <a:ea typeface="+mn-ea"/>
                <a:cs typeface="+mn-cs"/>
              </a:defRPr>
            </a:lvl1pPr>
          </a:lstStyle>
          <a:p>
            <a:r>
              <a:rPr lang="en-US" smtClean="0"/>
              <a:t>Click to edit Master title style</a:t>
            </a:r>
            <a:endParaRPr lang="en-US" dirty="0"/>
          </a:p>
        </p:txBody>
      </p:sp>
      <p:sp>
        <p:nvSpPr>
          <p:cNvPr id="3" name="Text Placeholder 2"/>
          <p:cNvSpPr>
            <a:spLocks noGrp="1"/>
          </p:cNvSpPr>
          <p:nvPr>
            <p:ph type="body" idx="2"/>
          </p:nvPr>
        </p:nvSpPr>
        <p:spPr>
          <a:xfrm>
            <a:off x="6324601" y="1219203"/>
            <a:ext cx="2362200" cy="5029198"/>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457200" y="304800"/>
            <a:ext cx="55626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a:xfrm>
            <a:off x="457200" y="6400800"/>
            <a:ext cx="6934200" cy="320675"/>
          </a:xfrm>
        </p:spPr>
        <p:txBody>
          <a:bodyPr/>
          <a:lstStyle>
            <a:lvl1pPr algn="l">
              <a:defRPr sz="1400">
                <a:solidFill>
                  <a:schemeClr val="tx1"/>
                </a:solidFill>
              </a:defRPr>
            </a:lvl1pPr>
          </a:lstStyle>
          <a:p>
            <a:pPr>
              <a:defRPr/>
            </a:pPr>
            <a:endParaRPr lang="en-US"/>
          </a:p>
        </p:txBody>
      </p:sp>
      <p:sp>
        <p:nvSpPr>
          <p:cNvPr id="8" name="Slide Number Placeholder 6"/>
          <p:cNvSpPr>
            <a:spLocks noGrp="1"/>
          </p:cNvSpPr>
          <p:nvPr>
            <p:ph type="sldNum" sz="quarter" idx="11"/>
          </p:nvPr>
        </p:nvSpPr>
        <p:spPr/>
        <p:txBody>
          <a:bodyPr/>
          <a:lstStyle>
            <a:lvl1pPr algn="r">
              <a:defRPr sz="1400">
                <a:solidFill>
                  <a:schemeClr val="tx1"/>
                </a:solidFill>
              </a:defRPr>
            </a:lvl1pPr>
          </a:lstStyle>
          <a:p>
            <a:pPr>
              <a:defRPr/>
            </a:pPr>
            <a:fld id="{57F3065B-4F88-4D23-B465-C0804CBA4C2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lIns="91430" tIns="45715" rIns="91430" bIns="45715"/>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457200" y="500857"/>
            <a:ext cx="8229600" cy="674688"/>
          </a:xfrm>
          <a:prstGeom prst="rect">
            <a:avLst/>
          </a:prstGeom>
          <a:ln>
            <a:noFill/>
          </a:ln>
        </p:spPr>
        <p:txBody>
          <a:bodyPr lIns="274292"/>
          <a:lstStyle>
            <a:lvl1pPr algn="r">
              <a:buNone/>
              <a:defRPr sz="2000" b="0" cap="all" baseline="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1905000"/>
            <a:ext cx="8229600" cy="4270248"/>
          </a:xfrm>
          <a:solidFill>
            <a:schemeClr val="bg1"/>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6" name="Date Placeholder 4"/>
          <p:cNvSpPr>
            <a:spLocks noGrp="1"/>
          </p:cNvSpPr>
          <p:nvPr>
            <p:ph type="dt" sz="half" idx="10"/>
          </p:nvPr>
        </p:nvSpPr>
        <p:spPr>
          <a:xfrm>
            <a:off x="4876800" y="6353175"/>
            <a:ext cx="1066800" cy="365125"/>
          </a:xfrm>
          <a:prstGeom prst="rect">
            <a:avLst/>
          </a:prstGeom>
        </p:spPr>
        <p:txBody>
          <a:bodyPr lIns="91430" tIns="45715" rIns="91430" bIns="45715"/>
          <a:lstStyle>
            <a:lvl1pPr fontAlgn="auto">
              <a:spcBef>
                <a:spcPts val="0"/>
              </a:spcBef>
              <a:spcAft>
                <a:spcPts val="0"/>
              </a:spcAft>
              <a:defRPr>
                <a:latin typeface="+mn-lt"/>
              </a:defRPr>
            </a:lvl1pPr>
          </a:lstStyle>
          <a:p>
            <a:pPr>
              <a:defRPr/>
            </a:pPr>
            <a:endParaRPr lang="en-US"/>
          </a:p>
        </p:txBody>
      </p:sp>
      <p:sp>
        <p:nvSpPr>
          <p:cNvPr id="7" name="Footer Placeholder 5"/>
          <p:cNvSpPr>
            <a:spLocks noGrp="1"/>
          </p:cNvSpPr>
          <p:nvPr>
            <p:ph type="ftr" sz="quarter" idx="11"/>
          </p:nvPr>
        </p:nvSpPr>
        <p:spPr>
          <a:xfrm>
            <a:off x="457200" y="6356350"/>
            <a:ext cx="5410200"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943600" y="6353175"/>
            <a:ext cx="2743200" cy="365125"/>
          </a:xfrm>
        </p:spPr>
        <p:txBody>
          <a:bodyPr/>
          <a:lstStyle>
            <a:lvl1pPr>
              <a:defRPr/>
            </a:lvl1pPr>
          </a:lstStyle>
          <a:p>
            <a:pPr>
              <a:defRPr/>
            </a:pPr>
            <a:fld id="{8BE6B68D-2204-4C42-9AAD-155CC824267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heme" Target="../theme/theme2.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457200" y="1371600"/>
            <a:ext cx="8229600" cy="4876800"/>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2"/>
          <p:cNvSpPr txBox="1">
            <a:spLocks/>
          </p:cNvSpPr>
          <p:nvPr/>
        </p:nvSpPr>
        <p:spPr>
          <a:xfrm>
            <a:off x="457200" y="304800"/>
            <a:ext cx="8229600" cy="304800"/>
          </a:xfrm>
          <a:prstGeom prst="rect">
            <a:avLst/>
          </a:prstGeom>
          <a:solidFill>
            <a:schemeClr val="bg1"/>
          </a:solidFill>
          <a:ln>
            <a:noFill/>
          </a:ln>
        </p:spPr>
        <p:txBody>
          <a:bodyPr lIns="91430" tIns="45715" rIns="91430" bIns="45715"/>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b="1" kern="1000" spc="100" dirty="0" smtClean="0">
                <a:solidFill>
                  <a:schemeClr val="tx1">
                    <a:lumMod val="50000"/>
                    <a:lumOff val="50000"/>
                  </a:schemeClr>
                </a:solidFill>
                <a:latin typeface="Segoe UI" pitchFamily="34" charset="0"/>
                <a:cs typeface="Segoe UI" pitchFamily="34" charset="0"/>
              </a:rPr>
              <a:t>cs123 	</a:t>
            </a:r>
            <a:r>
              <a:rPr lang="en-US" kern="1000" spc="100" dirty="0" smtClean="0">
                <a:solidFill>
                  <a:schemeClr val="tx1">
                    <a:lumMod val="50000"/>
                    <a:lumOff val="50000"/>
                  </a:schemeClr>
                </a:solidFill>
                <a:latin typeface="Segoe UI" pitchFamily="34" charset="0"/>
                <a:cs typeface="Segoe UI" pitchFamily="34" charset="0"/>
              </a:rPr>
              <a:t>INTRODUCTION TO COMPUTER GRAPHICS</a:t>
            </a:r>
            <a:endParaRPr lang="en-US" kern="1000" spc="100" dirty="0">
              <a:solidFill>
                <a:schemeClr val="tx1">
                  <a:lumMod val="50000"/>
                  <a:lumOff val="50000"/>
                </a:schemeClr>
              </a:solidFill>
              <a:latin typeface="Segoe UI" pitchFamily="34" charset="0"/>
              <a:cs typeface="Segoe UI" pitchFamily="34" charset="0"/>
            </a:endParaRPr>
          </a:p>
        </p:txBody>
      </p:sp>
      <p:sp>
        <p:nvSpPr>
          <p:cNvPr id="24" name="Footer Placeholder 5"/>
          <p:cNvSpPr>
            <a:spLocks noGrp="1"/>
          </p:cNvSpPr>
          <p:nvPr>
            <p:ph type="ftr" sz="quarter" idx="3"/>
          </p:nvPr>
        </p:nvSpPr>
        <p:spPr>
          <a:xfrm>
            <a:off x="2286000" y="6400800"/>
            <a:ext cx="5105400" cy="320675"/>
          </a:xfrm>
          <a:prstGeom prst="rect">
            <a:avLst/>
          </a:prstGeom>
          <a:noFill/>
        </p:spPr>
        <p:txBody>
          <a:bodyPr lIns="91430" tIns="45715" rIns="91430" bIns="45715"/>
          <a:lstStyle>
            <a:lvl1pPr algn="l" fontAlgn="auto">
              <a:spcBef>
                <a:spcPts val="0"/>
              </a:spcBef>
              <a:spcAft>
                <a:spcPts val="0"/>
              </a:spcAft>
              <a:defRPr sz="1400">
                <a:solidFill>
                  <a:schemeClr val="tx1"/>
                </a:solidFill>
                <a:latin typeface="+mn-lt"/>
              </a:defRPr>
            </a:lvl1pPr>
          </a:lstStyle>
          <a:p>
            <a:pPr>
              <a:defRPr/>
            </a:pPr>
            <a:endParaRPr lang="en-US"/>
          </a:p>
        </p:txBody>
      </p:sp>
      <p:sp>
        <p:nvSpPr>
          <p:cNvPr id="25" name="Slide Number Placeholder 6"/>
          <p:cNvSpPr>
            <a:spLocks noGrp="1"/>
          </p:cNvSpPr>
          <p:nvPr>
            <p:ph type="sldNum" sz="quarter" idx="4"/>
          </p:nvPr>
        </p:nvSpPr>
        <p:spPr>
          <a:xfrm>
            <a:off x="7467600" y="6400800"/>
            <a:ext cx="1219200" cy="317500"/>
          </a:xfrm>
          <a:prstGeom prst="rect">
            <a:avLst/>
          </a:prstGeom>
          <a:noFill/>
        </p:spPr>
        <p:txBody>
          <a:bodyPr lIns="91430" tIns="45715" rIns="91430" bIns="45715"/>
          <a:lstStyle>
            <a:lvl1pPr algn="r" fontAlgn="auto">
              <a:spcBef>
                <a:spcPts val="0"/>
              </a:spcBef>
              <a:spcAft>
                <a:spcPts val="0"/>
              </a:spcAft>
              <a:defRPr sz="1400">
                <a:solidFill>
                  <a:schemeClr val="tx1"/>
                </a:solidFill>
                <a:latin typeface="+mn-lt"/>
              </a:defRPr>
            </a:lvl1pPr>
          </a:lstStyle>
          <a:p>
            <a:pPr>
              <a:defRPr/>
            </a:pPr>
            <a:fld id="{8DC07039-6014-44C1-B610-A28CA6050DF4}" type="slidenum">
              <a:rPr lang="en-US"/>
              <a:pPr>
                <a:defRPr/>
              </a:pPr>
              <a:t>‹#›</a:t>
            </a:fld>
            <a:endParaRPr lang="en-US"/>
          </a:p>
        </p:txBody>
      </p:sp>
      <p:sp>
        <p:nvSpPr>
          <p:cNvPr id="4" name="Rectangle 3"/>
          <p:cNvSpPr/>
          <p:nvPr/>
        </p:nvSpPr>
        <p:spPr>
          <a:xfrm>
            <a:off x="457200" y="6400800"/>
            <a:ext cx="1752600" cy="307975"/>
          </a:xfrm>
          <a:prstGeom prst="rect">
            <a:avLst/>
          </a:prstGeom>
        </p:spPr>
        <p:txBody>
          <a:bodyPr lIns="91430" tIns="45715" rIns="91430" bIns="45715">
            <a:spAutoFit/>
          </a:bodyPr>
          <a:lstStyle/>
          <a:p>
            <a:pPr fontAlgn="auto">
              <a:spcBef>
                <a:spcPts val="0"/>
              </a:spcBef>
              <a:spcAft>
                <a:spcPts val="0"/>
              </a:spcAft>
              <a:defRPr/>
            </a:pPr>
            <a:r>
              <a:rPr lang="en-US" sz="1400" dirty="0">
                <a:solidFill>
                  <a:schemeClr val="tx1">
                    <a:lumMod val="50000"/>
                    <a:lumOff val="50000"/>
                  </a:schemeClr>
                </a:solidFill>
                <a:latin typeface="+mn-lt"/>
              </a:rPr>
              <a:t>Andries van Dam</a:t>
            </a:r>
          </a:p>
        </p:txBody>
      </p:sp>
      <p:sp>
        <p:nvSpPr>
          <p:cNvPr id="1031" name="Title Placeholder 15"/>
          <p:cNvSpPr>
            <a:spLocks noGrp="1"/>
          </p:cNvSpPr>
          <p:nvPr>
            <p:ph type="title"/>
          </p:nvPr>
        </p:nvSpPr>
        <p:spPr bwMode="auto">
          <a:xfrm>
            <a:off x="457200" y="685800"/>
            <a:ext cx="8229600" cy="609600"/>
          </a:xfrm>
          <a:prstGeom prst="rect">
            <a:avLst/>
          </a:prstGeom>
          <a:noFill/>
          <a:ln w="9525">
            <a:noFill/>
            <a:miter lim="800000"/>
            <a:headEnd/>
            <a:tailEnd/>
          </a:ln>
        </p:spPr>
        <p:txBody>
          <a:bodyPr vert="horz" wrap="square" lIns="91430" tIns="45715" rIns="91430" bIns="45715" numCol="1" anchor="ctr" anchorCtr="0" compatLnSpc="1">
            <a:prstTxWarp prst="textNoShape">
              <a:avLst/>
            </a:prstTxWarp>
          </a:bodyPr>
          <a:lstStyle/>
          <a:p>
            <a:pPr lvl="0"/>
            <a:r>
              <a:rPr lang="en-US" smtClean="0"/>
              <a:t>Click to edit Master title style</a:t>
            </a:r>
          </a:p>
        </p:txBody>
      </p:sp>
      <p:sp>
        <p:nvSpPr>
          <p:cNvPr id="21" name="Straight Connector 20"/>
          <p:cNvSpPr>
            <a:spLocks noChangeShapeType="1"/>
          </p:cNvSpPr>
          <p:nvPr/>
        </p:nvSpPr>
        <p:spPr bwMode="auto">
          <a:xfrm>
            <a:off x="457200" y="6324600"/>
            <a:ext cx="8229600" cy="0"/>
          </a:xfrm>
          <a:prstGeom prst="line">
            <a:avLst/>
          </a:prstGeom>
          <a:noFill/>
          <a:ln w="9525" cap="flat" cmpd="sng" algn="ctr">
            <a:solidFill>
              <a:schemeClr val="accent2"/>
            </a:solidFill>
            <a:prstDash val="solid"/>
            <a:round/>
            <a:headEnd type="none" w="med" len="med"/>
            <a:tailEnd type="none" w="med" len="med"/>
          </a:ln>
          <a:effectLst/>
        </p:spPr>
        <p:txBody>
          <a:bodyPr lIns="91430" tIns="45715" rIns="91430" bIns="45715"/>
          <a:lstStyle/>
          <a:p>
            <a:pPr fontAlgn="auto">
              <a:spcBef>
                <a:spcPts val="0"/>
              </a:spcBef>
              <a:spcAft>
                <a:spcPts val="0"/>
              </a:spcAft>
              <a:defRPr/>
            </a:pPr>
            <a:endParaRPr lang="en-US">
              <a:latin typeface="+mn-lt"/>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2800" kern="1200">
          <a:solidFill>
            <a:srgbClr val="920000"/>
          </a:solidFill>
          <a:latin typeface="+mj-lt"/>
          <a:ea typeface="Segoe UI"/>
          <a:cs typeface="Segoe UI" pitchFamily="34" charset="0"/>
        </a:defRPr>
      </a:lvl1pPr>
      <a:lvl2pPr algn="l" rtl="0" eaLnBrk="0" fontAlgn="base" hangingPunct="0">
        <a:spcBef>
          <a:spcPct val="0"/>
        </a:spcBef>
        <a:spcAft>
          <a:spcPct val="0"/>
        </a:spcAft>
        <a:defRPr sz="2800">
          <a:solidFill>
            <a:srgbClr val="920000"/>
          </a:solidFill>
          <a:latin typeface="Segoe UI"/>
          <a:ea typeface="Segoe UI"/>
          <a:cs typeface="Segoe UI"/>
        </a:defRPr>
      </a:lvl2pPr>
      <a:lvl3pPr algn="l" rtl="0" eaLnBrk="0" fontAlgn="base" hangingPunct="0">
        <a:spcBef>
          <a:spcPct val="0"/>
        </a:spcBef>
        <a:spcAft>
          <a:spcPct val="0"/>
        </a:spcAft>
        <a:defRPr sz="2800">
          <a:solidFill>
            <a:srgbClr val="920000"/>
          </a:solidFill>
          <a:latin typeface="Segoe UI"/>
          <a:ea typeface="Segoe UI"/>
          <a:cs typeface="Segoe UI"/>
        </a:defRPr>
      </a:lvl3pPr>
      <a:lvl4pPr algn="l" rtl="0" eaLnBrk="0" fontAlgn="base" hangingPunct="0">
        <a:spcBef>
          <a:spcPct val="0"/>
        </a:spcBef>
        <a:spcAft>
          <a:spcPct val="0"/>
        </a:spcAft>
        <a:defRPr sz="2800">
          <a:solidFill>
            <a:srgbClr val="920000"/>
          </a:solidFill>
          <a:latin typeface="Segoe UI"/>
          <a:ea typeface="Segoe UI"/>
          <a:cs typeface="Segoe UI"/>
        </a:defRPr>
      </a:lvl4pPr>
      <a:lvl5pPr algn="l" rtl="0" eaLnBrk="0" fontAlgn="base" hangingPunct="0">
        <a:spcBef>
          <a:spcPct val="0"/>
        </a:spcBef>
        <a:spcAft>
          <a:spcPct val="0"/>
        </a:spcAft>
        <a:defRPr sz="2800">
          <a:solidFill>
            <a:srgbClr val="920000"/>
          </a:solidFill>
          <a:latin typeface="Segoe UI"/>
          <a:ea typeface="Segoe UI"/>
          <a:cs typeface="Segoe UI"/>
        </a:defRPr>
      </a:lvl5pPr>
      <a:lvl6pPr marL="457200" algn="l" rtl="0" fontAlgn="base">
        <a:spcBef>
          <a:spcPct val="0"/>
        </a:spcBef>
        <a:spcAft>
          <a:spcPct val="0"/>
        </a:spcAft>
        <a:defRPr sz="2800">
          <a:solidFill>
            <a:srgbClr val="920000"/>
          </a:solidFill>
          <a:latin typeface="Segoe UI"/>
          <a:ea typeface="Segoe UI"/>
          <a:cs typeface="Segoe UI"/>
        </a:defRPr>
      </a:lvl6pPr>
      <a:lvl7pPr marL="914400" algn="l" rtl="0" fontAlgn="base">
        <a:spcBef>
          <a:spcPct val="0"/>
        </a:spcBef>
        <a:spcAft>
          <a:spcPct val="0"/>
        </a:spcAft>
        <a:defRPr sz="2800">
          <a:solidFill>
            <a:srgbClr val="920000"/>
          </a:solidFill>
          <a:latin typeface="Segoe UI"/>
          <a:ea typeface="Segoe UI"/>
          <a:cs typeface="Segoe UI"/>
        </a:defRPr>
      </a:lvl7pPr>
      <a:lvl8pPr marL="1371600" algn="l" rtl="0" fontAlgn="base">
        <a:spcBef>
          <a:spcPct val="0"/>
        </a:spcBef>
        <a:spcAft>
          <a:spcPct val="0"/>
        </a:spcAft>
        <a:defRPr sz="2800">
          <a:solidFill>
            <a:srgbClr val="920000"/>
          </a:solidFill>
          <a:latin typeface="Segoe UI"/>
          <a:ea typeface="Segoe UI"/>
          <a:cs typeface="Segoe UI"/>
        </a:defRPr>
      </a:lvl8pPr>
      <a:lvl9pPr marL="1828800" algn="l" rtl="0" fontAlgn="base">
        <a:spcBef>
          <a:spcPct val="0"/>
        </a:spcBef>
        <a:spcAft>
          <a:spcPct val="0"/>
        </a:spcAft>
        <a:defRPr sz="2800">
          <a:solidFill>
            <a:srgbClr val="920000"/>
          </a:solidFill>
          <a:latin typeface="Segoe UI"/>
          <a:ea typeface="Segoe UI"/>
          <a:cs typeface="Segoe UI"/>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4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7013"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7013" algn="l" rtl="0" eaLnBrk="0" fontAlgn="base" hangingPunct="0">
        <a:spcBef>
          <a:spcPts val="400"/>
        </a:spcBef>
        <a:spcAft>
          <a:spcPct val="0"/>
        </a:spcAft>
        <a:buClr>
          <a:srgbClr val="A94543"/>
        </a:buClr>
        <a:buSzPct val="70000"/>
        <a:buFont typeface="Wingdings" pitchFamily="2" charset="2"/>
        <a:buChar char=""/>
        <a:defRPr kern="1200">
          <a:solidFill>
            <a:schemeClr val="tx1"/>
          </a:solidFill>
          <a:latin typeface="+mn-lt"/>
          <a:ea typeface="+mn-ea"/>
          <a:cs typeface="+mn-cs"/>
        </a:defRPr>
      </a:lvl4pPr>
      <a:lvl5pPr marL="1370013" indent="-227013"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750" indent="-182861"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610" indent="-182861"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472" indent="-182861"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332" indent="-182861"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53" algn="l" rtl="0" eaLnBrk="1" latinLnBrk="0" hangingPunct="1">
        <a:defRPr kumimoji="0" kern="1200">
          <a:solidFill>
            <a:schemeClr val="tx1"/>
          </a:solidFill>
          <a:latin typeface="+mn-lt"/>
          <a:ea typeface="+mn-ea"/>
          <a:cs typeface="+mn-cs"/>
        </a:defRPr>
      </a:lvl2pPr>
      <a:lvl3pPr marL="914305" algn="l" rtl="0" eaLnBrk="1" latinLnBrk="0" hangingPunct="1">
        <a:defRPr kumimoji="0" kern="1200">
          <a:solidFill>
            <a:schemeClr val="tx1"/>
          </a:solidFill>
          <a:latin typeface="+mn-lt"/>
          <a:ea typeface="+mn-ea"/>
          <a:cs typeface="+mn-cs"/>
        </a:defRPr>
      </a:lvl3pPr>
      <a:lvl4pPr marL="1371458" algn="l" rtl="0" eaLnBrk="1" latinLnBrk="0" hangingPunct="1">
        <a:defRPr kumimoji="0" kern="1200">
          <a:solidFill>
            <a:schemeClr val="tx1"/>
          </a:solidFill>
          <a:latin typeface="+mn-lt"/>
          <a:ea typeface="+mn-ea"/>
          <a:cs typeface="+mn-cs"/>
        </a:defRPr>
      </a:lvl4pPr>
      <a:lvl5pPr marL="1828610" algn="l" rtl="0" eaLnBrk="1" latinLnBrk="0" hangingPunct="1">
        <a:defRPr kumimoji="0" kern="1200">
          <a:solidFill>
            <a:schemeClr val="tx1"/>
          </a:solidFill>
          <a:latin typeface="+mn-lt"/>
          <a:ea typeface="+mn-ea"/>
          <a:cs typeface="+mn-cs"/>
        </a:defRPr>
      </a:lvl5pPr>
      <a:lvl6pPr marL="2285763" algn="l" rtl="0" eaLnBrk="1" latinLnBrk="0" hangingPunct="1">
        <a:defRPr kumimoji="0" kern="1200">
          <a:solidFill>
            <a:schemeClr val="tx1"/>
          </a:solidFill>
          <a:latin typeface="+mn-lt"/>
          <a:ea typeface="+mn-ea"/>
          <a:cs typeface="+mn-cs"/>
        </a:defRPr>
      </a:lvl6pPr>
      <a:lvl7pPr marL="2742915" algn="l" rtl="0" eaLnBrk="1" latinLnBrk="0" hangingPunct="1">
        <a:defRPr kumimoji="0" kern="1200">
          <a:solidFill>
            <a:schemeClr val="tx1"/>
          </a:solidFill>
          <a:latin typeface="+mn-lt"/>
          <a:ea typeface="+mn-ea"/>
          <a:cs typeface="+mn-cs"/>
        </a:defRPr>
      </a:lvl7pPr>
      <a:lvl8pPr marL="3200068" algn="l" rtl="0" eaLnBrk="1" latinLnBrk="0" hangingPunct="1">
        <a:defRPr kumimoji="0" kern="1200">
          <a:solidFill>
            <a:schemeClr val="tx1"/>
          </a:solidFill>
          <a:latin typeface="+mn-lt"/>
          <a:ea typeface="+mn-ea"/>
          <a:cs typeface="+mn-cs"/>
        </a:defRPr>
      </a:lvl8pPr>
      <a:lvl9pPr marL="365722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2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2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solidFill>
                <a:srgbClr val="000000"/>
              </a:solidFill>
            </a:endParaRPr>
          </a:p>
        </p:txBody>
      </p:sp>
      <p:sp>
        <p:nvSpPr>
          <p:cNvPr id="1843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solidFill>
                <a:srgbClr val="000000"/>
              </a:solidFill>
            </a:endParaRPr>
          </a:p>
        </p:txBody>
      </p:sp>
      <p:sp>
        <p:nvSpPr>
          <p:cNvPr id="1843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4BB7CC06-BF99-4590-9AEF-00F73EBE1081}" type="slidenum">
              <a:rPr lang="en-US" altLang="en-US">
                <a:solidFill>
                  <a:srgbClr val="000000"/>
                </a:solidFill>
              </a:rPr>
              <a:pPr/>
              <a:t>‹#›</a:t>
            </a:fld>
            <a:endParaRPr lang="en-US" altLang="en-US">
              <a:solidFill>
                <a:srgbClr val="000000"/>
              </a:solidFill>
            </a:endParaRPr>
          </a:p>
        </p:txBody>
      </p:sp>
      <p:sp>
        <p:nvSpPr>
          <p:cNvPr id="18432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l-GR">
              <a:solidFill>
                <a:srgbClr val="000000"/>
              </a:solidFill>
              <a:latin typeface="Arial" pitchFamily="34" charset="0"/>
            </a:endParaRPr>
          </a:p>
        </p:txBody>
      </p:sp>
      <p:sp>
        <p:nvSpPr>
          <p:cNvPr id="18432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l-GR">
              <a:solidFill>
                <a:srgbClr val="000000"/>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cs.brown.edu/exploratories/freeSoftware/repository/edu/brown/cs/exploratories/applets/camera/perspective_camera_transformation_guide.html" TargetMode="External"/><Relationship Id="rId4" Type="http://schemas.openxmlformats.org/officeDocument/2006/relationships/hyperlink" Target="http://www.cs.brown.edu/exploratories/freeSoftware/repository/edu/brown/c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s.brown.edu/exploratories/freeSoftware/repository/edu/brown/cs/exploratories/applets/camera/parallel_camera_transformation_guide.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ctrTitle"/>
          </p:nvPr>
        </p:nvSpPr>
        <p:spPr>
          <a:xfrm>
            <a:off x="685800" y="3648075"/>
            <a:ext cx="8001000" cy="1279525"/>
          </a:xfrm>
        </p:spPr>
        <p:txBody>
          <a:bodyPr/>
          <a:lstStyle/>
          <a:p>
            <a:pPr eaLnBrk="1" hangingPunct="1"/>
            <a:r>
              <a:rPr lang="en-US" sz="5400" smtClean="0">
                <a:cs typeface="Segoe UI"/>
              </a:rPr>
              <a:t>Viewing II</a:t>
            </a:r>
          </a:p>
        </p:txBody>
      </p:sp>
      <p:sp>
        <p:nvSpPr>
          <p:cNvPr id="3" name="Subtitle 2"/>
          <p:cNvSpPr>
            <a:spLocks noGrp="1"/>
          </p:cNvSpPr>
          <p:nvPr>
            <p:ph type="subTitle" idx="1"/>
          </p:nvPr>
        </p:nvSpPr>
        <p:spPr>
          <a:xfrm>
            <a:off x="685800" y="5048250"/>
            <a:ext cx="8001000" cy="685800"/>
          </a:xfrm>
        </p:spPr>
        <p:txBody>
          <a:bodyPr>
            <a:normAutofit/>
          </a:bodyPr>
          <a:lstStyle/>
          <a:p>
            <a:pPr eaLnBrk="1" hangingPunct="1">
              <a:defRPr/>
            </a:pPr>
            <a:r>
              <a:rPr lang="en-US" smtClean="0"/>
              <a:t>The Synthetic Camera</a:t>
            </a:r>
          </a:p>
        </p:txBody>
      </p:sp>
      <p:sp>
        <p:nvSpPr>
          <p:cNvPr id="12291"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5210E152-3164-43A1-AB4C-DAEEE5ED9E72}" type="slidenum">
              <a:rPr lang="en-US"/>
              <a:pPr fontAlgn="base">
                <a:spcBef>
                  <a:spcPct val="0"/>
                </a:spcBef>
                <a:spcAft>
                  <a:spcPct val="0"/>
                </a:spcAft>
                <a:defRPr/>
              </a:pPr>
              <a:t>1</a:t>
            </a:fld>
            <a:endParaRPr lang="en-US"/>
          </a:p>
        </p:txBody>
      </p:sp>
      <p:pic>
        <p:nvPicPr>
          <p:cNvPr id="12292" name="Picture 2" descr="http://images1.wikia.nocookie.net/__cb21710/common/skins/common/blank.gif"/>
          <p:cNvPicPr>
            <a:picLocks noChangeAspect="1" noChangeArrowheads="1"/>
          </p:cNvPicPr>
          <p:nvPr/>
        </p:nvPicPr>
        <p:blipFill>
          <a:blip r:embed="rId3"/>
          <a:srcRect/>
          <a:stretch>
            <a:fillRect/>
          </a:stretch>
        </p:blipFill>
        <p:spPr bwMode="auto">
          <a:xfrm>
            <a:off x="155575" y="-136525"/>
            <a:ext cx="9525" cy="9525"/>
          </a:xfrm>
          <a:prstGeom prst="rect">
            <a:avLst/>
          </a:prstGeom>
          <a:noFill/>
          <a:ln w="9525">
            <a:noFill/>
            <a:miter lim="800000"/>
            <a:headEnd/>
            <a:tailEnd/>
          </a:ln>
        </p:spPr>
      </p:pic>
      <p:pic>
        <p:nvPicPr>
          <p:cNvPr id="12293" name="Picture 4" descr="http://images1.wikia.nocookie.net/__cb21710/common/skins/common/blank.gif"/>
          <p:cNvPicPr>
            <a:picLocks noChangeAspect="1" noChangeArrowheads="1"/>
          </p:cNvPicPr>
          <p:nvPr/>
        </p:nvPicPr>
        <p:blipFill>
          <a:blip r:embed="rId3"/>
          <a:srcRect/>
          <a:stretch>
            <a:fillRect/>
          </a:stretch>
        </p:blipFill>
        <p:spPr bwMode="auto">
          <a:xfrm>
            <a:off x="307975" y="15875"/>
            <a:ext cx="9525" cy="9525"/>
          </a:xfrm>
          <a:prstGeom prst="rect">
            <a:avLst/>
          </a:prstGeom>
          <a:noFill/>
          <a:ln w="9525">
            <a:noFill/>
            <a:miter lim="800000"/>
            <a:headEnd/>
            <a:tailEnd/>
          </a:ln>
        </p:spPr>
      </p:pic>
      <p:pic>
        <p:nvPicPr>
          <p:cNvPr id="12294" name="Picture 6" descr="http://images1.wikia.nocookie.net/__cb21710/common/skins/common/blank.gif"/>
          <p:cNvPicPr>
            <a:picLocks noChangeAspect="1" noChangeArrowheads="1"/>
          </p:cNvPicPr>
          <p:nvPr/>
        </p:nvPicPr>
        <p:blipFill>
          <a:blip r:embed="rId3"/>
          <a:srcRect/>
          <a:stretch>
            <a:fillRect/>
          </a:stretch>
        </p:blipFill>
        <p:spPr bwMode="auto">
          <a:xfrm>
            <a:off x="460375" y="168275"/>
            <a:ext cx="9525" cy="9525"/>
          </a:xfrm>
          <a:prstGeom prst="rect">
            <a:avLst/>
          </a:prstGeom>
          <a:noFill/>
          <a:ln w="9525">
            <a:noFill/>
            <a:miter lim="800000"/>
            <a:headEnd/>
            <a:tailEnd/>
          </a:ln>
        </p:spPr>
      </p:pic>
      <p:pic>
        <p:nvPicPr>
          <p:cNvPr id="12295" name="Picture 8" descr="http://images1.wikia.nocookie.net/__cb21710/common/skins/common/blank.gif"/>
          <p:cNvPicPr>
            <a:picLocks noChangeAspect="1" noChangeArrowheads="1"/>
          </p:cNvPicPr>
          <p:nvPr/>
        </p:nvPicPr>
        <p:blipFill>
          <a:blip r:embed="rId3"/>
          <a:srcRect/>
          <a:stretch>
            <a:fillRect/>
          </a:stretch>
        </p:blipFill>
        <p:spPr bwMode="auto">
          <a:xfrm>
            <a:off x="612775" y="320675"/>
            <a:ext cx="9525" cy="9525"/>
          </a:xfrm>
          <a:prstGeom prst="rect">
            <a:avLst/>
          </a:prstGeom>
          <a:noFill/>
          <a:ln w="9525">
            <a:noFill/>
            <a:miter lim="800000"/>
            <a:headEnd/>
            <a:tailEnd/>
          </a:ln>
        </p:spPr>
      </p:pic>
      <p:pic>
        <p:nvPicPr>
          <p:cNvPr id="12296" name="Picture 2" descr="http://browniecameracollector.com/images/orig_brownie.jpg"/>
          <p:cNvPicPr>
            <a:picLocks noChangeAspect="1" noChangeArrowheads="1"/>
          </p:cNvPicPr>
          <p:nvPr/>
        </p:nvPicPr>
        <p:blipFill>
          <a:blip r:embed="rId4" cstate="print"/>
          <a:srcRect/>
          <a:stretch>
            <a:fillRect/>
          </a:stretch>
        </p:blipFill>
        <p:spPr bwMode="auto">
          <a:xfrm>
            <a:off x="2971800" y="685800"/>
            <a:ext cx="3246438" cy="281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71960640-1AD1-4516-916F-4C6F4EB8D80B}" type="slidenum">
              <a:rPr lang="en-US" altLang="en-US">
                <a:solidFill>
                  <a:srgbClr val="000000"/>
                </a:solidFill>
              </a:rPr>
              <a:pPr/>
              <a:t>10</a:t>
            </a:fld>
            <a:endParaRPr lang="en-US" altLang="en-US">
              <a:solidFill>
                <a:srgbClr val="000000"/>
              </a:solidFill>
            </a:endParaRPr>
          </a:p>
        </p:txBody>
      </p:sp>
      <p:sp>
        <p:nvSpPr>
          <p:cNvPr id="438275" name="Rectangle 3"/>
          <p:cNvSpPr>
            <a:spLocks noGrp="1" noChangeArrowheads="1"/>
          </p:cNvSpPr>
          <p:nvPr>
            <p:ph type="body" idx="1"/>
          </p:nvPr>
        </p:nvSpPr>
        <p:spPr>
          <a:xfrm>
            <a:off x="457200" y="1114425"/>
            <a:ext cx="8229600" cy="5016500"/>
          </a:xfrm>
        </p:spPr>
        <p:txBody>
          <a:bodyPr/>
          <a:lstStyle/>
          <a:p>
            <a:r>
              <a:rPr lang="en-GB" sz="2200" dirty="0"/>
              <a:t>In order to get a natural looking image we need the perspective</a:t>
            </a:r>
          </a:p>
          <a:p>
            <a:r>
              <a:rPr lang="en-GB" sz="2200" dirty="0"/>
              <a:t>For a simple arrangement it is easy to find the projection</a:t>
            </a:r>
          </a:p>
          <a:p>
            <a:pPr marL="2057400" lvl="4" indent="-228600"/>
            <a:endParaRPr lang="en-GB" sz="1600" dirty="0"/>
          </a:p>
          <a:p>
            <a:pPr marL="2057400" lvl="4" indent="-228600">
              <a:buFont typeface="Wingdings" pitchFamily="2" charset="2"/>
              <a:buNone/>
            </a:pPr>
            <a:endParaRPr lang="en-GB" dirty="0">
              <a:sym typeface="Wingdings" pitchFamily="2" charset="2"/>
            </a:endParaRPr>
          </a:p>
          <a:p>
            <a:endParaRPr lang="en-GB" dirty="0"/>
          </a:p>
          <a:p>
            <a:endParaRPr lang="en-GB" dirty="0"/>
          </a:p>
          <a:p>
            <a:pPr>
              <a:buNone/>
            </a:pPr>
            <a:endParaRPr lang="en-GB" dirty="0"/>
          </a:p>
          <a:p>
            <a:endParaRPr lang="en-GB" sz="2200" dirty="0"/>
          </a:p>
          <a:p>
            <a:endParaRPr lang="en-GB" sz="2200" dirty="0"/>
          </a:p>
        </p:txBody>
      </p:sp>
      <p:sp>
        <p:nvSpPr>
          <p:cNvPr id="438274" name="Rectangle 2"/>
          <p:cNvSpPr>
            <a:spLocks noGrp="1" noChangeArrowheads="1"/>
          </p:cNvSpPr>
          <p:nvPr>
            <p:ph type="title"/>
          </p:nvPr>
        </p:nvSpPr>
        <p:spPr/>
        <p:txBody>
          <a:bodyPr/>
          <a:lstStyle/>
          <a:p>
            <a:r>
              <a:rPr lang="el-GR"/>
              <a:t>Προοπτική προβολή (απλή περίπτωση) </a:t>
            </a:r>
            <a:endParaRPr lang="en-GB"/>
          </a:p>
        </p:txBody>
      </p:sp>
      <p:sp>
        <p:nvSpPr>
          <p:cNvPr id="438279" name="Line 7"/>
          <p:cNvSpPr>
            <a:spLocks noChangeShapeType="1"/>
          </p:cNvSpPr>
          <p:nvPr/>
        </p:nvSpPr>
        <p:spPr bwMode="auto">
          <a:xfrm>
            <a:off x="633350" y="2858975"/>
            <a:ext cx="0" cy="2357438"/>
          </a:xfrm>
          <a:prstGeom prst="line">
            <a:avLst/>
          </a:prstGeom>
          <a:noFill/>
          <a:ln w="19050">
            <a:solidFill>
              <a:schemeClr val="tx1"/>
            </a:solidFill>
            <a:round/>
            <a:headEnd type="triangle" w="med" len="med"/>
            <a:tailEnd/>
          </a:ln>
          <a:effectLst/>
        </p:spPr>
        <p:txBody>
          <a:bodyPr/>
          <a:lstStyle/>
          <a:p>
            <a:endParaRPr lang="el-GR">
              <a:solidFill>
                <a:srgbClr val="000000"/>
              </a:solidFill>
              <a:latin typeface="Arial" pitchFamily="34" charset="0"/>
            </a:endParaRPr>
          </a:p>
        </p:txBody>
      </p:sp>
      <p:sp>
        <p:nvSpPr>
          <p:cNvPr id="438280" name="Line 8"/>
          <p:cNvSpPr>
            <a:spLocks noChangeShapeType="1"/>
          </p:cNvSpPr>
          <p:nvPr/>
        </p:nvSpPr>
        <p:spPr bwMode="auto">
          <a:xfrm>
            <a:off x="152400" y="4430425"/>
            <a:ext cx="2560638" cy="0"/>
          </a:xfrm>
          <a:prstGeom prst="line">
            <a:avLst/>
          </a:prstGeom>
          <a:noFill/>
          <a:ln w="19050">
            <a:solidFill>
              <a:schemeClr val="tx1"/>
            </a:solidFill>
            <a:round/>
            <a:headEnd/>
            <a:tailEnd type="triangle" w="med" len="med"/>
          </a:ln>
          <a:effectLst/>
        </p:spPr>
        <p:txBody>
          <a:bodyPr/>
          <a:lstStyle/>
          <a:p>
            <a:endParaRPr lang="el-GR">
              <a:solidFill>
                <a:srgbClr val="000000"/>
              </a:solidFill>
              <a:latin typeface="Arial" pitchFamily="34" charset="0"/>
            </a:endParaRPr>
          </a:p>
        </p:txBody>
      </p:sp>
      <p:sp>
        <p:nvSpPr>
          <p:cNvPr id="438281" name="Line 9"/>
          <p:cNvSpPr>
            <a:spLocks noChangeShapeType="1"/>
          </p:cNvSpPr>
          <p:nvPr/>
        </p:nvSpPr>
        <p:spPr bwMode="auto">
          <a:xfrm flipV="1">
            <a:off x="2143125" y="3862100"/>
            <a:ext cx="0" cy="568325"/>
          </a:xfrm>
          <a:prstGeom prst="line">
            <a:avLst/>
          </a:prstGeom>
          <a:noFill/>
          <a:ln w="9525">
            <a:solidFill>
              <a:schemeClr val="tx1"/>
            </a:solidFill>
            <a:round/>
            <a:headEnd/>
            <a:tailEnd type="triangle" w="med" len="med"/>
          </a:ln>
          <a:effectLst/>
        </p:spPr>
        <p:txBody>
          <a:bodyPr/>
          <a:lstStyle/>
          <a:p>
            <a:endParaRPr lang="el-GR">
              <a:solidFill>
                <a:srgbClr val="000000"/>
              </a:solidFill>
              <a:latin typeface="Arial" pitchFamily="34" charset="0"/>
            </a:endParaRPr>
          </a:p>
        </p:txBody>
      </p:sp>
      <p:sp>
        <p:nvSpPr>
          <p:cNvPr id="438282" name="Text Box 10"/>
          <p:cNvSpPr txBox="1">
            <a:spLocks noChangeArrowheads="1"/>
          </p:cNvSpPr>
          <p:nvPr/>
        </p:nvSpPr>
        <p:spPr bwMode="auto">
          <a:xfrm>
            <a:off x="2125663" y="3582700"/>
            <a:ext cx="1009650" cy="366713"/>
          </a:xfrm>
          <a:prstGeom prst="rect">
            <a:avLst/>
          </a:prstGeom>
          <a:noFill/>
          <a:ln w="9525">
            <a:noFill/>
            <a:miter lim="800000"/>
            <a:headEnd/>
            <a:tailEnd/>
          </a:ln>
          <a:effectLst/>
        </p:spPr>
        <p:txBody>
          <a:bodyPr wrap="none">
            <a:spAutoFit/>
          </a:bodyPr>
          <a:lstStyle/>
          <a:p>
            <a:r>
              <a:rPr lang="en-US">
                <a:solidFill>
                  <a:srgbClr val="000000"/>
                </a:solidFill>
                <a:latin typeface="Times New Roman" pitchFamily="18" charset="0"/>
                <a:cs typeface="Times New Roman" pitchFamily="18" charset="0"/>
              </a:rPr>
              <a:t>(x</a:t>
            </a:r>
            <a:r>
              <a:rPr lang="en-US" baseline="-25000">
                <a:solidFill>
                  <a:srgbClr val="000000"/>
                </a:solidFill>
                <a:latin typeface="Times New Roman" pitchFamily="18" charset="0"/>
                <a:cs typeface="Times New Roman" pitchFamily="18" charset="0"/>
              </a:rPr>
              <a:t>p</a:t>
            </a:r>
            <a:r>
              <a:rPr lang="en-US">
                <a:solidFill>
                  <a:srgbClr val="000000"/>
                </a:solidFill>
                <a:latin typeface="Times New Roman" pitchFamily="18" charset="0"/>
                <a:cs typeface="Times New Roman" pitchFamily="18" charset="0"/>
              </a:rPr>
              <a:t>,y</a:t>
            </a:r>
            <a:r>
              <a:rPr lang="en-US" baseline="-25000">
                <a:solidFill>
                  <a:srgbClr val="000000"/>
                </a:solidFill>
                <a:latin typeface="Times New Roman" pitchFamily="18" charset="0"/>
                <a:cs typeface="Times New Roman" pitchFamily="18" charset="0"/>
              </a:rPr>
              <a:t>p</a:t>
            </a:r>
            <a:r>
              <a:rPr lang="en-US">
                <a:solidFill>
                  <a:srgbClr val="000000"/>
                </a:solidFill>
                <a:latin typeface="Times New Roman" pitchFamily="18" charset="0"/>
                <a:cs typeface="Times New Roman" pitchFamily="18" charset="0"/>
              </a:rPr>
              <a:t>,z</a:t>
            </a:r>
            <a:r>
              <a:rPr lang="en-US" baseline="-25000">
                <a:solidFill>
                  <a:srgbClr val="000000"/>
                </a:solidFill>
                <a:latin typeface="Times New Roman" pitchFamily="18" charset="0"/>
                <a:cs typeface="Times New Roman" pitchFamily="18" charset="0"/>
              </a:rPr>
              <a:t>p</a:t>
            </a:r>
            <a:r>
              <a:rPr lang="en-US">
                <a:solidFill>
                  <a:srgbClr val="000000"/>
                </a:solidFill>
                <a:latin typeface="Times New Roman" pitchFamily="18" charset="0"/>
                <a:cs typeface="Times New Roman" pitchFamily="18" charset="0"/>
              </a:rPr>
              <a:t>)</a:t>
            </a:r>
            <a:endParaRPr lang="el-GR">
              <a:solidFill>
                <a:srgbClr val="000000"/>
              </a:solidFill>
              <a:latin typeface="Times New Roman" pitchFamily="18" charset="0"/>
              <a:cs typeface="Times New Roman" pitchFamily="18" charset="0"/>
            </a:endParaRPr>
          </a:p>
        </p:txBody>
      </p:sp>
      <p:sp>
        <p:nvSpPr>
          <p:cNvPr id="438283" name="Line 11"/>
          <p:cNvSpPr>
            <a:spLocks noChangeShapeType="1"/>
          </p:cNvSpPr>
          <p:nvPr/>
        </p:nvSpPr>
        <p:spPr bwMode="auto">
          <a:xfrm flipH="1">
            <a:off x="639763" y="3903375"/>
            <a:ext cx="1503362" cy="508000"/>
          </a:xfrm>
          <a:prstGeom prst="line">
            <a:avLst/>
          </a:prstGeom>
          <a:noFill/>
          <a:ln w="9525">
            <a:solidFill>
              <a:schemeClr val="tx1"/>
            </a:solidFill>
            <a:prstDash val="sysDot"/>
            <a:round/>
            <a:headEnd/>
            <a:tailEnd/>
          </a:ln>
          <a:effectLst/>
        </p:spPr>
        <p:txBody>
          <a:bodyPr/>
          <a:lstStyle/>
          <a:p>
            <a:endParaRPr lang="el-GR">
              <a:solidFill>
                <a:srgbClr val="000000"/>
              </a:solidFill>
              <a:latin typeface="Arial" pitchFamily="34" charset="0"/>
            </a:endParaRPr>
          </a:p>
        </p:txBody>
      </p:sp>
      <p:sp>
        <p:nvSpPr>
          <p:cNvPr id="438284" name="Oval 12"/>
          <p:cNvSpPr>
            <a:spLocks noChangeArrowheads="1"/>
          </p:cNvSpPr>
          <p:nvPr/>
        </p:nvSpPr>
        <p:spPr bwMode="auto">
          <a:xfrm>
            <a:off x="579438" y="4370100"/>
            <a:ext cx="88900" cy="101600"/>
          </a:xfrm>
          <a:prstGeom prst="ellipse">
            <a:avLst/>
          </a:prstGeom>
          <a:solidFill>
            <a:schemeClr val="tx1"/>
          </a:solidFill>
          <a:ln w="9525">
            <a:solidFill>
              <a:schemeClr val="tx1"/>
            </a:solidFill>
            <a:round/>
            <a:headEnd/>
            <a:tailEnd/>
          </a:ln>
          <a:effectLst/>
        </p:spPr>
        <p:txBody>
          <a:bodyPr wrap="none" anchor="ctr"/>
          <a:lstStyle/>
          <a:p>
            <a:endParaRPr lang="el-GR">
              <a:solidFill>
                <a:srgbClr val="000000"/>
              </a:solidFill>
              <a:latin typeface="Arial" pitchFamily="34" charset="0"/>
            </a:endParaRPr>
          </a:p>
        </p:txBody>
      </p:sp>
      <p:sp>
        <p:nvSpPr>
          <p:cNvPr id="438286" name="Text Box 14"/>
          <p:cNvSpPr txBox="1">
            <a:spLocks noChangeArrowheads="1"/>
          </p:cNvSpPr>
          <p:nvPr/>
        </p:nvSpPr>
        <p:spPr bwMode="auto">
          <a:xfrm>
            <a:off x="2549525" y="4432013"/>
            <a:ext cx="323850" cy="366712"/>
          </a:xfrm>
          <a:prstGeom prst="rect">
            <a:avLst/>
          </a:prstGeom>
          <a:noFill/>
          <a:ln w="9525">
            <a:noFill/>
            <a:miter lim="800000"/>
            <a:headEnd/>
            <a:tailEnd/>
          </a:ln>
          <a:effectLst/>
        </p:spPr>
        <p:txBody>
          <a:bodyPr wrap="none">
            <a:spAutoFit/>
          </a:bodyPr>
          <a:lstStyle/>
          <a:p>
            <a:r>
              <a:rPr lang="en-US" b="1">
                <a:solidFill>
                  <a:srgbClr val="000000"/>
                </a:solidFill>
                <a:latin typeface="Arial" pitchFamily="34" charset="0"/>
              </a:rPr>
              <a:t>Z</a:t>
            </a:r>
            <a:endParaRPr lang="el-GR" b="1">
              <a:solidFill>
                <a:srgbClr val="000000"/>
              </a:solidFill>
              <a:latin typeface="Arial" pitchFamily="34" charset="0"/>
            </a:endParaRPr>
          </a:p>
        </p:txBody>
      </p:sp>
      <p:sp>
        <p:nvSpPr>
          <p:cNvPr id="438287" name="Text Box 15"/>
          <p:cNvSpPr txBox="1">
            <a:spLocks noChangeArrowheads="1"/>
          </p:cNvSpPr>
          <p:nvPr/>
        </p:nvSpPr>
        <p:spPr bwMode="auto">
          <a:xfrm>
            <a:off x="914400" y="3122325"/>
            <a:ext cx="336550" cy="366713"/>
          </a:xfrm>
          <a:prstGeom prst="rect">
            <a:avLst/>
          </a:prstGeom>
          <a:noFill/>
          <a:ln w="9525">
            <a:noFill/>
            <a:miter lim="800000"/>
            <a:headEnd/>
            <a:tailEnd/>
          </a:ln>
          <a:effectLst/>
        </p:spPr>
        <p:txBody>
          <a:bodyPr wrap="none">
            <a:spAutoFit/>
          </a:bodyPr>
          <a:lstStyle/>
          <a:p>
            <a:r>
              <a:rPr lang="en-US" b="1">
                <a:solidFill>
                  <a:srgbClr val="000000"/>
                </a:solidFill>
                <a:latin typeface="Arial" pitchFamily="34" charset="0"/>
              </a:rPr>
              <a:t>Y</a:t>
            </a:r>
            <a:endParaRPr lang="el-GR" b="1">
              <a:solidFill>
                <a:srgbClr val="000000"/>
              </a:solidFill>
              <a:latin typeface="Arial" pitchFamily="34" charset="0"/>
            </a:endParaRPr>
          </a:p>
        </p:txBody>
      </p:sp>
      <p:sp>
        <p:nvSpPr>
          <p:cNvPr id="438289" name="Oval 17"/>
          <p:cNvSpPr>
            <a:spLocks noChangeArrowheads="1"/>
          </p:cNvSpPr>
          <p:nvPr/>
        </p:nvSpPr>
        <p:spPr bwMode="auto">
          <a:xfrm>
            <a:off x="1281113" y="4116100"/>
            <a:ext cx="88900" cy="101600"/>
          </a:xfrm>
          <a:prstGeom prst="ellipse">
            <a:avLst/>
          </a:prstGeom>
          <a:solidFill>
            <a:schemeClr val="tx1"/>
          </a:solidFill>
          <a:ln w="9525">
            <a:solidFill>
              <a:schemeClr val="tx1"/>
            </a:solidFill>
            <a:round/>
            <a:headEnd/>
            <a:tailEnd/>
          </a:ln>
          <a:effectLst/>
        </p:spPr>
        <p:txBody>
          <a:bodyPr wrap="none" anchor="ctr"/>
          <a:lstStyle/>
          <a:p>
            <a:endParaRPr lang="el-GR">
              <a:solidFill>
                <a:srgbClr val="000000"/>
              </a:solidFill>
              <a:latin typeface="Arial" pitchFamily="34" charset="0"/>
            </a:endParaRPr>
          </a:p>
        </p:txBody>
      </p:sp>
      <p:sp>
        <p:nvSpPr>
          <p:cNvPr id="438290" name="Oval 18"/>
          <p:cNvSpPr>
            <a:spLocks noChangeArrowheads="1"/>
          </p:cNvSpPr>
          <p:nvPr/>
        </p:nvSpPr>
        <p:spPr bwMode="auto">
          <a:xfrm>
            <a:off x="2093913" y="3852575"/>
            <a:ext cx="88900" cy="101600"/>
          </a:xfrm>
          <a:prstGeom prst="ellipse">
            <a:avLst/>
          </a:prstGeom>
          <a:solidFill>
            <a:schemeClr val="tx1"/>
          </a:solidFill>
          <a:ln w="9525">
            <a:solidFill>
              <a:schemeClr val="tx1"/>
            </a:solidFill>
            <a:round/>
            <a:headEnd/>
            <a:tailEnd/>
          </a:ln>
          <a:effectLst/>
        </p:spPr>
        <p:txBody>
          <a:bodyPr wrap="none" anchor="ctr"/>
          <a:lstStyle/>
          <a:p>
            <a:endParaRPr lang="el-GR">
              <a:solidFill>
                <a:srgbClr val="000000"/>
              </a:solidFill>
              <a:latin typeface="Arial" pitchFamily="34" charset="0"/>
            </a:endParaRPr>
          </a:p>
        </p:txBody>
      </p:sp>
      <p:sp>
        <p:nvSpPr>
          <p:cNvPr id="438291" name="Text Box 19"/>
          <p:cNvSpPr txBox="1">
            <a:spLocks noChangeArrowheads="1"/>
          </p:cNvSpPr>
          <p:nvPr/>
        </p:nvSpPr>
        <p:spPr bwMode="auto">
          <a:xfrm>
            <a:off x="1066800" y="4979700"/>
            <a:ext cx="562975" cy="369332"/>
          </a:xfrm>
          <a:prstGeom prst="rect">
            <a:avLst/>
          </a:prstGeom>
          <a:noFill/>
          <a:ln w="9525">
            <a:noFill/>
            <a:miter lim="800000"/>
            <a:headEnd/>
            <a:tailEnd/>
          </a:ln>
          <a:effectLst/>
        </p:spPr>
        <p:txBody>
          <a:bodyPr wrap="none">
            <a:spAutoFit/>
          </a:bodyPr>
          <a:lstStyle/>
          <a:p>
            <a:r>
              <a:rPr lang="en-US" dirty="0" smtClean="0">
                <a:solidFill>
                  <a:srgbClr val="000000"/>
                </a:solidFill>
                <a:latin typeface="Arial" pitchFamily="34" charset="0"/>
              </a:rPr>
              <a:t>z=d</a:t>
            </a:r>
            <a:endParaRPr lang="el-GR" dirty="0">
              <a:solidFill>
                <a:srgbClr val="000000"/>
              </a:solidFill>
              <a:latin typeface="Arial" pitchFamily="34" charset="0"/>
            </a:endParaRPr>
          </a:p>
        </p:txBody>
      </p:sp>
      <p:sp>
        <p:nvSpPr>
          <p:cNvPr id="438292" name="Text Box 20"/>
          <p:cNvSpPr txBox="1">
            <a:spLocks noChangeArrowheads="1"/>
          </p:cNvSpPr>
          <p:nvPr/>
        </p:nvSpPr>
        <p:spPr bwMode="auto">
          <a:xfrm>
            <a:off x="914400" y="3760500"/>
            <a:ext cx="1059906" cy="338554"/>
          </a:xfrm>
          <a:prstGeom prst="rect">
            <a:avLst/>
          </a:prstGeom>
          <a:noFill/>
          <a:ln w="9525">
            <a:noFill/>
            <a:miter lim="800000"/>
            <a:headEnd/>
            <a:tailEnd/>
          </a:ln>
          <a:effectLst/>
        </p:spPr>
        <p:txBody>
          <a:bodyPr wrap="none">
            <a:spAutoFit/>
          </a:bodyPr>
          <a:lstStyle/>
          <a:p>
            <a:r>
              <a:rPr lang="en-US" sz="1600" dirty="0">
                <a:solidFill>
                  <a:srgbClr val="000000"/>
                </a:solidFill>
                <a:latin typeface="Times New Roman" pitchFamily="18" charset="0"/>
                <a:cs typeface="Times New Roman" pitchFamily="18" charset="0"/>
              </a:rPr>
              <a:t>(</a:t>
            </a:r>
            <a:r>
              <a:rPr lang="en-US" sz="1600" dirty="0" err="1">
                <a:solidFill>
                  <a:srgbClr val="000000"/>
                </a:solidFill>
                <a:latin typeface="Times New Roman" pitchFamily="18" charset="0"/>
                <a:cs typeface="Times New Roman" pitchFamily="18" charset="0"/>
              </a:rPr>
              <a:t>x</a:t>
            </a:r>
            <a:r>
              <a:rPr lang="en-US" sz="1600" baseline="-25000" dirty="0" err="1">
                <a:solidFill>
                  <a:srgbClr val="000000"/>
                </a:solidFill>
                <a:latin typeface="Times New Roman" pitchFamily="18" charset="0"/>
                <a:cs typeface="Times New Roman" pitchFamily="18" charset="0"/>
              </a:rPr>
              <a:t>p</a:t>
            </a:r>
            <a:r>
              <a:rPr lang="en-US" sz="1600" dirty="0" err="1">
                <a:solidFill>
                  <a:srgbClr val="000000"/>
                </a:solidFill>
                <a:latin typeface="Times New Roman" pitchFamily="18" charset="0"/>
                <a:cs typeface="Times New Roman" pitchFamily="18" charset="0"/>
              </a:rPr>
              <a:t>´,y</a:t>
            </a:r>
            <a:r>
              <a:rPr lang="en-US" sz="1600" baseline="-25000" dirty="0" err="1">
                <a:solidFill>
                  <a:srgbClr val="000000"/>
                </a:solidFill>
                <a:latin typeface="Times New Roman" pitchFamily="18" charset="0"/>
                <a:cs typeface="Times New Roman" pitchFamily="18" charset="0"/>
              </a:rPr>
              <a:t>p</a:t>
            </a:r>
            <a:r>
              <a:rPr lang="en-US" sz="1600" dirty="0" smtClean="0">
                <a:solidFill>
                  <a:srgbClr val="000000"/>
                </a:solidFill>
                <a:latin typeface="Times New Roman" pitchFamily="18" charset="0"/>
                <a:cs typeface="Times New Roman" pitchFamily="18" charset="0"/>
              </a:rPr>
              <a:t>´, d)</a:t>
            </a:r>
            <a:endParaRPr lang="el-GR" sz="1600" dirty="0">
              <a:solidFill>
                <a:srgbClr val="000000"/>
              </a:solidFill>
              <a:latin typeface="Times New Roman" pitchFamily="18" charset="0"/>
              <a:cs typeface="Times New Roman" pitchFamily="18" charset="0"/>
            </a:endParaRPr>
          </a:p>
        </p:txBody>
      </p:sp>
      <p:graphicFrame>
        <p:nvGraphicFramePr>
          <p:cNvPr id="438294" name="Object 22"/>
          <p:cNvGraphicFramePr>
            <a:graphicFrameLocks noChangeAspect="1"/>
          </p:cNvGraphicFramePr>
          <p:nvPr/>
        </p:nvGraphicFramePr>
        <p:xfrm>
          <a:off x="3976688" y="2525713"/>
          <a:ext cx="1271587" cy="1003300"/>
        </p:xfrm>
        <a:graphic>
          <a:graphicData uri="http://schemas.openxmlformats.org/presentationml/2006/ole">
            <p:oleObj spid="_x0000_s2050" name="Εξίσωση" r:id="rId4" imgW="596880" imgH="469800" progId="Equation.3">
              <p:embed/>
            </p:oleObj>
          </a:graphicData>
        </a:graphic>
      </p:graphicFrame>
      <p:graphicFrame>
        <p:nvGraphicFramePr>
          <p:cNvPr id="438295" name="Object 23"/>
          <p:cNvGraphicFramePr>
            <a:graphicFrameLocks noChangeAspect="1"/>
          </p:cNvGraphicFramePr>
          <p:nvPr/>
        </p:nvGraphicFramePr>
        <p:xfrm>
          <a:off x="6707188" y="2500313"/>
          <a:ext cx="1362075" cy="971550"/>
        </p:xfrm>
        <a:graphic>
          <a:graphicData uri="http://schemas.openxmlformats.org/presentationml/2006/ole">
            <p:oleObj spid="_x0000_s2051" name="Εξίσωση" r:id="rId5" imgW="660240" imgH="469800" progId="Equation.3">
              <p:embed/>
            </p:oleObj>
          </a:graphicData>
        </a:graphic>
      </p:graphicFrame>
      <p:sp>
        <p:nvSpPr>
          <p:cNvPr id="438297" name="Text Box 25"/>
          <p:cNvSpPr txBox="1">
            <a:spLocks noChangeArrowheads="1"/>
          </p:cNvSpPr>
          <p:nvPr/>
        </p:nvSpPr>
        <p:spPr bwMode="auto">
          <a:xfrm>
            <a:off x="5711825" y="2706688"/>
            <a:ext cx="455613" cy="457200"/>
          </a:xfrm>
          <a:prstGeom prst="rect">
            <a:avLst/>
          </a:prstGeom>
          <a:noFill/>
          <a:ln w="9525">
            <a:noFill/>
            <a:miter lim="800000"/>
            <a:headEnd/>
            <a:tailEnd/>
          </a:ln>
          <a:effectLst/>
        </p:spPr>
        <p:txBody>
          <a:bodyPr wrap="none">
            <a:spAutoFit/>
          </a:bodyPr>
          <a:lstStyle/>
          <a:p>
            <a:r>
              <a:rPr lang="en-GB" sz="2400" b="1">
                <a:solidFill>
                  <a:srgbClr val="000000"/>
                </a:solidFill>
                <a:latin typeface="Arial" pitchFamily="34" charset="0"/>
                <a:sym typeface="Wingdings" pitchFamily="2" charset="2"/>
              </a:rPr>
              <a:t></a:t>
            </a:r>
            <a:endParaRPr lang="el-GR" sz="2400" b="1">
              <a:solidFill>
                <a:srgbClr val="000000"/>
              </a:solidFill>
              <a:latin typeface="Arial" pitchFamily="34" charset="0"/>
              <a:sym typeface="Wingdings" pitchFamily="2" charset="2"/>
            </a:endParaRPr>
          </a:p>
        </p:txBody>
      </p:sp>
      <p:graphicFrame>
        <p:nvGraphicFramePr>
          <p:cNvPr id="438298" name="Object 26"/>
          <p:cNvGraphicFramePr>
            <a:graphicFrameLocks noChangeAspect="1"/>
          </p:cNvGraphicFramePr>
          <p:nvPr/>
        </p:nvGraphicFramePr>
        <p:xfrm>
          <a:off x="4011613" y="3949700"/>
          <a:ext cx="1223962" cy="985838"/>
        </p:xfrm>
        <a:graphic>
          <a:graphicData uri="http://schemas.openxmlformats.org/presentationml/2006/ole">
            <p:oleObj spid="_x0000_s2052" name="Εξίσωση" r:id="rId6" imgW="583920" imgH="469800" progId="Equation.3">
              <p:embed/>
            </p:oleObj>
          </a:graphicData>
        </a:graphic>
      </p:graphicFrame>
      <p:graphicFrame>
        <p:nvGraphicFramePr>
          <p:cNvPr id="438299" name="Object 27"/>
          <p:cNvGraphicFramePr>
            <a:graphicFrameLocks noChangeAspect="1"/>
          </p:cNvGraphicFramePr>
          <p:nvPr/>
        </p:nvGraphicFramePr>
        <p:xfrm>
          <a:off x="6762750" y="3887788"/>
          <a:ext cx="1322388" cy="979487"/>
        </p:xfrm>
        <a:graphic>
          <a:graphicData uri="http://schemas.openxmlformats.org/presentationml/2006/ole">
            <p:oleObj spid="_x0000_s2053" name="Εξίσωση" r:id="rId7" imgW="634680" imgH="469800" progId="Equation.3">
              <p:embed/>
            </p:oleObj>
          </a:graphicData>
        </a:graphic>
      </p:graphicFrame>
      <p:sp>
        <p:nvSpPr>
          <p:cNvPr id="438300" name="Text Box 28"/>
          <p:cNvSpPr txBox="1">
            <a:spLocks noChangeArrowheads="1"/>
          </p:cNvSpPr>
          <p:nvPr/>
        </p:nvSpPr>
        <p:spPr bwMode="auto">
          <a:xfrm>
            <a:off x="5783263" y="4138613"/>
            <a:ext cx="455612" cy="457200"/>
          </a:xfrm>
          <a:prstGeom prst="rect">
            <a:avLst/>
          </a:prstGeom>
          <a:noFill/>
          <a:ln w="9525">
            <a:noFill/>
            <a:miter lim="800000"/>
            <a:headEnd/>
            <a:tailEnd/>
          </a:ln>
          <a:effectLst/>
        </p:spPr>
        <p:txBody>
          <a:bodyPr wrap="none">
            <a:spAutoFit/>
          </a:bodyPr>
          <a:lstStyle/>
          <a:p>
            <a:r>
              <a:rPr lang="en-GB" sz="2400" b="1">
                <a:solidFill>
                  <a:srgbClr val="000000"/>
                </a:solidFill>
                <a:latin typeface="Arial" pitchFamily="34" charset="0"/>
                <a:sym typeface="Wingdings" pitchFamily="2" charset="2"/>
              </a:rPr>
              <a:t></a:t>
            </a:r>
            <a:endParaRPr lang="el-GR" sz="2400" b="1">
              <a:solidFill>
                <a:srgbClr val="000000"/>
              </a:solidFill>
              <a:latin typeface="Arial" pitchFamily="34" charset="0"/>
              <a:sym typeface="Wingdings" pitchFamily="2" charset="2"/>
            </a:endParaRPr>
          </a:p>
        </p:txBody>
      </p:sp>
      <p:sp>
        <p:nvSpPr>
          <p:cNvPr id="23" name="Line 7"/>
          <p:cNvSpPr>
            <a:spLocks noChangeShapeType="1"/>
          </p:cNvSpPr>
          <p:nvPr/>
        </p:nvSpPr>
        <p:spPr bwMode="auto">
          <a:xfrm>
            <a:off x="1319150" y="3684300"/>
            <a:ext cx="0" cy="1371600"/>
          </a:xfrm>
          <a:prstGeom prst="line">
            <a:avLst/>
          </a:prstGeom>
          <a:noFill/>
          <a:ln w="28575">
            <a:solidFill>
              <a:srgbClr val="00B0F0"/>
            </a:solidFill>
            <a:round/>
            <a:headEnd type="none" w="med" len="med"/>
            <a:tailEnd type="none" w="med" len="med"/>
          </a:ln>
          <a:effectLst/>
        </p:spPr>
        <p:txBody>
          <a:bodyPr/>
          <a:lstStyle/>
          <a:p>
            <a:endParaRPr lang="el-GR">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4876800" cy="5029200"/>
          </a:xfrm>
          <a:blipFill rotWithShape="1">
            <a:blip r:embed="rId3" cstate="print"/>
            <a:stretch>
              <a:fillRect l="-625" t="-1939" r="-1750"/>
            </a:stretch>
          </a:blipFill>
        </p:spPr>
        <p:txBody>
          <a:bodyPr/>
          <a:lstStyle/>
          <a:p>
            <a:pPr marL="274292" indent="-274292" eaLnBrk="1" fontAlgn="auto" hangingPunct="1">
              <a:spcAft>
                <a:spcPts val="0"/>
              </a:spcAft>
              <a:buFont typeface="Wingdings 3"/>
              <a:buChar char=""/>
              <a:defRPr/>
            </a:pPr>
            <a:r>
              <a:rPr lang="en-US">
                <a:noFill/>
              </a:rPr>
              <a:t> </a:t>
            </a:r>
          </a:p>
        </p:txBody>
      </p:sp>
      <p:sp>
        <p:nvSpPr>
          <p:cNvPr id="28674"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C6B957F4-2560-4889-AA5E-CE812A13F4B3}" type="slidenum">
              <a:rPr lang="en-US"/>
              <a:pPr fontAlgn="base">
                <a:spcBef>
                  <a:spcPct val="0"/>
                </a:spcBef>
                <a:spcAft>
                  <a:spcPct val="0"/>
                </a:spcAft>
                <a:defRPr/>
              </a:pPr>
              <a:t>11</a:t>
            </a:fld>
            <a:endParaRPr lang="en-US"/>
          </a:p>
        </p:txBody>
      </p:sp>
      <p:sp>
        <p:nvSpPr>
          <p:cNvPr id="28675" name="Title 1"/>
          <p:cNvSpPr>
            <a:spLocks noGrp="1"/>
          </p:cNvSpPr>
          <p:nvPr>
            <p:ph type="title"/>
          </p:nvPr>
        </p:nvSpPr>
        <p:spPr/>
        <p:txBody>
          <a:bodyPr/>
          <a:lstStyle/>
          <a:p>
            <a:pPr eaLnBrk="1" hangingPunct="1"/>
            <a:r>
              <a:rPr lang="en-US" smtClean="0">
                <a:cs typeface="Segoe UI"/>
              </a:rPr>
              <a:t>The viewport</a:t>
            </a:r>
          </a:p>
        </p:txBody>
      </p:sp>
      <p:pic>
        <p:nvPicPr>
          <p:cNvPr id="2050" name="Picture 2"/>
          <p:cNvPicPr>
            <a:picLocks noChangeAspect="1" noChangeArrowheads="1"/>
          </p:cNvPicPr>
          <p:nvPr/>
        </p:nvPicPr>
        <p:blipFill>
          <a:blip r:embed="rId4" cstate="print"/>
          <a:srcRect/>
          <a:stretch>
            <a:fillRect/>
          </a:stretch>
        </p:blipFill>
        <p:spPr bwMode="auto">
          <a:xfrm>
            <a:off x="5638800" y="1676400"/>
            <a:ext cx="3167063" cy="4010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219200"/>
            <a:ext cx="8458200" cy="5257800"/>
          </a:xfrm>
        </p:spPr>
        <p:txBody>
          <a:bodyPr/>
          <a:lstStyle/>
          <a:p>
            <a:pPr marL="533400" indent="-533400" eaLnBrk="1" hangingPunct="1">
              <a:lnSpc>
                <a:spcPct val="90000"/>
              </a:lnSpc>
            </a:pPr>
            <a:r>
              <a:rPr lang="en-US" smtClean="0"/>
              <a:t>We need to know six things about our synthetic camera model in order to take a picture using our perspective view </a:t>
            </a:r>
            <a:r>
              <a:rPr lang="en-US" b="1" smtClean="0"/>
              <a:t>frustum</a:t>
            </a:r>
          </a:p>
          <a:p>
            <a:pPr marL="533400" indent="-533400" eaLnBrk="1" hangingPunct="1">
              <a:lnSpc>
                <a:spcPct val="90000"/>
              </a:lnSpc>
            </a:pPr>
            <a:endParaRPr lang="en-US" smtClean="0"/>
          </a:p>
          <a:p>
            <a:pPr marL="533400" indent="-533400" eaLnBrk="1" hangingPunct="1">
              <a:lnSpc>
                <a:spcPct val="90000"/>
              </a:lnSpc>
            </a:pPr>
            <a:endParaRPr lang="en-US" smtClean="0"/>
          </a:p>
          <a:p>
            <a:pPr marL="533400" indent="-533400" eaLnBrk="1" hangingPunct="1">
              <a:lnSpc>
                <a:spcPct val="90000"/>
              </a:lnSpc>
            </a:pPr>
            <a:endParaRPr lang="en-US" smtClean="0"/>
          </a:p>
          <a:p>
            <a:pPr marL="533400" indent="-533400" eaLnBrk="1" hangingPunct="1">
              <a:lnSpc>
                <a:spcPct val="90000"/>
              </a:lnSpc>
            </a:pPr>
            <a:endParaRPr lang="en-US" smtClean="0"/>
          </a:p>
          <a:p>
            <a:pPr marL="533400" indent="-533400" eaLnBrk="1" hangingPunct="1">
              <a:lnSpc>
                <a:spcPct val="90000"/>
              </a:lnSpc>
            </a:pPr>
            <a:endParaRPr lang="en-US" smtClean="0"/>
          </a:p>
          <a:p>
            <a:pPr marL="533400" indent="-533400" eaLnBrk="1" hangingPunct="1">
              <a:lnSpc>
                <a:spcPct val="90000"/>
              </a:lnSpc>
              <a:buFont typeface="Wingdings 3" pitchFamily="18" charset="2"/>
              <a:buNone/>
            </a:pPr>
            <a:endParaRPr lang="en-US" i="1" smtClean="0"/>
          </a:p>
          <a:p>
            <a:pPr marL="533400" indent="-533400" eaLnBrk="1" hangingPunct="1">
              <a:lnSpc>
                <a:spcPct val="90000"/>
              </a:lnSpc>
              <a:buFont typeface="Wingdings 3" pitchFamily="18" charset="2"/>
              <a:buNone/>
            </a:pPr>
            <a:endParaRPr lang="en-US" i="1" smtClean="0"/>
          </a:p>
          <a:p>
            <a:pPr marL="533400" indent="-533400" eaLnBrk="1" hangingPunct="1">
              <a:lnSpc>
                <a:spcPct val="90000"/>
              </a:lnSpc>
              <a:buFont typeface="Verdana" pitchFamily="34" charset="0"/>
              <a:buAutoNum type="arabicParenR"/>
            </a:pPr>
            <a:r>
              <a:rPr lang="en-US" i="1" smtClean="0"/>
              <a:t>Position</a:t>
            </a:r>
            <a:r>
              <a:rPr lang="en-US" smtClean="0"/>
              <a:t> of  camera (from where it’s looking)</a:t>
            </a:r>
          </a:p>
          <a:p>
            <a:pPr marL="533400" indent="-533400" eaLnBrk="1" hangingPunct="1">
              <a:lnSpc>
                <a:spcPct val="90000"/>
              </a:lnSpc>
              <a:buFont typeface="Verdana" pitchFamily="34" charset="0"/>
              <a:buAutoNum type="arabicParenR"/>
            </a:pPr>
            <a:r>
              <a:rPr lang="en-US" i="1" smtClean="0"/>
              <a:t>Look</a:t>
            </a:r>
            <a:r>
              <a:rPr lang="en-US" smtClean="0"/>
              <a:t> </a:t>
            </a:r>
            <a:r>
              <a:rPr lang="en-US" i="1" smtClean="0"/>
              <a:t>vector</a:t>
            </a:r>
            <a:r>
              <a:rPr lang="en-US" smtClean="0"/>
              <a:t> specifies direction  camera is pointing</a:t>
            </a:r>
          </a:p>
          <a:p>
            <a:pPr marL="533400" indent="-533400" eaLnBrk="1" hangingPunct="1">
              <a:lnSpc>
                <a:spcPct val="90000"/>
              </a:lnSpc>
              <a:buFont typeface="Verdana" pitchFamily="34" charset="0"/>
              <a:buAutoNum type="arabicParenR"/>
            </a:pPr>
            <a:r>
              <a:rPr lang="en-US" smtClean="0"/>
              <a:t>Camera’s </a:t>
            </a:r>
            <a:r>
              <a:rPr lang="en-US" i="1" smtClean="0"/>
              <a:t>Orientation </a:t>
            </a:r>
            <a:r>
              <a:rPr lang="en-US" smtClean="0"/>
              <a:t>is determined by </a:t>
            </a:r>
            <a:r>
              <a:rPr lang="en-US" i="1" smtClean="0"/>
              <a:t>Look</a:t>
            </a:r>
            <a:r>
              <a:rPr lang="en-US" smtClean="0"/>
              <a:t> </a:t>
            </a:r>
            <a:r>
              <a:rPr lang="en-US" i="1" smtClean="0"/>
              <a:t>vector</a:t>
            </a:r>
            <a:r>
              <a:rPr lang="en-US" smtClean="0"/>
              <a:t> and angle through which the camera is rotated about that vector, i.e., the direction of  </a:t>
            </a:r>
            <a:r>
              <a:rPr lang="en-US" i="1" smtClean="0"/>
              <a:t>Up vector</a:t>
            </a:r>
            <a:endParaRPr lang="en-US" smtClean="0"/>
          </a:p>
        </p:txBody>
      </p:sp>
      <p:sp>
        <p:nvSpPr>
          <p:cNvPr id="30722" name="Slide Number Placeholder 11"/>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20A05E4B-B960-4E4E-841E-2955F0F58E5A}" type="slidenum">
              <a:rPr lang="en-US"/>
              <a:pPr fontAlgn="base">
                <a:spcBef>
                  <a:spcPct val="0"/>
                </a:spcBef>
                <a:spcAft>
                  <a:spcPct val="0"/>
                </a:spcAft>
                <a:defRPr/>
              </a:pPr>
              <a:t>12</a:t>
            </a:fld>
            <a:endParaRPr lang="en-US"/>
          </a:p>
        </p:txBody>
      </p:sp>
      <p:sp>
        <p:nvSpPr>
          <p:cNvPr id="30723" name="Title 1"/>
          <p:cNvSpPr>
            <a:spLocks noGrp="1"/>
          </p:cNvSpPr>
          <p:nvPr>
            <p:ph type="title"/>
          </p:nvPr>
        </p:nvSpPr>
        <p:spPr/>
        <p:txBody>
          <a:bodyPr/>
          <a:lstStyle/>
          <a:p>
            <a:pPr eaLnBrk="1" hangingPunct="1"/>
            <a:r>
              <a:rPr lang="en-US" smtClean="0">
                <a:cs typeface="Segoe UI"/>
              </a:rPr>
              <a:t>Constructing the view volume (1/2)</a:t>
            </a:r>
          </a:p>
        </p:txBody>
      </p:sp>
      <p:pic>
        <p:nvPicPr>
          <p:cNvPr id="4" name="Picture 56" descr="003a"/>
          <p:cNvPicPr>
            <a:picLocks noChangeAspect="1" noChangeArrowheads="1"/>
          </p:cNvPicPr>
          <p:nvPr/>
        </p:nvPicPr>
        <p:blipFill>
          <a:blip r:embed="rId3" cstate="print"/>
          <a:srcRect/>
          <a:stretch>
            <a:fillRect/>
          </a:stretch>
        </p:blipFill>
        <p:spPr bwMode="auto">
          <a:xfrm>
            <a:off x="3382963" y="1873250"/>
            <a:ext cx="2152650" cy="2514600"/>
          </a:xfrm>
          <a:prstGeom prst="rect">
            <a:avLst/>
          </a:prstGeom>
          <a:noFill/>
          <a:ln w="9525">
            <a:noFill/>
            <a:miter lim="800000"/>
            <a:headEnd/>
            <a:tailEnd/>
          </a:ln>
        </p:spPr>
      </p:pic>
      <p:sp>
        <p:nvSpPr>
          <p:cNvPr id="5" name="Text Box 13"/>
          <p:cNvSpPr txBox="1">
            <a:spLocks noChangeArrowheads="1"/>
          </p:cNvSpPr>
          <p:nvPr/>
        </p:nvSpPr>
        <p:spPr bwMode="auto">
          <a:xfrm>
            <a:off x="3611563" y="3892550"/>
            <a:ext cx="914400" cy="304800"/>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Position</a:t>
            </a:r>
          </a:p>
        </p:txBody>
      </p:sp>
      <p:grpSp>
        <p:nvGrpSpPr>
          <p:cNvPr id="6" name="Group 48"/>
          <p:cNvGrpSpPr>
            <a:grpSpLocks/>
          </p:cNvGrpSpPr>
          <p:nvPr/>
        </p:nvGrpSpPr>
        <p:grpSpPr bwMode="auto">
          <a:xfrm>
            <a:off x="3840163" y="1911350"/>
            <a:ext cx="914400" cy="609600"/>
            <a:chOff x="864" y="1632"/>
            <a:chExt cx="528" cy="384"/>
          </a:xfrm>
        </p:grpSpPr>
        <p:sp>
          <p:nvSpPr>
            <p:cNvPr id="30730" name="Text Box 12"/>
            <p:cNvSpPr txBox="1">
              <a:spLocks noChangeArrowheads="1"/>
            </p:cNvSpPr>
            <p:nvPr/>
          </p:nvSpPr>
          <p:spPr bwMode="auto">
            <a:xfrm>
              <a:off x="960" y="1632"/>
              <a:ext cx="432" cy="326"/>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Up vector</a:t>
              </a:r>
            </a:p>
          </p:txBody>
        </p:sp>
        <p:sp>
          <p:nvSpPr>
            <p:cNvPr id="30731" name="Line 14"/>
            <p:cNvSpPr>
              <a:spLocks noChangeShapeType="1"/>
            </p:cNvSpPr>
            <p:nvPr/>
          </p:nvSpPr>
          <p:spPr bwMode="auto">
            <a:xfrm flipV="1">
              <a:off x="864" y="1632"/>
              <a:ext cx="0" cy="384"/>
            </a:xfrm>
            <a:prstGeom prst="line">
              <a:avLst/>
            </a:prstGeom>
            <a:noFill/>
            <a:ln w="38100">
              <a:solidFill>
                <a:schemeClr val="tx1"/>
              </a:solidFill>
              <a:round/>
              <a:headEnd/>
              <a:tailEnd type="triangle" w="med" len="med"/>
            </a:ln>
          </p:spPr>
          <p:txBody>
            <a:bodyPr/>
            <a:lstStyle/>
            <a:p>
              <a:endParaRPr lang="en-US"/>
            </a:p>
          </p:txBody>
        </p:sp>
      </p:grpSp>
      <p:grpSp>
        <p:nvGrpSpPr>
          <p:cNvPr id="9" name="Group 49"/>
          <p:cNvGrpSpPr>
            <a:grpSpLocks/>
          </p:cNvGrpSpPr>
          <p:nvPr/>
        </p:nvGrpSpPr>
        <p:grpSpPr bwMode="auto">
          <a:xfrm>
            <a:off x="4678363" y="2597150"/>
            <a:ext cx="914400" cy="533400"/>
            <a:chOff x="1392" y="2064"/>
            <a:chExt cx="480" cy="336"/>
          </a:xfrm>
        </p:grpSpPr>
        <p:sp>
          <p:nvSpPr>
            <p:cNvPr id="30728" name="Text Box 11"/>
            <p:cNvSpPr txBox="1">
              <a:spLocks noChangeArrowheads="1"/>
            </p:cNvSpPr>
            <p:nvPr/>
          </p:nvSpPr>
          <p:spPr bwMode="auto">
            <a:xfrm>
              <a:off x="1392" y="2064"/>
              <a:ext cx="432" cy="326"/>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Look vector</a:t>
              </a:r>
            </a:p>
          </p:txBody>
        </p:sp>
        <p:sp>
          <p:nvSpPr>
            <p:cNvPr id="30729" name="Line 15"/>
            <p:cNvSpPr>
              <a:spLocks noChangeShapeType="1"/>
            </p:cNvSpPr>
            <p:nvPr/>
          </p:nvSpPr>
          <p:spPr bwMode="auto">
            <a:xfrm>
              <a:off x="1440" y="2400"/>
              <a:ext cx="432" cy="0"/>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7175" y="3221038"/>
            <a:ext cx="8515350" cy="5029200"/>
          </a:xfrm>
        </p:spPr>
        <p:txBody>
          <a:bodyPr/>
          <a:lstStyle/>
          <a:p>
            <a:pPr marL="533400" indent="-533400" eaLnBrk="1" fontAlgn="auto" hangingPunct="1">
              <a:spcAft>
                <a:spcPts val="0"/>
              </a:spcAft>
              <a:buFont typeface="Verdana" pitchFamily="34" charset="0"/>
              <a:buAutoNum type="arabicParenR" startAt="4"/>
              <a:defRPr/>
            </a:pPr>
            <a:r>
              <a:rPr lang="en-US" sz="1900" i="1" dirty="0"/>
              <a:t>Aspect ratio </a:t>
            </a:r>
            <a:r>
              <a:rPr lang="en-US" sz="1900" dirty="0"/>
              <a:t>of the electronic “film:” ratio of width to height</a:t>
            </a:r>
          </a:p>
          <a:p>
            <a:pPr marL="533400" indent="-533400" eaLnBrk="1" fontAlgn="auto" hangingPunct="1">
              <a:spcAft>
                <a:spcPts val="0"/>
              </a:spcAft>
              <a:buFont typeface="Verdana" pitchFamily="34" charset="0"/>
              <a:buAutoNum type="arabicParenR" startAt="5"/>
              <a:defRPr/>
            </a:pPr>
            <a:r>
              <a:rPr lang="en-US" sz="1900" i="1" dirty="0"/>
              <a:t>Height angle:</a:t>
            </a:r>
            <a:r>
              <a:rPr lang="en-US" sz="1900" dirty="0"/>
              <a:t> determines how much of the scene we will fit into our view volume</a:t>
            </a:r>
            <a:r>
              <a:rPr lang="en-US" sz="1900" dirty="0" smtClean="0"/>
              <a:t>; larger </a:t>
            </a:r>
            <a:r>
              <a:rPr lang="en-US" sz="1900" dirty="0"/>
              <a:t>height angles fit more of the scene into the view volume (width angle determined by height angle and aspect ratio)</a:t>
            </a:r>
          </a:p>
          <a:p>
            <a:pPr marL="952500" lvl="1" indent="-495300" eaLnBrk="1" fontAlgn="auto" hangingPunct="1">
              <a:spcAft>
                <a:spcPts val="0"/>
              </a:spcAft>
              <a:buFont typeface="Wingdings 3"/>
              <a:buChar char=""/>
              <a:defRPr/>
            </a:pPr>
            <a:r>
              <a:rPr lang="en-US" dirty="0"/>
              <a:t>the greater the angle, the greater the amount of perspective distortion</a:t>
            </a:r>
          </a:p>
          <a:p>
            <a:pPr marL="533400" indent="-533400" eaLnBrk="1" fontAlgn="auto" hangingPunct="1">
              <a:spcAft>
                <a:spcPts val="0"/>
              </a:spcAft>
              <a:buFont typeface="Verdana" pitchFamily="34" charset="0"/>
              <a:buAutoNum type="arabicParenR" startAt="6"/>
              <a:defRPr/>
            </a:pPr>
            <a:r>
              <a:rPr lang="en-US" sz="1900" i="1" dirty="0"/>
              <a:t>Front</a:t>
            </a:r>
            <a:r>
              <a:rPr lang="en-US" sz="1900" dirty="0"/>
              <a:t> and </a:t>
            </a:r>
            <a:r>
              <a:rPr lang="en-US" sz="1900" i="1" dirty="0"/>
              <a:t>back clipping planes: </a:t>
            </a:r>
            <a:r>
              <a:rPr lang="en-US" sz="1900" dirty="0"/>
              <a:t>limit extent of camera’s view by rendering (parts of) objects lying between them and throwing away everything outside of </a:t>
            </a:r>
            <a:r>
              <a:rPr lang="en-US" sz="1900" dirty="0" smtClean="0"/>
              <a:t>them</a:t>
            </a:r>
          </a:p>
          <a:p>
            <a:pPr marL="0" indent="0" eaLnBrk="1" fontAlgn="auto" hangingPunct="1">
              <a:spcAft>
                <a:spcPts val="0"/>
              </a:spcAft>
              <a:buFont typeface="Wingdings 3"/>
              <a:buNone/>
              <a:defRPr/>
            </a:pPr>
            <a:r>
              <a:rPr lang="en-US" dirty="0" smtClean="0"/>
              <a:t>Optional: Focal length, objects at length are sharp, objects closer/farther blurry</a:t>
            </a:r>
          </a:p>
        </p:txBody>
      </p:sp>
      <p:sp>
        <p:nvSpPr>
          <p:cNvPr id="32770"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9DCACAAD-07A7-4A1D-BDBC-BF5F557ED7D3}" type="slidenum">
              <a:rPr lang="en-US"/>
              <a:pPr fontAlgn="base">
                <a:spcBef>
                  <a:spcPct val="0"/>
                </a:spcBef>
                <a:spcAft>
                  <a:spcPct val="0"/>
                </a:spcAft>
                <a:defRPr/>
              </a:pPr>
              <a:t>13</a:t>
            </a:fld>
            <a:endParaRPr lang="en-US"/>
          </a:p>
        </p:txBody>
      </p:sp>
      <p:sp>
        <p:nvSpPr>
          <p:cNvPr id="32771" name="Title 1"/>
          <p:cNvSpPr>
            <a:spLocks noGrp="1"/>
          </p:cNvSpPr>
          <p:nvPr>
            <p:ph type="title"/>
          </p:nvPr>
        </p:nvSpPr>
        <p:spPr/>
        <p:txBody>
          <a:bodyPr/>
          <a:lstStyle/>
          <a:p>
            <a:pPr eaLnBrk="1" hangingPunct="1"/>
            <a:r>
              <a:rPr lang="en-US" smtClean="0">
                <a:cs typeface="Segoe UI"/>
              </a:rPr>
              <a:t>Constructing the view volume (2/2)</a:t>
            </a:r>
          </a:p>
        </p:txBody>
      </p:sp>
      <p:pic>
        <p:nvPicPr>
          <p:cNvPr id="5" name="Picture 57" descr="003b"/>
          <p:cNvPicPr>
            <a:picLocks noChangeAspect="1" noChangeArrowheads="1"/>
          </p:cNvPicPr>
          <p:nvPr/>
        </p:nvPicPr>
        <p:blipFill>
          <a:blip r:embed="rId3" cstate="print"/>
          <a:srcRect/>
          <a:stretch>
            <a:fillRect/>
          </a:stretch>
        </p:blipFill>
        <p:spPr bwMode="auto">
          <a:xfrm>
            <a:off x="2841625" y="1208088"/>
            <a:ext cx="3124200" cy="2082800"/>
          </a:xfrm>
          <a:prstGeom prst="rect">
            <a:avLst/>
          </a:prstGeom>
          <a:noFill/>
          <a:ln w="9525">
            <a:noFill/>
            <a:miter lim="800000"/>
            <a:headEnd/>
            <a:tailEnd/>
          </a:ln>
        </p:spPr>
      </p:pic>
      <p:grpSp>
        <p:nvGrpSpPr>
          <p:cNvPr id="6" name="Group 54"/>
          <p:cNvGrpSpPr>
            <a:grpSpLocks/>
          </p:cNvGrpSpPr>
          <p:nvPr/>
        </p:nvGrpSpPr>
        <p:grpSpPr bwMode="auto">
          <a:xfrm>
            <a:off x="3189288" y="2659063"/>
            <a:ext cx="1230312" cy="588962"/>
            <a:chOff x="2136" y="2784"/>
            <a:chExt cx="936" cy="447"/>
          </a:xfrm>
        </p:grpSpPr>
        <p:sp>
          <p:nvSpPr>
            <p:cNvPr id="32784" name="Text Box 37"/>
            <p:cNvSpPr txBox="1">
              <a:spLocks noChangeArrowheads="1"/>
            </p:cNvSpPr>
            <p:nvPr/>
          </p:nvSpPr>
          <p:spPr bwMode="auto">
            <a:xfrm>
              <a:off x="2136" y="2880"/>
              <a:ext cx="936" cy="351"/>
            </a:xfrm>
            <a:prstGeom prst="rect">
              <a:avLst/>
            </a:prstGeom>
            <a:noFill/>
            <a:ln w="9525">
              <a:noFill/>
              <a:miter lim="800000"/>
              <a:headEnd/>
              <a:tailEnd/>
            </a:ln>
          </p:spPr>
          <p:txBody>
            <a:bodyPr>
              <a:spAutoFit/>
            </a:bodyPr>
            <a:lstStyle/>
            <a:p>
              <a:pPr>
                <a:spcBef>
                  <a:spcPct val="50000"/>
                </a:spcBef>
              </a:pPr>
              <a:r>
                <a:rPr lang="en-US" sz="1200">
                  <a:latin typeface="Verdana" pitchFamily="34" charset="0"/>
                </a:rPr>
                <a:t>Front clipping plane</a:t>
              </a:r>
            </a:p>
          </p:txBody>
        </p:sp>
        <p:sp>
          <p:nvSpPr>
            <p:cNvPr id="32785" name="Line 39"/>
            <p:cNvSpPr>
              <a:spLocks noChangeShapeType="1"/>
            </p:cNvSpPr>
            <p:nvPr/>
          </p:nvSpPr>
          <p:spPr bwMode="auto">
            <a:xfrm flipV="1">
              <a:off x="2568" y="2784"/>
              <a:ext cx="96" cy="144"/>
            </a:xfrm>
            <a:prstGeom prst="line">
              <a:avLst/>
            </a:prstGeom>
            <a:noFill/>
            <a:ln w="9525">
              <a:solidFill>
                <a:schemeClr val="tx1"/>
              </a:solidFill>
              <a:round/>
              <a:headEnd/>
              <a:tailEnd type="triangle" w="med" len="med"/>
            </a:ln>
          </p:spPr>
          <p:txBody>
            <a:bodyPr/>
            <a:lstStyle/>
            <a:p>
              <a:endParaRPr lang="en-US"/>
            </a:p>
          </p:txBody>
        </p:sp>
      </p:grpSp>
      <p:grpSp>
        <p:nvGrpSpPr>
          <p:cNvPr id="9" name="Group 53"/>
          <p:cNvGrpSpPr>
            <a:grpSpLocks/>
          </p:cNvGrpSpPr>
          <p:nvPr/>
        </p:nvGrpSpPr>
        <p:grpSpPr bwMode="auto">
          <a:xfrm>
            <a:off x="4483100" y="2659063"/>
            <a:ext cx="1230313" cy="561975"/>
            <a:chOff x="3120" y="2784"/>
            <a:chExt cx="936" cy="427"/>
          </a:xfrm>
        </p:grpSpPr>
        <p:sp>
          <p:nvSpPr>
            <p:cNvPr id="32782" name="Text Box 38"/>
            <p:cNvSpPr txBox="1">
              <a:spLocks noChangeArrowheads="1"/>
            </p:cNvSpPr>
            <p:nvPr/>
          </p:nvSpPr>
          <p:spPr bwMode="auto">
            <a:xfrm>
              <a:off x="3120" y="2860"/>
              <a:ext cx="936" cy="351"/>
            </a:xfrm>
            <a:prstGeom prst="rect">
              <a:avLst/>
            </a:prstGeom>
            <a:noFill/>
            <a:ln w="9525">
              <a:noFill/>
              <a:miter lim="800000"/>
              <a:headEnd/>
              <a:tailEnd/>
            </a:ln>
          </p:spPr>
          <p:txBody>
            <a:bodyPr>
              <a:spAutoFit/>
            </a:bodyPr>
            <a:lstStyle/>
            <a:p>
              <a:pPr>
                <a:spcBef>
                  <a:spcPct val="50000"/>
                </a:spcBef>
              </a:pPr>
              <a:r>
                <a:rPr lang="en-US" sz="1200">
                  <a:latin typeface="Verdana" pitchFamily="34" charset="0"/>
                </a:rPr>
                <a:t>Back clipping plane</a:t>
              </a:r>
            </a:p>
          </p:txBody>
        </p:sp>
        <p:sp>
          <p:nvSpPr>
            <p:cNvPr id="32783" name="Line 40"/>
            <p:cNvSpPr>
              <a:spLocks noChangeShapeType="1"/>
            </p:cNvSpPr>
            <p:nvPr/>
          </p:nvSpPr>
          <p:spPr bwMode="auto">
            <a:xfrm flipH="1" flipV="1">
              <a:off x="3336" y="2784"/>
              <a:ext cx="96" cy="96"/>
            </a:xfrm>
            <a:prstGeom prst="line">
              <a:avLst/>
            </a:prstGeom>
            <a:noFill/>
            <a:ln w="9525">
              <a:solidFill>
                <a:schemeClr val="tx1"/>
              </a:solidFill>
              <a:round/>
              <a:headEnd/>
              <a:tailEnd type="triangle" w="med" len="med"/>
            </a:ln>
          </p:spPr>
          <p:txBody>
            <a:bodyPr/>
            <a:lstStyle/>
            <a:p>
              <a:endParaRPr lang="en-US"/>
            </a:p>
          </p:txBody>
        </p:sp>
      </p:grpSp>
      <p:grpSp>
        <p:nvGrpSpPr>
          <p:cNvPr id="12" name="Group 65"/>
          <p:cNvGrpSpPr>
            <a:grpSpLocks/>
          </p:cNvGrpSpPr>
          <p:nvPr/>
        </p:nvGrpSpPr>
        <p:grpSpPr bwMode="auto">
          <a:xfrm>
            <a:off x="4262438" y="1308100"/>
            <a:ext cx="1398587" cy="425450"/>
            <a:chOff x="2952" y="1776"/>
            <a:chExt cx="1064" cy="324"/>
          </a:xfrm>
        </p:grpSpPr>
        <p:sp>
          <p:nvSpPr>
            <p:cNvPr id="32780" name="Text Box 33"/>
            <p:cNvSpPr txBox="1">
              <a:spLocks noChangeArrowheads="1"/>
            </p:cNvSpPr>
            <p:nvPr/>
          </p:nvSpPr>
          <p:spPr bwMode="auto">
            <a:xfrm>
              <a:off x="3072" y="1776"/>
              <a:ext cx="944" cy="211"/>
            </a:xfrm>
            <a:prstGeom prst="rect">
              <a:avLst/>
            </a:prstGeom>
            <a:noFill/>
            <a:ln w="9525">
              <a:noFill/>
              <a:miter lim="800000"/>
              <a:headEnd/>
              <a:tailEnd/>
            </a:ln>
          </p:spPr>
          <p:txBody>
            <a:bodyPr>
              <a:spAutoFit/>
            </a:bodyPr>
            <a:lstStyle/>
            <a:p>
              <a:pPr>
                <a:spcBef>
                  <a:spcPct val="50000"/>
                </a:spcBef>
              </a:pPr>
              <a:r>
                <a:rPr lang="en-US" sz="1200">
                  <a:latin typeface="Verdana" pitchFamily="34" charset="0"/>
                </a:rPr>
                <a:t>Width angle</a:t>
              </a:r>
            </a:p>
          </p:txBody>
        </p:sp>
        <p:cxnSp>
          <p:nvCxnSpPr>
            <p:cNvPr id="32781" name="AutoShape 42"/>
            <p:cNvCxnSpPr>
              <a:cxnSpLocks noChangeShapeType="1"/>
            </p:cNvCxnSpPr>
            <p:nvPr/>
          </p:nvCxnSpPr>
          <p:spPr bwMode="auto">
            <a:xfrm>
              <a:off x="2952" y="1968"/>
              <a:ext cx="384" cy="132"/>
            </a:xfrm>
            <a:prstGeom prst="curvedConnector2">
              <a:avLst/>
            </a:prstGeom>
            <a:noFill/>
            <a:ln w="9525">
              <a:solidFill>
                <a:schemeClr val="tx1"/>
              </a:solidFill>
              <a:round/>
              <a:headEnd type="triangle" w="med" len="med"/>
              <a:tailEnd type="triangle" w="med" len="med"/>
            </a:ln>
          </p:spPr>
        </p:cxnSp>
      </p:grpSp>
      <p:grpSp>
        <p:nvGrpSpPr>
          <p:cNvPr id="15" name="Group 52"/>
          <p:cNvGrpSpPr>
            <a:grpSpLocks/>
          </p:cNvGrpSpPr>
          <p:nvPr/>
        </p:nvGrpSpPr>
        <p:grpSpPr bwMode="auto">
          <a:xfrm>
            <a:off x="4881563" y="1833563"/>
            <a:ext cx="989012" cy="720725"/>
            <a:chOff x="3433" y="2156"/>
            <a:chExt cx="623" cy="548"/>
          </a:xfrm>
        </p:grpSpPr>
        <p:sp>
          <p:nvSpPr>
            <p:cNvPr id="32778" name="Text Box 36"/>
            <p:cNvSpPr txBox="1">
              <a:spLocks noChangeArrowheads="1"/>
            </p:cNvSpPr>
            <p:nvPr/>
          </p:nvSpPr>
          <p:spPr bwMode="auto">
            <a:xfrm>
              <a:off x="3624" y="2256"/>
              <a:ext cx="432" cy="351"/>
            </a:xfrm>
            <a:prstGeom prst="rect">
              <a:avLst/>
            </a:prstGeom>
            <a:noFill/>
            <a:ln w="9525">
              <a:noFill/>
              <a:miter lim="800000"/>
              <a:headEnd/>
              <a:tailEnd/>
            </a:ln>
          </p:spPr>
          <p:txBody>
            <a:bodyPr>
              <a:spAutoFit/>
            </a:bodyPr>
            <a:lstStyle/>
            <a:p>
              <a:pPr>
                <a:spcBef>
                  <a:spcPct val="50000"/>
                </a:spcBef>
              </a:pPr>
              <a:r>
                <a:rPr lang="en-US" sz="1200">
                  <a:latin typeface="Verdana" pitchFamily="34" charset="0"/>
                </a:rPr>
                <a:t>Height angle</a:t>
              </a:r>
            </a:p>
          </p:txBody>
        </p:sp>
        <p:cxnSp>
          <p:nvCxnSpPr>
            <p:cNvPr id="32779" name="AutoShape 45"/>
            <p:cNvCxnSpPr>
              <a:cxnSpLocks noChangeShapeType="1"/>
            </p:cNvCxnSpPr>
            <p:nvPr/>
          </p:nvCxnSpPr>
          <p:spPr bwMode="auto">
            <a:xfrm rot="16200000" flipH="1">
              <a:off x="3160" y="2429"/>
              <a:ext cx="548" cy="1"/>
            </a:xfrm>
            <a:prstGeom prst="curvedConnector5">
              <a:avLst>
                <a:gd name="adj1" fmla="val 3056"/>
                <a:gd name="adj2" fmla="val 9499995"/>
                <a:gd name="adj3" fmla="val 95384"/>
              </a:avLst>
            </a:prstGeom>
            <a:noFill/>
            <a:ln w="9525">
              <a:solidFill>
                <a:schemeClr val="tx1"/>
              </a:solidFill>
              <a:round/>
              <a:headEnd type="triangle" w="med" len="med"/>
              <a:tailEnd type="triangle" w="med" len="med"/>
            </a:ln>
          </p:spPr>
        </p:cxnSp>
      </p:grpSp>
      <p:sp>
        <p:nvSpPr>
          <p:cNvPr id="21" name="TextBox 20"/>
          <p:cNvSpPr txBox="1">
            <a:spLocks noChangeArrowheads="1"/>
          </p:cNvSpPr>
          <p:nvPr/>
        </p:nvSpPr>
        <p:spPr bwMode="auto">
          <a:xfrm>
            <a:off x="1927225" y="6264275"/>
            <a:ext cx="5997575" cy="517525"/>
          </a:xfrm>
          <a:prstGeom prst="rect">
            <a:avLst/>
          </a:prstGeom>
          <a:noFill/>
          <a:ln w="9525">
            <a:noFill/>
            <a:miter lim="800000"/>
            <a:headEnd/>
            <a:tailEnd/>
          </a:ln>
        </p:spPr>
        <p:txBody>
          <a:bodyPr wrap="none">
            <a:spAutoFit/>
          </a:bodyPr>
          <a:lstStyle/>
          <a:p>
            <a:r>
              <a:rPr lang="en-US" sz="1400" dirty="0">
                <a:latin typeface="Corbel" pitchFamily="34" charset="0"/>
                <a:hlinkClick r:id="rId4"/>
              </a:rPr>
              <a:t>http://www.cs.brown.edu/exploratories/freeSoftware/repository/edu/brown/cs</a:t>
            </a:r>
            <a:r>
              <a:rPr lang="en-US" sz="1400" dirty="0">
                <a:latin typeface="Corbel" pitchFamily="34" charset="0"/>
                <a:hlinkClick r:id="rId5"/>
              </a:rPr>
              <a:t>/</a:t>
            </a:r>
          </a:p>
          <a:p>
            <a:r>
              <a:rPr lang="en-US" sz="1400" dirty="0" err="1">
                <a:latin typeface="Corbel" pitchFamily="34" charset="0"/>
                <a:hlinkClick r:id="rId5"/>
              </a:rPr>
              <a:t>exploratories</a:t>
            </a:r>
            <a:r>
              <a:rPr lang="en-US" sz="1400" dirty="0">
                <a:latin typeface="Corbel" pitchFamily="34" charset="0"/>
                <a:hlinkClick r:id="rId5"/>
              </a:rPr>
              <a:t>/applets/camera/perspective_camera_transformation_guide.html</a:t>
            </a:r>
            <a:endParaRPr lang="en-US" sz="1400"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xfrm>
            <a:off x="381000" y="1219200"/>
            <a:ext cx="8458200" cy="2133600"/>
          </a:xfrm>
          <a:blipFill rotWithShape="1">
            <a:blip r:embed="rId3" cstate="print"/>
            <a:stretch>
              <a:fillRect l="-288" t="-1429" r="-216"/>
            </a:stretch>
          </a:blipFill>
        </p:spPr>
        <p:txBody>
          <a:bodyPr/>
          <a:lstStyle/>
          <a:p>
            <a:pPr marL="274292" indent="-274292" eaLnBrk="1" fontAlgn="auto" hangingPunct="1">
              <a:spcAft>
                <a:spcPts val="0"/>
              </a:spcAft>
              <a:buFont typeface="Wingdings 3"/>
              <a:buChar char=""/>
              <a:defRPr/>
            </a:pPr>
            <a:r>
              <a:rPr lang="en-US">
                <a:noFill/>
              </a:rPr>
              <a:t> </a:t>
            </a:r>
          </a:p>
        </p:txBody>
      </p:sp>
      <p:sp>
        <p:nvSpPr>
          <p:cNvPr id="34818"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F0ED6397-CB5B-4F18-BB49-85EC1221148B}" type="slidenum">
              <a:rPr lang="en-US"/>
              <a:pPr fontAlgn="base">
                <a:spcBef>
                  <a:spcPct val="0"/>
                </a:spcBef>
                <a:spcAft>
                  <a:spcPct val="0"/>
                </a:spcAft>
                <a:defRPr/>
              </a:pPr>
              <a:t>14</a:t>
            </a:fld>
            <a:endParaRPr lang="en-US"/>
          </a:p>
        </p:txBody>
      </p:sp>
      <p:sp>
        <p:nvSpPr>
          <p:cNvPr id="34819" name="Title 1"/>
          <p:cNvSpPr>
            <a:spLocks noGrp="1"/>
          </p:cNvSpPr>
          <p:nvPr>
            <p:ph type="title"/>
          </p:nvPr>
        </p:nvSpPr>
        <p:spPr/>
        <p:txBody>
          <a:bodyPr/>
          <a:lstStyle/>
          <a:p>
            <a:pPr eaLnBrk="1" hangingPunct="1"/>
            <a:r>
              <a:rPr lang="en-US" smtClean="0">
                <a:cs typeface="Segoe UI"/>
              </a:rPr>
              <a:t>1) Position (1/1)</a:t>
            </a:r>
          </a:p>
        </p:txBody>
      </p:sp>
      <p:pic>
        <p:nvPicPr>
          <p:cNvPr id="2050" name="Picture 2"/>
          <p:cNvPicPr>
            <a:picLocks noChangeAspect="1" noChangeArrowheads="1"/>
          </p:cNvPicPr>
          <p:nvPr/>
        </p:nvPicPr>
        <p:blipFill>
          <a:blip r:embed="rId4" cstate="print"/>
          <a:srcRect/>
          <a:stretch>
            <a:fillRect/>
          </a:stretch>
        </p:blipFill>
        <p:spPr bwMode="auto">
          <a:xfrm>
            <a:off x="2803525" y="3352800"/>
            <a:ext cx="3609975" cy="2714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1676400"/>
          </a:xfrm>
        </p:spPr>
        <p:txBody>
          <a:bodyPr/>
          <a:lstStyle/>
          <a:p>
            <a:pPr eaLnBrk="1" hangingPunct="1"/>
            <a:r>
              <a:rPr lang="en-US" smtClean="0"/>
              <a:t>Orientation is specified by a point in 3D space to look at (or a direction to look in) and an angle of rotation about this direction</a:t>
            </a:r>
          </a:p>
          <a:p>
            <a:pPr eaLnBrk="1" hangingPunct="1"/>
            <a:r>
              <a:rPr lang="en-US" smtClean="0"/>
              <a:t>These correspond to the look vector and up vectors</a:t>
            </a:r>
          </a:p>
        </p:txBody>
      </p:sp>
      <p:sp>
        <p:nvSpPr>
          <p:cNvPr id="36866" name="Slide Number Placeholder 22"/>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E3B82504-FC73-45EF-A186-45D00A86A99A}" type="slidenum">
              <a:rPr lang="en-US"/>
              <a:pPr fontAlgn="base">
                <a:spcBef>
                  <a:spcPct val="0"/>
                </a:spcBef>
                <a:spcAft>
                  <a:spcPct val="0"/>
                </a:spcAft>
                <a:defRPr/>
              </a:pPr>
              <a:t>15</a:t>
            </a:fld>
            <a:endParaRPr lang="en-US"/>
          </a:p>
        </p:txBody>
      </p:sp>
      <p:sp>
        <p:nvSpPr>
          <p:cNvPr id="36867" name="Title 1"/>
          <p:cNvSpPr>
            <a:spLocks noGrp="1"/>
          </p:cNvSpPr>
          <p:nvPr>
            <p:ph type="title"/>
          </p:nvPr>
        </p:nvSpPr>
        <p:spPr/>
        <p:txBody>
          <a:bodyPr/>
          <a:lstStyle/>
          <a:p>
            <a:pPr eaLnBrk="1" hangingPunct="1"/>
            <a:r>
              <a:rPr lang="en-US" smtClean="0">
                <a:cs typeface="Segoe UI"/>
              </a:rPr>
              <a:t>2 &amp; 3) Orientation: Look and Up vectors (1/2)</a:t>
            </a:r>
          </a:p>
        </p:txBody>
      </p:sp>
      <p:grpSp>
        <p:nvGrpSpPr>
          <p:cNvPr id="4" name="Group 34"/>
          <p:cNvGrpSpPr>
            <a:grpSpLocks/>
          </p:cNvGrpSpPr>
          <p:nvPr/>
        </p:nvGrpSpPr>
        <p:grpSpPr bwMode="auto">
          <a:xfrm>
            <a:off x="2570163" y="4098925"/>
            <a:ext cx="1241425" cy="822325"/>
            <a:chOff x="1200" y="3168"/>
            <a:chExt cx="782" cy="518"/>
          </a:xfrm>
        </p:grpSpPr>
        <p:sp>
          <p:nvSpPr>
            <p:cNvPr id="36885" name="Line 12"/>
            <p:cNvSpPr>
              <a:spLocks noChangeShapeType="1"/>
            </p:cNvSpPr>
            <p:nvPr/>
          </p:nvSpPr>
          <p:spPr bwMode="auto">
            <a:xfrm flipH="1" flipV="1">
              <a:off x="1746" y="3374"/>
              <a:ext cx="236" cy="312"/>
            </a:xfrm>
            <a:prstGeom prst="line">
              <a:avLst/>
            </a:prstGeom>
            <a:noFill/>
            <a:ln w="38100">
              <a:solidFill>
                <a:srgbClr val="FF0000"/>
              </a:solidFill>
              <a:round/>
              <a:headEnd/>
              <a:tailEnd type="triangle" w="med" len="med"/>
            </a:ln>
          </p:spPr>
          <p:txBody>
            <a:bodyPr/>
            <a:lstStyle/>
            <a:p>
              <a:endParaRPr lang="en-US"/>
            </a:p>
          </p:txBody>
        </p:sp>
        <p:sp>
          <p:nvSpPr>
            <p:cNvPr id="36886" name="Text Box 17"/>
            <p:cNvSpPr txBox="1">
              <a:spLocks noChangeArrowheads="1"/>
            </p:cNvSpPr>
            <p:nvPr/>
          </p:nvSpPr>
          <p:spPr bwMode="auto">
            <a:xfrm>
              <a:off x="1200" y="3168"/>
              <a:ext cx="768" cy="202"/>
            </a:xfrm>
            <a:prstGeom prst="rect">
              <a:avLst/>
            </a:prstGeom>
            <a:noFill/>
            <a:ln w="9525">
              <a:noFill/>
              <a:miter lim="800000"/>
              <a:headEnd/>
              <a:tailEnd/>
            </a:ln>
          </p:spPr>
          <p:txBody>
            <a:bodyPr>
              <a:spAutoFit/>
            </a:bodyPr>
            <a:lstStyle/>
            <a:p>
              <a:pPr>
                <a:spcBef>
                  <a:spcPct val="50000"/>
                </a:spcBef>
              </a:pPr>
              <a:r>
                <a:rPr lang="en-US" sz="1500" i="1">
                  <a:latin typeface="Verdana" pitchFamily="34" charset="0"/>
                </a:rPr>
                <a:t>Up vector</a:t>
              </a:r>
            </a:p>
          </p:txBody>
        </p:sp>
      </p:grpSp>
      <p:grpSp>
        <p:nvGrpSpPr>
          <p:cNvPr id="7" name="Group 33"/>
          <p:cNvGrpSpPr>
            <a:grpSpLocks/>
          </p:cNvGrpSpPr>
          <p:nvPr/>
        </p:nvGrpSpPr>
        <p:grpSpPr bwMode="auto">
          <a:xfrm>
            <a:off x="3811588" y="4773613"/>
            <a:ext cx="1774825" cy="331787"/>
            <a:chOff x="1982" y="3593"/>
            <a:chExt cx="1118" cy="209"/>
          </a:xfrm>
        </p:grpSpPr>
        <p:sp>
          <p:nvSpPr>
            <p:cNvPr id="36883" name="Line 11"/>
            <p:cNvSpPr>
              <a:spLocks noChangeShapeType="1"/>
            </p:cNvSpPr>
            <p:nvPr/>
          </p:nvSpPr>
          <p:spPr bwMode="auto">
            <a:xfrm flipV="1">
              <a:off x="1982" y="3593"/>
              <a:ext cx="476" cy="93"/>
            </a:xfrm>
            <a:prstGeom prst="line">
              <a:avLst/>
            </a:prstGeom>
            <a:noFill/>
            <a:ln w="38100">
              <a:solidFill>
                <a:srgbClr val="0000FF"/>
              </a:solidFill>
              <a:round/>
              <a:headEnd/>
              <a:tailEnd type="triangle" w="med" len="med"/>
            </a:ln>
          </p:spPr>
          <p:txBody>
            <a:bodyPr/>
            <a:lstStyle/>
            <a:p>
              <a:endParaRPr lang="en-US"/>
            </a:p>
          </p:txBody>
        </p:sp>
        <p:sp>
          <p:nvSpPr>
            <p:cNvPr id="36884" name="Text Box 18"/>
            <p:cNvSpPr txBox="1">
              <a:spLocks noChangeArrowheads="1"/>
            </p:cNvSpPr>
            <p:nvPr/>
          </p:nvSpPr>
          <p:spPr bwMode="auto">
            <a:xfrm>
              <a:off x="2160" y="3600"/>
              <a:ext cx="940" cy="202"/>
            </a:xfrm>
            <a:prstGeom prst="rect">
              <a:avLst/>
            </a:prstGeom>
            <a:noFill/>
            <a:ln w="9525">
              <a:noFill/>
              <a:miter lim="800000"/>
              <a:headEnd/>
              <a:tailEnd/>
            </a:ln>
          </p:spPr>
          <p:txBody>
            <a:bodyPr>
              <a:spAutoFit/>
            </a:bodyPr>
            <a:lstStyle/>
            <a:p>
              <a:pPr>
                <a:spcBef>
                  <a:spcPct val="50000"/>
                </a:spcBef>
              </a:pPr>
              <a:r>
                <a:rPr lang="en-US" sz="1500" i="1">
                  <a:latin typeface="Verdana" pitchFamily="34" charset="0"/>
                </a:rPr>
                <a:t>Look vector</a:t>
              </a:r>
            </a:p>
          </p:txBody>
        </p:sp>
      </p:grpSp>
      <p:grpSp>
        <p:nvGrpSpPr>
          <p:cNvPr id="10" name="Group 32"/>
          <p:cNvGrpSpPr>
            <a:grpSpLocks/>
          </p:cNvGrpSpPr>
          <p:nvPr/>
        </p:nvGrpSpPr>
        <p:grpSpPr bwMode="auto">
          <a:xfrm>
            <a:off x="5148263" y="4464050"/>
            <a:ext cx="1841500" cy="549275"/>
            <a:chOff x="2824" y="3398"/>
            <a:chExt cx="1160" cy="346"/>
          </a:xfrm>
        </p:grpSpPr>
        <p:sp>
          <p:nvSpPr>
            <p:cNvPr id="36881" name="Text Box 19"/>
            <p:cNvSpPr txBox="1">
              <a:spLocks noChangeArrowheads="1"/>
            </p:cNvSpPr>
            <p:nvPr/>
          </p:nvSpPr>
          <p:spPr bwMode="auto">
            <a:xfrm>
              <a:off x="2876" y="3398"/>
              <a:ext cx="1108" cy="346"/>
            </a:xfrm>
            <a:prstGeom prst="rect">
              <a:avLst/>
            </a:prstGeom>
            <a:noFill/>
            <a:ln w="9525">
              <a:noFill/>
              <a:miter lim="800000"/>
              <a:headEnd/>
              <a:tailEnd/>
            </a:ln>
          </p:spPr>
          <p:txBody>
            <a:bodyPr>
              <a:spAutoFit/>
            </a:bodyPr>
            <a:lstStyle/>
            <a:p>
              <a:pPr algn="ctr">
                <a:spcBef>
                  <a:spcPct val="50000"/>
                </a:spcBef>
              </a:pPr>
              <a:r>
                <a:rPr lang="en-US" sz="1500">
                  <a:latin typeface="Verdana" pitchFamily="34" charset="0"/>
                  <a:cs typeface="Times New Roman" pitchFamily="18" charset="0"/>
                </a:rPr>
                <a:t>point to look at </a:t>
              </a:r>
              <a:r>
                <a:rPr lang="en-US" sz="1500" i="1">
                  <a:latin typeface="Verdana" pitchFamily="34" charset="0"/>
                  <a:cs typeface="Times New Roman" pitchFamily="18" charset="0"/>
                </a:rPr>
                <a:t>(x’, y’, z’)</a:t>
              </a:r>
            </a:p>
          </p:txBody>
        </p:sp>
        <p:sp>
          <p:nvSpPr>
            <p:cNvPr id="36882" name="Oval 21"/>
            <p:cNvSpPr>
              <a:spLocks noChangeArrowheads="1"/>
            </p:cNvSpPr>
            <p:nvPr/>
          </p:nvSpPr>
          <p:spPr bwMode="auto">
            <a:xfrm>
              <a:off x="2824" y="3482"/>
              <a:ext cx="38" cy="37"/>
            </a:xfrm>
            <a:prstGeom prst="ellipse">
              <a:avLst/>
            </a:prstGeom>
            <a:solidFill>
              <a:schemeClr val="tx1"/>
            </a:solidFill>
            <a:ln w="9525">
              <a:solidFill>
                <a:schemeClr val="tx1"/>
              </a:solidFill>
              <a:round/>
              <a:headEnd/>
              <a:tailEnd/>
            </a:ln>
          </p:spPr>
          <p:txBody>
            <a:bodyPr wrap="none" anchor="ctr"/>
            <a:lstStyle/>
            <a:p>
              <a:endParaRPr lang="en-US">
                <a:latin typeface="Corbel" pitchFamily="34" charset="0"/>
              </a:endParaRPr>
            </a:p>
          </p:txBody>
        </p:sp>
      </p:grpSp>
      <p:sp>
        <p:nvSpPr>
          <p:cNvPr id="13" name="Text Box 24"/>
          <p:cNvSpPr txBox="1">
            <a:spLocks noChangeArrowheads="1"/>
          </p:cNvSpPr>
          <p:nvPr/>
        </p:nvSpPr>
        <p:spPr bwMode="auto">
          <a:xfrm>
            <a:off x="2874963" y="5013325"/>
            <a:ext cx="990600" cy="549275"/>
          </a:xfrm>
          <a:prstGeom prst="rect">
            <a:avLst/>
          </a:prstGeom>
          <a:noFill/>
          <a:ln w="9525">
            <a:noFill/>
            <a:miter lim="800000"/>
            <a:headEnd/>
            <a:tailEnd/>
          </a:ln>
        </p:spPr>
        <p:txBody>
          <a:bodyPr>
            <a:spAutoFit/>
          </a:bodyPr>
          <a:lstStyle/>
          <a:p>
            <a:pPr>
              <a:spcBef>
                <a:spcPct val="50000"/>
              </a:spcBef>
            </a:pPr>
            <a:r>
              <a:rPr lang="en-US" sz="1500" i="1">
                <a:latin typeface="Verdana" pitchFamily="34" charset="0"/>
              </a:rPr>
              <a:t>camera Position</a:t>
            </a:r>
          </a:p>
        </p:txBody>
      </p:sp>
      <p:grpSp>
        <p:nvGrpSpPr>
          <p:cNvPr id="14" name="Group 35"/>
          <p:cNvGrpSpPr>
            <a:grpSpLocks/>
          </p:cNvGrpSpPr>
          <p:nvPr/>
        </p:nvGrpSpPr>
        <p:grpSpPr bwMode="auto">
          <a:xfrm>
            <a:off x="2036763" y="3108325"/>
            <a:ext cx="3408362" cy="2532063"/>
            <a:chOff x="864" y="2544"/>
            <a:chExt cx="2147" cy="1595"/>
          </a:xfrm>
        </p:grpSpPr>
        <p:sp>
          <p:nvSpPr>
            <p:cNvPr id="36873" name="Line 8"/>
            <p:cNvSpPr>
              <a:spLocks noChangeShapeType="1"/>
            </p:cNvSpPr>
            <p:nvPr/>
          </p:nvSpPr>
          <p:spPr bwMode="auto">
            <a:xfrm flipV="1">
              <a:off x="1979" y="2963"/>
              <a:ext cx="808" cy="729"/>
            </a:xfrm>
            <a:prstGeom prst="line">
              <a:avLst/>
            </a:prstGeom>
            <a:noFill/>
            <a:ln w="9525">
              <a:solidFill>
                <a:schemeClr val="tx1"/>
              </a:solidFill>
              <a:round/>
              <a:headEnd/>
              <a:tailEnd type="triangle" w="med" len="med"/>
            </a:ln>
          </p:spPr>
          <p:txBody>
            <a:bodyPr/>
            <a:lstStyle/>
            <a:p>
              <a:endParaRPr lang="en-US"/>
            </a:p>
          </p:txBody>
        </p:sp>
        <p:sp>
          <p:nvSpPr>
            <p:cNvPr id="36874" name="Text Box 13"/>
            <p:cNvSpPr txBox="1">
              <a:spLocks noChangeArrowheads="1"/>
            </p:cNvSpPr>
            <p:nvPr/>
          </p:nvSpPr>
          <p:spPr bwMode="auto">
            <a:xfrm>
              <a:off x="864" y="3223"/>
              <a:ext cx="283" cy="212"/>
            </a:xfrm>
            <a:prstGeom prst="rect">
              <a:avLst/>
            </a:prstGeom>
            <a:noFill/>
            <a:ln w="9525">
              <a:noFill/>
              <a:miter lim="800000"/>
              <a:headEnd/>
              <a:tailEnd/>
            </a:ln>
          </p:spPr>
          <p:txBody>
            <a:bodyPr>
              <a:spAutoFit/>
            </a:bodyPr>
            <a:lstStyle/>
            <a:p>
              <a:pPr>
                <a:spcBef>
                  <a:spcPct val="50000"/>
                </a:spcBef>
              </a:pPr>
              <a:r>
                <a:rPr lang="en-US" sz="1600" i="1">
                  <a:latin typeface="Verdana" pitchFamily="34" charset="0"/>
                </a:rPr>
                <a:t>-z</a:t>
              </a:r>
            </a:p>
          </p:txBody>
        </p:sp>
        <p:sp>
          <p:nvSpPr>
            <p:cNvPr id="36875" name="Text Box 14"/>
            <p:cNvSpPr txBox="1">
              <a:spLocks noChangeArrowheads="1"/>
            </p:cNvSpPr>
            <p:nvPr/>
          </p:nvSpPr>
          <p:spPr bwMode="auto">
            <a:xfrm>
              <a:off x="2824" y="3927"/>
              <a:ext cx="187" cy="212"/>
            </a:xfrm>
            <a:prstGeom prst="rect">
              <a:avLst/>
            </a:prstGeom>
            <a:noFill/>
            <a:ln w="9525">
              <a:noFill/>
              <a:miter lim="800000"/>
              <a:headEnd/>
              <a:tailEnd/>
            </a:ln>
          </p:spPr>
          <p:txBody>
            <a:bodyPr>
              <a:spAutoFit/>
            </a:bodyPr>
            <a:lstStyle/>
            <a:p>
              <a:pPr>
                <a:spcBef>
                  <a:spcPct val="50000"/>
                </a:spcBef>
              </a:pPr>
              <a:r>
                <a:rPr lang="en-US" sz="1600" i="1">
                  <a:latin typeface="Verdana" pitchFamily="34" charset="0"/>
                </a:rPr>
                <a:t>z</a:t>
              </a:r>
            </a:p>
          </p:txBody>
        </p:sp>
        <p:sp>
          <p:nvSpPr>
            <p:cNvPr id="36876" name="Text Box 15"/>
            <p:cNvSpPr txBox="1">
              <a:spLocks noChangeArrowheads="1"/>
            </p:cNvSpPr>
            <p:nvPr/>
          </p:nvSpPr>
          <p:spPr bwMode="auto">
            <a:xfrm>
              <a:off x="1872" y="2544"/>
              <a:ext cx="187" cy="212"/>
            </a:xfrm>
            <a:prstGeom prst="rect">
              <a:avLst/>
            </a:prstGeom>
            <a:noFill/>
            <a:ln w="9525">
              <a:noFill/>
              <a:miter lim="800000"/>
              <a:headEnd/>
              <a:tailEnd/>
            </a:ln>
          </p:spPr>
          <p:txBody>
            <a:bodyPr>
              <a:spAutoFit/>
            </a:bodyPr>
            <a:lstStyle/>
            <a:p>
              <a:pPr>
                <a:spcBef>
                  <a:spcPct val="50000"/>
                </a:spcBef>
              </a:pPr>
              <a:r>
                <a:rPr lang="en-US" sz="1600" i="1">
                  <a:latin typeface="Verdana" pitchFamily="34" charset="0"/>
                </a:rPr>
                <a:t>y</a:t>
              </a:r>
            </a:p>
          </p:txBody>
        </p:sp>
        <p:sp>
          <p:nvSpPr>
            <p:cNvPr id="36877" name="Text Box 16"/>
            <p:cNvSpPr txBox="1">
              <a:spLocks noChangeArrowheads="1"/>
            </p:cNvSpPr>
            <p:nvPr/>
          </p:nvSpPr>
          <p:spPr bwMode="auto">
            <a:xfrm>
              <a:off x="2787" y="2852"/>
              <a:ext cx="187" cy="212"/>
            </a:xfrm>
            <a:prstGeom prst="rect">
              <a:avLst/>
            </a:prstGeom>
            <a:noFill/>
            <a:ln w="9525">
              <a:noFill/>
              <a:miter lim="800000"/>
              <a:headEnd/>
              <a:tailEnd/>
            </a:ln>
          </p:spPr>
          <p:txBody>
            <a:bodyPr>
              <a:spAutoFit/>
            </a:bodyPr>
            <a:lstStyle/>
            <a:p>
              <a:pPr>
                <a:spcBef>
                  <a:spcPct val="50000"/>
                </a:spcBef>
              </a:pPr>
              <a:r>
                <a:rPr lang="en-US" sz="1600" i="1">
                  <a:latin typeface="Verdana" pitchFamily="34" charset="0"/>
                </a:rPr>
                <a:t>x</a:t>
              </a:r>
            </a:p>
          </p:txBody>
        </p:sp>
        <p:sp>
          <p:nvSpPr>
            <p:cNvPr id="36878" name="Line 26"/>
            <p:cNvSpPr>
              <a:spLocks noChangeShapeType="1"/>
            </p:cNvSpPr>
            <p:nvPr/>
          </p:nvSpPr>
          <p:spPr bwMode="auto">
            <a:xfrm>
              <a:off x="1968" y="3696"/>
              <a:ext cx="864" cy="336"/>
            </a:xfrm>
            <a:prstGeom prst="line">
              <a:avLst/>
            </a:prstGeom>
            <a:noFill/>
            <a:ln w="9525">
              <a:solidFill>
                <a:schemeClr val="tx1"/>
              </a:solidFill>
              <a:round/>
              <a:headEnd/>
              <a:tailEnd type="triangle" w="med" len="med"/>
            </a:ln>
          </p:spPr>
          <p:txBody>
            <a:bodyPr/>
            <a:lstStyle/>
            <a:p>
              <a:endParaRPr lang="en-US"/>
            </a:p>
          </p:txBody>
        </p:sp>
        <p:sp>
          <p:nvSpPr>
            <p:cNvPr id="36879" name="Line 9"/>
            <p:cNvSpPr>
              <a:spLocks noChangeShapeType="1"/>
            </p:cNvSpPr>
            <p:nvPr/>
          </p:nvSpPr>
          <p:spPr bwMode="auto">
            <a:xfrm flipH="1" flipV="1">
              <a:off x="1967" y="2740"/>
              <a:ext cx="15" cy="946"/>
            </a:xfrm>
            <a:prstGeom prst="line">
              <a:avLst/>
            </a:prstGeom>
            <a:noFill/>
            <a:ln w="9525">
              <a:solidFill>
                <a:schemeClr val="tx1"/>
              </a:solidFill>
              <a:round/>
              <a:headEnd/>
              <a:tailEnd type="triangle" w="med" len="med"/>
            </a:ln>
          </p:spPr>
          <p:txBody>
            <a:bodyPr/>
            <a:lstStyle/>
            <a:p>
              <a:endParaRPr lang="en-US"/>
            </a:p>
          </p:txBody>
        </p:sp>
        <p:sp>
          <p:nvSpPr>
            <p:cNvPr id="36880" name="Line 7"/>
            <p:cNvSpPr>
              <a:spLocks noChangeShapeType="1"/>
            </p:cNvSpPr>
            <p:nvPr/>
          </p:nvSpPr>
          <p:spPr bwMode="auto">
            <a:xfrm>
              <a:off x="1109" y="3371"/>
              <a:ext cx="859" cy="325"/>
            </a:xfrm>
            <a:prstGeom prst="line">
              <a:avLst/>
            </a:prstGeom>
            <a:noFill/>
            <a:ln w="9525">
              <a:solidFill>
                <a:schemeClr val="tx1"/>
              </a:solidFill>
              <a:round/>
              <a:headEnd type="triangle" w="med" len="me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8" descr="006-2"/>
          <p:cNvPicPr>
            <a:picLocks noChangeAspect="1" noChangeArrowheads="1"/>
          </p:cNvPicPr>
          <p:nvPr/>
        </p:nvPicPr>
        <p:blipFill>
          <a:blip r:embed="rId3" cstate="print"/>
          <a:srcRect/>
          <a:stretch>
            <a:fillRect/>
          </a:stretch>
        </p:blipFill>
        <p:spPr bwMode="auto">
          <a:xfrm>
            <a:off x="5378450" y="3371850"/>
            <a:ext cx="3000375" cy="2800350"/>
          </a:xfrm>
          <a:prstGeom prst="rect">
            <a:avLst/>
          </a:prstGeom>
          <a:noFill/>
          <a:ln w="9525">
            <a:noFill/>
            <a:miter lim="800000"/>
            <a:headEnd/>
            <a:tailEnd/>
          </a:ln>
        </p:spPr>
      </p:pic>
      <p:sp>
        <p:nvSpPr>
          <p:cNvPr id="3" name="Content Placeholder 2"/>
          <p:cNvSpPr>
            <a:spLocks noGrp="1"/>
          </p:cNvSpPr>
          <p:nvPr>
            <p:ph sz="quarter" idx="1"/>
          </p:nvPr>
        </p:nvSpPr>
        <p:spPr>
          <a:xfrm>
            <a:off x="255588" y="1166813"/>
            <a:ext cx="4545012" cy="5462587"/>
          </a:xfrm>
        </p:spPr>
        <p:txBody>
          <a:bodyPr>
            <a:normAutofit lnSpcReduction="10000"/>
          </a:bodyPr>
          <a:lstStyle/>
          <a:p>
            <a:pPr marL="274292" indent="-274292" eaLnBrk="1" fontAlgn="auto" hangingPunct="1">
              <a:spcAft>
                <a:spcPts val="0"/>
              </a:spcAft>
              <a:buFont typeface="Wingdings 3"/>
              <a:buChar char=""/>
              <a:defRPr/>
            </a:pPr>
            <a:r>
              <a:rPr lang="en-US" sz="2100" i="1" dirty="0" smtClean="0"/>
              <a:t>Look </a:t>
            </a:r>
            <a:r>
              <a:rPr lang="en-US" sz="2100" i="1" dirty="0"/>
              <a:t>Vector</a:t>
            </a:r>
          </a:p>
          <a:p>
            <a:pPr marL="548583" lvl="1" indent="-274292" eaLnBrk="1" fontAlgn="auto" hangingPunct="1">
              <a:spcAft>
                <a:spcPts val="0"/>
              </a:spcAft>
              <a:buFont typeface="Wingdings 3"/>
              <a:buChar char=""/>
              <a:defRPr/>
            </a:pPr>
            <a:r>
              <a:rPr lang="en-US" sz="2100" dirty="0" smtClean="0"/>
              <a:t>Direction </a:t>
            </a:r>
            <a:r>
              <a:rPr lang="en-US" sz="2100" dirty="0"/>
              <a:t>the camera is pointing</a:t>
            </a:r>
          </a:p>
          <a:p>
            <a:pPr marL="548583" lvl="1" indent="-274292" eaLnBrk="1" fontAlgn="auto" hangingPunct="1">
              <a:spcAft>
                <a:spcPts val="0"/>
              </a:spcAft>
              <a:buFont typeface="Wingdings 3"/>
              <a:buChar char=""/>
              <a:defRPr/>
            </a:pPr>
            <a:r>
              <a:rPr lang="en-US" sz="2100" dirty="0"/>
              <a:t>T</a:t>
            </a:r>
            <a:r>
              <a:rPr lang="en-US" sz="2100" dirty="0" smtClean="0"/>
              <a:t>hree </a:t>
            </a:r>
            <a:r>
              <a:rPr lang="en-US" sz="2100" dirty="0"/>
              <a:t>degrees of freedom; can be any vector in 3-space</a:t>
            </a:r>
          </a:p>
          <a:p>
            <a:pPr marL="274292" indent="-274292" eaLnBrk="1" fontAlgn="auto" hangingPunct="1">
              <a:spcAft>
                <a:spcPts val="0"/>
              </a:spcAft>
              <a:buFont typeface="Wingdings 3"/>
              <a:buChar char=""/>
              <a:defRPr/>
            </a:pPr>
            <a:r>
              <a:rPr lang="en-US" sz="2100" i="1" dirty="0"/>
              <a:t>Up Vector</a:t>
            </a:r>
          </a:p>
          <a:p>
            <a:pPr marL="548583" lvl="1" indent="-274292" eaLnBrk="1" fontAlgn="auto" hangingPunct="1">
              <a:spcAft>
                <a:spcPts val="0"/>
              </a:spcAft>
              <a:buFont typeface="Wingdings 3"/>
              <a:buChar char=""/>
              <a:defRPr/>
            </a:pPr>
            <a:r>
              <a:rPr lang="en-US" sz="2100" dirty="0"/>
              <a:t>determines how </a:t>
            </a:r>
            <a:r>
              <a:rPr lang="en-US" sz="2100" dirty="0" smtClean="0"/>
              <a:t> camera </a:t>
            </a:r>
            <a:r>
              <a:rPr lang="en-US" sz="2100" dirty="0"/>
              <a:t>is rotated around </a:t>
            </a:r>
            <a:r>
              <a:rPr lang="en-US" sz="2100" dirty="0" smtClean="0"/>
              <a:t> </a:t>
            </a:r>
            <a:r>
              <a:rPr lang="en-US" sz="2100" i="1" dirty="0" smtClean="0"/>
              <a:t>Look </a:t>
            </a:r>
            <a:r>
              <a:rPr lang="en-US" sz="2100" i="1" dirty="0"/>
              <a:t>vector</a:t>
            </a:r>
          </a:p>
          <a:p>
            <a:pPr marL="548583" lvl="1" indent="-274292" eaLnBrk="1" fontAlgn="auto" hangingPunct="1">
              <a:spcAft>
                <a:spcPts val="0"/>
              </a:spcAft>
              <a:buFont typeface="Wingdings 3"/>
              <a:buChar char=""/>
              <a:defRPr/>
            </a:pPr>
            <a:r>
              <a:rPr lang="en-US" sz="2100" dirty="0"/>
              <a:t>for example, </a:t>
            </a:r>
            <a:r>
              <a:rPr lang="en-US" sz="2100" dirty="0" smtClean="0"/>
              <a:t>holding  camera </a:t>
            </a:r>
            <a:r>
              <a:rPr lang="en-US" sz="2100" dirty="0"/>
              <a:t>horizontally or </a:t>
            </a:r>
            <a:r>
              <a:rPr lang="en-US" sz="2100" dirty="0" smtClean="0"/>
              <a:t>vertically</a:t>
            </a:r>
            <a:endParaRPr lang="en-US" sz="2100" dirty="0"/>
          </a:p>
          <a:p>
            <a:pPr marL="548583" lvl="1" indent="-274292" eaLnBrk="1" fontAlgn="auto" hangingPunct="1">
              <a:spcAft>
                <a:spcPts val="0"/>
              </a:spcAft>
              <a:buFont typeface="Wingdings 3"/>
              <a:buChar char=""/>
              <a:defRPr/>
            </a:pPr>
            <a:r>
              <a:rPr lang="en-US" sz="2100" i="1" dirty="0"/>
              <a:t>Up vector </a:t>
            </a:r>
            <a:r>
              <a:rPr lang="en-US" sz="2100" dirty="0"/>
              <a:t>must not be parallel to </a:t>
            </a:r>
            <a:r>
              <a:rPr lang="en-US" sz="2100" i="1" dirty="0"/>
              <a:t>Look </a:t>
            </a:r>
            <a:r>
              <a:rPr lang="en-US" sz="2100" i="1" dirty="0" smtClean="0"/>
              <a:t>vector </a:t>
            </a:r>
            <a:r>
              <a:rPr lang="en-US" sz="2100" dirty="0" smtClean="0"/>
              <a:t>but it doesn’t have to be perpendicular either</a:t>
            </a:r>
            <a:r>
              <a:rPr lang="en-US" sz="2100" i="1" dirty="0" smtClean="0"/>
              <a:t>– </a:t>
            </a:r>
            <a:r>
              <a:rPr lang="en-US" sz="2100" dirty="0" smtClean="0"/>
              <a:t>actual orientation will be defined by  part of  vector  perpendicular to look vector, lying in plane with </a:t>
            </a:r>
            <a:r>
              <a:rPr lang="en-US" sz="2100" i="1" dirty="0" smtClean="0"/>
              <a:t>Look</a:t>
            </a:r>
            <a:r>
              <a:rPr lang="en-US" sz="2100" dirty="0" smtClean="0"/>
              <a:t> as normal</a:t>
            </a:r>
            <a:endParaRPr lang="en-US" sz="2100" i="1" dirty="0"/>
          </a:p>
          <a:p>
            <a:pPr marL="274292" indent="-274292" eaLnBrk="1" fontAlgn="auto" hangingPunct="1">
              <a:spcAft>
                <a:spcPts val="0"/>
              </a:spcAft>
              <a:buFont typeface="Wingdings 3"/>
              <a:buChar char=""/>
              <a:defRPr/>
            </a:pPr>
            <a:endParaRPr lang="en-US" dirty="0"/>
          </a:p>
        </p:txBody>
      </p:sp>
      <p:sp>
        <p:nvSpPr>
          <p:cNvPr id="5" name="Slide Number Placeholder 4"/>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88480973-573A-4387-8BE4-92CB5DB1F938}" type="slidenum">
              <a:rPr lang="en-US"/>
              <a:pPr fontAlgn="base">
                <a:spcBef>
                  <a:spcPct val="0"/>
                </a:spcBef>
                <a:spcAft>
                  <a:spcPct val="0"/>
                </a:spcAft>
                <a:defRPr/>
              </a:pPr>
              <a:t>16</a:t>
            </a:fld>
            <a:endParaRPr lang="en-US"/>
          </a:p>
        </p:txBody>
      </p:sp>
      <p:sp>
        <p:nvSpPr>
          <p:cNvPr id="38916" name="Title 1"/>
          <p:cNvSpPr>
            <a:spLocks noGrp="1"/>
          </p:cNvSpPr>
          <p:nvPr>
            <p:ph type="title"/>
          </p:nvPr>
        </p:nvSpPr>
        <p:spPr/>
        <p:txBody>
          <a:bodyPr/>
          <a:lstStyle/>
          <a:p>
            <a:pPr eaLnBrk="1" hangingPunct="1"/>
            <a:r>
              <a:rPr lang="en-US" smtClean="0">
                <a:cs typeface="Segoe UI"/>
              </a:rPr>
              <a:t>2 &amp; 3) Orientation: Look and Up vectors (2/2)</a:t>
            </a:r>
          </a:p>
        </p:txBody>
      </p:sp>
      <p:sp>
        <p:nvSpPr>
          <p:cNvPr id="16" name="Text Box 7"/>
          <p:cNvSpPr txBox="1">
            <a:spLocks noChangeArrowheads="1"/>
          </p:cNvSpPr>
          <p:nvPr/>
        </p:nvSpPr>
        <p:spPr bwMode="auto">
          <a:xfrm>
            <a:off x="6169025" y="3714750"/>
            <a:ext cx="1295400" cy="304800"/>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Up vector</a:t>
            </a:r>
          </a:p>
        </p:txBody>
      </p:sp>
      <p:grpSp>
        <p:nvGrpSpPr>
          <p:cNvPr id="17" name="Group 12"/>
          <p:cNvGrpSpPr>
            <a:grpSpLocks/>
          </p:cNvGrpSpPr>
          <p:nvPr/>
        </p:nvGrpSpPr>
        <p:grpSpPr bwMode="auto">
          <a:xfrm>
            <a:off x="7235825" y="3862388"/>
            <a:ext cx="1222375" cy="309562"/>
            <a:chOff x="192" y="3885"/>
            <a:chExt cx="770" cy="195"/>
          </a:xfrm>
        </p:grpSpPr>
        <p:sp>
          <p:nvSpPr>
            <p:cNvPr id="38929" name="Rectangle 11"/>
            <p:cNvSpPr>
              <a:spLocks noChangeArrowheads="1"/>
            </p:cNvSpPr>
            <p:nvPr/>
          </p:nvSpPr>
          <p:spPr bwMode="gray">
            <a:xfrm>
              <a:off x="192" y="3888"/>
              <a:ext cx="672" cy="192"/>
            </a:xfrm>
            <a:prstGeom prst="rect">
              <a:avLst/>
            </a:prstGeom>
            <a:solidFill>
              <a:schemeClr val="bg1"/>
            </a:solidFill>
            <a:ln w="9525">
              <a:noFill/>
              <a:miter lim="800000"/>
              <a:headEnd/>
              <a:tailEnd/>
            </a:ln>
          </p:spPr>
          <p:txBody>
            <a:bodyPr wrap="none" anchor="ctr"/>
            <a:lstStyle/>
            <a:p>
              <a:endParaRPr lang="en-US">
                <a:latin typeface="Corbel" pitchFamily="34" charset="0"/>
              </a:endParaRPr>
            </a:p>
          </p:txBody>
        </p:sp>
        <p:sp>
          <p:nvSpPr>
            <p:cNvPr id="38930" name="Rectangle 8"/>
            <p:cNvSpPr>
              <a:spLocks noChangeArrowheads="1"/>
            </p:cNvSpPr>
            <p:nvPr/>
          </p:nvSpPr>
          <p:spPr bwMode="gray">
            <a:xfrm>
              <a:off x="192" y="3885"/>
              <a:ext cx="770" cy="192"/>
            </a:xfrm>
            <a:prstGeom prst="rect">
              <a:avLst/>
            </a:prstGeom>
            <a:noFill/>
            <a:ln w="9525">
              <a:noFill/>
              <a:miter lim="800000"/>
              <a:headEnd/>
              <a:tailEnd/>
            </a:ln>
          </p:spPr>
          <p:txBody>
            <a:bodyPr wrap="none">
              <a:spAutoFit/>
            </a:bodyPr>
            <a:lstStyle/>
            <a:p>
              <a:pPr>
                <a:spcBef>
                  <a:spcPct val="50000"/>
                </a:spcBef>
              </a:pPr>
              <a:r>
                <a:rPr lang="en-US" sz="1400">
                  <a:latin typeface="Corbel" pitchFamily="34" charset="0"/>
                </a:rPr>
                <a:t>Look vector</a:t>
              </a:r>
            </a:p>
          </p:txBody>
        </p:sp>
      </p:grpSp>
      <p:grpSp>
        <p:nvGrpSpPr>
          <p:cNvPr id="20" name="Group 14"/>
          <p:cNvGrpSpPr>
            <a:grpSpLocks/>
          </p:cNvGrpSpPr>
          <p:nvPr/>
        </p:nvGrpSpPr>
        <p:grpSpPr bwMode="auto">
          <a:xfrm>
            <a:off x="6169025" y="5310188"/>
            <a:ext cx="881063" cy="309562"/>
            <a:chOff x="192" y="4653"/>
            <a:chExt cx="555" cy="195"/>
          </a:xfrm>
        </p:grpSpPr>
        <p:sp>
          <p:nvSpPr>
            <p:cNvPr id="38927" name="Rectangle 13"/>
            <p:cNvSpPr>
              <a:spLocks noChangeArrowheads="1"/>
            </p:cNvSpPr>
            <p:nvPr/>
          </p:nvSpPr>
          <p:spPr bwMode="gray">
            <a:xfrm>
              <a:off x="192" y="4656"/>
              <a:ext cx="480" cy="192"/>
            </a:xfrm>
            <a:prstGeom prst="rect">
              <a:avLst/>
            </a:prstGeom>
            <a:solidFill>
              <a:schemeClr val="bg1"/>
            </a:solidFill>
            <a:ln w="9525">
              <a:noFill/>
              <a:miter lim="800000"/>
              <a:headEnd/>
              <a:tailEnd/>
            </a:ln>
          </p:spPr>
          <p:txBody>
            <a:bodyPr wrap="none" anchor="ctr"/>
            <a:lstStyle/>
            <a:p>
              <a:endParaRPr lang="en-US">
                <a:latin typeface="Corbel" pitchFamily="34" charset="0"/>
              </a:endParaRPr>
            </a:p>
          </p:txBody>
        </p:sp>
        <p:sp>
          <p:nvSpPr>
            <p:cNvPr id="38928" name="Rectangle 9"/>
            <p:cNvSpPr>
              <a:spLocks noChangeArrowheads="1"/>
            </p:cNvSpPr>
            <p:nvPr/>
          </p:nvSpPr>
          <p:spPr bwMode="gray">
            <a:xfrm>
              <a:off x="192" y="4653"/>
              <a:ext cx="555" cy="192"/>
            </a:xfrm>
            <a:prstGeom prst="rect">
              <a:avLst/>
            </a:prstGeom>
            <a:noFill/>
            <a:ln w="9525">
              <a:noFill/>
              <a:miter lim="800000"/>
              <a:headEnd/>
              <a:tailEnd/>
            </a:ln>
          </p:spPr>
          <p:txBody>
            <a:bodyPr wrap="none">
              <a:spAutoFit/>
            </a:bodyPr>
            <a:lstStyle/>
            <a:p>
              <a:pPr>
                <a:spcBef>
                  <a:spcPct val="50000"/>
                </a:spcBef>
              </a:pPr>
              <a:r>
                <a:rPr lang="en-US" sz="1400">
                  <a:latin typeface="Corbel" pitchFamily="34" charset="0"/>
                </a:rPr>
                <a:t>Position</a:t>
              </a:r>
            </a:p>
          </p:txBody>
        </p:sp>
      </p:grpSp>
      <p:sp>
        <p:nvSpPr>
          <p:cNvPr id="23" name="Line 16"/>
          <p:cNvSpPr>
            <a:spLocks noChangeShapeType="1"/>
          </p:cNvSpPr>
          <p:nvPr/>
        </p:nvSpPr>
        <p:spPr bwMode="auto">
          <a:xfrm flipH="1" flipV="1">
            <a:off x="5864225" y="3943350"/>
            <a:ext cx="381000" cy="762000"/>
          </a:xfrm>
          <a:prstGeom prst="line">
            <a:avLst/>
          </a:prstGeom>
          <a:noFill/>
          <a:ln w="38100">
            <a:solidFill>
              <a:schemeClr val="tx1"/>
            </a:solidFill>
            <a:round/>
            <a:headEnd/>
            <a:tailEnd type="triangle" w="med" len="med"/>
          </a:ln>
        </p:spPr>
        <p:txBody>
          <a:bodyPr/>
          <a:lstStyle/>
          <a:p>
            <a:endParaRPr lang="en-US"/>
          </a:p>
        </p:txBody>
      </p:sp>
      <p:sp>
        <p:nvSpPr>
          <p:cNvPr id="24" name="Oval 17"/>
          <p:cNvSpPr>
            <a:spLocks noChangeArrowheads="1"/>
          </p:cNvSpPr>
          <p:nvPr/>
        </p:nvSpPr>
        <p:spPr bwMode="auto">
          <a:xfrm>
            <a:off x="5788025" y="3867150"/>
            <a:ext cx="152400" cy="152400"/>
          </a:xfrm>
          <a:prstGeom prst="ellipse">
            <a:avLst/>
          </a:prstGeom>
          <a:solidFill>
            <a:schemeClr val="tx1"/>
          </a:solidFill>
          <a:ln w="9525">
            <a:solidFill>
              <a:schemeClr val="tx1"/>
            </a:solidFill>
            <a:round/>
            <a:headEnd/>
            <a:tailEnd/>
          </a:ln>
        </p:spPr>
        <p:txBody>
          <a:bodyPr wrap="none" anchor="ctr"/>
          <a:lstStyle/>
          <a:p>
            <a:endParaRPr lang="en-US">
              <a:latin typeface="Corbel" pitchFamily="34" charset="0"/>
            </a:endParaRPr>
          </a:p>
        </p:txBody>
      </p:sp>
      <p:sp>
        <p:nvSpPr>
          <p:cNvPr id="25" name="Text Box 18"/>
          <p:cNvSpPr txBox="1">
            <a:spLocks noChangeArrowheads="1"/>
          </p:cNvSpPr>
          <p:nvPr/>
        </p:nvSpPr>
        <p:spPr bwMode="auto">
          <a:xfrm>
            <a:off x="4914900" y="4111625"/>
            <a:ext cx="1295400" cy="517525"/>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Projection of Up vector</a:t>
            </a:r>
          </a:p>
        </p:txBody>
      </p:sp>
      <p:pic>
        <p:nvPicPr>
          <p:cNvPr id="4098" name="Picture 2"/>
          <p:cNvPicPr>
            <a:picLocks noChangeAspect="1" noChangeArrowheads="1"/>
          </p:cNvPicPr>
          <p:nvPr/>
        </p:nvPicPr>
        <p:blipFill>
          <a:blip r:embed="rId4" cstate="print"/>
          <a:srcRect r="41763"/>
          <a:stretch>
            <a:fillRect/>
          </a:stretch>
        </p:blipFill>
        <p:spPr bwMode="auto">
          <a:xfrm>
            <a:off x="5024438" y="1555750"/>
            <a:ext cx="1508125" cy="1858963"/>
          </a:xfrm>
          <a:prstGeom prst="rect">
            <a:avLst/>
          </a:prstGeom>
          <a:noFill/>
          <a:ln w="9525">
            <a:noFill/>
            <a:miter lim="800000"/>
            <a:headEnd/>
            <a:tailEnd/>
          </a:ln>
        </p:spPr>
      </p:pic>
      <p:sp>
        <p:nvSpPr>
          <p:cNvPr id="27" name="TextBox 26"/>
          <p:cNvSpPr txBox="1">
            <a:spLocks noRot="1" noChangeAspect="1" noMove="1" noResize="1" noEditPoints="1" noAdjustHandles="1" noChangeArrowheads="1" noChangeShapeType="1" noTextEdit="1"/>
          </p:cNvSpPr>
          <p:nvPr/>
        </p:nvSpPr>
        <p:spPr>
          <a:xfrm>
            <a:off x="6367461" y="1676400"/>
            <a:ext cx="2297424" cy="646331"/>
          </a:xfrm>
          <a:prstGeom prst="rect">
            <a:avLst/>
          </a:prstGeom>
          <a:blipFill rotWithShape="1">
            <a:blip r:embed="rId5" cstate="print"/>
            <a:stretch>
              <a:fillRect l="-2394" t="-4717" r="-1862" b="-14151"/>
            </a:stretch>
          </a:blipFill>
        </p:spPr>
        <p:txBody>
          <a:bodyPr/>
          <a:lstStyle/>
          <a:p>
            <a:pPr fontAlgn="auto">
              <a:spcBef>
                <a:spcPts val="0"/>
              </a:spcBef>
              <a:spcAft>
                <a:spcPts val="0"/>
              </a:spcAft>
              <a:defRPr/>
            </a:pPr>
            <a:r>
              <a:rPr lang="en-US">
                <a:noFill/>
                <a:latin typeface="+mn-lt"/>
              </a:rPr>
              <a:t> </a:t>
            </a:r>
          </a:p>
        </p:txBody>
      </p:sp>
      <p:sp>
        <p:nvSpPr>
          <p:cNvPr id="4" name="TextBox 3"/>
          <p:cNvSpPr txBox="1">
            <a:spLocks noChangeArrowheads="1"/>
          </p:cNvSpPr>
          <p:nvPr/>
        </p:nvSpPr>
        <p:spPr bwMode="auto">
          <a:xfrm>
            <a:off x="6515100" y="3074988"/>
            <a:ext cx="1046163" cy="307975"/>
          </a:xfrm>
          <a:prstGeom prst="rect">
            <a:avLst/>
          </a:prstGeom>
          <a:noFill/>
          <a:ln w="9525">
            <a:noFill/>
            <a:miter lim="800000"/>
            <a:headEnd/>
            <a:tailEnd/>
          </a:ln>
        </p:spPr>
        <p:txBody>
          <a:bodyPr wrap="none">
            <a:spAutoFit/>
          </a:bodyPr>
          <a:lstStyle/>
          <a:p>
            <a:r>
              <a:rPr lang="en-US" sz="1400">
                <a:latin typeface="Corbel" pitchFamily="34" charset="0"/>
              </a:rPr>
              <a:t>Look Vector</a:t>
            </a:r>
          </a:p>
        </p:txBody>
      </p:sp>
      <p:sp>
        <p:nvSpPr>
          <p:cNvPr id="6" name="TextBox 5"/>
          <p:cNvSpPr txBox="1">
            <a:spLocks noChangeArrowheads="1"/>
          </p:cNvSpPr>
          <p:nvPr/>
        </p:nvSpPr>
        <p:spPr bwMode="auto">
          <a:xfrm>
            <a:off x="7859713" y="5802313"/>
            <a:ext cx="830262" cy="369887"/>
          </a:xfrm>
          <a:prstGeom prst="rect">
            <a:avLst/>
          </a:prstGeom>
          <a:noFill/>
          <a:ln w="9525">
            <a:noFill/>
            <a:miter lim="800000"/>
            <a:headEnd/>
            <a:tailEnd/>
          </a:ln>
        </p:spPr>
        <p:txBody>
          <a:bodyPr wrap="none">
            <a:spAutoFit/>
          </a:bodyPr>
          <a:lstStyle/>
          <a:p>
            <a:r>
              <a:rPr lang="en-US" dirty="0">
                <a:latin typeface="Corbel" pitchFamily="34" charset="0"/>
              </a:rPr>
              <a:t>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4098"/>
                                        </p:tgtEl>
                                        <p:attrNameLst>
                                          <p:attrName>style.visibility</p:attrName>
                                        </p:attrNameLst>
                                      </p:cBhvr>
                                      <p:to>
                                        <p:strVal val="visible"/>
                                      </p:to>
                                    </p:set>
                                    <p:animEffect transition="in" filter="fade">
                                      <p:cBhvr>
                                        <p:cTn id="51" dur="500"/>
                                        <p:tgtEl>
                                          <p:spTgt spid="4098"/>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6" grpId="0"/>
      <p:bldP spid="23" grpId="0" animBg="1"/>
      <p:bldP spid="24" grpId="0" animBg="1"/>
      <p:bldP spid="25" grpId="0"/>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cstate="print"/>
            <a:stretch>
              <a:fillRect l="-222" t="-606" r="-1111"/>
            </a:stretch>
          </a:blipFill>
        </p:spPr>
        <p:txBody>
          <a:bodyPr/>
          <a:lstStyle/>
          <a:p>
            <a:pPr marL="274292" indent="-274292" eaLnBrk="1" fontAlgn="auto" hangingPunct="1">
              <a:spcAft>
                <a:spcPts val="0"/>
              </a:spcAft>
              <a:buFont typeface="Wingdings 3"/>
              <a:buChar char=""/>
              <a:defRPr/>
            </a:pPr>
            <a:r>
              <a:rPr lang="en-US">
                <a:noFill/>
              </a:rPr>
              <a:t> </a:t>
            </a:r>
          </a:p>
        </p:txBody>
      </p:sp>
      <p:sp>
        <p:nvSpPr>
          <p:cNvPr id="40962"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EF70F9C1-0A67-4A75-8293-34CC6978B12E}" type="slidenum">
              <a:rPr lang="en-US"/>
              <a:pPr fontAlgn="base">
                <a:spcBef>
                  <a:spcPct val="0"/>
                </a:spcBef>
                <a:spcAft>
                  <a:spcPct val="0"/>
                </a:spcAft>
                <a:defRPr/>
              </a:pPr>
              <a:t>17</a:t>
            </a:fld>
            <a:endParaRPr lang="en-US"/>
          </a:p>
        </p:txBody>
      </p:sp>
      <p:sp>
        <p:nvSpPr>
          <p:cNvPr id="40963" name="Title 1"/>
          <p:cNvSpPr>
            <a:spLocks noGrp="1"/>
          </p:cNvSpPr>
          <p:nvPr>
            <p:ph type="title"/>
          </p:nvPr>
        </p:nvSpPr>
        <p:spPr/>
        <p:txBody>
          <a:bodyPr/>
          <a:lstStyle/>
          <a:p>
            <a:pPr eaLnBrk="1" hangingPunct="1"/>
            <a:r>
              <a:rPr lang="en-US" smtClean="0">
                <a:cs typeface="Segoe UI"/>
              </a:rPr>
              <a:t>The camera coordinate space (1/2)</a:t>
            </a:r>
          </a:p>
        </p:txBody>
      </p:sp>
      <p:pic>
        <p:nvPicPr>
          <p:cNvPr id="9218" name="Picture 2"/>
          <p:cNvPicPr>
            <a:picLocks noChangeAspect="1" noChangeArrowheads="1"/>
          </p:cNvPicPr>
          <p:nvPr/>
        </p:nvPicPr>
        <p:blipFill>
          <a:blip r:embed="rId4" cstate="print"/>
          <a:srcRect/>
          <a:stretch>
            <a:fillRect/>
          </a:stretch>
        </p:blipFill>
        <p:spPr bwMode="auto">
          <a:xfrm>
            <a:off x="2549525" y="3810000"/>
            <a:ext cx="3617913" cy="2619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fade">
                                      <p:cBhvr>
                                        <p:cTn id="3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4343400" cy="3962400"/>
          </a:xfrm>
          <a:blipFill rotWithShape="1">
            <a:blip r:embed="rId3" cstate="print"/>
            <a:stretch>
              <a:fillRect l="-421" t="-769" r="-140"/>
            </a:stretch>
          </a:blipFill>
        </p:spPr>
        <p:txBody>
          <a:bodyPr/>
          <a:lstStyle/>
          <a:p>
            <a:pPr marL="274292" indent="-274292" eaLnBrk="1" fontAlgn="auto" hangingPunct="1">
              <a:spcAft>
                <a:spcPts val="0"/>
              </a:spcAft>
              <a:buFont typeface="Wingdings 3"/>
              <a:buChar char=""/>
              <a:defRPr/>
            </a:pPr>
            <a:r>
              <a:rPr lang="en-US">
                <a:noFill/>
              </a:rPr>
              <a:t> </a:t>
            </a:r>
          </a:p>
        </p:txBody>
      </p:sp>
      <p:sp>
        <p:nvSpPr>
          <p:cNvPr id="43010" name="Slide Number Placeholder 7"/>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FE044F91-423C-4C4D-907E-8EF35E914077}" type="slidenum">
              <a:rPr lang="en-US"/>
              <a:pPr fontAlgn="base">
                <a:spcBef>
                  <a:spcPct val="0"/>
                </a:spcBef>
                <a:spcAft>
                  <a:spcPct val="0"/>
                </a:spcAft>
                <a:defRPr/>
              </a:pPr>
              <a:t>18</a:t>
            </a:fld>
            <a:endParaRPr lang="en-US"/>
          </a:p>
        </p:txBody>
      </p:sp>
      <p:sp>
        <p:nvSpPr>
          <p:cNvPr id="43011" name="Title 1"/>
          <p:cNvSpPr>
            <a:spLocks noGrp="1"/>
          </p:cNvSpPr>
          <p:nvPr>
            <p:ph type="title"/>
          </p:nvPr>
        </p:nvSpPr>
        <p:spPr/>
        <p:txBody>
          <a:bodyPr/>
          <a:lstStyle/>
          <a:p>
            <a:pPr eaLnBrk="1" hangingPunct="1"/>
            <a:r>
              <a:rPr lang="en-US" smtClean="0">
                <a:cs typeface="Segoe UI"/>
              </a:rPr>
              <a:t>The camera coordinate space (2/2)</a:t>
            </a:r>
          </a:p>
        </p:txBody>
      </p:sp>
      <p:sp>
        <p:nvSpPr>
          <p:cNvPr id="5" name="TextBox 4"/>
          <p:cNvSpPr txBox="1">
            <a:spLocks noChangeArrowheads="1"/>
          </p:cNvSpPr>
          <p:nvPr/>
        </p:nvSpPr>
        <p:spPr bwMode="auto">
          <a:xfrm>
            <a:off x="457200" y="5181600"/>
            <a:ext cx="8197850" cy="1200150"/>
          </a:xfrm>
          <a:prstGeom prst="rect">
            <a:avLst/>
          </a:prstGeom>
          <a:noFill/>
          <a:ln w="9525">
            <a:noFill/>
            <a:miter lim="800000"/>
            <a:headEnd/>
            <a:tailEnd/>
          </a:ln>
        </p:spPr>
        <p:txBody>
          <a:bodyPr wrap="none">
            <a:spAutoFit/>
          </a:bodyPr>
          <a:lstStyle/>
          <a:p>
            <a:r>
              <a:rPr lang="en-US">
                <a:latin typeface="Corbel" pitchFamily="34" charset="0"/>
              </a:rPr>
              <a:t>If we send the camera to the origin and align the axes with the standard axes, we can </a:t>
            </a:r>
          </a:p>
          <a:p>
            <a:r>
              <a:rPr lang="en-US">
                <a:latin typeface="Corbel" pitchFamily="34" charset="0"/>
              </a:rPr>
              <a:t>use our rotation matrices to perform these transformations and then un-align and </a:t>
            </a:r>
          </a:p>
          <a:p>
            <a:r>
              <a:rPr lang="en-US">
                <a:latin typeface="Corbel" pitchFamily="34" charset="0"/>
              </a:rPr>
              <a:t>un-translate.</a:t>
            </a:r>
          </a:p>
          <a:p>
            <a:endParaRPr lang="en-US">
              <a:latin typeface="Corbel"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5167313" y="1165225"/>
            <a:ext cx="3295650" cy="3590925"/>
          </a:xfrm>
          <a:prstGeom prst="rect">
            <a:avLst/>
          </a:prstGeom>
          <a:noFill/>
          <a:ln w="9525">
            <a:noFill/>
            <a:miter lim="800000"/>
            <a:headEnd/>
            <a:tailEnd/>
          </a:ln>
        </p:spPr>
      </p:pic>
      <p:sp>
        <p:nvSpPr>
          <p:cNvPr id="4" name="Rectangle 3"/>
          <p:cNvSpPr>
            <a:spLocks noRot="1" noChangeAspect="1" noMove="1" noResize="1" noEditPoints="1" noAdjustHandles="1" noChangeArrowheads="1" noChangeShapeType="1" noTextEdit="1"/>
          </p:cNvSpPr>
          <p:nvPr/>
        </p:nvSpPr>
        <p:spPr>
          <a:xfrm>
            <a:off x="5701136" y="1469411"/>
            <a:ext cx="880369" cy="369332"/>
          </a:xfrm>
          <a:prstGeom prst="rect">
            <a:avLst/>
          </a:prstGeom>
          <a:blipFill rotWithShape="1">
            <a:blip r:embed="rId5" cstate="print"/>
            <a:stretch>
              <a:fillRect/>
            </a:stretch>
          </a:blipFill>
        </p:spPr>
        <p:txBody>
          <a:bodyPr/>
          <a:lstStyle/>
          <a:p>
            <a:pPr fontAlgn="auto">
              <a:spcBef>
                <a:spcPts val="0"/>
              </a:spcBef>
              <a:spcAft>
                <a:spcPts val="0"/>
              </a:spcAft>
              <a:defRPr/>
            </a:pPr>
            <a:r>
              <a:rPr lang="en-US">
                <a:noFill/>
                <a:latin typeface="+mn-lt"/>
              </a:rPr>
              <a:t> </a:t>
            </a:r>
          </a:p>
        </p:txBody>
      </p:sp>
      <p:sp>
        <p:nvSpPr>
          <p:cNvPr id="6" name="Rectangle 5"/>
          <p:cNvSpPr>
            <a:spLocks noRot="1" noChangeAspect="1" noMove="1" noResize="1" noEditPoints="1" noAdjustHandles="1" noChangeArrowheads="1" noChangeShapeType="1" noTextEdit="1"/>
          </p:cNvSpPr>
          <p:nvPr/>
        </p:nvSpPr>
        <p:spPr>
          <a:xfrm>
            <a:off x="6358422" y="1847074"/>
            <a:ext cx="837088" cy="369332"/>
          </a:xfrm>
          <a:prstGeom prst="rect">
            <a:avLst/>
          </a:prstGeom>
          <a:blipFill rotWithShape="1">
            <a:blip r:embed="rId6" cstate="print"/>
            <a:stretch>
              <a:fillRect/>
            </a:stretch>
          </a:blipFill>
        </p:spPr>
        <p:txBody>
          <a:bodyPr/>
          <a:lstStyle/>
          <a:p>
            <a:pPr fontAlgn="auto">
              <a:spcBef>
                <a:spcPts val="0"/>
              </a:spcBef>
              <a:spcAft>
                <a:spcPts val="0"/>
              </a:spcAft>
              <a:defRPr/>
            </a:pPr>
            <a:r>
              <a:rPr lang="en-US">
                <a:noFill/>
                <a:latin typeface="+mn-lt"/>
              </a:rPr>
              <a:t> </a:t>
            </a:r>
          </a:p>
        </p:txBody>
      </p:sp>
      <p:sp>
        <p:nvSpPr>
          <p:cNvPr id="7" name="Rectangle 6"/>
          <p:cNvSpPr>
            <a:spLocks noRot="1" noChangeAspect="1" noMove="1" noResize="1" noEditPoints="1" noAdjustHandles="1" noChangeArrowheads="1" noChangeShapeType="1" noTextEdit="1"/>
          </p:cNvSpPr>
          <p:nvPr/>
        </p:nvSpPr>
        <p:spPr>
          <a:xfrm>
            <a:off x="7834736" y="3482877"/>
            <a:ext cx="848309" cy="369332"/>
          </a:xfrm>
          <a:prstGeom prst="rect">
            <a:avLst/>
          </a:prstGeom>
          <a:blipFill rotWithShape="1">
            <a:blip r:embed="rId7" cstate="print"/>
            <a:stretch>
              <a:fillRect/>
            </a:stretch>
          </a:blipFill>
        </p:spPr>
        <p:txBody>
          <a:bodyPr/>
          <a:lstStyle/>
          <a:p>
            <a:pPr fontAlgn="auto">
              <a:spcBef>
                <a:spcPts val="0"/>
              </a:spcBef>
              <a:spcAft>
                <a:spcPts val="0"/>
              </a:spcAft>
              <a:defRPr/>
            </a:pPr>
            <a:r>
              <a:rPr lang="en-US">
                <a:noFill/>
                <a:latin typeface="+mn-lt"/>
              </a:rPr>
              <a:t> </a:t>
            </a:r>
          </a:p>
        </p:txBody>
      </p:sp>
      <p:pic>
        <p:nvPicPr>
          <p:cNvPr id="9" name="Picture 2"/>
          <p:cNvPicPr>
            <a:picLocks noChangeAspect="1" noChangeArrowheads="1"/>
          </p:cNvPicPr>
          <p:nvPr/>
        </p:nvPicPr>
        <p:blipFill>
          <a:blip r:embed="rId8" cstate="print"/>
          <a:srcRect/>
          <a:stretch>
            <a:fillRect/>
          </a:stretch>
        </p:blipFill>
        <p:spPr bwMode="auto">
          <a:xfrm>
            <a:off x="4052888" y="3644900"/>
            <a:ext cx="2144712" cy="15509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4"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827213" y="3810000"/>
            <a:ext cx="5457825" cy="2495550"/>
          </a:xfrm>
          <a:prstGeom prst="rect">
            <a:avLst/>
          </a:prstGeom>
          <a:noFill/>
          <a:ln w="9525">
            <a:noFill/>
            <a:miter lim="800000"/>
            <a:headEnd/>
            <a:tailEnd/>
          </a:ln>
        </p:spPr>
      </p:pic>
      <p:sp>
        <p:nvSpPr>
          <p:cNvPr id="3" name="Content Placeholder 2"/>
          <p:cNvSpPr>
            <a:spLocks noGrp="1"/>
          </p:cNvSpPr>
          <p:nvPr>
            <p:ph sz="quarter" idx="1"/>
          </p:nvPr>
        </p:nvSpPr>
        <p:spPr>
          <a:xfrm>
            <a:off x="304800" y="1254125"/>
            <a:ext cx="8534400" cy="2438400"/>
          </a:xfrm>
        </p:spPr>
        <p:txBody>
          <a:bodyPr>
            <a:normAutofit lnSpcReduction="10000"/>
          </a:bodyPr>
          <a:lstStyle/>
          <a:p>
            <a:pPr eaLnBrk="1" hangingPunct="1"/>
            <a:r>
              <a:rPr lang="en-US" sz="1800" smtClean="0"/>
              <a:t>There are different ways we can model a camera</a:t>
            </a:r>
          </a:p>
          <a:p>
            <a:pPr eaLnBrk="1" hangingPunct="1"/>
            <a:r>
              <a:rPr lang="en-US" sz="1800" smtClean="0"/>
              <a:t>In the generalized model we have a camera and a scene where both the camera and objects in the scene are free to be transformed independently</a:t>
            </a:r>
          </a:p>
          <a:p>
            <a:pPr eaLnBrk="1" hangingPunct="1"/>
            <a:r>
              <a:rPr lang="en-US" sz="1800" smtClean="0"/>
              <a:t>In a more restricted model we have a camera that remains fixed in one position and orientation</a:t>
            </a:r>
          </a:p>
          <a:p>
            <a:pPr lvl="1" eaLnBrk="1" hangingPunct="1"/>
            <a:r>
              <a:rPr lang="en-US" sz="1600" smtClean="0"/>
              <a:t>To transform the camera we actually apply the inverse transformation to objects in the scene</a:t>
            </a:r>
          </a:p>
          <a:p>
            <a:pPr eaLnBrk="1" hangingPunct="1"/>
            <a:r>
              <a:rPr lang="en-US" sz="1800" smtClean="0"/>
              <a:t>This is the model OpenGL uses, note however that GLUT abstracts this concept away from the programmer (gluLookAt())</a:t>
            </a:r>
          </a:p>
        </p:txBody>
      </p:sp>
      <p:sp>
        <p:nvSpPr>
          <p:cNvPr id="45059" name="Slide Number Placeholder 6"/>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44A16A73-4B71-42FE-9F88-D180479A4BEF}" type="slidenum">
              <a:rPr lang="en-US"/>
              <a:pPr fontAlgn="base">
                <a:spcBef>
                  <a:spcPct val="0"/>
                </a:spcBef>
                <a:spcAft>
                  <a:spcPct val="0"/>
                </a:spcAft>
                <a:defRPr/>
              </a:pPr>
              <a:t>19</a:t>
            </a:fld>
            <a:endParaRPr lang="en-US"/>
          </a:p>
        </p:txBody>
      </p:sp>
      <p:sp>
        <p:nvSpPr>
          <p:cNvPr id="45060" name="Title 1"/>
          <p:cNvSpPr>
            <a:spLocks noGrp="1"/>
          </p:cNvSpPr>
          <p:nvPr>
            <p:ph type="title"/>
          </p:nvPr>
        </p:nvSpPr>
        <p:spPr/>
        <p:txBody>
          <a:bodyPr/>
          <a:lstStyle/>
          <a:p>
            <a:pPr eaLnBrk="1" hangingPunct="1"/>
            <a:r>
              <a:rPr lang="en-US" smtClean="0">
                <a:cs typeface="Segoe UI"/>
              </a:rPr>
              <a:t>Aside: The Camera as a model</a:t>
            </a:r>
          </a:p>
        </p:txBody>
      </p:sp>
      <p:sp>
        <p:nvSpPr>
          <p:cNvPr id="4" name="TextBox 3"/>
          <p:cNvSpPr txBox="1">
            <a:spLocks noChangeArrowheads="1"/>
          </p:cNvSpPr>
          <p:nvPr/>
        </p:nvSpPr>
        <p:spPr bwMode="auto">
          <a:xfrm>
            <a:off x="304800" y="4846638"/>
            <a:ext cx="2130425" cy="1168400"/>
          </a:xfrm>
          <a:prstGeom prst="rect">
            <a:avLst/>
          </a:prstGeom>
          <a:noFill/>
          <a:ln w="9525">
            <a:noFill/>
            <a:miter lim="800000"/>
            <a:headEnd/>
            <a:tailEnd/>
          </a:ln>
        </p:spPr>
        <p:txBody>
          <a:bodyPr wrap="none">
            <a:spAutoFit/>
          </a:bodyPr>
          <a:lstStyle/>
          <a:p>
            <a:r>
              <a:rPr lang="en-US" sz="1400">
                <a:latin typeface="Corbel" pitchFamily="34" charset="0"/>
              </a:rPr>
              <a:t>Our field of view in </a:t>
            </a:r>
          </a:p>
          <a:p>
            <a:r>
              <a:rPr lang="en-US" sz="1400">
                <a:latin typeface="Corbel" pitchFamily="34" charset="0"/>
              </a:rPr>
              <a:t>OpenGL can be thought </a:t>
            </a:r>
          </a:p>
          <a:p>
            <a:r>
              <a:rPr lang="en-US" sz="1400">
                <a:latin typeface="Corbel" pitchFamily="34" charset="0"/>
              </a:rPr>
              <a:t>of as the view of a camera </a:t>
            </a:r>
          </a:p>
          <a:p>
            <a:r>
              <a:rPr lang="en-US" sz="1400">
                <a:latin typeface="Corbel" pitchFamily="34" charset="0"/>
              </a:rPr>
              <a:t>at the origin looking </a:t>
            </a:r>
          </a:p>
          <a:p>
            <a:r>
              <a:rPr lang="en-US" sz="1400">
                <a:latin typeface="Corbel" pitchFamily="34" charset="0"/>
              </a:rPr>
              <a:t>down the –z axis</a:t>
            </a:r>
          </a:p>
        </p:txBody>
      </p:sp>
      <p:sp>
        <p:nvSpPr>
          <p:cNvPr id="5" name="TextBox 4"/>
          <p:cNvSpPr txBox="1">
            <a:spLocks noChangeArrowheads="1"/>
          </p:cNvSpPr>
          <p:nvPr/>
        </p:nvSpPr>
        <p:spPr bwMode="auto">
          <a:xfrm>
            <a:off x="3752850" y="4256088"/>
            <a:ext cx="1604963" cy="522287"/>
          </a:xfrm>
          <a:prstGeom prst="rect">
            <a:avLst/>
          </a:prstGeom>
          <a:noFill/>
          <a:ln w="9525">
            <a:noFill/>
            <a:miter lim="800000"/>
            <a:headEnd/>
            <a:tailEnd/>
          </a:ln>
        </p:spPr>
        <p:txBody>
          <a:bodyPr wrap="none">
            <a:spAutoFit/>
          </a:bodyPr>
          <a:lstStyle/>
          <a:p>
            <a:r>
              <a:rPr lang="en-US" sz="1400">
                <a:latin typeface="Corbel" pitchFamily="34" charset="0"/>
              </a:rPr>
              <a:t>Translate “camera” </a:t>
            </a:r>
          </a:p>
          <a:p>
            <a:r>
              <a:rPr lang="en-US" sz="1400">
                <a:latin typeface="Corbel" pitchFamily="34" charset="0"/>
              </a:rPr>
              <a:t>to the right</a:t>
            </a:r>
          </a:p>
        </p:txBody>
      </p:sp>
      <p:sp>
        <p:nvSpPr>
          <p:cNvPr id="6" name="TextBox 5"/>
          <p:cNvSpPr txBox="1">
            <a:spLocks noChangeArrowheads="1"/>
          </p:cNvSpPr>
          <p:nvPr/>
        </p:nvSpPr>
        <p:spPr bwMode="auto">
          <a:xfrm>
            <a:off x="7043738" y="4846638"/>
            <a:ext cx="1639887" cy="954087"/>
          </a:xfrm>
          <a:prstGeom prst="rect">
            <a:avLst/>
          </a:prstGeom>
          <a:noFill/>
          <a:ln w="9525">
            <a:noFill/>
            <a:miter lim="800000"/>
            <a:headEnd/>
            <a:tailEnd/>
          </a:ln>
        </p:spPr>
        <p:txBody>
          <a:bodyPr wrap="none">
            <a:spAutoFit/>
          </a:bodyPr>
          <a:lstStyle/>
          <a:p>
            <a:r>
              <a:rPr lang="en-US" sz="1400" dirty="0">
                <a:latin typeface="Corbel" pitchFamily="34" charset="0"/>
              </a:rPr>
              <a:t>Object moves to </a:t>
            </a:r>
          </a:p>
          <a:p>
            <a:r>
              <a:rPr lang="en-US" sz="1400" dirty="0">
                <a:latin typeface="Corbel" pitchFamily="34" charset="0"/>
              </a:rPr>
              <a:t>the left to simulate</a:t>
            </a:r>
          </a:p>
          <a:p>
            <a:r>
              <a:rPr lang="en-US" sz="1400" dirty="0">
                <a:latin typeface="Corbel" pitchFamily="34" charset="0"/>
              </a:rPr>
              <a:t>a camera moving to</a:t>
            </a:r>
          </a:p>
          <a:p>
            <a:r>
              <a:rPr lang="en-US" sz="1400" dirty="0">
                <a:latin typeface="Corbel" pitchFamily="34" charset="0"/>
              </a:rPr>
              <a:t>the right</a:t>
            </a:r>
          </a:p>
        </p:txBody>
      </p:sp>
      <p:sp>
        <p:nvSpPr>
          <p:cNvPr id="9" name="TextBox 8"/>
          <p:cNvSpPr txBox="1">
            <a:spLocks noChangeArrowheads="1"/>
          </p:cNvSpPr>
          <p:nvPr/>
        </p:nvSpPr>
        <p:spPr bwMode="auto">
          <a:xfrm>
            <a:off x="8077200" y="5845175"/>
            <a:ext cx="830263" cy="369888"/>
          </a:xfrm>
          <a:prstGeom prst="rect">
            <a:avLst/>
          </a:prstGeom>
          <a:noFill/>
          <a:ln w="9525">
            <a:noFill/>
            <a:miter lim="800000"/>
            <a:headEnd/>
            <a:tailEnd/>
          </a:ln>
        </p:spPr>
        <p:txBody>
          <a:bodyPr wrap="none">
            <a:spAutoFit/>
          </a:bodyPr>
          <a:lstStyle/>
          <a:p>
            <a:r>
              <a:rPr lang="en-US" dirty="0">
                <a:latin typeface="Corbel" pitchFamily="34" charset="0"/>
              </a:rPr>
              <a:t>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1"/>
                                        </p:tgtEl>
                                        <p:attrNameLst>
                                          <p:attrName>style.visibility</p:attrName>
                                        </p:attrNameLst>
                                      </p:cBhvr>
                                      <p:to>
                                        <p:strVal val="visible"/>
                                      </p:to>
                                    </p:set>
                                    <p:animEffect transition="in" filter="fade">
                                      <p:cBhvr>
                                        <p:cTn id="32" dur="500"/>
                                        <p:tgtEl>
                                          <p:spTgt spid="20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39738" y="835025"/>
            <a:ext cx="3878262" cy="1603375"/>
          </a:xfrm>
        </p:spPr>
        <p:txBody>
          <a:bodyPr/>
          <a:lstStyle/>
          <a:p>
            <a:pPr marL="273050" indent="-273050"/>
            <a:r>
              <a:rPr lang="en-US" sz="1600" b="0" dirty="0" smtClean="0"/>
              <a:t>Modeling</a:t>
            </a:r>
          </a:p>
          <a:p>
            <a:pPr marL="547688" lvl="1" indent="-273050">
              <a:spcBef>
                <a:spcPct val="0"/>
              </a:spcBef>
            </a:pPr>
            <a:r>
              <a:rPr lang="en-US" sz="1400" dirty="0" smtClean="0"/>
              <a:t>Create models</a:t>
            </a:r>
          </a:p>
          <a:p>
            <a:pPr marL="547688" lvl="1" indent="-273050">
              <a:spcBef>
                <a:spcPct val="0"/>
              </a:spcBef>
            </a:pPr>
            <a:r>
              <a:rPr lang="en-US" sz="1400" dirty="0" smtClean="0"/>
              <a:t>Apply materials to models</a:t>
            </a:r>
          </a:p>
          <a:p>
            <a:pPr marL="547688" lvl="1" indent="-273050">
              <a:spcBef>
                <a:spcPct val="0"/>
              </a:spcBef>
            </a:pPr>
            <a:r>
              <a:rPr lang="en-US" sz="1400" dirty="0" smtClean="0"/>
              <a:t>Place models around scene</a:t>
            </a:r>
          </a:p>
          <a:p>
            <a:pPr marL="547688" lvl="1" indent="-273050">
              <a:spcBef>
                <a:spcPct val="0"/>
              </a:spcBef>
            </a:pPr>
            <a:r>
              <a:rPr lang="en-US" sz="1400" dirty="0" smtClean="0"/>
              <a:t>Place lights in scene </a:t>
            </a:r>
          </a:p>
          <a:p>
            <a:pPr marL="547688" lvl="1" indent="-273050">
              <a:spcBef>
                <a:spcPct val="0"/>
              </a:spcBef>
            </a:pPr>
            <a:endParaRPr lang="en-US" sz="1400" dirty="0" smtClean="0"/>
          </a:p>
          <a:p>
            <a:pPr marL="273050" lvl="1">
              <a:spcBef>
                <a:spcPts val="600"/>
              </a:spcBef>
              <a:buClr>
                <a:schemeClr val="accent1"/>
              </a:buClr>
            </a:pPr>
            <a:r>
              <a:rPr lang="en-US" sz="1600" dirty="0" smtClean="0">
                <a:solidFill>
                  <a:schemeClr val="tx1"/>
                </a:solidFill>
              </a:rPr>
              <a:t>Place the camera</a:t>
            </a:r>
          </a:p>
        </p:txBody>
      </p:sp>
      <p:sp>
        <p:nvSpPr>
          <p:cNvPr id="14354" name="Title 1"/>
          <p:cNvSpPr>
            <a:spLocks noGrp="1"/>
          </p:cNvSpPr>
          <p:nvPr>
            <p:ph type="title" idx="4294967295"/>
          </p:nvPr>
        </p:nvSpPr>
        <p:spPr>
          <a:xfrm>
            <a:off x="644525" y="249238"/>
            <a:ext cx="8229600" cy="392112"/>
          </a:xfrm>
        </p:spPr>
        <p:txBody>
          <a:bodyPr>
            <a:normAutofit fontScale="90000"/>
          </a:bodyPr>
          <a:lstStyle/>
          <a:p>
            <a:r>
              <a:rPr lang="en-US" sz="2500" dirty="0" smtClean="0"/>
              <a:t>Modeling and Rendering</a:t>
            </a:r>
          </a:p>
        </p:txBody>
      </p:sp>
      <p:pic>
        <p:nvPicPr>
          <p:cNvPr id="10" name="Picture 9" descr="modelrendering_01.png"/>
          <p:cNvPicPr>
            <a:picLocks noChangeAspect="1"/>
          </p:cNvPicPr>
          <p:nvPr/>
        </p:nvPicPr>
        <p:blipFill>
          <a:blip r:embed="rId3" cstate="print"/>
          <a:srcRect/>
          <a:stretch>
            <a:fillRect/>
          </a:stretch>
        </p:blipFill>
        <p:spPr bwMode="auto">
          <a:xfrm>
            <a:off x="2527300" y="3181350"/>
            <a:ext cx="3417888" cy="2771775"/>
          </a:xfrm>
          <a:prstGeom prst="rect">
            <a:avLst/>
          </a:prstGeom>
          <a:noFill/>
          <a:ln w="9525">
            <a:noFill/>
            <a:miter lim="800000"/>
            <a:headEnd/>
            <a:tailEnd/>
          </a:ln>
        </p:spPr>
      </p:pic>
      <p:pic>
        <p:nvPicPr>
          <p:cNvPr id="60" name="Picture 59" descr="modelrendering_01.png"/>
          <p:cNvPicPr>
            <a:picLocks noChangeAspect="1"/>
          </p:cNvPicPr>
          <p:nvPr/>
        </p:nvPicPr>
        <p:blipFill>
          <a:blip r:embed="rId4" cstate="print"/>
          <a:srcRect/>
          <a:stretch>
            <a:fillRect/>
          </a:stretch>
        </p:blipFill>
        <p:spPr bwMode="auto">
          <a:xfrm>
            <a:off x="2552700" y="3197225"/>
            <a:ext cx="3417888" cy="2749550"/>
          </a:xfrm>
          <a:prstGeom prst="rect">
            <a:avLst/>
          </a:prstGeom>
          <a:noFill/>
          <a:ln w="9525">
            <a:noFill/>
            <a:miter lim="800000"/>
            <a:headEnd/>
            <a:tailEnd/>
          </a:ln>
        </p:spPr>
      </p:pic>
      <p:pic>
        <p:nvPicPr>
          <p:cNvPr id="5" name="Picture 4" descr="modelrendering_02.png"/>
          <p:cNvPicPr>
            <a:picLocks noChangeAspect="1"/>
          </p:cNvPicPr>
          <p:nvPr/>
        </p:nvPicPr>
        <p:blipFill>
          <a:blip r:embed="rId5" cstate="print"/>
          <a:srcRect/>
          <a:stretch>
            <a:fillRect/>
          </a:stretch>
        </p:blipFill>
        <p:spPr bwMode="auto">
          <a:xfrm>
            <a:off x="2381250" y="3182937"/>
            <a:ext cx="3595688" cy="2770188"/>
          </a:xfrm>
          <a:prstGeom prst="rect">
            <a:avLst/>
          </a:prstGeom>
          <a:noFill/>
          <a:ln w="9525">
            <a:noFill/>
            <a:miter lim="800000"/>
            <a:headEnd/>
            <a:tailEnd/>
          </a:ln>
        </p:spPr>
      </p:pic>
      <p:pic>
        <p:nvPicPr>
          <p:cNvPr id="19" name="Picture 18" descr="modelrendering_03-2.png"/>
          <p:cNvPicPr>
            <a:picLocks noChangeAspect="1"/>
          </p:cNvPicPr>
          <p:nvPr/>
        </p:nvPicPr>
        <p:blipFill>
          <a:blip r:embed="rId6" cstate="print"/>
          <a:srcRect/>
          <a:stretch>
            <a:fillRect/>
          </a:stretch>
        </p:blipFill>
        <p:spPr bwMode="auto">
          <a:xfrm>
            <a:off x="2370138" y="3176587"/>
            <a:ext cx="3606800" cy="2779713"/>
          </a:xfrm>
          <a:prstGeom prst="rect">
            <a:avLst/>
          </a:prstGeom>
          <a:noFill/>
          <a:ln w="9525">
            <a:noFill/>
            <a:miter lim="800000"/>
            <a:headEnd/>
            <a:tailEnd/>
          </a:ln>
        </p:spPr>
      </p:pic>
      <p:cxnSp>
        <p:nvCxnSpPr>
          <p:cNvPr id="18" name="Straight Arrow Connector 17"/>
          <p:cNvCxnSpPr>
            <a:stCxn id="32" idx="0"/>
          </p:cNvCxnSpPr>
          <p:nvPr/>
        </p:nvCxnSpPr>
        <p:spPr>
          <a:xfrm flipH="1" flipV="1">
            <a:off x="5160963" y="4703762"/>
            <a:ext cx="1852612" cy="15240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5" idx="2"/>
          </p:cNvCxnSpPr>
          <p:nvPr/>
        </p:nvCxnSpPr>
        <p:spPr>
          <a:xfrm flipH="1">
            <a:off x="4235450" y="3698875"/>
            <a:ext cx="3835400" cy="1905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descr="modelrendering_03.png"/>
          <p:cNvPicPr>
            <a:picLocks noChangeAspect="1"/>
          </p:cNvPicPr>
          <p:nvPr/>
        </p:nvPicPr>
        <p:blipFill>
          <a:blip r:embed="rId7" cstate="print"/>
          <a:srcRect/>
          <a:stretch>
            <a:fillRect/>
          </a:stretch>
        </p:blipFill>
        <p:spPr bwMode="auto">
          <a:xfrm>
            <a:off x="2363788" y="3173412"/>
            <a:ext cx="3598862" cy="2794000"/>
          </a:xfrm>
          <a:prstGeom prst="rect">
            <a:avLst/>
          </a:prstGeom>
          <a:noFill/>
          <a:ln w="9525">
            <a:noFill/>
            <a:miter lim="800000"/>
            <a:headEnd/>
            <a:tailEnd/>
          </a:ln>
        </p:spPr>
      </p:pic>
      <p:sp>
        <p:nvSpPr>
          <p:cNvPr id="32" name="TextBox 31"/>
          <p:cNvSpPr txBox="1">
            <a:spLocks noChangeArrowheads="1"/>
          </p:cNvSpPr>
          <p:nvPr/>
        </p:nvSpPr>
        <p:spPr bwMode="auto">
          <a:xfrm>
            <a:off x="6202363" y="4856162"/>
            <a:ext cx="1622425" cy="261938"/>
          </a:xfrm>
          <a:prstGeom prst="rect">
            <a:avLst/>
          </a:prstGeom>
          <a:noFill/>
          <a:ln w="9525">
            <a:noFill/>
            <a:miter lim="800000"/>
            <a:headEnd/>
            <a:tailEnd/>
          </a:ln>
        </p:spPr>
        <p:txBody>
          <a:bodyPr>
            <a:spAutoFit/>
          </a:bodyPr>
          <a:lstStyle/>
          <a:p>
            <a:r>
              <a:rPr lang="en-US" sz="1100">
                <a:latin typeface="Verdana" pitchFamily="34" charset="0"/>
              </a:rPr>
              <a:t>Directional Light</a:t>
            </a:r>
          </a:p>
        </p:txBody>
      </p:sp>
      <p:sp>
        <p:nvSpPr>
          <p:cNvPr id="34" name="TextBox 33"/>
          <p:cNvSpPr txBox="1">
            <a:spLocks noChangeArrowheads="1"/>
          </p:cNvSpPr>
          <p:nvPr/>
        </p:nvSpPr>
        <p:spPr bwMode="auto">
          <a:xfrm>
            <a:off x="711200" y="5180012"/>
            <a:ext cx="1152525" cy="430213"/>
          </a:xfrm>
          <a:prstGeom prst="rect">
            <a:avLst/>
          </a:prstGeom>
          <a:noFill/>
          <a:ln w="9525">
            <a:noFill/>
            <a:miter lim="800000"/>
            <a:headEnd/>
            <a:tailEnd/>
          </a:ln>
        </p:spPr>
        <p:txBody>
          <a:bodyPr>
            <a:spAutoFit/>
          </a:bodyPr>
          <a:lstStyle/>
          <a:p>
            <a:r>
              <a:rPr lang="en-US" sz="1100">
                <a:latin typeface="Verdana" pitchFamily="34" charset="0"/>
              </a:rPr>
              <a:t>Ambient Light</a:t>
            </a:r>
          </a:p>
        </p:txBody>
      </p:sp>
      <p:sp>
        <p:nvSpPr>
          <p:cNvPr id="35" name="TextBox 34"/>
          <p:cNvSpPr txBox="1">
            <a:spLocks noChangeArrowheads="1"/>
          </p:cNvSpPr>
          <p:nvPr/>
        </p:nvSpPr>
        <p:spPr bwMode="auto">
          <a:xfrm>
            <a:off x="7494588" y="3436937"/>
            <a:ext cx="1150937" cy="261938"/>
          </a:xfrm>
          <a:prstGeom prst="rect">
            <a:avLst/>
          </a:prstGeom>
          <a:noFill/>
          <a:ln w="9525">
            <a:noFill/>
            <a:miter lim="800000"/>
            <a:headEnd/>
            <a:tailEnd/>
          </a:ln>
        </p:spPr>
        <p:txBody>
          <a:bodyPr>
            <a:spAutoFit/>
          </a:bodyPr>
          <a:lstStyle/>
          <a:p>
            <a:r>
              <a:rPr lang="en-US" sz="1100">
                <a:latin typeface="Verdana" pitchFamily="34" charset="0"/>
              </a:rPr>
              <a:t>Point Light</a:t>
            </a:r>
          </a:p>
        </p:txBody>
      </p:sp>
      <p:sp>
        <p:nvSpPr>
          <p:cNvPr id="37" name="TextBox 36"/>
          <p:cNvSpPr txBox="1">
            <a:spLocks noChangeArrowheads="1"/>
          </p:cNvSpPr>
          <p:nvPr/>
        </p:nvSpPr>
        <p:spPr bwMode="auto">
          <a:xfrm>
            <a:off x="990600" y="4157662"/>
            <a:ext cx="863600" cy="431800"/>
          </a:xfrm>
          <a:prstGeom prst="rect">
            <a:avLst/>
          </a:prstGeom>
          <a:noFill/>
          <a:ln w="9525">
            <a:noFill/>
            <a:miter lim="800000"/>
            <a:headEnd/>
            <a:tailEnd/>
          </a:ln>
        </p:spPr>
        <p:txBody>
          <a:bodyPr>
            <a:spAutoFit/>
          </a:bodyPr>
          <a:lstStyle/>
          <a:p>
            <a:r>
              <a:rPr lang="en-US" sz="1100">
                <a:latin typeface="Verdana" pitchFamily="34" charset="0"/>
              </a:rPr>
              <a:t>Spot Light</a:t>
            </a:r>
          </a:p>
        </p:txBody>
      </p:sp>
      <p:pic>
        <p:nvPicPr>
          <p:cNvPr id="7" name="Picture 6" descr="modelrendering_04.png"/>
          <p:cNvPicPr>
            <a:picLocks noChangeAspect="1"/>
          </p:cNvPicPr>
          <p:nvPr/>
        </p:nvPicPr>
        <p:blipFill>
          <a:blip r:embed="rId8" cstate="print"/>
          <a:srcRect/>
          <a:stretch>
            <a:fillRect/>
          </a:stretch>
        </p:blipFill>
        <p:spPr bwMode="auto">
          <a:xfrm>
            <a:off x="2357438" y="3186112"/>
            <a:ext cx="3608387" cy="2760663"/>
          </a:xfrm>
          <a:prstGeom prst="rect">
            <a:avLst/>
          </a:prstGeom>
          <a:noFill/>
          <a:ln w="9525">
            <a:noFill/>
            <a:miter lim="800000"/>
            <a:headEnd/>
            <a:tailEnd/>
          </a:ln>
        </p:spPr>
      </p:pic>
      <p:pic>
        <p:nvPicPr>
          <p:cNvPr id="8" name="Picture 7" descr="pdoran_lighting_final.tif"/>
          <p:cNvPicPr>
            <a:picLocks noChangeAspect="1"/>
          </p:cNvPicPr>
          <p:nvPr/>
        </p:nvPicPr>
        <p:blipFill>
          <a:blip r:embed="rId9" cstate="print"/>
          <a:srcRect/>
          <a:stretch>
            <a:fillRect/>
          </a:stretch>
        </p:blipFill>
        <p:spPr bwMode="auto">
          <a:xfrm>
            <a:off x="2311400" y="3125787"/>
            <a:ext cx="3667125" cy="3246438"/>
          </a:xfrm>
          <a:prstGeom prst="rect">
            <a:avLst/>
          </a:prstGeom>
          <a:noFill/>
          <a:ln w="9525">
            <a:noFill/>
            <a:miter lim="800000"/>
            <a:headEnd/>
            <a:tailEnd/>
          </a:ln>
        </p:spPr>
      </p:pic>
      <p:sp>
        <p:nvSpPr>
          <p:cNvPr id="56" name="Rectangle 55"/>
          <p:cNvSpPr>
            <a:spLocks noChangeArrowheads="1"/>
          </p:cNvSpPr>
          <p:nvPr/>
        </p:nvSpPr>
        <p:spPr bwMode="auto">
          <a:xfrm>
            <a:off x="1801813" y="6383337"/>
            <a:ext cx="5316537" cy="246063"/>
          </a:xfrm>
          <a:prstGeom prst="rect">
            <a:avLst/>
          </a:prstGeom>
          <a:noFill/>
          <a:ln w="9525">
            <a:noFill/>
            <a:miter lim="800000"/>
            <a:headEnd/>
            <a:tailEnd/>
          </a:ln>
        </p:spPr>
        <p:txBody>
          <a:bodyPr>
            <a:spAutoFit/>
          </a:bodyPr>
          <a:lstStyle/>
          <a:p>
            <a:pPr lvl="1"/>
            <a:r>
              <a:rPr lang="en-US" sz="1000" b="1">
                <a:latin typeface="Verdana" pitchFamily="34" charset="0"/>
              </a:rPr>
              <a:t>CS128 lighting assignment by Patrick Doran, Spring 2009 </a:t>
            </a:r>
          </a:p>
        </p:txBody>
      </p:sp>
      <p:cxnSp>
        <p:nvCxnSpPr>
          <p:cNvPr id="45" name="Straight Arrow Connector 44"/>
          <p:cNvCxnSpPr>
            <a:stCxn id="35" idx="2"/>
          </p:cNvCxnSpPr>
          <p:nvPr/>
        </p:nvCxnSpPr>
        <p:spPr>
          <a:xfrm flipH="1">
            <a:off x="5775325" y="3698875"/>
            <a:ext cx="2295525" cy="41910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0"/>
          </p:cNvCxnSpPr>
          <p:nvPr/>
        </p:nvCxnSpPr>
        <p:spPr>
          <a:xfrm flipH="1" flipV="1">
            <a:off x="5895975" y="4730750"/>
            <a:ext cx="1117600" cy="12541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p:cNvCxnSpPr>
          <p:nvPr/>
        </p:nvCxnSpPr>
        <p:spPr>
          <a:xfrm>
            <a:off x="1422400" y="4589462"/>
            <a:ext cx="1390650" cy="1587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4" idx="0"/>
          </p:cNvCxnSpPr>
          <p:nvPr/>
        </p:nvCxnSpPr>
        <p:spPr>
          <a:xfrm>
            <a:off x="1287463" y="5180012"/>
            <a:ext cx="3956050" cy="4286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bwMode="auto">
          <a:xfrm>
            <a:off x="3775075" y="882650"/>
            <a:ext cx="5091113" cy="1936750"/>
          </a:xfrm>
          <a:prstGeom prst="rect">
            <a:avLst/>
          </a:prstGeom>
          <a:noFill/>
          <a:ln w="9525">
            <a:noFill/>
            <a:miter lim="800000"/>
            <a:headEnd/>
            <a:tailEnd/>
          </a:ln>
        </p:spPr>
        <p:txBody>
          <a:bodyPr/>
          <a:lstStyle/>
          <a:p>
            <a:pPr marL="273050" lvl="1" indent="-273050">
              <a:spcBef>
                <a:spcPts val="600"/>
              </a:spcBef>
              <a:buClr>
                <a:srgbClr val="4F81BD"/>
              </a:buClr>
              <a:buSzPct val="76000"/>
              <a:buFont typeface="Wingdings 3" pitchFamily="18" charset="2"/>
              <a:buChar char=""/>
            </a:pPr>
            <a:r>
              <a:rPr lang="en-US" sz="1600" b="1" dirty="0" smtClean="0">
                <a:solidFill>
                  <a:srgbClr val="000000"/>
                </a:solidFill>
                <a:latin typeface="Corbel" pitchFamily="34" charset="0"/>
              </a:rPr>
              <a:t>Rendering</a:t>
            </a:r>
          </a:p>
          <a:p>
            <a:pPr marL="273050" lvl="1" indent="-273050">
              <a:spcBef>
                <a:spcPts val="600"/>
              </a:spcBef>
              <a:buClr>
                <a:srgbClr val="4F81BD"/>
              </a:buClr>
              <a:buSzPct val="76000"/>
            </a:pPr>
            <a:r>
              <a:rPr lang="en-US" sz="1600" b="1" dirty="0" smtClean="0">
                <a:solidFill>
                  <a:srgbClr val="000000"/>
                </a:solidFill>
                <a:latin typeface="Corbel" pitchFamily="34" charset="0"/>
              </a:rPr>
              <a:t>	</a:t>
            </a:r>
            <a:r>
              <a:rPr lang="en-US" sz="1600" dirty="0" smtClean="0">
                <a:solidFill>
                  <a:srgbClr val="1F497D"/>
                </a:solidFill>
                <a:latin typeface="Corbel" pitchFamily="34" charset="0"/>
              </a:rPr>
              <a:t>Take “picture” with camera</a:t>
            </a:r>
          </a:p>
          <a:p>
            <a:pPr marL="273050" lvl="1" indent="-273050">
              <a:spcBef>
                <a:spcPts val="600"/>
              </a:spcBef>
              <a:buClr>
                <a:srgbClr val="4F81BD"/>
              </a:buClr>
              <a:buSzPct val="76000"/>
            </a:pPr>
            <a:r>
              <a:rPr lang="en-US" sz="1600" dirty="0" smtClean="0">
                <a:solidFill>
                  <a:srgbClr val="1F497D"/>
                </a:solidFill>
                <a:latin typeface="Corbel" pitchFamily="34" charset="0"/>
              </a:rPr>
              <a:t>	This involves:</a:t>
            </a:r>
          </a:p>
          <a:p>
            <a:pPr marL="730250" lvl="2" indent="-273050">
              <a:spcBef>
                <a:spcPts val="600"/>
              </a:spcBef>
              <a:buClr>
                <a:srgbClr val="4F81BD"/>
              </a:buClr>
              <a:buSzPct val="76000"/>
            </a:pPr>
            <a:r>
              <a:rPr lang="en-US" sz="1600" dirty="0" smtClean="0">
                <a:solidFill>
                  <a:srgbClr val="1F497D"/>
                </a:solidFill>
                <a:latin typeface="Corbel" pitchFamily="34" charset="0"/>
              </a:rPr>
              <a:t>- Projecting the objects onto the image plane</a:t>
            </a:r>
          </a:p>
          <a:p>
            <a:pPr marL="730250" lvl="2" indent="-273050">
              <a:spcBef>
                <a:spcPts val="600"/>
              </a:spcBef>
              <a:buClr>
                <a:srgbClr val="4F81BD"/>
              </a:buClr>
              <a:buSzPct val="76000"/>
            </a:pPr>
            <a:r>
              <a:rPr lang="en-US" sz="1600" smtClean="0">
                <a:solidFill>
                  <a:srgbClr val="1F497D"/>
                </a:solidFill>
                <a:latin typeface="Corbel" pitchFamily="34" charset="0"/>
              </a:rPr>
              <a:t> - Finding </a:t>
            </a:r>
            <a:r>
              <a:rPr lang="en-US" sz="1600" dirty="0" smtClean="0">
                <a:solidFill>
                  <a:srgbClr val="1F497D"/>
                </a:solidFill>
                <a:latin typeface="Corbel" pitchFamily="34" charset="0"/>
              </a:rPr>
              <a:t>the right color for each pixel (VSD, lighting, etc)</a:t>
            </a:r>
          </a:p>
          <a:p>
            <a:pPr marL="273050" indent="-273050">
              <a:spcBef>
                <a:spcPts val="600"/>
              </a:spcBef>
              <a:buClr>
                <a:srgbClr val="4F81BD"/>
              </a:buClr>
              <a:buSzPct val="76000"/>
              <a:buFont typeface="Wingdings 3" pitchFamily="18" charset="2"/>
              <a:buChar char=""/>
            </a:pPr>
            <a:endParaRPr lang="en-US" sz="1600" b="1" dirty="0" smtClean="0">
              <a:solidFill>
                <a:srgbClr val="000000"/>
              </a:solidFill>
              <a:latin typeface="Corbel" pitchFamily="34" charset="0"/>
            </a:endParaRPr>
          </a:p>
          <a:p>
            <a:pPr marL="273050" indent="-273050">
              <a:spcBef>
                <a:spcPts val="600"/>
              </a:spcBef>
              <a:buClr>
                <a:srgbClr val="4F81BD"/>
              </a:buClr>
              <a:buSzPct val="76000"/>
              <a:buFont typeface="Wingdings 3" pitchFamily="18" charset="2"/>
              <a:buChar char=""/>
            </a:pPr>
            <a:endParaRPr lang="en-US" sz="1600" b="1" dirty="0">
              <a:solidFill>
                <a:srgbClr val="000000"/>
              </a:solidFill>
              <a:latin typeface="Corbel" pitchFamily="34" charset="0"/>
            </a:endParaRPr>
          </a:p>
        </p:txBody>
      </p:sp>
      <p:cxnSp>
        <p:nvCxnSpPr>
          <p:cNvPr id="22" name="Straight Arrow Connector 21"/>
          <p:cNvCxnSpPr>
            <a:stCxn id="34" idx="0"/>
          </p:cNvCxnSpPr>
          <p:nvPr/>
        </p:nvCxnSpPr>
        <p:spPr>
          <a:xfrm flipV="1">
            <a:off x="1287463" y="5057775"/>
            <a:ext cx="2173287" cy="122237"/>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7" idx="2"/>
          </p:cNvCxnSpPr>
          <p:nvPr/>
        </p:nvCxnSpPr>
        <p:spPr>
          <a:xfrm flipV="1">
            <a:off x="1422400" y="4391025"/>
            <a:ext cx="1860550" cy="198437"/>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Slide Number Placeholder 28"/>
          <p:cNvSpPr txBox="1">
            <a:spLocks noGrp="1"/>
          </p:cNvSpPr>
          <p:nvPr/>
        </p:nvSpPr>
        <p:spPr>
          <a:xfrm>
            <a:off x="7467600" y="6400800"/>
            <a:ext cx="1219200" cy="317500"/>
          </a:xfrm>
          <a:prstGeom prst="rect">
            <a:avLst/>
          </a:prstGeom>
          <a:noFill/>
        </p:spPr>
        <p:txBody>
          <a:bodyPr/>
          <a:lstStyle/>
          <a:p>
            <a:pPr algn="r">
              <a:defRPr/>
            </a:pPr>
            <a:fld id="{568F23C0-3FEB-4E0F-B1E4-D9EF0FD66397}" type="slidenum">
              <a:rPr lang="en-US" sz="1400" b="1">
                <a:latin typeface="+mn-lt"/>
                <a:cs typeface="+mn-cs"/>
              </a:rPr>
              <a:pPr algn="r">
                <a:defRPr/>
              </a:pPr>
              <a:t>2</a:t>
            </a:fld>
            <a:endParaRPr lang="en-US" sz="1400" b="1">
              <a:latin typeface="+mn-lt"/>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4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4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5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7"/>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7"/>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7"/>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4">
                                            <p:txEl>
                                              <p:pRg st="1" end="1"/>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4">
                                            <p:txEl>
                                              <p:pRg st="2" end="2"/>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4">
                                            <p:txEl>
                                              <p:pRg st="3" end="3"/>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
                                            <p:txEl>
                                              <p:pRg st="4" end="4"/>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P spid="32" grpId="1"/>
      <p:bldP spid="34" grpId="0"/>
      <p:bldP spid="34" grpId="1"/>
      <p:bldP spid="35" grpId="0"/>
      <p:bldP spid="35" grpId="1"/>
      <p:bldP spid="37" grpId="0"/>
      <p:bldP spid="37" grpId="1"/>
      <p:bldP spid="56" grpId="0"/>
      <p:bldP spid="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19200"/>
            <a:ext cx="4953000" cy="5472113"/>
          </a:xfrm>
        </p:spPr>
        <p:txBody>
          <a:bodyPr/>
          <a:lstStyle/>
          <a:p>
            <a:pPr eaLnBrk="1" hangingPunct="1"/>
            <a:r>
              <a:rPr lang="en-US" smtClean="0"/>
              <a:t>Analogous to  dimensions of film used in a camera</a:t>
            </a:r>
          </a:p>
          <a:p>
            <a:pPr eaLnBrk="1" hangingPunct="1"/>
            <a:r>
              <a:rPr lang="en-US" smtClean="0"/>
              <a:t>Is defined as  ratio of width to height of your viewing window</a:t>
            </a:r>
          </a:p>
          <a:p>
            <a:pPr eaLnBrk="1" hangingPunct="1"/>
            <a:r>
              <a:rPr lang="en-US" smtClean="0"/>
              <a:t>Viewport’s aspect ratio is usually defined by the device being used </a:t>
            </a:r>
          </a:p>
          <a:p>
            <a:pPr lvl="1" eaLnBrk="1" hangingPunct="1"/>
            <a:r>
              <a:rPr lang="en-US" smtClean="0"/>
              <a:t>A square viewing window has a ratio of 1:1</a:t>
            </a:r>
          </a:p>
          <a:p>
            <a:pPr lvl="1" eaLnBrk="1" hangingPunct="1"/>
            <a:r>
              <a:rPr lang="en-US" smtClean="0"/>
              <a:t>NTSC TV is 4:3, HDTV is 16:9 or 16:10</a:t>
            </a:r>
          </a:p>
          <a:p>
            <a:pPr eaLnBrk="1" hangingPunct="1"/>
            <a:r>
              <a:rPr lang="en-US" smtClean="0"/>
              <a:t>Aspect ratio of viewing window defines the dimensions of image that gets projected to that film plane, after which it is mapped to your viewport </a:t>
            </a:r>
          </a:p>
          <a:p>
            <a:pPr lvl="1" eaLnBrk="1" hangingPunct="1"/>
            <a:r>
              <a:rPr lang="en-US" smtClean="0"/>
              <a:t>typically it’s a good idea to have the same aspect ratio for both your viewing window and viewport, to avoid distortions/stretching</a:t>
            </a:r>
          </a:p>
          <a:p>
            <a:pPr eaLnBrk="1" hangingPunct="1"/>
            <a:endParaRPr lang="en-US" smtClean="0"/>
          </a:p>
        </p:txBody>
      </p:sp>
      <p:sp>
        <p:nvSpPr>
          <p:cNvPr id="47106" name="Slide Number Placeholder 8"/>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5D242C08-FCAD-4600-A01E-BC2D73D16C5A}" type="slidenum">
              <a:rPr lang="en-US"/>
              <a:pPr fontAlgn="base">
                <a:spcBef>
                  <a:spcPct val="0"/>
                </a:spcBef>
                <a:spcAft>
                  <a:spcPct val="0"/>
                </a:spcAft>
                <a:defRPr/>
              </a:pPr>
              <a:t>20</a:t>
            </a:fld>
            <a:endParaRPr lang="en-US" dirty="0"/>
          </a:p>
        </p:txBody>
      </p:sp>
      <p:sp>
        <p:nvSpPr>
          <p:cNvPr id="47107" name="Title 1"/>
          <p:cNvSpPr>
            <a:spLocks noGrp="1"/>
          </p:cNvSpPr>
          <p:nvPr>
            <p:ph type="title"/>
          </p:nvPr>
        </p:nvSpPr>
        <p:spPr/>
        <p:txBody>
          <a:bodyPr/>
          <a:lstStyle/>
          <a:p>
            <a:pPr eaLnBrk="1" hangingPunct="1"/>
            <a:r>
              <a:rPr lang="en-US" smtClean="0">
                <a:cs typeface="Segoe UI"/>
              </a:rPr>
              <a:t>4) Aspect Ratio (1/1)</a:t>
            </a:r>
          </a:p>
        </p:txBody>
      </p:sp>
      <p:grpSp>
        <p:nvGrpSpPr>
          <p:cNvPr id="22" name="Group 21"/>
          <p:cNvGrpSpPr/>
          <p:nvPr/>
        </p:nvGrpSpPr>
        <p:grpSpPr>
          <a:xfrm>
            <a:off x="5236963" y="106875"/>
            <a:ext cx="3687762" cy="6526213"/>
            <a:chOff x="5462588" y="0"/>
            <a:chExt cx="3687762" cy="6526213"/>
          </a:xfrm>
        </p:grpSpPr>
        <p:pic>
          <p:nvPicPr>
            <p:cNvPr id="21" name="Picture 20" descr="hdtv"/>
            <p:cNvPicPr>
              <a:picLocks noChangeAspect="1" noChangeArrowheads="1"/>
            </p:cNvPicPr>
            <p:nvPr/>
          </p:nvPicPr>
          <p:blipFill>
            <a:blip r:embed="rId3" cstate="print"/>
            <a:srcRect/>
            <a:stretch>
              <a:fillRect/>
            </a:stretch>
          </p:blipFill>
          <p:spPr bwMode="auto">
            <a:xfrm>
              <a:off x="5867400" y="4267200"/>
              <a:ext cx="3282950" cy="2259013"/>
            </a:xfrm>
            <a:prstGeom prst="rect">
              <a:avLst/>
            </a:prstGeom>
            <a:noFill/>
            <a:ln w="9525">
              <a:noFill/>
              <a:miter lim="800000"/>
              <a:headEnd/>
              <a:tailEnd/>
            </a:ln>
          </p:spPr>
        </p:pic>
        <p:sp>
          <p:nvSpPr>
            <p:cNvPr id="13" name="Picture 69" descr="square_screen"/>
            <p:cNvSpPr>
              <a:spLocks noChangeAspect="1" noChangeArrowheads="1"/>
            </p:cNvSpPr>
            <p:nvPr/>
          </p:nvSpPr>
          <p:spPr bwMode="auto">
            <a:xfrm>
              <a:off x="5462588" y="1219200"/>
              <a:ext cx="1981200" cy="1981200"/>
            </a:xfrm>
            <a:prstGeom prst="rect">
              <a:avLst/>
            </a:prstGeom>
            <a:noFill/>
            <a:ln w="9525">
              <a:noFill/>
              <a:miter lim="800000"/>
              <a:headEnd/>
              <a:tailEnd/>
            </a:ln>
          </p:spPr>
          <p:txBody>
            <a:bodyPr/>
            <a:lstStyle/>
            <a:p>
              <a:endParaRPr lang="en-US"/>
            </a:p>
          </p:txBody>
        </p:sp>
        <p:sp>
          <p:nvSpPr>
            <p:cNvPr id="12" name="Picture 69" descr="square_screen"/>
            <p:cNvSpPr>
              <a:spLocks noChangeAspect="1" noChangeArrowheads="1"/>
            </p:cNvSpPr>
            <p:nvPr/>
          </p:nvSpPr>
          <p:spPr bwMode="auto">
            <a:xfrm>
              <a:off x="5691188" y="1066800"/>
              <a:ext cx="1981200" cy="1981200"/>
            </a:xfrm>
            <a:prstGeom prst="rect">
              <a:avLst/>
            </a:prstGeom>
            <a:no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4" name="Picture 79" descr="hdtv"/>
            <p:cNvSpPr>
              <a:spLocks noChangeAspect="1" noChangeArrowheads="1"/>
            </p:cNvSpPr>
            <p:nvPr/>
          </p:nvSpPr>
          <p:spPr bwMode="auto">
            <a:xfrm>
              <a:off x="6342063" y="2706688"/>
              <a:ext cx="2355850" cy="1620837"/>
            </a:xfrm>
            <a:prstGeom prst="rect">
              <a:avLst/>
            </a:prstGeom>
            <a:no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pic>
          <p:nvPicPr>
            <p:cNvPr id="16" name="Picture 15" descr="square_screen"/>
            <p:cNvPicPr>
              <a:picLocks noChangeAspect="1" noChangeArrowheads="1"/>
            </p:cNvPicPr>
            <p:nvPr/>
          </p:nvPicPr>
          <p:blipFill>
            <a:blip r:embed="rId4" cstate="print"/>
            <a:srcRect/>
            <a:stretch>
              <a:fillRect/>
            </a:stretch>
          </p:blipFill>
          <p:spPr bwMode="auto">
            <a:xfrm>
              <a:off x="5715000" y="0"/>
              <a:ext cx="1981200" cy="1981200"/>
            </a:xfrm>
            <a:prstGeom prst="rect">
              <a:avLst/>
            </a:prstGeom>
            <a:noFill/>
            <a:ln w="9525">
              <a:noFill/>
              <a:miter lim="800000"/>
              <a:headEnd/>
              <a:tailEnd/>
            </a:ln>
          </p:spPr>
        </p:pic>
        <p:pic>
          <p:nvPicPr>
            <p:cNvPr id="17" name="Picture 16" descr="widescreen"/>
            <p:cNvPicPr>
              <a:picLocks noChangeAspect="1" noChangeArrowheads="1"/>
            </p:cNvPicPr>
            <p:nvPr/>
          </p:nvPicPr>
          <p:blipFill>
            <a:blip r:embed="rId5" cstate="print"/>
            <a:srcRect/>
            <a:stretch>
              <a:fillRect/>
            </a:stretch>
          </p:blipFill>
          <p:spPr bwMode="auto">
            <a:xfrm>
              <a:off x="6172200" y="2057400"/>
              <a:ext cx="2971800" cy="2228850"/>
            </a:xfrm>
            <a:prstGeom prst="rect">
              <a:avLst/>
            </a:prstGeom>
            <a:noFill/>
            <a:ln w="9525">
              <a:noFill/>
              <a:miter lim="800000"/>
              <a:headEnd/>
              <a:tailEnd/>
            </a:ln>
          </p:spPr>
        </p:pic>
        <p:sp>
          <p:nvSpPr>
            <p:cNvPr id="18" name="Text Box 74"/>
            <p:cNvSpPr txBox="1">
              <a:spLocks noChangeArrowheads="1"/>
            </p:cNvSpPr>
            <p:nvPr/>
          </p:nvSpPr>
          <p:spPr bwMode="auto">
            <a:xfrm>
              <a:off x="7620000" y="685800"/>
              <a:ext cx="555625" cy="33655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600" b="1" dirty="0"/>
                <a:t>1:1</a:t>
              </a:r>
            </a:p>
          </p:txBody>
        </p:sp>
        <p:sp>
          <p:nvSpPr>
            <p:cNvPr id="19" name="Rectangle 18"/>
            <p:cNvSpPr>
              <a:spLocks noChangeArrowheads="1"/>
            </p:cNvSpPr>
            <p:nvPr/>
          </p:nvSpPr>
          <p:spPr bwMode="auto">
            <a:xfrm>
              <a:off x="5638800" y="3429000"/>
              <a:ext cx="555625" cy="33655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600" b="1" dirty="0"/>
                <a:t>2:1</a:t>
              </a:r>
            </a:p>
          </p:txBody>
        </p:sp>
        <p:sp>
          <p:nvSpPr>
            <p:cNvPr id="20" name="Rectangle 19"/>
            <p:cNvSpPr>
              <a:spLocks noChangeArrowheads="1"/>
            </p:cNvSpPr>
            <p:nvPr/>
          </p:nvSpPr>
          <p:spPr bwMode="auto">
            <a:xfrm>
              <a:off x="5715000" y="6096000"/>
              <a:ext cx="700088" cy="33655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600" b="1" dirty="0"/>
                <a:t>16:9</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76350"/>
            <a:ext cx="8229600" cy="4800600"/>
          </a:xfrm>
        </p:spPr>
        <p:txBody>
          <a:bodyPr/>
          <a:lstStyle/>
          <a:p>
            <a:pPr eaLnBrk="1" hangingPunct="1"/>
            <a:r>
              <a:rPr lang="en-US" smtClean="0"/>
              <a:t>Determines amount of perspective distortion in picture, from none (parallel projection) to a lot (wide-angle lens)</a:t>
            </a:r>
          </a:p>
          <a:p>
            <a:pPr eaLnBrk="1" hangingPunct="1"/>
            <a:r>
              <a:rPr lang="en-US" smtClean="0"/>
              <a:t>In a </a:t>
            </a:r>
            <a:r>
              <a:rPr lang="en-US" smtClean="0">
                <a:solidFill>
                  <a:srgbClr val="A50021"/>
                </a:solidFill>
              </a:rPr>
              <a:t>frustum</a:t>
            </a:r>
            <a:r>
              <a:rPr lang="en-US" smtClean="0"/>
              <a:t>, two viewing angles: width and height angles</a:t>
            </a:r>
          </a:p>
          <a:p>
            <a:pPr lvl="1" eaLnBrk="1" hangingPunct="1"/>
            <a:r>
              <a:rPr lang="en-US" smtClean="0"/>
              <a:t>Usually  width angle is specified using the height angle and aspect ratio</a:t>
            </a:r>
          </a:p>
          <a:p>
            <a:pPr eaLnBrk="1" hangingPunct="1"/>
            <a:r>
              <a:rPr lang="en-US" smtClean="0"/>
              <a:t>Choosing </a:t>
            </a:r>
            <a:r>
              <a:rPr lang="en-US" i="1" smtClean="0"/>
              <a:t>View angle</a:t>
            </a:r>
            <a:r>
              <a:rPr lang="en-US" smtClean="0"/>
              <a:t> analogous to photographer choosing a specific type of lens (e.g., a wide-angle or telephoto lens)</a:t>
            </a:r>
          </a:p>
          <a:p>
            <a:pPr eaLnBrk="1" hangingPunct="1"/>
            <a:endParaRPr lang="en-US" smtClean="0"/>
          </a:p>
        </p:txBody>
      </p:sp>
      <p:sp>
        <p:nvSpPr>
          <p:cNvPr id="49154" name="Slide Number Placeholder 11"/>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D8AD55C0-C55B-4866-8F93-51C599EFB56A}" type="slidenum">
              <a:rPr lang="en-US"/>
              <a:pPr fontAlgn="base">
                <a:spcBef>
                  <a:spcPct val="0"/>
                </a:spcBef>
                <a:spcAft>
                  <a:spcPct val="0"/>
                </a:spcAft>
                <a:defRPr/>
              </a:pPr>
              <a:t>21</a:t>
            </a:fld>
            <a:endParaRPr lang="en-US"/>
          </a:p>
        </p:txBody>
      </p:sp>
      <p:sp>
        <p:nvSpPr>
          <p:cNvPr id="49155" name="Title 1"/>
          <p:cNvSpPr>
            <a:spLocks noGrp="1"/>
          </p:cNvSpPr>
          <p:nvPr>
            <p:ph type="title"/>
          </p:nvPr>
        </p:nvSpPr>
        <p:spPr/>
        <p:txBody>
          <a:bodyPr/>
          <a:lstStyle/>
          <a:p>
            <a:pPr eaLnBrk="1" hangingPunct="1"/>
            <a:r>
              <a:rPr lang="en-US" smtClean="0">
                <a:cs typeface="Segoe UI"/>
              </a:rPr>
              <a:t>5) View Angle (1/2)</a:t>
            </a:r>
          </a:p>
        </p:txBody>
      </p:sp>
      <p:pic>
        <p:nvPicPr>
          <p:cNvPr id="5" name="Picture 6" descr="aspect"/>
          <p:cNvPicPr>
            <a:picLocks noChangeAspect="1" noChangeArrowheads="1"/>
          </p:cNvPicPr>
          <p:nvPr/>
        </p:nvPicPr>
        <p:blipFill>
          <a:blip r:embed="rId3" cstate="print"/>
          <a:srcRect/>
          <a:stretch>
            <a:fillRect/>
          </a:stretch>
        </p:blipFill>
        <p:spPr bwMode="auto">
          <a:xfrm>
            <a:off x="1905000" y="3327400"/>
            <a:ext cx="4933950" cy="2943225"/>
          </a:xfrm>
          <a:prstGeom prst="rect">
            <a:avLst/>
          </a:prstGeom>
          <a:noFill/>
          <a:ln w="9525">
            <a:noFill/>
            <a:miter lim="800000"/>
            <a:headEnd/>
            <a:tailEnd/>
          </a:ln>
        </p:spPr>
      </p:pic>
      <p:grpSp>
        <p:nvGrpSpPr>
          <p:cNvPr id="6" name="Group 15"/>
          <p:cNvGrpSpPr>
            <a:grpSpLocks/>
          </p:cNvGrpSpPr>
          <p:nvPr/>
        </p:nvGrpSpPr>
        <p:grpSpPr bwMode="auto">
          <a:xfrm>
            <a:off x="5076825" y="3417888"/>
            <a:ext cx="1066800" cy="742950"/>
            <a:chOff x="2496" y="2880"/>
            <a:chExt cx="672" cy="468"/>
          </a:xfrm>
        </p:grpSpPr>
        <p:sp>
          <p:nvSpPr>
            <p:cNvPr id="49162" name="Text Box 8"/>
            <p:cNvSpPr txBox="1">
              <a:spLocks noChangeArrowheads="1"/>
            </p:cNvSpPr>
            <p:nvPr/>
          </p:nvSpPr>
          <p:spPr bwMode="auto">
            <a:xfrm>
              <a:off x="2592" y="2880"/>
              <a:ext cx="576" cy="326"/>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Width angle</a:t>
              </a:r>
            </a:p>
          </p:txBody>
        </p:sp>
        <p:cxnSp>
          <p:nvCxnSpPr>
            <p:cNvPr id="49163" name="AutoShape 9"/>
            <p:cNvCxnSpPr>
              <a:cxnSpLocks noChangeShapeType="1"/>
            </p:cNvCxnSpPr>
            <p:nvPr/>
          </p:nvCxnSpPr>
          <p:spPr bwMode="auto">
            <a:xfrm>
              <a:off x="2496" y="3216"/>
              <a:ext cx="384" cy="132"/>
            </a:xfrm>
            <a:prstGeom prst="curvedConnector2">
              <a:avLst/>
            </a:prstGeom>
            <a:noFill/>
            <a:ln w="9525">
              <a:solidFill>
                <a:schemeClr val="tx1"/>
              </a:solidFill>
              <a:round/>
              <a:headEnd type="triangle" w="med" len="med"/>
              <a:tailEnd type="triangle" w="med" len="med"/>
            </a:ln>
          </p:spPr>
        </p:cxnSp>
      </p:grpSp>
      <p:grpSp>
        <p:nvGrpSpPr>
          <p:cNvPr id="9" name="Group 19"/>
          <p:cNvGrpSpPr>
            <a:grpSpLocks/>
          </p:cNvGrpSpPr>
          <p:nvPr/>
        </p:nvGrpSpPr>
        <p:grpSpPr bwMode="auto">
          <a:xfrm>
            <a:off x="5994400" y="4406900"/>
            <a:ext cx="1139825" cy="847725"/>
            <a:chOff x="3074" y="3503"/>
            <a:chExt cx="718" cy="534"/>
          </a:xfrm>
        </p:grpSpPr>
        <p:sp>
          <p:nvSpPr>
            <p:cNvPr id="49160" name="Text Box 11"/>
            <p:cNvSpPr txBox="1">
              <a:spLocks noChangeArrowheads="1"/>
            </p:cNvSpPr>
            <p:nvPr/>
          </p:nvSpPr>
          <p:spPr bwMode="auto">
            <a:xfrm>
              <a:off x="3168" y="3696"/>
              <a:ext cx="624" cy="326"/>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Height angle</a:t>
              </a:r>
            </a:p>
          </p:txBody>
        </p:sp>
        <p:sp>
          <p:nvSpPr>
            <p:cNvPr id="49161" name="Freeform 18"/>
            <p:cNvSpPr>
              <a:spLocks/>
            </p:cNvSpPr>
            <p:nvPr/>
          </p:nvSpPr>
          <p:spPr bwMode="auto">
            <a:xfrm>
              <a:off x="3074" y="3503"/>
              <a:ext cx="68" cy="534"/>
            </a:xfrm>
            <a:custGeom>
              <a:avLst/>
              <a:gdLst>
                <a:gd name="T0" fmla="*/ 0 w 68"/>
                <a:gd name="T1" fmla="*/ 534 h 534"/>
                <a:gd name="T2" fmla="*/ 54 w 68"/>
                <a:gd name="T3" fmla="*/ 360 h 534"/>
                <a:gd name="T4" fmla="*/ 61 w 68"/>
                <a:gd name="T5" fmla="*/ 169 h 534"/>
                <a:gd name="T6" fmla="*/ 9 w 68"/>
                <a:gd name="T7" fmla="*/ 0 h 534"/>
                <a:gd name="T8" fmla="*/ 0 60000 65536"/>
                <a:gd name="T9" fmla="*/ 0 60000 65536"/>
                <a:gd name="T10" fmla="*/ 0 60000 65536"/>
                <a:gd name="T11" fmla="*/ 0 60000 65536"/>
                <a:gd name="T12" fmla="*/ 0 w 68"/>
                <a:gd name="T13" fmla="*/ 0 h 534"/>
                <a:gd name="T14" fmla="*/ 68 w 68"/>
                <a:gd name="T15" fmla="*/ 534 h 534"/>
              </a:gdLst>
              <a:ahLst/>
              <a:cxnLst>
                <a:cxn ang="T8">
                  <a:pos x="T0" y="T1"/>
                </a:cxn>
                <a:cxn ang="T9">
                  <a:pos x="T2" y="T3"/>
                </a:cxn>
                <a:cxn ang="T10">
                  <a:pos x="T4" y="T5"/>
                </a:cxn>
                <a:cxn ang="T11">
                  <a:pos x="T6" y="T7"/>
                </a:cxn>
              </a:cxnLst>
              <a:rect l="T12" t="T13" r="T14" b="T15"/>
              <a:pathLst>
                <a:path w="68" h="534">
                  <a:moveTo>
                    <a:pt x="0" y="534"/>
                  </a:moveTo>
                  <a:cubicBezTo>
                    <a:pt x="9" y="505"/>
                    <a:pt x="44" y="421"/>
                    <a:pt x="54" y="360"/>
                  </a:cubicBezTo>
                  <a:cubicBezTo>
                    <a:pt x="64" y="299"/>
                    <a:pt x="68" y="229"/>
                    <a:pt x="61" y="169"/>
                  </a:cubicBezTo>
                  <a:cubicBezTo>
                    <a:pt x="54" y="109"/>
                    <a:pt x="20" y="35"/>
                    <a:pt x="9" y="0"/>
                  </a:cubicBezTo>
                </a:path>
              </a:pathLst>
            </a:custGeom>
            <a:noFill/>
            <a:ln w="9525">
              <a:solidFill>
                <a:schemeClr val="tx1"/>
              </a:solidFill>
              <a:round/>
              <a:headEnd type="triangle" w="med" len="med"/>
              <a:tailEnd type="triangle" w="med" len="med"/>
            </a:ln>
          </p:spPr>
          <p:txBody>
            <a:bodyPr/>
            <a:lstStyle/>
            <a:p>
              <a:endParaRPr lang="en-US"/>
            </a:p>
          </p:txBody>
        </p:sp>
      </p:grpSp>
      <p:sp>
        <p:nvSpPr>
          <p:cNvPr id="4" name="TextBox 3"/>
          <p:cNvSpPr txBox="1">
            <a:spLocks noChangeArrowheads="1"/>
          </p:cNvSpPr>
          <p:nvPr/>
        </p:nvSpPr>
        <p:spPr bwMode="auto">
          <a:xfrm>
            <a:off x="6604000" y="3581400"/>
            <a:ext cx="2125663" cy="739775"/>
          </a:xfrm>
          <a:prstGeom prst="rect">
            <a:avLst/>
          </a:prstGeom>
          <a:noFill/>
          <a:ln w="9525">
            <a:noFill/>
            <a:miter lim="800000"/>
            <a:headEnd/>
            <a:tailEnd/>
          </a:ln>
        </p:spPr>
        <p:txBody>
          <a:bodyPr wrap="none">
            <a:spAutoFit/>
          </a:bodyPr>
          <a:lstStyle/>
          <a:p>
            <a:r>
              <a:rPr lang="en-US" sz="1400">
                <a:latin typeface="Corbel" pitchFamily="34" charset="0"/>
              </a:rPr>
              <a:t>The </a:t>
            </a:r>
            <a:r>
              <a:rPr lang="en-US" sz="1400" i="1">
                <a:latin typeface="Corbel" pitchFamily="34" charset="0"/>
              </a:rPr>
              <a:t>aspect ratio </a:t>
            </a:r>
            <a:r>
              <a:rPr lang="en-US" sz="1400">
                <a:latin typeface="Corbel" pitchFamily="34" charset="0"/>
              </a:rPr>
              <a:t>is defined</a:t>
            </a:r>
          </a:p>
          <a:p>
            <a:r>
              <a:rPr lang="en-US" sz="1400">
                <a:latin typeface="Corbel" pitchFamily="34" charset="0"/>
              </a:rPr>
              <a:t>by width/height or </a:t>
            </a:r>
          </a:p>
          <a:p>
            <a:r>
              <a:rPr lang="en-US" sz="1400">
                <a:latin typeface="Corbel" pitchFamily="34" charset="0"/>
              </a:rPr>
              <a:t>width angle/height angle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eaLnBrk="1" hangingPunct="1"/>
            <a:r>
              <a:rPr lang="en-US" smtClean="0"/>
              <a:t>Lenses made for distance shots often have a nearly parallel viewing angle and cause little perspective distortion, though they foreshorten depth</a:t>
            </a:r>
          </a:p>
          <a:p>
            <a:pPr eaLnBrk="1" hangingPunct="1"/>
            <a:r>
              <a:rPr lang="en-US" smtClean="0"/>
              <a:t>Wide-angle lenses cause a lot of perspective distortion</a:t>
            </a:r>
          </a:p>
        </p:txBody>
      </p:sp>
      <p:sp>
        <p:nvSpPr>
          <p:cNvPr id="51202" name="Slide Number Placeholder 6"/>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7B436D60-E11C-47FB-B24B-23A816EC4100}" type="slidenum">
              <a:rPr lang="en-US"/>
              <a:pPr fontAlgn="base">
                <a:spcBef>
                  <a:spcPct val="0"/>
                </a:spcBef>
                <a:spcAft>
                  <a:spcPct val="0"/>
                </a:spcAft>
                <a:defRPr/>
              </a:pPr>
              <a:t>22</a:t>
            </a:fld>
            <a:endParaRPr lang="en-US"/>
          </a:p>
        </p:txBody>
      </p:sp>
      <p:sp>
        <p:nvSpPr>
          <p:cNvPr id="51203" name="Title 1"/>
          <p:cNvSpPr>
            <a:spLocks noGrp="1"/>
          </p:cNvSpPr>
          <p:nvPr>
            <p:ph type="title"/>
          </p:nvPr>
        </p:nvSpPr>
        <p:spPr/>
        <p:txBody>
          <a:bodyPr/>
          <a:lstStyle/>
          <a:p>
            <a:pPr eaLnBrk="1" hangingPunct="1"/>
            <a:r>
              <a:rPr lang="en-US" smtClean="0">
                <a:cs typeface="Segoe UI"/>
              </a:rPr>
              <a:t>5) Viewing Angle (2/2)</a:t>
            </a:r>
          </a:p>
        </p:txBody>
      </p:sp>
      <p:pic>
        <p:nvPicPr>
          <p:cNvPr id="4" name="Picture 20" descr="008b"/>
          <p:cNvPicPr>
            <a:picLocks noChangeAspect="1" noChangeArrowheads="1"/>
          </p:cNvPicPr>
          <p:nvPr/>
        </p:nvPicPr>
        <p:blipFill>
          <a:blip r:embed="rId3" cstate="print"/>
          <a:srcRect/>
          <a:stretch>
            <a:fillRect/>
          </a:stretch>
        </p:blipFill>
        <p:spPr bwMode="auto">
          <a:xfrm>
            <a:off x="1720850" y="4692650"/>
            <a:ext cx="5549900" cy="1365250"/>
          </a:xfrm>
          <a:prstGeom prst="rect">
            <a:avLst/>
          </a:prstGeom>
          <a:noFill/>
          <a:ln w="9525">
            <a:noFill/>
            <a:miter lim="800000"/>
            <a:headEnd/>
            <a:tailEnd/>
          </a:ln>
        </p:spPr>
      </p:pic>
      <p:sp>
        <p:nvSpPr>
          <p:cNvPr id="5" name="Text Box 7"/>
          <p:cNvSpPr txBox="1">
            <a:spLocks noChangeArrowheads="1"/>
          </p:cNvSpPr>
          <p:nvPr/>
        </p:nvSpPr>
        <p:spPr bwMode="auto">
          <a:xfrm>
            <a:off x="5410200" y="2933700"/>
            <a:ext cx="1905000" cy="336550"/>
          </a:xfrm>
          <a:prstGeom prst="rect">
            <a:avLst/>
          </a:prstGeom>
          <a:noFill/>
          <a:ln w="9525">
            <a:noFill/>
            <a:miter lim="800000"/>
            <a:headEnd/>
            <a:tailEnd/>
          </a:ln>
        </p:spPr>
        <p:txBody>
          <a:bodyPr>
            <a:spAutoFit/>
          </a:bodyPr>
          <a:lstStyle/>
          <a:p>
            <a:pPr>
              <a:spcBef>
                <a:spcPct val="50000"/>
              </a:spcBef>
            </a:pPr>
            <a:r>
              <a:rPr lang="en-US" sz="1600">
                <a:latin typeface="Verdana" pitchFamily="34" charset="0"/>
              </a:rPr>
              <a:t>Resulting picture</a:t>
            </a:r>
          </a:p>
        </p:txBody>
      </p:sp>
      <p:pic>
        <p:nvPicPr>
          <p:cNvPr id="6" name="Picture 18" descr="008a"/>
          <p:cNvPicPr>
            <a:picLocks noChangeAspect="1" noChangeArrowheads="1"/>
          </p:cNvPicPr>
          <p:nvPr/>
        </p:nvPicPr>
        <p:blipFill>
          <a:blip r:embed="rId4" cstate="print"/>
          <a:srcRect/>
          <a:stretch>
            <a:fillRect/>
          </a:stretch>
        </p:blipFill>
        <p:spPr bwMode="auto">
          <a:xfrm>
            <a:off x="1752600" y="3276600"/>
            <a:ext cx="5549900" cy="1181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199" y="1219200"/>
            <a:ext cx="8164287" cy="5334000"/>
          </a:xfrm>
        </p:spPr>
        <p:txBody>
          <a:bodyPr/>
          <a:lstStyle/>
          <a:p>
            <a:pPr marL="274292" indent="-274292" eaLnBrk="1" fontAlgn="auto" hangingPunct="1">
              <a:spcAft>
                <a:spcPts val="0"/>
              </a:spcAft>
              <a:buFont typeface="Wingdings 3"/>
              <a:buChar char=""/>
              <a:defRPr/>
            </a:pPr>
            <a:r>
              <a:rPr lang="en-US" dirty="0" smtClean="0"/>
              <a:t>With what we have so far we can define four rays extending to infinity defining the edges of our current view volume</a:t>
            </a:r>
          </a:p>
          <a:p>
            <a:pPr marL="274292" indent="-274292" eaLnBrk="1" fontAlgn="auto" hangingPunct="1">
              <a:spcAft>
                <a:spcPts val="0"/>
              </a:spcAft>
              <a:buFont typeface="Wingdings 3"/>
              <a:buChar char=""/>
              <a:defRPr/>
            </a:pPr>
            <a:r>
              <a:rPr lang="en-US" dirty="0" smtClean="0"/>
              <a:t>Now we need to bound front and back to make a finite volume -- can do this using the </a:t>
            </a:r>
            <a:r>
              <a:rPr lang="en-US" b="1" i="1" dirty="0" smtClean="0"/>
              <a:t>near</a:t>
            </a:r>
            <a:r>
              <a:rPr lang="en-US" i="1" dirty="0" smtClean="0"/>
              <a:t> </a:t>
            </a:r>
            <a:r>
              <a:rPr lang="en-US" dirty="0" smtClean="0"/>
              <a:t>and </a:t>
            </a:r>
            <a:r>
              <a:rPr lang="en-US" b="1" i="1" dirty="0" smtClean="0"/>
              <a:t>far </a:t>
            </a:r>
            <a:r>
              <a:rPr lang="en-US" b="1" dirty="0" smtClean="0"/>
              <a:t>clipping planes</a:t>
            </a:r>
            <a:r>
              <a:rPr lang="en-US" dirty="0" smtClean="0"/>
              <a:t>, defined by distances along  the look vector (Also note that our look vector and clipping planes are </a:t>
            </a:r>
            <a:r>
              <a:rPr lang="en-US" b="1" dirty="0" smtClean="0"/>
              <a:t>perpendicular</a:t>
            </a:r>
            <a:r>
              <a:rPr lang="en-US" dirty="0" smtClean="0"/>
              <a:t>)</a:t>
            </a:r>
            <a:endParaRPr lang="en-US" dirty="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a:p>
          <a:p>
            <a:pPr marL="0" indent="0" eaLnBrk="1" fontAlgn="auto" hangingPunct="1">
              <a:spcAft>
                <a:spcPts val="0"/>
              </a:spcAft>
              <a:buFont typeface="Wingdings 3"/>
              <a:buNone/>
              <a:defRPr/>
            </a:pPr>
            <a:endParaRPr lang="en-US" dirty="0" smtClean="0"/>
          </a:p>
          <a:p>
            <a:pPr marL="274292" indent="-274292" eaLnBrk="1" fontAlgn="auto" hangingPunct="1">
              <a:spcAft>
                <a:spcPts val="0"/>
              </a:spcAft>
              <a:buFont typeface="Wingdings 3"/>
              <a:buChar char=""/>
              <a:defRPr/>
            </a:pPr>
            <a:r>
              <a:rPr lang="en-US" dirty="0" smtClean="0"/>
              <a:t>This volume defines what we can see in the scene</a:t>
            </a:r>
          </a:p>
          <a:p>
            <a:pPr marL="274292" indent="-274292" eaLnBrk="1" fontAlgn="auto" hangingPunct="1">
              <a:spcAft>
                <a:spcPts val="0"/>
              </a:spcAft>
              <a:buFont typeface="Wingdings 3"/>
              <a:buChar char=""/>
              <a:defRPr/>
            </a:pPr>
            <a:r>
              <a:rPr lang="en-US" dirty="0" smtClean="0"/>
              <a:t>Objects outside are </a:t>
            </a:r>
            <a:r>
              <a:rPr lang="en-US" b="1" dirty="0" smtClean="0"/>
              <a:t>discarded</a:t>
            </a:r>
          </a:p>
          <a:p>
            <a:pPr marL="274292" indent="-274292" eaLnBrk="1" fontAlgn="auto" hangingPunct="1">
              <a:spcAft>
                <a:spcPts val="0"/>
              </a:spcAft>
              <a:buFont typeface="Wingdings 3"/>
              <a:buChar char=""/>
              <a:defRPr/>
            </a:pPr>
            <a:r>
              <a:rPr lang="en-US" dirty="0" smtClean="0"/>
              <a:t>Objects intersecting faces of the volume are “</a:t>
            </a:r>
            <a:r>
              <a:rPr lang="en-US" b="1" dirty="0" smtClean="0"/>
              <a:t>clipped</a:t>
            </a:r>
            <a:r>
              <a:rPr lang="en-US" dirty="0" smtClean="0"/>
              <a:t>” </a:t>
            </a:r>
          </a:p>
        </p:txBody>
      </p:sp>
      <p:sp>
        <p:nvSpPr>
          <p:cNvPr id="53250" name="Slide Number Placeholder 4"/>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989D3B99-2F90-4AC4-A2D0-854D2E6571A6}" type="slidenum">
              <a:rPr lang="en-US"/>
              <a:pPr fontAlgn="base">
                <a:spcBef>
                  <a:spcPct val="0"/>
                </a:spcBef>
                <a:spcAft>
                  <a:spcPct val="0"/>
                </a:spcAft>
                <a:defRPr/>
              </a:pPr>
              <a:t>23</a:t>
            </a:fld>
            <a:endParaRPr lang="en-US"/>
          </a:p>
        </p:txBody>
      </p:sp>
      <p:sp>
        <p:nvSpPr>
          <p:cNvPr id="53251" name="Title 1"/>
          <p:cNvSpPr>
            <a:spLocks noGrp="1"/>
          </p:cNvSpPr>
          <p:nvPr>
            <p:ph type="title"/>
          </p:nvPr>
        </p:nvSpPr>
        <p:spPr/>
        <p:txBody>
          <a:bodyPr/>
          <a:lstStyle/>
          <a:p>
            <a:pPr eaLnBrk="1" hangingPunct="1"/>
            <a:r>
              <a:rPr lang="en-US" smtClean="0">
                <a:cs typeface="Segoe UI"/>
              </a:rPr>
              <a:t>6) Near and Far Clipping Planes (1/2)</a:t>
            </a:r>
          </a:p>
        </p:txBody>
      </p:sp>
      <p:pic>
        <p:nvPicPr>
          <p:cNvPr id="4" name="Picture 22" descr="009"/>
          <p:cNvPicPr>
            <a:picLocks noChangeAspect="1" noChangeArrowheads="1"/>
          </p:cNvPicPr>
          <p:nvPr/>
        </p:nvPicPr>
        <p:blipFill>
          <a:blip r:embed="rId3" cstate="print"/>
          <a:srcRect/>
          <a:stretch>
            <a:fillRect/>
          </a:stretch>
        </p:blipFill>
        <p:spPr bwMode="auto">
          <a:xfrm>
            <a:off x="1828800" y="2852738"/>
            <a:ext cx="5629275"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eaLnBrk="1" hangingPunct="1">
              <a:lnSpc>
                <a:spcPct val="80000"/>
              </a:lnSpc>
            </a:pPr>
            <a:r>
              <a:rPr lang="en-US" sz="1800" smtClean="0"/>
              <a:t>Reasons for </a:t>
            </a:r>
            <a:r>
              <a:rPr lang="en-US" sz="1800" i="1" smtClean="0"/>
              <a:t>Front </a:t>
            </a:r>
            <a:r>
              <a:rPr lang="en-US" sz="1800" smtClean="0"/>
              <a:t>(near) </a:t>
            </a:r>
            <a:r>
              <a:rPr lang="en-US" sz="1800" i="1" smtClean="0"/>
              <a:t>clipping plane</a:t>
            </a:r>
            <a:r>
              <a:rPr lang="en-US" sz="1800" smtClean="0"/>
              <a:t>:</a:t>
            </a:r>
          </a:p>
          <a:p>
            <a:pPr lvl="1" eaLnBrk="1" hangingPunct="1">
              <a:lnSpc>
                <a:spcPct val="80000"/>
              </a:lnSpc>
            </a:pPr>
            <a:r>
              <a:rPr lang="en-US" smtClean="0"/>
              <a:t>Usually don’t want to draw things too close to camera</a:t>
            </a:r>
          </a:p>
          <a:p>
            <a:pPr lvl="2" eaLnBrk="1" hangingPunct="1">
              <a:lnSpc>
                <a:spcPct val="80000"/>
              </a:lnSpc>
            </a:pPr>
            <a:r>
              <a:rPr lang="en-US" smtClean="0"/>
              <a:t>would block view of rest of scene</a:t>
            </a:r>
          </a:p>
          <a:p>
            <a:pPr lvl="2" eaLnBrk="1" hangingPunct="1">
              <a:lnSpc>
                <a:spcPct val="80000"/>
              </a:lnSpc>
            </a:pPr>
            <a:r>
              <a:rPr lang="en-US" smtClean="0"/>
              <a:t>objects would be distorted</a:t>
            </a:r>
          </a:p>
          <a:p>
            <a:pPr lvl="1" eaLnBrk="1" hangingPunct="1">
              <a:lnSpc>
                <a:spcPct val="80000"/>
              </a:lnSpc>
            </a:pPr>
            <a:r>
              <a:rPr lang="en-US" smtClean="0"/>
              <a:t>Don’t want to draw things behind camera</a:t>
            </a:r>
          </a:p>
          <a:p>
            <a:pPr lvl="2" eaLnBrk="1" hangingPunct="1">
              <a:lnSpc>
                <a:spcPct val="80000"/>
              </a:lnSpc>
            </a:pPr>
            <a:r>
              <a:rPr lang="en-US" smtClean="0"/>
              <a:t>wouldn’t expect to see things behind  camera</a:t>
            </a:r>
          </a:p>
          <a:p>
            <a:pPr lvl="2" eaLnBrk="1" hangingPunct="1">
              <a:lnSpc>
                <a:spcPct val="80000"/>
              </a:lnSpc>
            </a:pPr>
            <a:r>
              <a:rPr lang="en-US" smtClean="0"/>
              <a:t>in the case of perspective camera, if we were to draw things behind camera, they would appear upside-down and inside-out because of perspective transformation</a:t>
            </a:r>
          </a:p>
          <a:p>
            <a:pPr eaLnBrk="1" hangingPunct="1">
              <a:lnSpc>
                <a:spcPct val="80000"/>
              </a:lnSpc>
            </a:pPr>
            <a:r>
              <a:rPr lang="en-US" sz="1800" smtClean="0"/>
              <a:t>Reasons for </a:t>
            </a:r>
            <a:r>
              <a:rPr lang="en-US" sz="1800" i="1" smtClean="0"/>
              <a:t>Back</a:t>
            </a:r>
            <a:r>
              <a:rPr lang="en-US" sz="1800" smtClean="0"/>
              <a:t> (far) </a:t>
            </a:r>
            <a:r>
              <a:rPr lang="en-US" sz="1800" i="1" smtClean="0"/>
              <a:t>clipping plane</a:t>
            </a:r>
            <a:r>
              <a:rPr lang="en-US" sz="1800" smtClean="0"/>
              <a:t>:</a:t>
            </a:r>
          </a:p>
          <a:p>
            <a:pPr lvl="1" eaLnBrk="1" hangingPunct="1">
              <a:lnSpc>
                <a:spcPct val="80000"/>
              </a:lnSpc>
            </a:pPr>
            <a:r>
              <a:rPr lang="en-US" smtClean="0"/>
              <a:t>Don’t want to draw objects too far away from camera</a:t>
            </a:r>
          </a:p>
          <a:p>
            <a:pPr lvl="2" eaLnBrk="1" hangingPunct="1">
              <a:lnSpc>
                <a:spcPct val="80000"/>
              </a:lnSpc>
            </a:pPr>
            <a:r>
              <a:rPr lang="en-US" smtClean="0"/>
              <a:t>distant objects may appear too small to be visually significant, but still take long time to render</a:t>
            </a:r>
          </a:p>
          <a:p>
            <a:pPr lvl="2" eaLnBrk="1" hangingPunct="1">
              <a:lnSpc>
                <a:spcPct val="80000"/>
              </a:lnSpc>
            </a:pPr>
            <a:r>
              <a:rPr lang="en-US" smtClean="0"/>
              <a:t>by discarding them we lose a small amount of detail but reclaim a lot of rendering time</a:t>
            </a:r>
          </a:p>
          <a:p>
            <a:pPr lvl="2" eaLnBrk="1" hangingPunct="1">
              <a:lnSpc>
                <a:spcPct val="80000"/>
              </a:lnSpc>
            </a:pPr>
            <a:r>
              <a:rPr lang="en-US" smtClean="0"/>
              <a:t>can also help to declutter a scene</a:t>
            </a:r>
          </a:p>
          <a:p>
            <a:pPr eaLnBrk="1" hangingPunct="1"/>
            <a:r>
              <a:rPr lang="en-US" smtClean="0"/>
              <a:t>These planes need to be properly placed, not too close to the camera, not too far (mathematical justification next time)</a:t>
            </a:r>
          </a:p>
        </p:txBody>
      </p:sp>
      <p:sp>
        <p:nvSpPr>
          <p:cNvPr id="55298"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B9EFDC8D-4B30-4685-89F8-06EE98082E95}" type="slidenum">
              <a:rPr lang="en-US"/>
              <a:pPr fontAlgn="base">
                <a:spcBef>
                  <a:spcPct val="0"/>
                </a:spcBef>
                <a:spcAft>
                  <a:spcPct val="0"/>
                </a:spcAft>
                <a:defRPr/>
              </a:pPr>
              <a:t>24</a:t>
            </a:fld>
            <a:endParaRPr lang="en-US"/>
          </a:p>
        </p:txBody>
      </p:sp>
      <p:sp>
        <p:nvSpPr>
          <p:cNvPr id="55299" name="Title 1"/>
          <p:cNvSpPr>
            <a:spLocks noGrp="1"/>
          </p:cNvSpPr>
          <p:nvPr>
            <p:ph type="title"/>
          </p:nvPr>
        </p:nvSpPr>
        <p:spPr/>
        <p:txBody>
          <a:bodyPr/>
          <a:lstStyle/>
          <a:p>
            <a:pPr eaLnBrk="1" hangingPunct="1"/>
            <a:r>
              <a:rPr lang="en-US" smtClean="0">
                <a:cs typeface="Segoe UI"/>
              </a:rPr>
              <a:t>6) Near and Far Clipping Planes (2/2)</a:t>
            </a:r>
          </a:p>
        </p:txBody>
      </p:sp>
      <p:sp>
        <p:nvSpPr>
          <p:cNvPr id="5" name="TextBox 4"/>
          <p:cNvSpPr txBox="1">
            <a:spLocks noChangeArrowheads="1"/>
          </p:cNvSpPr>
          <p:nvPr/>
        </p:nvSpPr>
        <p:spPr bwMode="auto">
          <a:xfrm>
            <a:off x="7859713" y="5802313"/>
            <a:ext cx="830262" cy="369887"/>
          </a:xfrm>
          <a:prstGeom prst="rect">
            <a:avLst/>
          </a:prstGeom>
          <a:noFill/>
          <a:ln w="9525">
            <a:noFill/>
            <a:miter lim="800000"/>
            <a:headEnd/>
            <a:tailEnd/>
          </a:ln>
        </p:spPr>
        <p:txBody>
          <a:bodyPr wrap="none">
            <a:spAutoFit/>
          </a:bodyPr>
          <a:lstStyle/>
          <a:p>
            <a:r>
              <a:rPr lang="en-US">
                <a:latin typeface="Corbel" pitchFamily="34" charset="0"/>
              </a:rPr>
              <a:t>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181600"/>
          </a:xfrm>
        </p:spPr>
        <p:txBody>
          <a:bodyPr>
            <a:normAutofit fontScale="92500" lnSpcReduction="10000"/>
          </a:bodyPr>
          <a:lstStyle/>
          <a:p>
            <a:pPr marL="274292" indent="-274292" eaLnBrk="1" fontAlgn="auto" hangingPunct="1">
              <a:spcAft>
                <a:spcPts val="0"/>
              </a:spcAft>
              <a:buFont typeface="Wingdings 3"/>
              <a:buChar char=""/>
              <a:defRPr/>
            </a:pPr>
            <a:r>
              <a:rPr lang="en-US" b="1" dirty="0" smtClean="0"/>
              <a:t>Problem:</a:t>
            </a:r>
            <a:r>
              <a:rPr lang="en-US" dirty="0" smtClean="0"/>
              <a:t> Sometimes in a game you can position the camera in the right spot that the front of an object gets clipped, letting you see inside of it.</a:t>
            </a:r>
          </a:p>
          <a:p>
            <a:pPr marL="274292" indent="-274292" eaLnBrk="1" fontAlgn="auto" hangingPunct="1">
              <a:spcAft>
                <a:spcPts val="0"/>
              </a:spcAft>
              <a:buFont typeface="Wingdings 3"/>
              <a:buChar char=""/>
              <a:defRPr/>
            </a:pPr>
            <a:r>
              <a:rPr lang="en-US" dirty="0" smtClean="0"/>
              <a:t>Video games use various techniques to avoid this glitch. One technique is to have </a:t>
            </a:r>
            <a:r>
              <a:rPr lang="en-US" b="1" dirty="0" smtClean="0"/>
              <a:t>objects</a:t>
            </a:r>
            <a:r>
              <a:rPr lang="en-US" dirty="0" smtClean="0"/>
              <a:t> that are very close to the </a:t>
            </a:r>
            <a:r>
              <a:rPr lang="en-US" b="1" dirty="0" smtClean="0"/>
              <a:t>near clip plane fade out before</a:t>
            </a:r>
            <a:r>
              <a:rPr lang="en-US" dirty="0" smtClean="0"/>
              <a:t> they get </a:t>
            </a:r>
            <a:r>
              <a:rPr lang="en-US" b="1" dirty="0" smtClean="0"/>
              <a:t>cut off</a:t>
            </a:r>
            <a:r>
              <a:rPr lang="en-US" dirty="0" smtClean="0"/>
              <a:t>, as can be seen below</a:t>
            </a:r>
          </a:p>
          <a:p>
            <a:pPr marL="274292" indent="-274292" eaLnBrk="1" fontAlgn="auto" hangingPunct="1">
              <a:spcAft>
                <a:spcPts val="0"/>
              </a:spcAft>
              <a:buFont typeface="Wingdings 3"/>
              <a:buChar char=""/>
              <a:defRPr/>
            </a:pPr>
            <a:endParaRPr lang="en-US" dirty="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a:p>
          <a:p>
            <a:pPr marL="274292" indent="-274292" eaLnBrk="1" fontAlgn="auto" hangingPunct="1">
              <a:spcAft>
                <a:spcPts val="0"/>
              </a:spcAft>
              <a:buFont typeface="Wingdings 3"/>
              <a:buChar char=""/>
              <a:defRPr/>
            </a:pPr>
            <a:r>
              <a:rPr lang="en-US" dirty="0"/>
              <a:t>This technique gives a clean look while solving the near clipping problem (the wooden fence fades out as the camera follows the running wolf).</a:t>
            </a:r>
          </a:p>
          <a:p>
            <a:pPr marL="274292" indent="-274292" eaLnBrk="1" fontAlgn="auto" hangingPunct="1">
              <a:spcAft>
                <a:spcPts val="0"/>
              </a:spcAft>
              <a:buFont typeface="Wingdings 3"/>
              <a:buChar char=""/>
              <a:defRPr/>
            </a:pPr>
            <a:endParaRPr lang="en-US" dirty="0"/>
          </a:p>
        </p:txBody>
      </p:sp>
      <p:sp>
        <p:nvSpPr>
          <p:cNvPr id="57346" name="Slide Number Placeholder 6"/>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EFA1DBF5-8987-4658-A8C1-0D502B804094}" type="slidenum">
              <a:rPr lang="en-US"/>
              <a:pPr fontAlgn="base">
                <a:spcBef>
                  <a:spcPct val="0"/>
                </a:spcBef>
                <a:spcAft>
                  <a:spcPct val="0"/>
                </a:spcAft>
                <a:defRPr/>
              </a:pPr>
              <a:t>25</a:t>
            </a:fld>
            <a:endParaRPr lang="en-US"/>
          </a:p>
        </p:txBody>
      </p:sp>
      <p:sp>
        <p:nvSpPr>
          <p:cNvPr id="57347" name="Title 1"/>
          <p:cNvSpPr>
            <a:spLocks noGrp="1"/>
          </p:cNvSpPr>
          <p:nvPr>
            <p:ph type="title"/>
          </p:nvPr>
        </p:nvSpPr>
        <p:spPr/>
        <p:txBody>
          <a:bodyPr/>
          <a:lstStyle/>
          <a:p>
            <a:pPr eaLnBrk="1" hangingPunct="1"/>
            <a:r>
              <a:rPr lang="en-US" smtClean="0">
                <a:cs typeface="Segoe UI"/>
              </a:rPr>
              <a:t>Games and Planes (1/2)</a:t>
            </a:r>
          </a:p>
        </p:txBody>
      </p:sp>
      <p:pic>
        <p:nvPicPr>
          <p:cNvPr id="4" name="Picture 11" descr="A"/>
          <p:cNvPicPr>
            <a:picLocks noChangeAspect="1" noChangeArrowheads="1"/>
          </p:cNvPicPr>
          <p:nvPr/>
        </p:nvPicPr>
        <p:blipFill>
          <a:blip r:embed="rId3" cstate="print"/>
          <a:srcRect/>
          <a:stretch>
            <a:fillRect/>
          </a:stretch>
        </p:blipFill>
        <p:spPr bwMode="auto">
          <a:xfrm>
            <a:off x="1143000" y="2743200"/>
            <a:ext cx="3276600" cy="2454275"/>
          </a:xfrm>
          <a:prstGeom prst="rect">
            <a:avLst/>
          </a:prstGeom>
          <a:noFill/>
          <a:ln w="9525">
            <a:noFill/>
            <a:miter lim="800000"/>
            <a:headEnd/>
            <a:tailEnd/>
          </a:ln>
        </p:spPr>
      </p:pic>
      <p:pic>
        <p:nvPicPr>
          <p:cNvPr id="5" name="Picture 12" descr="B"/>
          <p:cNvPicPr>
            <a:picLocks noChangeAspect="1" noChangeArrowheads="1"/>
          </p:cNvPicPr>
          <p:nvPr/>
        </p:nvPicPr>
        <p:blipFill>
          <a:blip r:embed="rId4" cstate="print"/>
          <a:srcRect/>
          <a:stretch>
            <a:fillRect/>
          </a:stretch>
        </p:blipFill>
        <p:spPr bwMode="auto">
          <a:xfrm>
            <a:off x="4495800" y="2743200"/>
            <a:ext cx="3276600" cy="2463800"/>
          </a:xfrm>
          <a:prstGeom prst="rect">
            <a:avLst/>
          </a:prstGeom>
          <a:noFill/>
          <a:ln w="9525">
            <a:noFill/>
            <a:miter lim="800000"/>
            <a:headEnd/>
            <a:tailEnd/>
          </a:ln>
        </p:spPr>
      </p:pic>
      <p:sp>
        <p:nvSpPr>
          <p:cNvPr id="6" name="TextBox 5"/>
          <p:cNvSpPr txBox="1">
            <a:spLocks noChangeArrowheads="1"/>
          </p:cNvSpPr>
          <p:nvPr/>
        </p:nvSpPr>
        <p:spPr bwMode="auto">
          <a:xfrm>
            <a:off x="2760663" y="5268913"/>
            <a:ext cx="3470275" cy="369887"/>
          </a:xfrm>
          <a:prstGeom prst="rect">
            <a:avLst/>
          </a:prstGeom>
          <a:noFill/>
          <a:ln w="9525">
            <a:noFill/>
            <a:miter lim="800000"/>
            <a:headEnd/>
            <a:tailEnd/>
          </a:ln>
        </p:spPr>
        <p:txBody>
          <a:bodyPr wrap="none">
            <a:spAutoFit/>
          </a:bodyPr>
          <a:lstStyle/>
          <a:p>
            <a:r>
              <a:rPr lang="en-US">
                <a:latin typeface="Corbel" pitchFamily="34" charset="0"/>
              </a:rPr>
              <a:t>Screenshots from the game, </a:t>
            </a:r>
            <a:r>
              <a:rPr lang="en-US" i="1">
                <a:latin typeface="Corbel" pitchFamily="34" charset="0"/>
              </a:rPr>
              <a:t>Okami</a:t>
            </a:r>
            <a:endParaRPr lang="en-US">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219200"/>
            <a:ext cx="8991600" cy="5257800"/>
          </a:xfrm>
        </p:spPr>
        <p:txBody>
          <a:bodyPr>
            <a:normAutofit fontScale="85000" lnSpcReduction="20000"/>
          </a:bodyPr>
          <a:lstStyle/>
          <a:p>
            <a:pPr marL="274292" indent="-274292" eaLnBrk="1" fontAlgn="auto" hangingPunct="1">
              <a:lnSpc>
                <a:spcPct val="90000"/>
              </a:lnSpc>
              <a:spcAft>
                <a:spcPts val="0"/>
              </a:spcAft>
              <a:buFont typeface="Wingdings 3"/>
              <a:buChar char=""/>
              <a:defRPr/>
            </a:pPr>
            <a:r>
              <a:rPr lang="en-US" b="1" dirty="0" smtClean="0"/>
              <a:t>Problem: </a:t>
            </a:r>
            <a:r>
              <a:rPr lang="en-US" dirty="0" smtClean="0"/>
              <a:t>Ever </a:t>
            </a:r>
            <a:r>
              <a:rPr lang="en-US" dirty="0"/>
              <a:t>played a video game and all of </a:t>
            </a:r>
            <a:r>
              <a:rPr lang="en-US" dirty="0" smtClean="0"/>
              <a:t>a sudden </a:t>
            </a:r>
            <a:r>
              <a:rPr lang="en-US" dirty="0"/>
              <a:t>some </a:t>
            </a:r>
            <a:r>
              <a:rPr lang="en-US" b="1" dirty="0"/>
              <a:t>object pops up in the background </a:t>
            </a:r>
            <a:r>
              <a:rPr lang="en-US" dirty="0"/>
              <a:t>(e.g</a:t>
            </a:r>
            <a:r>
              <a:rPr lang="en-US" dirty="0" smtClean="0"/>
              <a:t>., </a:t>
            </a:r>
            <a:r>
              <a:rPr lang="en-US" dirty="0"/>
              <a:t>a tree in a racing game)? That’s </a:t>
            </a:r>
            <a:r>
              <a:rPr lang="en-US" dirty="0" smtClean="0"/>
              <a:t>object </a:t>
            </a:r>
            <a:r>
              <a:rPr lang="en-US" dirty="0"/>
              <a:t>coming inside </a:t>
            </a:r>
            <a:r>
              <a:rPr lang="en-US" dirty="0" smtClean="0"/>
              <a:t>far </a:t>
            </a:r>
            <a:r>
              <a:rPr lang="en-US" dirty="0"/>
              <a:t>clip plane.</a:t>
            </a:r>
          </a:p>
          <a:p>
            <a:pPr marL="274292" indent="-274292" eaLnBrk="1" fontAlgn="auto" hangingPunct="1">
              <a:lnSpc>
                <a:spcPct val="90000"/>
              </a:lnSpc>
              <a:spcAft>
                <a:spcPts val="0"/>
              </a:spcAft>
              <a:buFont typeface="Wingdings 3"/>
              <a:buChar char=""/>
              <a:defRPr/>
            </a:pPr>
            <a:r>
              <a:rPr lang="en-US" dirty="0"/>
              <a:t>The </a:t>
            </a:r>
            <a:r>
              <a:rPr lang="en-US" b="1" dirty="0"/>
              <a:t>old hack </a:t>
            </a:r>
            <a:r>
              <a:rPr lang="en-US" dirty="0"/>
              <a:t>to keep you from noticing the pop-up is to </a:t>
            </a:r>
            <a:r>
              <a:rPr lang="en-US" b="1" dirty="0"/>
              <a:t>add fog</a:t>
            </a:r>
            <a:r>
              <a:rPr lang="en-US" dirty="0"/>
              <a:t> in the distance. A classic example of this is from </a:t>
            </a:r>
            <a:r>
              <a:rPr lang="en-US" i="1" dirty="0"/>
              <a:t>Turok: Dinosaur </a:t>
            </a:r>
            <a:r>
              <a:rPr lang="en-US" i="1" dirty="0" smtClean="0"/>
              <a:t>Hunter</a:t>
            </a:r>
          </a:p>
          <a:p>
            <a:pPr marL="274292" indent="-274292" eaLnBrk="1" fontAlgn="auto" hangingPunct="1">
              <a:lnSpc>
                <a:spcPct val="90000"/>
              </a:lnSpc>
              <a:spcAft>
                <a:spcPts val="0"/>
              </a:spcAft>
              <a:buFont typeface="Wingdings 3"/>
              <a:buChar char=""/>
              <a:defRPr/>
            </a:pPr>
            <a:r>
              <a:rPr lang="en-US" dirty="0" smtClean="0"/>
              <a:t>The </a:t>
            </a:r>
            <a:r>
              <a:rPr lang="en-US" b="1" dirty="0" smtClean="0"/>
              <a:t>modern solution is dynamic level of detail</a:t>
            </a:r>
            <a:r>
              <a:rPr lang="en-US" dirty="0" smtClean="0"/>
              <a:t>, mesh detail increases as you get closer to it, remember </a:t>
            </a:r>
            <a:r>
              <a:rPr lang="en-US" i="1" dirty="0" smtClean="0"/>
              <a:t>Stone Giant?</a:t>
            </a:r>
            <a:endParaRPr lang="en-US" dirty="0"/>
          </a:p>
          <a:p>
            <a:pPr marL="274292" indent="-274292" eaLnBrk="1" fontAlgn="auto" hangingPunct="1">
              <a:lnSpc>
                <a:spcPct val="90000"/>
              </a:lnSpc>
              <a:spcAft>
                <a:spcPts val="0"/>
              </a:spcAft>
              <a:buFont typeface="Wingdings 3"/>
              <a:buChar char=""/>
              <a:defRPr/>
            </a:pPr>
            <a:endParaRPr lang="en-US" i="1" dirty="0"/>
          </a:p>
          <a:p>
            <a:pPr marL="274292" indent="-274292" eaLnBrk="1" fontAlgn="auto" hangingPunct="1">
              <a:lnSpc>
                <a:spcPct val="90000"/>
              </a:lnSpc>
              <a:spcAft>
                <a:spcPts val="0"/>
              </a:spcAft>
              <a:buFont typeface="Wingdings 3"/>
              <a:buChar char=""/>
              <a:defRPr/>
            </a:pPr>
            <a:endParaRPr lang="en-US" sz="3200" i="1" dirty="0"/>
          </a:p>
          <a:p>
            <a:pPr marL="274292" indent="-274292" eaLnBrk="1" fontAlgn="auto" hangingPunct="1">
              <a:lnSpc>
                <a:spcPct val="90000"/>
              </a:lnSpc>
              <a:spcAft>
                <a:spcPts val="0"/>
              </a:spcAft>
              <a:buFont typeface="Wingdings 3"/>
              <a:buChar char=""/>
              <a:defRPr/>
            </a:pPr>
            <a:endParaRPr lang="en-US" sz="3200" i="1" dirty="0"/>
          </a:p>
          <a:p>
            <a:pPr marL="274292" indent="-274292" eaLnBrk="1" fontAlgn="auto" hangingPunct="1">
              <a:lnSpc>
                <a:spcPct val="90000"/>
              </a:lnSpc>
              <a:spcAft>
                <a:spcPts val="0"/>
              </a:spcAft>
              <a:buFont typeface="Wingdings 3"/>
              <a:buChar char=""/>
              <a:defRPr/>
            </a:pPr>
            <a:endParaRPr lang="en-US" sz="3200" i="1" dirty="0"/>
          </a:p>
          <a:p>
            <a:pPr marL="274292" indent="-274292" eaLnBrk="1" fontAlgn="auto" hangingPunct="1">
              <a:lnSpc>
                <a:spcPct val="90000"/>
              </a:lnSpc>
              <a:spcAft>
                <a:spcPts val="0"/>
              </a:spcAft>
              <a:buFont typeface="Wingdings 3"/>
              <a:buChar char=""/>
              <a:defRPr/>
            </a:pPr>
            <a:endParaRPr lang="en-US" sz="3200" i="1" dirty="0"/>
          </a:p>
          <a:p>
            <a:pPr marL="274292" indent="-274292" eaLnBrk="1" fontAlgn="auto" hangingPunct="1">
              <a:lnSpc>
                <a:spcPct val="90000"/>
              </a:lnSpc>
              <a:spcAft>
                <a:spcPts val="0"/>
              </a:spcAft>
              <a:buFont typeface="Wingdings 3"/>
              <a:buChar char=""/>
              <a:defRPr/>
            </a:pPr>
            <a:endParaRPr lang="en-US" sz="3200" i="1" dirty="0" smtClean="0"/>
          </a:p>
          <a:p>
            <a:pPr marL="274292" indent="-274292" eaLnBrk="1" fontAlgn="auto" hangingPunct="1">
              <a:lnSpc>
                <a:spcPct val="90000"/>
              </a:lnSpc>
              <a:spcAft>
                <a:spcPts val="0"/>
              </a:spcAft>
              <a:buFont typeface="Wingdings 3"/>
              <a:buChar char=""/>
              <a:defRPr/>
            </a:pPr>
            <a:endParaRPr lang="en-US" sz="3200" i="1" dirty="0"/>
          </a:p>
          <a:p>
            <a:pPr marL="274292" indent="-274292" eaLnBrk="1" fontAlgn="auto" hangingPunct="1">
              <a:lnSpc>
                <a:spcPct val="90000"/>
              </a:lnSpc>
              <a:spcAft>
                <a:spcPts val="0"/>
              </a:spcAft>
              <a:buFont typeface="Wingdings 3"/>
              <a:buChar char=""/>
              <a:defRPr/>
            </a:pPr>
            <a:endParaRPr lang="en-US" sz="3200" i="1" dirty="0"/>
          </a:p>
          <a:p>
            <a:pPr marL="274292" indent="-274292" eaLnBrk="1" fontAlgn="auto" hangingPunct="1">
              <a:lnSpc>
                <a:spcPct val="90000"/>
              </a:lnSpc>
              <a:spcAft>
                <a:spcPts val="0"/>
              </a:spcAft>
              <a:buFont typeface="Wingdings 3"/>
              <a:buChar char=""/>
              <a:defRPr/>
            </a:pPr>
            <a:r>
              <a:rPr lang="en-US" dirty="0"/>
              <a:t>Now all you notice is fog. This practically defeats the purpose of an outdoor environment! And you can </a:t>
            </a:r>
            <a:r>
              <a:rPr lang="en-US" i="1" dirty="0"/>
              <a:t>still</a:t>
            </a:r>
            <a:r>
              <a:rPr lang="en-US" dirty="0"/>
              <a:t> see pop-up from time to time.</a:t>
            </a:r>
          </a:p>
          <a:p>
            <a:pPr marL="274292" indent="-274292" eaLnBrk="1" fontAlgn="auto" hangingPunct="1">
              <a:lnSpc>
                <a:spcPct val="90000"/>
              </a:lnSpc>
              <a:spcAft>
                <a:spcPts val="0"/>
              </a:spcAft>
              <a:buFont typeface="Wingdings 3"/>
              <a:buChar char=""/>
              <a:defRPr/>
            </a:pPr>
            <a:r>
              <a:rPr lang="en-US" dirty="0"/>
              <a:t>Thanks to fast hardware and level of detail algorithms, we can push the far plane back now and fog is much less prevalent</a:t>
            </a:r>
          </a:p>
        </p:txBody>
      </p:sp>
      <p:sp>
        <p:nvSpPr>
          <p:cNvPr id="59394" name="Slide Number Placeholder 4"/>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7E2BA8A1-15B3-4B66-9B2B-EAE1F4141454}" type="slidenum">
              <a:rPr lang="en-US"/>
              <a:pPr fontAlgn="base">
                <a:spcBef>
                  <a:spcPct val="0"/>
                </a:spcBef>
                <a:spcAft>
                  <a:spcPct val="0"/>
                </a:spcAft>
                <a:defRPr/>
              </a:pPr>
              <a:t>26</a:t>
            </a:fld>
            <a:endParaRPr lang="en-US"/>
          </a:p>
        </p:txBody>
      </p:sp>
      <p:sp>
        <p:nvSpPr>
          <p:cNvPr id="59395" name="Title 1"/>
          <p:cNvSpPr>
            <a:spLocks noGrp="1"/>
          </p:cNvSpPr>
          <p:nvPr>
            <p:ph type="title"/>
          </p:nvPr>
        </p:nvSpPr>
        <p:spPr/>
        <p:txBody>
          <a:bodyPr/>
          <a:lstStyle/>
          <a:p>
            <a:pPr eaLnBrk="1" hangingPunct="1"/>
            <a:r>
              <a:rPr lang="en-US" dirty="0" smtClean="0">
                <a:cs typeface="Segoe UI"/>
              </a:rPr>
              <a:t>Games and Planes (2/2)</a:t>
            </a:r>
          </a:p>
        </p:txBody>
      </p:sp>
      <p:pic>
        <p:nvPicPr>
          <p:cNvPr id="4" name="Picture 4" descr="turok2_screen002"/>
          <p:cNvPicPr>
            <a:picLocks noGrp="1" noChangeAspect="1" noChangeArrowheads="1"/>
          </p:cNvPicPr>
          <p:nvPr/>
        </p:nvPicPr>
        <p:blipFill>
          <a:blip r:embed="rId3" cstate="print"/>
          <a:srcRect/>
          <a:stretch>
            <a:fillRect/>
          </a:stretch>
        </p:blipFill>
        <p:spPr bwMode="auto">
          <a:xfrm>
            <a:off x="685800" y="2667000"/>
            <a:ext cx="3276600" cy="2513013"/>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4572000" y="2779713"/>
            <a:ext cx="4081463" cy="228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4343400" cy="5410200"/>
          </a:xfrm>
        </p:spPr>
        <p:txBody>
          <a:bodyPr/>
          <a:lstStyle/>
          <a:p>
            <a:pPr eaLnBrk="1" hangingPunct="1"/>
            <a:r>
              <a:rPr lang="en-US" smtClean="0"/>
              <a:t>Some camera models take a </a:t>
            </a:r>
            <a:r>
              <a:rPr lang="en-US" i="1" smtClean="0"/>
              <a:t>Focal length</a:t>
            </a:r>
          </a:p>
          <a:p>
            <a:pPr eaLnBrk="1" hangingPunct="1"/>
            <a:r>
              <a:rPr lang="en-US" i="1" smtClean="0"/>
              <a:t>Focal Length</a:t>
            </a:r>
            <a:r>
              <a:rPr lang="en-US" smtClean="0"/>
              <a:t> is a measure of ideal focusing range; approximates behavior of real camera lens</a:t>
            </a:r>
          </a:p>
          <a:p>
            <a:pPr eaLnBrk="1" hangingPunct="1"/>
            <a:r>
              <a:rPr lang="en-US" smtClean="0"/>
              <a:t>Objects at distance equal to </a:t>
            </a:r>
            <a:r>
              <a:rPr lang="en-US" i="1" smtClean="0"/>
              <a:t>Focal length</a:t>
            </a:r>
            <a:r>
              <a:rPr lang="en-US" smtClean="0"/>
              <a:t> from camera are rendered in focus; objects closer or farther away than </a:t>
            </a:r>
            <a:r>
              <a:rPr lang="en-US" i="1" smtClean="0"/>
              <a:t>Focal length</a:t>
            </a:r>
            <a:r>
              <a:rPr lang="en-US" smtClean="0"/>
              <a:t> get blurred</a:t>
            </a:r>
          </a:p>
          <a:p>
            <a:pPr eaLnBrk="1" hangingPunct="1"/>
            <a:r>
              <a:rPr lang="en-US" i="1" smtClean="0"/>
              <a:t>Focal length</a:t>
            </a:r>
            <a:r>
              <a:rPr lang="en-US" smtClean="0"/>
              <a:t> used in conjunction with clipping planes</a:t>
            </a:r>
          </a:p>
          <a:p>
            <a:pPr eaLnBrk="1" hangingPunct="1"/>
            <a:r>
              <a:rPr lang="en-US" smtClean="0"/>
              <a:t>Only objects within view volume are rendered, whether blurred or not.  Objects outside of view volume still get discarded</a:t>
            </a:r>
          </a:p>
          <a:p>
            <a:pPr eaLnBrk="1" hangingPunct="1"/>
            <a:endParaRPr lang="en-US" smtClean="0"/>
          </a:p>
        </p:txBody>
      </p:sp>
      <p:sp>
        <p:nvSpPr>
          <p:cNvPr id="61442" name="Slide Number Placeholder 4"/>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2CB6068F-3B62-4911-BE00-B52901486324}" type="slidenum">
              <a:rPr lang="en-US"/>
              <a:pPr fontAlgn="base">
                <a:spcBef>
                  <a:spcPct val="0"/>
                </a:spcBef>
                <a:spcAft>
                  <a:spcPct val="0"/>
                </a:spcAft>
                <a:defRPr/>
              </a:pPr>
              <a:t>27</a:t>
            </a:fld>
            <a:endParaRPr lang="en-US"/>
          </a:p>
        </p:txBody>
      </p:sp>
      <p:sp>
        <p:nvSpPr>
          <p:cNvPr id="61443" name="Title 1"/>
          <p:cNvSpPr>
            <a:spLocks noGrp="1"/>
          </p:cNvSpPr>
          <p:nvPr>
            <p:ph type="title"/>
          </p:nvPr>
        </p:nvSpPr>
        <p:spPr/>
        <p:txBody>
          <a:bodyPr/>
          <a:lstStyle/>
          <a:p>
            <a:pPr eaLnBrk="1" hangingPunct="1"/>
            <a:r>
              <a:rPr lang="en-US" smtClean="0">
                <a:cs typeface="Segoe UI"/>
              </a:rPr>
              <a:t>Focal Length</a:t>
            </a:r>
          </a:p>
        </p:txBody>
      </p:sp>
      <p:pic>
        <p:nvPicPr>
          <p:cNvPr id="4" name="Picture 8" descr="snowy-depth_of_field"/>
          <p:cNvPicPr>
            <a:picLocks noChangeAspect="1" noChangeArrowheads="1"/>
          </p:cNvPicPr>
          <p:nvPr/>
        </p:nvPicPr>
        <p:blipFill>
          <a:blip r:embed="rId3" cstate="print"/>
          <a:srcRect/>
          <a:stretch>
            <a:fillRect/>
          </a:stretch>
        </p:blipFill>
        <p:spPr bwMode="auto">
          <a:xfrm>
            <a:off x="5005388" y="1905000"/>
            <a:ext cx="3733800" cy="3624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eaLnBrk="1" hangingPunct="1"/>
            <a:r>
              <a:rPr lang="en-US" dirty="0" smtClean="0"/>
              <a:t>Up until now we’ve been describing the specifications for a perspective view volume</a:t>
            </a:r>
          </a:p>
          <a:p>
            <a:pPr eaLnBrk="1" hangingPunct="1"/>
            <a:r>
              <a:rPr lang="en-US" dirty="0" smtClean="0"/>
              <a:t>We also need to discuss the parallel view volume (used for orthogonal/metric views)</a:t>
            </a:r>
          </a:p>
          <a:p>
            <a:pPr eaLnBrk="1" hangingPunct="1"/>
            <a:r>
              <a:rPr lang="en-US" dirty="0" smtClean="0"/>
              <a:t>What do we need to know this time?</a:t>
            </a:r>
          </a:p>
          <a:p>
            <a:pPr lvl="1" eaLnBrk="1" hangingPunct="1"/>
            <a:r>
              <a:rPr lang="en-US" dirty="0" smtClean="0"/>
              <a:t>Everything we wanted for a perspective view volume except for width and height angles, replaced by just a width and height (also the width and height of our film on our film plane)</a:t>
            </a:r>
          </a:p>
          <a:p>
            <a:pPr lvl="1" eaLnBrk="1" hangingPunct="1"/>
            <a:r>
              <a:rPr lang="en-US" dirty="0" smtClean="0"/>
              <a:t>A parallel view volume is a parallelepiped (all opposite edges parallel)</a:t>
            </a:r>
          </a:p>
        </p:txBody>
      </p:sp>
      <p:sp>
        <p:nvSpPr>
          <p:cNvPr id="63490"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CBB0F6D9-3A8F-4E01-81D7-48D3F01B940E}" type="slidenum">
              <a:rPr lang="en-US"/>
              <a:pPr fontAlgn="base">
                <a:spcBef>
                  <a:spcPct val="0"/>
                </a:spcBef>
                <a:spcAft>
                  <a:spcPct val="0"/>
                </a:spcAft>
                <a:defRPr/>
              </a:pPr>
              <a:t>28</a:t>
            </a:fld>
            <a:endParaRPr lang="en-US"/>
          </a:p>
        </p:txBody>
      </p:sp>
      <p:sp>
        <p:nvSpPr>
          <p:cNvPr id="63491" name="Title 1"/>
          <p:cNvSpPr>
            <a:spLocks noGrp="1"/>
          </p:cNvSpPr>
          <p:nvPr>
            <p:ph type="title"/>
          </p:nvPr>
        </p:nvSpPr>
        <p:spPr/>
        <p:txBody>
          <a:bodyPr/>
          <a:lstStyle/>
          <a:p>
            <a:pPr eaLnBrk="1" hangingPunct="1"/>
            <a:r>
              <a:rPr lang="en-US" smtClean="0">
                <a:cs typeface="Segoe UI"/>
              </a:rPr>
              <a:t>The Parallel View Volume (1/2)</a:t>
            </a:r>
          </a:p>
        </p:txBody>
      </p:sp>
      <p:pic>
        <p:nvPicPr>
          <p:cNvPr id="6146" name="Picture 2"/>
          <p:cNvPicPr>
            <a:picLocks noChangeAspect="1" noChangeArrowheads="1"/>
          </p:cNvPicPr>
          <p:nvPr/>
        </p:nvPicPr>
        <p:blipFill>
          <a:blip r:embed="rId3" cstate="print"/>
          <a:srcRect/>
          <a:stretch>
            <a:fillRect/>
          </a:stretch>
        </p:blipFill>
        <p:spPr bwMode="auto">
          <a:xfrm>
            <a:off x="3308350" y="4648200"/>
            <a:ext cx="2495550" cy="1609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fade">
                                      <p:cBhvr>
                                        <p:cTn id="3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838700"/>
            <a:ext cx="8229600" cy="1108075"/>
          </a:xfrm>
        </p:spPr>
        <p:txBody>
          <a:bodyPr>
            <a:normAutofit fontScale="92500" lnSpcReduction="20000"/>
          </a:bodyPr>
          <a:lstStyle/>
          <a:p>
            <a:pPr marL="274292" indent="-274292" eaLnBrk="1" fontAlgn="auto" hangingPunct="1">
              <a:spcAft>
                <a:spcPts val="0"/>
              </a:spcAft>
              <a:buFont typeface="Wingdings 3"/>
              <a:buChar char=""/>
              <a:defRPr/>
            </a:pPr>
            <a:r>
              <a:rPr lang="en-US" dirty="0" smtClean="0"/>
              <a:t>Objects appear the same size no matter how far away they are since projectors are all parallel</a:t>
            </a:r>
          </a:p>
          <a:p>
            <a:pPr marL="274292" indent="-274292" eaLnBrk="1" fontAlgn="auto" hangingPunct="1">
              <a:spcAft>
                <a:spcPts val="0"/>
              </a:spcAft>
              <a:buFont typeface="Wingdings 3"/>
              <a:buChar char=""/>
              <a:defRPr/>
            </a:pPr>
            <a:r>
              <a:rPr lang="en-US" dirty="0" smtClean="0"/>
              <a:t>A benefit of the parallel view volume is that it’s really easy to project a 3D scene to a 2D medium</a:t>
            </a:r>
            <a:endParaRPr lang="en-US" dirty="0"/>
          </a:p>
        </p:txBody>
      </p:sp>
      <p:sp>
        <p:nvSpPr>
          <p:cNvPr id="65538" name="Slide Number Placeholder 4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04A1F81C-2FEA-4307-9C42-49DFD4D804F5}" type="slidenum">
              <a:rPr lang="en-US"/>
              <a:pPr fontAlgn="base">
                <a:spcBef>
                  <a:spcPct val="0"/>
                </a:spcBef>
                <a:spcAft>
                  <a:spcPct val="0"/>
                </a:spcAft>
                <a:defRPr/>
              </a:pPr>
              <a:t>29</a:t>
            </a:fld>
            <a:endParaRPr lang="en-US"/>
          </a:p>
        </p:txBody>
      </p:sp>
      <p:sp>
        <p:nvSpPr>
          <p:cNvPr id="65539" name="Title 1"/>
          <p:cNvSpPr>
            <a:spLocks noGrp="1"/>
          </p:cNvSpPr>
          <p:nvPr>
            <p:ph type="title"/>
          </p:nvPr>
        </p:nvSpPr>
        <p:spPr>
          <a:xfrm>
            <a:off x="457200" y="685800"/>
            <a:ext cx="8443913" cy="573088"/>
          </a:xfrm>
        </p:spPr>
        <p:txBody>
          <a:bodyPr/>
          <a:lstStyle/>
          <a:p>
            <a:pPr eaLnBrk="1" hangingPunct="1"/>
            <a:r>
              <a:rPr lang="en-US" smtClean="0">
                <a:cs typeface="Segoe UI"/>
              </a:rPr>
              <a:t>The Parallel View Volume (2/2)</a:t>
            </a:r>
          </a:p>
        </p:txBody>
      </p:sp>
      <p:grpSp>
        <p:nvGrpSpPr>
          <p:cNvPr id="4" name="Group 1081"/>
          <p:cNvGrpSpPr>
            <a:grpSpLocks/>
          </p:cNvGrpSpPr>
          <p:nvPr/>
        </p:nvGrpSpPr>
        <p:grpSpPr bwMode="auto">
          <a:xfrm>
            <a:off x="1676400" y="1160463"/>
            <a:ext cx="6019800" cy="3724275"/>
            <a:chOff x="240" y="1296"/>
            <a:chExt cx="3840" cy="2554"/>
          </a:xfrm>
        </p:grpSpPr>
        <p:sp>
          <p:nvSpPr>
            <p:cNvPr id="65542" name="Line 1059"/>
            <p:cNvSpPr>
              <a:spLocks noChangeShapeType="1"/>
            </p:cNvSpPr>
            <p:nvPr/>
          </p:nvSpPr>
          <p:spPr bwMode="auto">
            <a:xfrm flipH="1">
              <a:off x="576" y="2640"/>
              <a:ext cx="528" cy="384"/>
            </a:xfrm>
            <a:prstGeom prst="line">
              <a:avLst/>
            </a:prstGeom>
            <a:noFill/>
            <a:ln w="9525">
              <a:solidFill>
                <a:schemeClr val="tx1"/>
              </a:solidFill>
              <a:round/>
              <a:headEnd type="triangle" w="med" len="med"/>
              <a:tailEnd type="triangle" w="med" len="med"/>
            </a:ln>
          </p:spPr>
          <p:txBody>
            <a:bodyPr/>
            <a:lstStyle/>
            <a:p>
              <a:endParaRPr lang="en-US"/>
            </a:p>
          </p:txBody>
        </p:sp>
        <p:sp>
          <p:nvSpPr>
            <p:cNvPr id="65543" name="Rectangle 1069"/>
            <p:cNvSpPr>
              <a:spLocks noChangeArrowheads="1"/>
            </p:cNvSpPr>
            <p:nvPr/>
          </p:nvSpPr>
          <p:spPr bwMode="gray">
            <a:xfrm>
              <a:off x="736" y="2688"/>
              <a:ext cx="264" cy="224"/>
            </a:xfrm>
            <a:prstGeom prst="rect">
              <a:avLst/>
            </a:prstGeom>
            <a:solidFill>
              <a:schemeClr val="bg1"/>
            </a:solidFill>
            <a:ln w="9525">
              <a:noFill/>
              <a:miter lim="800000"/>
              <a:headEnd/>
              <a:tailEnd/>
            </a:ln>
          </p:spPr>
          <p:txBody>
            <a:bodyPr wrap="none" anchor="ctr"/>
            <a:lstStyle/>
            <a:p>
              <a:endParaRPr lang="en-US">
                <a:latin typeface="Corbel" pitchFamily="34" charset="0"/>
              </a:endParaRPr>
            </a:p>
          </p:txBody>
        </p:sp>
        <p:sp>
          <p:nvSpPr>
            <p:cNvPr id="65544" name="Line 1033"/>
            <p:cNvSpPr>
              <a:spLocks noChangeShapeType="1"/>
            </p:cNvSpPr>
            <p:nvPr/>
          </p:nvSpPr>
          <p:spPr bwMode="auto">
            <a:xfrm>
              <a:off x="1248" y="2736"/>
              <a:ext cx="0" cy="432"/>
            </a:xfrm>
            <a:prstGeom prst="line">
              <a:avLst/>
            </a:prstGeom>
            <a:noFill/>
            <a:ln w="9525">
              <a:solidFill>
                <a:schemeClr val="tx1"/>
              </a:solidFill>
              <a:round/>
              <a:headEnd/>
              <a:tailEnd/>
            </a:ln>
          </p:spPr>
          <p:txBody>
            <a:bodyPr/>
            <a:lstStyle/>
            <a:p>
              <a:endParaRPr lang="en-US"/>
            </a:p>
          </p:txBody>
        </p:sp>
        <p:sp>
          <p:nvSpPr>
            <p:cNvPr id="65545" name="Line 1034"/>
            <p:cNvSpPr>
              <a:spLocks noChangeShapeType="1"/>
            </p:cNvSpPr>
            <p:nvPr/>
          </p:nvSpPr>
          <p:spPr bwMode="auto">
            <a:xfrm>
              <a:off x="1872" y="3360"/>
              <a:ext cx="0" cy="432"/>
            </a:xfrm>
            <a:prstGeom prst="line">
              <a:avLst/>
            </a:prstGeom>
            <a:noFill/>
            <a:ln w="9525">
              <a:solidFill>
                <a:schemeClr val="tx1"/>
              </a:solidFill>
              <a:round/>
              <a:headEnd/>
              <a:tailEnd/>
            </a:ln>
          </p:spPr>
          <p:txBody>
            <a:bodyPr/>
            <a:lstStyle/>
            <a:p>
              <a:endParaRPr lang="en-US"/>
            </a:p>
          </p:txBody>
        </p:sp>
        <p:sp>
          <p:nvSpPr>
            <p:cNvPr id="65546" name="Line 1035"/>
            <p:cNvSpPr>
              <a:spLocks noChangeShapeType="1"/>
            </p:cNvSpPr>
            <p:nvPr/>
          </p:nvSpPr>
          <p:spPr bwMode="auto">
            <a:xfrm>
              <a:off x="2688" y="1632"/>
              <a:ext cx="0" cy="432"/>
            </a:xfrm>
            <a:prstGeom prst="line">
              <a:avLst/>
            </a:prstGeom>
            <a:noFill/>
            <a:ln w="9525">
              <a:solidFill>
                <a:schemeClr val="tx1"/>
              </a:solidFill>
              <a:prstDash val="dash"/>
              <a:round/>
              <a:headEnd/>
              <a:tailEnd/>
            </a:ln>
          </p:spPr>
          <p:txBody>
            <a:bodyPr/>
            <a:lstStyle/>
            <a:p>
              <a:endParaRPr lang="en-US"/>
            </a:p>
          </p:txBody>
        </p:sp>
        <p:sp>
          <p:nvSpPr>
            <p:cNvPr id="65547" name="Line 1036"/>
            <p:cNvSpPr>
              <a:spLocks noChangeShapeType="1"/>
            </p:cNvSpPr>
            <p:nvPr/>
          </p:nvSpPr>
          <p:spPr bwMode="auto">
            <a:xfrm>
              <a:off x="3312" y="2256"/>
              <a:ext cx="0" cy="432"/>
            </a:xfrm>
            <a:prstGeom prst="line">
              <a:avLst/>
            </a:prstGeom>
            <a:noFill/>
            <a:ln w="9525">
              <a:solidFill>
                <a:schemeClr val="tx1"/>
              </a:solidFill>
              <a:round/>
              <a:headEnd/>
              <a:tailEnd/>
            </a:ln>
          </p:spPr>
          <p:txBody>
            <a:bodyPr/>
            <a:lstStyle/>
            <a:p>
              <a:endParaRPr lang="en-US"/>
            </a:p>
          </p:txBody>
        </p:sp>
        <p:sp>
          <p:nvSpPr>
            <p:cNvPr id="65548" name="Line 1037"/>
            <p:cNvSpPr>
              <a:spLocks noChangeShapeType="1"/>
            </p:cNvSpPr>
            <p:nvPr/>
          </p:nvSpPr>
          <p:spPr bwMode="auto">
            <a:xfrm flipV="1">
              <a:off x="1248" y="1632"/>
              <a:ext cx="1440" cy="1104"/>
            </a:xfrm>
            <a:prstGeom prst="line">
              <a:avLst/>
            </a:prstGeom>
            <a:noFill/>
            <a:ln w="9525">
              <a:solidFill>
                <a:schemeClr val="tx1"/>
              </a:solidFill>
              <a:round/>
              <a:headEnd/>
              <a:tailEnd/>
            </a:ln>
          </p:spPr>
          <p:txBody>
            <a:bodyPr/>
            <a:lstStyle/>
            <a:p>
              <a:endParaRPr lang="en-US"/>
            </a:p>
          </p:txBody>
        </p:sp>
        <p:sp>
          <p:nvSpPr>
            <p:cNvPr id="65549" name="Line 1038"/>
            <p:cNvSpPr>
              <a:spLocks noChangeShapeType="1"/>
            </p:cNvSpPr>
            <p:nvPr/>
          </p:nvSpPr>
          <p:spPr bwMode="auto">
            <a:xfrm flipV="1">
              <a:off x="1248" y="2064"/>
              <a:ext cx="1440" cy="1104"/>
            </a:xfrm>
            <a:prstGeom prst="line">
              <a:avLst/>
            </a:prstGeom>
            <a:noFill/>
            <a:ln w="9525">
              <a:solidFill>
                <a:schemeClr val="tx1"/>
              </a:solidFill>
              <a:prstDash val="dash"/>
              <a:round/>
              <a:headEnd/>
              <a:tailEnd/>
            </a:ln>
          </p:spPr>
          <p:txBody>
            <a:bodyPr/>
            <a:lstStyle/>
            <a:p>
              <a:endParaRPr lang="en-US"/>
            </a:p>
          </p:txBody>
        </p:sp>
        <p:sp>
          <p:nvSpPr>
            <p:cNvPr id="65550" name="Line 1039"/>
            <p:cNvSpPr>
              <a:spLocks noChangeShapeType="1"/>
            </p:cNvSpPr>
            <p:nvPr/>
          </p:nvSpPr>
          <p:spPr bwMode="auto">
            <a:xfrm flipV="1">
              <a:off x="1872" y="2256"/>
              <a:ext cx="1440" cy="1104"/>
            </a:xfrm>
            <a:prstGeom prst="line">
              <a:avLst/>
            </a:prstGeom>
            <a:noFill/>
            <a:ln w="9525">
              <a:solidFill>
                <a:schemeClr val="tx1"/>
              </a:solidFill>
              <a:round/>
              <a:headEnd/>
              <a:tailEnd/>
            </a:ln>
          </p:spPr>
          <p:txBody>
            <a:bodyPr/>
            <a:lstStyle/>
            <a:p>
              <a:endParaRPr lang="en-US"/>
            </a:p>
          </p:txBody>
        </p:sp>
        <p:sp>
          <p:nvSpPr>
            <p:cNvPr id="65551" name="Line 1040"/>
            <p:cNvSpPr>
              <a:spLocks noChangeShapeType="1"/>
            </p:cNvSpPr>
            <p:nvPr/>
          </p:nvSpPr>
          <p:spPr bwMode="auto">
            <a:xfrm>
              <a:off x="1248" y="3168"/>
              <a:ext cx="624" cy="624"/>
            </a:xfrm>
            <a:prstGeom prst="line">
              <a:avLst/>
            </a:prstGeom>
            <a:noFill/>
            <a:ln w="9525">
              <a:solidFill>
                <a:schemeClr val="tx1"/>
              </a:solidFill>
              <a:round/>
              <a:headEnd/>
              <a:tailEnd/>
            </a:ln>
          </p:spPr>
          <p:txBody>
            <a:bodyPr/>
            <a:lstStyle/>
            <a:p>
              <a:endParaRPr lang="en-US"/>
            </a:p>
          </p:txBody>
        </p:sp>
        <p:sp>
          <p:nvSpPr>
            <p:cNvPr id="65552" name="Line 1041"/>
            <p:cNvSpPr>
              <a:spLocks noChangeShapeType="1"/>
            </p:cNvSpPr>
            <p:nvPr/>
          </p:nvSpPr>
          <p:spPr bwMode="auto">
            <a:xfrm>
              <a:off x="1248" y="2736"/>
              <a:ext cx="624" cy="624"/>
            </a:xfrm>
            <a:prstGeom prst="line">
              <a:avLst/>
            </a:prstGeom>
            <a:noFill/>
            <a:ln w="9525">
              <a:solidFill>
                <a:schemeClr val="tx1"/>
              </a:solidFill>
              <a:round/>
              <a:headEnd/>
              <a:tailEnd/>
            </a:ln>
          </p:spPr>
          <p:txBody>
            <a:bodyPr/>
            <a:lstStyle/>
            <a:p>
              <a:endParaRPr lang="en-US"/>
            </a:p>
          </p:txBody>
        </p:sp>
        <p:sp>
          <p:nvSpPr>
            <p:cNvPr id="65553" name="Line 1042"/>
            <p:cNvSpPr>
              <a:spLocks noChangeShapeType="1"/>
            </p:cNvSpPr>
            <p:nvPr/>
          </p:nvSpPr>
          <p:spPr bwMode="auto">
            <a:xfrm>
              <a:off x="2688" y="2064"/>
              <a:ext cx="624" cy="624"/>
            </a:xfrm>
            <a:prstGeom prst="line">
              <a:avLst/>
            </a:prstGeom>
            <a:noFill/>
            <a:ln w="9525">
              <a:solidFill>
                <a:schemeClr val="tx1"/>
              </a:solidFill>
              <a:prstDash val="dash"/>
              <a:round/>
              <a:headEnd/>
              <a:tailEnd/>
            </a:ln>
          </p:spPr>
          <p:txBody>
            <a:bodyPr/>
            <a:lstStyle/>
            <a:p>
              <a:endParaRPr lang="en-US"/>
            </a:p>
          </p:txBody>
        </p:sp>
        <p:sp>
          <p:nvSpPr>
            <p:cNvPr id="65554" name="Line 1043"/>
            <p:cNvSpPr>
              <a:spLocks noChangeShapeType="1"/>
            </p:cNvSpPr>
            <p:nvPr/>
          </p:nvSpPr>
          <p:spPr bwMode="auto">
            <a:xfrm>
              <a:off x="2688" y="1632"/>
              <a:ext cx="624" cy="624"/>
            </a:xfrm>
            <a:prstGeom prst="line">
              <a:avLst/>
            </a:prstGeom>
            <a:noFill/>
            <a:ln w="9525">
              <a:solidFill>
                <a:schemeClr val="tx1"/>
              </a:solidFill>
              <a:round/>
              <a:headEnd/>
              <a:tailEnd/>
            </a:ln>
          </p:spPr>
          <p:txBody>
            <a:bodyPr/>
            <a:lstStyle/>
            <a:p>
              <a:endParaRPr lang="en-US"/>
            </a:p>
          </p:txBody>
        </p:sp>
        <p:sp>
          <p:nvSpPr>
            <p:cNvPr id="65555" name="Line 1044"/>
            <p:cNvSpPr>
              <a:spLocks noChangeShapeType="1"/>
            </p:cNvSpPr>
            <p:nvPr/>
          </p:nvSpPr>
          <p:spPr bwMode="auto">
            <a:xfrm flipV="1">
              <a:off x="1872" y="2688"/>
              <a:ext cx="1440" cy="1104"/>
            </a:xfrm>
            <a:prstGeom prst="line">
              <a:avLst/>
            </a:prstGeom>
            <a:noFill/>
            <a:ln w="9525">
              <a:solidFill>
                <a:schemeClr val="tx1"/>
              </a:solidFill>
              <a:round/>
              <a:headEnd/>
              <a:tailEnd/>
            </a:ln>
          </p:spPr>
          <p:txBody>
            <a:bodyPr/>
            <a:lstStyle/>
            <a:p>
              <a:endParaRPr lang="en-US"/>
            </a:p>
          </p:txBody>
        </p:sp>
        <p:sp>
          <p:nvSpPr>
            <p:cNvPr id="65556" name="Line 1045"/>
            <p:cNvSpPr>
              <a:spLocks noChangeShapeType="1"/>
            </p:cNvSpPr>
            <p:nvPr/>
          </p:nvSpPr>
          <p:spPr bwMode="auto">
            <a:xfrm flipV="1">
              <a:off x="2736" y="1488"/>
              <a:ext cx="144" cy="96"/>
            </a:xfrm>
            <a:prstGeom prst="line">
              <a:avLst/>
            </a:prstGeom>
            <a:noFill/>
            <a:ln w="9525">
              <a:solidFill>
                <a:schemeClr val="tx1"/>
              </a:solidFill>
              <a:round/>
              <a:headEnd/>
              <a:tailEnd/>
            </a:ln>
          </p:spPr>
          <p:txBody>
            <a:bodyPr/>
            <a:lstStyle/>
            <a:p>
              <a:endParaRPr lang="en-US"/>
            </a:p>
          </p:txBody>
        </p:sp>
        <p:sp>
          <p:nvSpPr>
            <p:cNvPr id="65557" name="Line 1046"/>
            <p:cNvSpPr>
              <a:spLocks noChangeShapeType="1"/>
            </p:cNvSpPr>
            <p:nvPr/>
          </p:nvSpPr>
          <p:spPr bwMode="auto">
            <a:xfrm flipV="1">
              <a:off x="3360" y="2112"/>
              <a:ext cx="144" cy="96"/>
            </a:xfrm>
            <a:prstGeom prst="line">
              <a:avLst/>
            </a:prstGeom>
            <a:noFill/>
            <a:ln w="9525">
              <a:solidFill>
                <a:schemeClr val="tx1"/>
              </a:solidFill>
              <a:round/>
              <a:headEnd/>
              <a:tailEnd/>
            </a:ln>
          </p:spPr>
          <p:txBody>
            <a:bodyPr/>
            <a:lstStyle/>
            <a:p>
              <a:endParaRPr lang="en-US"/>
            </a:p>
          </p:txBody>
        </p:sp>
        <p:sp>
          <p:nvSpPr>
            <p:cNvPr id="65558" name="Line 1047"/>
            <p:cNvSpPr>
              <a:spLocks noChangeShapeType="1"/>
            </p:cNvSpPr>
            <p:nvPr/>
          </p:nvSpPr>
          <p:spPr bwMode="auto">
            <a:xfrm flipV="1">
              <a:off x="3376" y="2544"/>
              <a:ext cx="144" cy="96"/>
            </a:xfrm>
            <a:prstGeom prst="line">
              <a:avLst/>
            </a:prstGeom>
            <a:noFill/>
            <a:ln w="9525">
              <a:solidFill>
                <a:schemeClr val="tx1"/>
              </a:solidFill>
              <a:round/>
              <a:headEnd/>
              <a:tailEnd/>
            </a:ln>
          </p:spPr>
          <p:txBody>
            <a:bodyPr/>
            <a:lstStyle/>
            <a:p>
              <a:endParaRPr lang="en-US"/>
            </a:p>
          </p:txBody>
        </p:sp>
        <p:sp>
          <p:nvSpPr>
            <p:cNvPr id="65559" name="Line 1048"/>
            <p:cNvSpPr>
              <a:spLocks noChangeShapeType="1"/>
            </p:cNvSpPr>
            <p:nvPr/>
          </p:nvSpPr>
          <p:spPr bwMode="auto">
            <a:xfrm>
              <a:off x="3456" y="2200"/>
              <a:ext cx="0" cy="344"/>
            </a:xfrm>
            <a:prstGeom prst="line">
              <a:avLst/>
            </a:prstGeom>
            <a:noFill/>
            <a:ln w="9525">
              <a:solidFill>
                <a:schemeClr val="tx1"/>
              </a:solidFill>
              <a:round/>
              <a:headEnd type="triangle" w="med" len="med"/>
              <a:tailEnd type="triangle" w="med" len="med"/>
            </a:ln>
          </p:spPr>
          <p:txBody>
            <a:bodyPr/>
            <a:lstStyle/>
            <a:p>
              <a:endParaRPr lang="en-US"/>
            </a:p>
          </p:txBody>
        </p:sp>
        <p:sp>
          <p:nvSpPr>
            <p:cNvPr id="65560" name="Line 1049"/>
            <p:cNvSpPr>
              <a:spLocks noChangeShapeType="1"/>
            </p:cNvSpPr>
            <p:nvPr/>
          </p:nvSpPr>
          <p:spPr bwMode="auto">
            <a:xfrm>
              <a:off x="2864" y="1584"/>
              <a:ext cx="528" cy="528"/>
            </a:xfrm>
            <a:prstGeom prst="line">
              <a:avLst/>
            </a:prstGeom>
            <a:noFill/>
            <a:ln w="9525">
              <a:solidFill>
                <a:schemeClr val="tx1"/>
              </a:solidFill>
              <a:round/>
              <a:headEnd type="triangle" w="med" len="med"/>
              <a:tailEnd type="triangle" w="med" len="med"/>
            </a:ln>
          </p:spPr>
          <p:txBody>
            <a:bodyPr/>
            <a:lstStyle/>
            <a:p>
              <a:endParaRPr lang="en-US"/>
            </a:p>
          </p:txBody>
        </p:sp>
        <p:sp>
          <p:nvSpPr>
            <p:cNvPr id="65561" name="Line 1050"/>
            <p:cNvSpPr>
              <a:spLocks noChangeShapeType="1"/>
            </p:cNvSpPr>
            <p:nvPr/>
          </p:nvSpPr>
          <p:spPr bwMode="auto">
            <a:xfrm flipV="1">
              <a:off x="1712" y="2784"/>
              <a:ext cx="544" cy="408"/>
            </a:xfrm>
            <a:prstGeom prst="line">
              <a:avLst/>
            </a:prstGeom>
            <a:noFill/>
            <a:ln w="38100">
              <a:solidFill>
                <a:schemeClr val="accent2"/>
              </a:solidFill>
              <a:round/>
              <a:headEnd/>
              <a:tailEnd type="triangle" w="med" len="med"/>
            </a:ln>
          </p:spPr>
          <p:txBody>
            <a:bodyPr/>
            <a:lstStyle/>
            <a:p>
              <a:endParaRPr lang="en-US"/>
            </a:p>
          </p:txBody>
        </p:sp>
        <p:sp>
          <p:nvSpPr>
            <p:cNvPr id="65562" name="Line 1051"/>
            <p:cNvSpPr>
              <a:spLocks noChangeShapeType="1"/>
            </p:cNvSpPr>
            <p:nvPr/>
          </p:nvSpPr>
          <p:spPr bwMode="auto">
            <a:xfrm flipH="1">
              <a:off x="1128" y="3312"/>
              <a:ext cx="432" cy="336"/>
            </a:xfrm>
            <a:prstGeom prst="line">
              <a:avLst/>
            </a:prstGeom>
            <a:noFill/>
            <a:ln w="38100">
              <a:solidFill>
                <a:schemeClr val="accent2"/>
              </a:solidFill>
              <a:round/>
              <a:headEnd/>
              <a:tailEnd/>
            </a:ln>
          </p:spPr>
          <p:txBody>
            <a:bodyPr/>
            <a:lstStyle/>
            <a:p>
              <a:endParaRPr lang="en-US"/>
            </a:p>
          </p:txBody>
        </p:sp>
        <p:sp>
          <p:nvSpPr>
            <p:cNvPr id="65563" name="Oval 1052"/>
            <p:cNvSpPr>
              <a:spLocks noChangeArrowheads="1"/>
            </p:cNvSpPr>
            <p:nvPr/>
          </p:nvSpPr>
          <p:spPr bwMode="auto">
            <a:xfrm>
              <a:off x="1080" y="3616"/>
              <a:ext cx="72" cy="80"/>
            </a:xfrm>
            <a:prstGeom prst="ellipse">
              <a:avLst/>
            </a:prstGeom>
            <a:solidFill>
              <a:schemeClr val="tx1"/>
            </a:solidFill>
            <a:ln w="9525">
              <a:solidFill>
                <a:schemeClr val="tx1"/>
              </a:solidFill>
              <a:round/>
              <a:headEnd/>
              <a:tailEnd/>
            </a:ln>
          </p:spPr>
          <p:txBody>
            <a:bodyPr wrap="none" anchor="ctr"/>
            <a:lstStyle/>
            <a:p>
              <a:endParaRPr lang="en-US">
                <a:latin typeface="Corbel" pitchFamily="34" charset="0"/>
              </a:endParaRPr>
            </a:p>
          </p:txBody>
        </p:sp>
        <p:sp>
          <p:nvSpPr>
            <p:cNvPr id="65564" name="Oval 1053"/>
            <p:cNvSpPr>
              <a:spLocks noChangeArrowheads="1"/>
            </p:cNvSpPr>
            <p:nvPr/>
          </p:nvSpPr>
          <p:spPr bwMode="auto">
            <a:xfrm>
              <a:off x="1528" y="3264"/>
              <a:ext cx="72" cy="80"/>
            </a:xfrm>
            <a:prstGeom prst="ellipse">
              <a:avLst/>
            </a:prstGeom>
            <a:solidFill>
              <a:schemeClr val="tx1"/>
            </a:solidFill>
            <a:ln w="9525">
              <a:solidFill>
                <a:schemeClr val="tx1"/>
              </a:solidFill>
              <a:round/>
              <a:headEnd/>
              <a:tailEnd/>
            </a:ln>
          </p:spPr>
          <p:txBody>
            <a:bodyPr wrap="none" anchor="ctr"/>
            <a:lstStyle/>
            <a:p>
              <a:endParaRPr lang="en-US">
                <a:latin typeface="Corbel" pitchFamily="34" charset="0"/>
              </a:endParaRPr>
            </a:p>
          </p:txBody>
        </p:sp>
        <p:sp>
          <p:nvSpPr>
            <p:cNvPr id="65565" name="Line 1054"/>
            <p:cNvSpPr>
              <a:spLocks noChangeShapeType="1"/>
            </p:cNvSpPr>
            <p:nvPr/>
          </p:nvSpPr>
          <p:spPr bwMode="auto">
            <a:xfrm flipH="1" flipV="1">
              <a:off x="2352" y="1296"/>
              <a:ext cx="288" cy="288"/>
            </a:xfrm>
            <a:prstGeom prst="line">
              <a:avLst/>
            </a:prstGeom>
            <a:noFill/>
            <a:ln w="9525">
              <a:solidFill>
                <a:schemeClr val="tx1"/>
              </a:solidFill>
              <a:round/>
              <a:headEnd/>
              <a:tailEnd/>
            </a:ln>
          </p:spPr>
          <p:txBody>
            <a:bodyPr/>
            <a:lstStyle/>
            <a:p>
              <a:endParaRPr lang="en-US"/>
            </a:p>
          </p:txBody>
        </p:sp>
        <p:sp>
          <p:nvSpPr>
            <p:cNvPr id="65566" name="Line 1055"/>
            <p:cNvSpPr>
              <a:spLocks noChangeShapeType="1"/>
            </p:cNvSpPr>
            <p:nvPr/>
          </p:nvSpPr>
          <p:spPr bwMode="auto">
            <a:xfrm flipH="1" flipV="1">
              <a:off x="1056" y="2544"/>
              <a:ext cx="144" cy="144"/>
            </a:xfrm>
            <a:prstGeom prst="line">
              <a:avLst/>
            </a:prstGeom>
            <a:noFill/>
            <a:ln w="9525">
              <a:solidFill>
                <a:schemeClr val="tx1"/>
              </a:solidFill>
              <a:round/>
              <a:headEnd/>
              <a:tailEnd/>
            </a:ln>
          </p:spPr>
          <p:txBody>
            <a:bodyPr/>
            <a:lstStyle/>
            <a:p>
              <a:endParaRPr lang="en-US"/>
            </a:p>
          </p:txBody>
        </p:sp>
        <p:sp>
          <p:nvSpPr>
            <p:cNvPr id="65567" name="Line 1056"/>
            <p:cNvSpPr>
              <a:spLocks noChangeShapeType="1"/>
            </p:cNvSpPr>
            <p:nvPr/>
          </p:nvSpPr>
          <p:spPr bwMode="auto">
            <a:xfrm flipH="1" flipV="1">
              <a:off x="336" y="2880"/>
              <a:ext cx="720" cy="720"/>
            </a:xfrm>
            <a:prstGeom prst="line">
              <a:avLst/>
            </a:prstGeom>
            <a:noFill/>
            <a:ln w="9525">
              <a:solidFill>
                <a:schemeClr val="tx1"/>
              </a:solidFill>
              <a:round/>
              <a:headEnd/>
              <a:tailEnd/>
            </a:ln>
          </p:spPr>
          <p:txBody>
            <a:bodyPr/>
            <a:lstStyle/>
            <a:p>
              <a:endParaRPr lang="en-US"/>
            </a:p>
          </p:txBody>
        </p:sp>
        <p:sp>
          <p:nvSpPr>
            <p:cNvPr id="65568" name="Line 1058"/>
            <p:cNvSpPr>
              <a:spLocks noChangeShapeType="1"/>
            </p:cNvSpPr>
            <p:nvPr/>
          </p:nvSpPr>
          <p:spPr bwMode="auto">
            <a:xfrm flipV="1">
              <a:off x="432" y="1384"/>
              <a:ext cx="1968" cy="1488"/>
            </a:xfrm>
            <a:prstGeom prst="line">
              <a:avLst/>
            </a:prstGeom>
            <a:noFill/>
            <a:ln w="9525">
              <a:solidFill>
                <a:schemeClr val="tx1"/>
              </a:solidFill>
              <a:round/>
              <a:headEnd type="triangle" w="med" len="med"/>
              <a:tailEnd type="triangle" w="med" len="med"/>
            </a:ln>
          </p:spPr>
          <p:txBody>
            <a:bodyPr/>
            <a:lstStyle/>
            <a:p>
              <a:endParaRPr lang="en-US"/>
            </a:p>
          </p:txBody>
        </p:sp>
        <p:sp>
          <p:nvSpPr>
            <p:cNvPr id="65569" name="Text Box 1060"/>
            <p:cNvSpPr txBox="1">
              <a:spLocks noChangeArrowheads="1"/>
            </p:cNvSpPr>
            <p:nvPr/>
          </p:nvSpPr>
          <p:spPr bwMode="auto">
            <a:xfrm>
              <a:off x="3504" y="2256"/>
              <a:ext cx="576" cy="202"/>
            </a:xfrm>
            <a:prstGeom prst="rect">
              <a:avLst/>
            </a:prstGeom>
            <a:noFill/>
            <a:ln w="9525">
              <a:noFill/>
              <a:miter lim="800000"/>
              <a:headEnd/>
              <a:tailEnd/>
            </a:ln>
          </p:spPr>
          <p:txBody>
            <a:bodyPr>
              <a:spAutoFit/>
            </a:bodyPr>
            <a:lstStyle/>
            <a:p>
              <a:pPr>
                <a:spcBef>
                  <a:spcPct val="50000"/>
                </a:spcBef>
              </a:pPr>
              <a:r>
                <a:rPr lang="en-US" sz="1500">
                  <a:latin typeface="Verdana" pitchFamily="34" charset="0"/>
                </a:rPr>
                <a:t>Height</a:t>
              </a:r>
            </a:p>
          </p:txBody>
        </p:sp>
        <p:sp>
          <p:nvSpPr>
            <p:cNvPr id="65570" name="Text Box 1061"/>
            <p:cNvSpPr txBox="1">
              <a:spLocks noChangeArrowheads="1"/>
            </p:cNvSpPr>
            <p:nvPr/>
          </p:nvSpPr>
          <p:spPr bwMode="auto">
            <a:xfrm>
              <a:off x="3120" y="1670"/>
              <a:ext cx="576" cy="202"/>
            </a:xfrm>
            <a:prstGeom prst="rect">
              <a:avLst/>
            </a:prstGeom>
            <a:noFill/>
            <a:ln w="9525">
              <a:noFill/>
              <a:miter lim="800000"/>
              <a:headEnd/>
              <a:tailEnd/>
            </a:ln>
          </p:spPr>
          <p:txBody>
            <a:bodyPr>
              <a:spAutoFit/>
            </a:bodyPr>
            <a:lstStyle/>
            <a:p>
              <a:pPr>
                <a:spcBef>
                  <a:spcPct val="50000"/>
                </a:spcBef>
              </a:pPr>
              <a:r>
                <a:rPr lang="en-US" sz="1500">
                  <a:latin typeface="Verdana" pitchFamily="34" charset="0"/>
                </a:rPr>
                <a:t>Width</a:t>
              </a:r>
            </a:p>
          </p:txBody>
        </p:sp>
        <p:sp>
          <p:nvSpPr>
            <p:cNvPr id="65571" name="Text Box 1062"/>
            <p:cNvSpPr txBox="1">
              <a:spLocks noChangeArrowheads="1"/>
            </p:cNvSpPr>
            <p:nvPr/>
          </p:nvSpPr>
          <p:spPr bwMode="auto">
            <a:xfrm>
              <a:off x="2208" y="2448"/>
              <a:ext cx="576" cy="346"/>
            </a:xfrm>
            <a:prstGeom prst="rect">
              <a:avLst/>
            </a:prstGeom>
            <a:noFill/>
            <a:ln w="9525">
              <a:noFill/>
              <a:miter lim="800000"/>
              <a:headEnd/>
              <a:tailEnd/>
            </a:ln>
          </p:spPr>
          <p:txBody>
            <a:bodyPr>
              <a:spAutoFit/>
            </a:bodyPr>
            <a:lstStyle/>
            <a:p>
              <a:pPr>
                <a:spcBef>
                  <a:spcPct val="50000"/>
                </a:spcBef>
              </a:pPr>
              <a:r>
                <a:rPr lang="en-US" sz="1500">
                  <a:latin typeface="Verdana" pitchFamily="34" charset="0"/>
                </a:rPr>
                <a:t>Look vector</a:t>
              </a:r>
            </a:p>
          </p:txBody>
        </p:sp>
        <p:sp>
          <p:nvSpPr>
            <p:cNvPr id="65572" name="Text Box 1064"/>
            <p:cNvSpPr txBox="1">
              <a:spLocks noChangeArrowheads="1"/>
            </p:cNvSpPr>
            <p:nvPr/>
          </p:nvSpPr>
          <p:spPr bwMode="auto">
            <a:xfrm>
              <a:off x="528" y="2666"/>
              <a:ext cx="768" cy="288"/>
            </a:xfrm>
            <a:prstGeom prst="rect">
              <a:avLst/>
            </a:prstGeom>
            <a:noFill/>
            <a:ln w="9525">
              <a:noFill/>
              <a:miter lim="800000"/>
              <a:headEnd/>
              <a:tailEnd/>
            </a:ln>
          </p:spPr>
          <p:txBody>
            <a:bodyPr>
              <a:spAutoFit/>
            </a:bodyPr>
            <a:lstStyle/>
            <a:p>
              <a:pPr algn="ctr">
                <a:lnSpc>
                  <a:spcPct val="80000"/>
                </a:lnSpc>
                <a:spcBef>
                  <a:spcPct val="50000"/>
                </a:spcBef>
              </a:pPr>
              <a:r>
                <a:rPr lang="en-US" sz="1500">
                  <a:latin typeface="Verdana" pitchFamily="34" charset="0"/>
                </a:rPr>
                <a:t>Near distance</a:t>
              </a:r>
            </a:p>
          </p:txBody>
        </p:sp>
        <p:sp>
          <p:nvSpPr>
            <p:cNvPr id="65573" name="Line 1065"/>
            <p:cNvSpPr>
              <a:spLocks noChangeShapeType="1"/>
            </p:cNvSpPr>
            <p:nvPr/>
          </p:nvSpPr>
          <p:spPr bwMode="auto">
            <a:xfrm flipV="1">
              <a:off x="1112" y="3120"/>
              <a:ext cx="0" cy="528"/>
            </a:xfrm>
            <a:prstGeom prst="line">
              <a:avLst/>
            </a:prstGeom>
            <a:noFill/>
            <a:ln w="38100">
              <a:solidFill>
                <a:srgbClr val="FF0000"/>
              </a:solidFill>
              <a:round/>
              <a:headEnd/>
              <a:tailEnd type="triangle" w="med" len="med"/>
            </a:ln>
          </p:spPr>
          <p:txBody>
            <a:bodyPr/>
            <a:lstStyle/>
            <a:p>
              <a:endParaRPr lang="en-US"/>
            </a:p>
          </p:txBody>
        </p:sp>
        <p:sp>
          <p:nvSpPr>
            <p:cNvPr id="65574" name="Text Box 1067"/>
            <p:cNvSpPr txBox="1">
              <a:spLocks noChangeArrowheads="1"/>
            </p:cNvSpPr>
            <p:nvPr/>
          </p:nvSpPr>
          <p:spPr bwMode="auto">
            <a:xfrm>
              <a:off x="1104" y="3648"/>
              <a:ext cx="768" cy="202"/>
            </a:xfrm>
            <a:prstGeom prst="rect">
              <a:avLst/>
            </a:prstGeom>
            <a:noFill/>
            <a:ln w="9525">
              <a:noFill/>
              <a:miter lim="800000"/>
              <a:headEnd/>
              <a:tailEnd/>
            </a:ln>
          </p:spPr>
          <p:txBody>
            <a:bodyPr>
              <a:spAutoFit/>
            </a:bodyPr>
            <a:lstStyle/>
            <a:p>
              <a:pPr>
                <a:spcBef>
                  <a:spcPct val="50000"/>
                </a:spcBef>
              </a:pPr>
              <a:r>
                <a:rPr lang="en-US" sz="1500">
                  <a:latin typeface="Verdana" pitchFamily="34" charset="0"/>
                </a:rPr>
                <a:t>Position</a:t>
              </a:r>
            </a:p>
          </p:txBody>
        </p:sp>
        <p:sp>
          <p:nvSpPr>
            <p:cNvPr id="65575" name="Rectangle 1071"/>
            <p:cNvSpPr>
              <a:spLocks noChangeArrowheads="1"/>
            </p:cNvSpPr>
            <p:nvPr/>
          </p:nvSpPr>
          <p:spPr bwMode="gray">
            <a:xfrm>
              <a:off x="1344" y="1968"/>
              <a:ext cx="384" cy="192"/>
            </a:xfrm>
            <a:prstGeom prst="rect">
              <a:avLst/>
            </a:prstGeom>
            <a:solidFill>
              <a:schemeClr val="bg1"/>
            </a:solidFill>
            <a:ln w="9525">
              <a:noFill/>
              <a:miter lim="800000"/>
              <a:headEnd/>
              <a:tailEnd/>
            </a:ln>
          </p:spPr>
          <p:txBody>
            <a:bodyPr wrap="none" anchor="ctr"/>
            <a:lstStyle/>
            <a:p>
              <a:endParaRPr lang="en-US">
                <a:latin typeface="Corbel" pitchFamily="34" charset="0"/>
              </a:endParaRPr>
            </a:p>
          </p:txBody>
        </p:sp>
        <p:sp>
          <p:nvSpPr>
            <p:cNvPr id="65576" name="Text Box 1063"/>
            <p:cNvSpPr txBox="1">
              <a:spLocks noChangeArrowheads="1"/>
            </p:cNvSpPr>
            <p:nvPr/>
          </p:nvSpPr>
          <p:spPr bwMode="auto">
            <a:xfrm>
              <a:off x="1200" y="1872"/>
              <a:ext cx="624" cy="288"/>
            </a:xfrm>
            <a:prstGeom prst="rect">
              <a:avLst/>
            </a:prstGeom>
            <a:noFill/>
            <a:ln w="9525">
              <a:noFill/>
              <a:miter lim="800000"/>
              <a:headEnd/>
              <a:tailEnd/>
            </a:ln>
          </p:spPr>
          <p:txBody>
            <a:bodyPr>
              <a:spAutoFit/>
            </a:bodyPr>
            <a:lstStyle/>
            <a:p>
              <a:pPr algn="ctr">
                <a:lnSpc>
                  <a:spcPct val="80000"/>
                </a:lnSpc>
                <a:spcBef>
                  <a:spcPct val="50000"/>
                </a:spcBef>
              </a:pPr>
              <a:r>
                <a:rPr lang="en-US" sz="1500">
                  <a:latin typeface="Verdana" pitchFamily="34" charset="0"/>
                </a:rPr>
                <a:t>Far distance</a:t>
              </a:r>
            </a:p>
          </p:txBody>
        </p:sp>
        <p:sp>
          <p:nvSpPr>
            <p:cNvPr id="65577" name="Rectangle 1072"/>
            <p:cNvSpPr>
              <a:spLocks noChangeArrowheads="1"/>
            </p:cNvSpPr>
            <p:nvPr/>
          </p:nvSpPr>
          <p:spPr bwMode="gray">
            <a:xfrm>
              <a:off x="480" y="3072"/>
              <a:ext cx="480" cy="336"/>
            </a:xfrm>
            <a:prstGeom prst="rect">
              <a:avLst/>
            </a:prstGeom>
            <a:solidFill>
              <a:schemeClr val="bg1"/>
            </a:solidFill>
            <a:ln w="9525">
              <a:noFill/>
              <a:miter lim="800000"/>
              <a:headEnd/>
              <a:tailEnd/>
            </a:ln>
          </p:spPr>
          <p:txBody>
            <a:bodyPr wrap="none" anchor="ctr"/>
            <a:lstStyle/>
            <a:p>
              <a:endParaRPr lang="en-US">
                <a:latin typeface="Corbel" pitchFamily="34" charset="0"/>
              </a:endParaRPr>
            </a:p>
          </p:txBody>
        </p:sp>
        <p:sp>
          <p:nvSpPr>
            <p:cNvPr id="65578" name="Text Box 1066"/>
            <p:cNvSpPr txBox="1">
              <a:spLocks noChangeArrowheads="1"/>
            </p:cNvSpPr>
            <p:nvPr/>
          </p:nvSpPr>
          <p:spPr bwMode="gray">
            <a:xfrm>
              <a:off x="432" y="3552"/>
              <a:ext cx="576" cy="288"/>
            </a:xfrm>
            <a:prstGeom prst="rect">
              <a:avLst/>
            </a:prstGeom>
            <a:noFill/>
            <a:ln w="9525">
              <a:noFill/>
              <a:miter lim="800000"/>
              <a:headEnd/>
              <a:tailEnd/>
            </a:ln>
          </p:spPr>
          <p:txBody>
            <a:bodyPr>
              <a:spAutoFit/>
            </a:bodyPr>
            <a:lstStyle/>
            <a:p>
              <a:pPr>
                <a:lnSpc>
                  <a:spcPct val="80000"/>
                </a:lnSpc>
                <a:spcBef>
                  <a:spcPct val="50000"/>
                </a:spcBef>
              </a:pPr>
              <a:r>
                <a:rPr lang="en-US" sz="1500">
                  <a:latin typeface="Verdana" pitchFamily="34" charset="0"/>
                </a:rPr>
                <a:t>Up vector</a:t>
              </a:r>
            </a:p>
          </p:txBody>
        </p:sp>
        <p:sp>
          <p:nvSpPr>
            <p:cNvPr id="65579" name="Line 1076"/>
            <p:cNvSpPr>
              <a:spLocks noChangeShapeType="1"/>
            </p:cNvSpPr>
            <p:nvPr/>
          </p:nvSpPr>
          <p:spPr bwMode="auto">
            <a:xfrm flipH="1" flipV="1">
              <a:off x="624" y="3504"/>
              <a:ext cx="480" cy="144"/>
            </a:xfrm>
            <a:prstGeom prst="line">
              <a:avLst/>
            </a:prstGeom>
            <a:noFill/>
            <a:ln w="38100">
              <a:solidFill>
                <a:srgbClr val="FF0000"/>
              </a:solidFill>
              <a:round/>
              <a:headEnd/>
              <a:tailEnd type="triangle" w="med" len="med"/>
            </a:ln>
          </p:spPr>
          <p:txBody>
            <a:bodyPr/>
            <a:lstStyle/>
            <a:p>
              <a:endParaRPr lang="en-US"/>
            </a:p>
          </p:txBody>
        </p:sp>
        <p:sp>
          <p:nvSpPr>
            <p:cNvPr id="65580" name="Text Box 1078"/>
            <p:cNvSpPr txBox="1">
              <a:spLocks noChangeArrowheads="1"/>
            </p:cNvSpPr>
            <p:nvPr/>
          </p:nvSpPr>
          <p:spPr bwMode="auto">
            <a:xfrm>
              <a:off x="240" y="3072"/>
              <a:ext cx="960" cy="288"/>
            </a:xfrm>
            <a:prstGeom prst="rect">
              <a:avLst/>
            </a:prstGeom>
            <a:noFill/>
            <a:ln w="9525">
              <a:noFill/>
              <a:miter lim="800000"/>
              <a:headEnd/>
              <a:tailEnd/>
            </a:ln>
          </p:spPr>
          <p:txBody>
            <a:bodyPr>
              <a:spAutoFit/>
            </a:bodyPr>
            <a:lstStyle/>
            <a:p>
              <a:pPr>
                <a:lnSpc>
                  <a:spcPct val="80000"/>
                </a:lnSpc>
              </a:pPr>
              <a:r>
                <a:rPr lang="en-US" sz="1500">
                  <a:latin typeface="Verdana" pitchFamily="34" charset="0"/>
                </a:rPr>
                <a:t>Projection of</a:t>
              </a:r>
            </a:p>
            <a:p>
              <a:pPr>
                <a:lnSpc>
                  <a:spcPct val="80000"/>
                </a:lnSpc>
              </a:pPr>
              <a:r>
                <a:rPr lang="en-US" sz="1500">
                  <a:latin typeface="Verdana" pitchFamily="34" charset="0"/>
                </a:rPr>
                <a:t>up vector</a:t>
              </a:r>
            </a:p>
          </p:txBody>
        </p:sp>
      </p:grpSp>
      <p:sp>
        <p:nvSpPr>
          <p:cNvPr id="46" name="TextBox 45"/>
          <p:cNvSpPr txBox="1">
            <a:spLocks noChangeArrowheads="1"/>
          </p:cNvSpPr>
          <p:nvPr/>
        </p:nvSpPr>
        <p:spPr bwMode="auto">
          <a:xfrm>
            <a:off x="682625" y="5867400"/>
            <a:ext cx="6049963" cy="1354138"/>
          </a:xfrm>
          <a:prstGeom prst="rect">
            <a:avLst/>
          </a:prstGeom>
          <a:noFill/>
          <a:ln w="9525">
            <a:noFill/>
            <a:miter lim="800000"/>
            <a:headEnd/>
            <a:tailEnd/>
          </a:ln>
        </p:spPr>
        <p:txBody>
          <a:bodyPr wrap="none">
            <a:spAutoFit/>
          </a:bodyPr>
          <a:lstStyle/>
          <a:p>
            <a:r>
              <a:rPr lang="en-US" sz="1400">
                <a:latin typeface="Corbel" pitchFamily="34" charset="0"/>
                <a:hlinkClick r:id="rId3"/>
              </a:rPr>
              <a:t>http://www.cs.brown.edu/exploratories/freeSoftware/repository/edu/brown/cs/</a:t>
            </a:r>
          </a:p>
          <a:p>
            <a:r>
              <a:rPr lang="en-US" sz="1400">
                <a:latin typeface="Corbel" pitchFamily="34" charset="0"/>
                <a:hlinkClick r:id="rId3"/>
              </a:rPr>
              <a:t>exploratories/applets/camera/parallel_camera_transformation_guide.html</a:t>
            </a:r>
            <a:endParaRPr lang="en-US" sz="1400">
              <a:latin typeface="Corbel" pitchFamily="34" charset="0"/>
            </a:endParaRPr>
          </a:p>
          <a:p>
            <a:r>
              <a:rPr lang="en-US">
                <a:latin typeface="Corbel" pitchFamily="34" charset="0"/>
              </a:rPr>
              <a:t/>
            </a:r>
            <a:br>
              <a:rPr lang="en-US">
                <a:latin typeface="Corbel" pitchFamily="34" charset="0"/>
              </a:rPr>
            </a:br>
            <a:endParaRPr lang="en-US">
              <a:latin typeface="Corbel" pitchFamily="34" charset="0"/>
            </a:endParaRPr>
          </a:p>
          <a:p>
            <a:endParaRPr lang="en-US">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274292" indent="-274292" eaLnBrk="1" fontAlgn="auto" hangingPunct="1">
              <a:spcAft>
                <a:spcPts val="0"/>
              </a:spcAft>
              <a:buFont typeface="Wingdings 3"/>
              <a:buChar char=""/>
              <a:defRPr/>
            </a:pPr>
            <a:r>
              <a:rPr lang="en-US" dirty="0" smtClean="0"/>
              <a:t>What does a camera do?</a:t>
            </a:r>
          </a:p>
          <a:p>
            <a:pPr marL="548583" lvl="1" indent="-274292" eaLnBrk="1" fontAlgn="auto" hangingPunct="1">
              <a:spcAft>
                <a:spcPts val="0"/>
              </a:spcAft>
              <a:buFont typeface="Wingdings 3"/>
              <a:buChar char=""/>
              <a:defRPr/>
            </a:pPr>
            <a:r>
              <a:rPr lang="en-US" dirty="0" smtClean="0"/>
              <a:t>Takes in a 3D scene</a:t>
            </a:r>
          </a:p>
          <a:p>
            <a:pPr marL="548583" lvl="1" indent="-274292" eaLnBrk="1" fontAlgn="auto" hangingPunct="1">
              <a:spcAft>
                <a:spcPts val="0"/>
              </a:spcAft>
              <a:buFont typeface="Wingdings 3"/>
              <a:buChar char=""/>
              <a:defRPr/>
            </a:pPr>
            <a:r>
              <a:rPr lang="en-US" dirty="0" smtClean="0"/>
              <a:t>Places (i.e., projects) the scene onto a 2D medium (a roll of film or a digital pixel array)</a:t>
            </a:r>
          </a:p>
          <a:p>
            <a:pPr marL="0" indent="0" eaLnBrk="1" fontAlgn="auto" hangingPunct="1">
              <a:spcAft>
                <a:spcPts val="0"/>
              </a:spcAft>
              <a:buFont typeface="Wingdings 3"/>
              <a:buNone/>
              <a:defRPr/>
            </a:pPr>
            <a:endParaRPr lang="en-US" dirty="0"/>
          </a:p>
          <a:p>
            <a:pPr marL="548583" lvl="1" indent="-274292" eaLnBrk="1" fontAlgn="auto" hangingPunct="1">
              <a:spcAft>
                <a:spcPts val="0"/>
              </a:spcAft>
              <a:buFont typeface="Wingdings 3"/>
              <a:buChar char=""/>
              <a:defRPr/>
            </a:pPr>
            <a:endParaRPr lang="en-US" dirty="0" smtClean="0"/>
          </a:p>
          <a:p>
            <a:pPr marL="548583" lvl="1" indent="-274292" eaLnBrk="1" fontAlgn="auto" hangingPunct="1">
              <a:spcAft>
                <a:spcPts val="0"/>
              </a:spcAft>
              <a:buFont typeface="Wingdings 3"/>
              <a:buChar char=""/>
              <a:defRPr/>
            </a:pPr>
            <a:endParaRPr lang="en-US" dirty="0"/>
          </a:p>
          <a:p>
            <a:pPr marL="548583" lvl="1" indent="-274292" eaLnBrk="1" fontAlgn="auto" hangingPunct="1">
              <a:spcAft>
                <a:spcPts val="0"/>
              </a:spcAft>
              <a:buFont typeface="Wingdings 3"/>
              <a:buChar char=""/>
              <a:defRPr/>
            </a:pPr>
            <a:endParaRPr lang="en-US" dirty="0" smtClean="0"/>
          </a:p>
          <a:p>
            <a:pPr marL="548583" lvl="1" indent="-274292" eaLnBrk="1" fontAlgn="auto" hangingPunct="1">
              <a:spcAft>
                <a:spcPts val="0"/>
              </a:spcAft>
              <a:buFont typeface="Wingdings 3"/>
              <a:buChar char=""/>
              <a:defRPr/>
            </a:pPr>
            <a:endParaRPr lang="en-US" dirty="0"/>
          </a:p>
          <a:p>
            <a:pPr marL="548583" lvl="1" indent="-274292" eaLnBrk="1" fontAlgn="auto" hangingPunct="1">
              <a:spcAft>
                <a:spcPts val="0"/>
              </a:spcAft>
              <a:buFont typeface="Wingdings 3"/>
              <a:buChar char=""/>
              <a:defRPr/>
            </a:pPr>
            <a:endParaRPr lang="en-US" dirty="0" smtClean="0"/>
          </a:p>
          <a:p>
            <a:pPr marL="548583" lvl="1"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r>
              <a:rPr lang="en-US" dirty="0" smtClean="0"/>
              <a:t>The synthetic camera is programmer’s model for specifying how a 3D scene is projected onto screen</a:t>
            </a:r>
          </a:p>
          <a:p>
            <a:pPr marL="548583" lvl="1" indent="-274292" eaLnBrk="1" fontAlgn="auto" hangingPunct="1">
              <a:spcAft>
                <a:spcPts val="0"/>
              </a:spcAft>
              <a:buFont typeface="Wingdings 3"/>
              <a:buChar char=""/>
              <a:defRPr/>
            </a:pPr>
            <a:endParaRPr lang="en-US" dirty="0"/>
          </a:p>
        </p:txBody>
      </p:sp>
      <p:sp>
        <p:nvSpPr>
          <p:cNvPr id="14338" name="Slide Number Placeholder 4"/>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2C6DABD9-6920-48BE-980E-B4B80370ECDB}" type="slidenum">
              <a:rPr lang="en-US"/>
              <a:pPr fontAlgn="base">
                <a:spcBef>
                  <a:spcPct val="0"/>
                </a:spcBef>
                <a:spcAft>
                  <a:spcPct val="0"/>
                </a:spcAft>
                <a:defRPr/>
              </a:pPr>
              <a:t>3</a:t>
            </a:fld>
            <a:endParaRPr lang="en-US"/>
          </a:p>
        </p:txBody>
      </p:sp>
      <p:sp>
        <p:nvSpPr>
          <p:cNvPr id="14339" name="Title 1"/>
          <p:cNvSpPr>
            <a:spLocks noGrp="1"/>
          </p:cNvSpPr>
          <p:nvPr>
            <p:ph type="title"/>
          </p:nvPr>
        </p:nvSpPr>
        <p:spPr/>
        <p:txBody>
          <a:bodyPr/>
          <a:lstStyle/>
          <a:p>
            <a:pPr eaLnBrk="1" hangingPunct="1"/>
            <a:r>
              <a:rPr lang="en-US" smtClean="0">
                <a:cs typeface="Segoe UI"/>
              </a:rPr>
              <a:t>The camera and the scene</a:t>
            </a:r>
          </a:p>
        </p:txBody>
      </p:sp>
      <p:pic>
        <p:nvPicPr>
          <p:cNvPr id="1026" name="Picture 2"/>
          <p:cNvPicPr>
            <a:picLocks noChangeAspect="1" noChangeArrowheads="1"/>
          </p:cNvPicPr>
          <p:nvPr/>
        </p:nvPicPr>
        <p:blipFill>
          <a:blip r:embed="rId3" cstate="print"/>
          <a:srcRect/>
          <a:stretch>
            <a:fillRect/>
          </a:stretch>
        </p:blipFill>
        <p:spPr bwMode="auto">
          <a:xfrm>
            <a:off x="1328738" y="3570288"/>
            <a:ext cx="2035175" cy="158908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376738" y="3570288"/>
            <a:ext cx="3100387" cy="1681162"/>
          </a:xfrm>
          <a:prstGeom prst="rect">
            <a:avLst/>
          </a:prstGeom>
          <a:noFill/>
          <a:ln w="9525">
            <a:noFill/>
            <a:miter lim="800000"/>
            <a:headEnd/>
            <a:tailEnd/>
          </a:ln>
        </p:spPr>
      </p:pic>
      <p:sp>
        <p:nvSpPr>
          <p:cNvPr id="4" name="Down Arrow 3"/>
          <p:cNvSpPr/>
          <p:nvPr/>
        </p:nvSpPr>
        <p:spPr>
          <a:xfrm rot="5400000">
            <a:off x="3424237" y="4067176"/>
            <a:ext cx="633413" cy="595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8" name="Picture 4"/>
          <p:cNvPicPr>
            <a:picLocks noChangeAspect="1" noChangeArrowheads="1"/>
          </p:cNvPicPr>
          <p:nvPr/>
        </p:nvPicPr>
        <p:blipFill>
          <a:blip r:embed="rId5" cstate="print"/>
          <a:srcRect/>
          <a:stretch>
            <a:fillRect/>
          </a:stretch>
        </p:blipFill>
        <p:spPr bwMode="auto">
          <a:xfrm>
            <a:off x="3448050" y="2492375"/>
            <a:ext cx="1266825" cy="132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500"/>
                                        <p:tgtEl>
                                          <p:spTgt spid="1027"/>
                                        </p:tgtEl>
                                      </p:cBhvr>
                                    </p:animEffect>
                                  </p:childTnLst>
                                </p:cTn>
                              </p:par>
                              <p:par>
                                <p:cTn id="29" presetID="10"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p:txBody>
          <a:bodyPr/>
          <a:lstStyle/>
          <a:p>
            <a:r>
              <a:rPr lang="el-GR" smtClean="0">
                <a:cs typeface="Segoe UI"/>
              </a:rPr>
              <a:t>Παράδειγμα</a:t>
            </a:r>
            <a:endParaRPr lang="en-US" smtClean="0">
              <a:cs typeface="Segoe UI"/>
            </a:endParaRPr>
          </a:p>
        </p:txBody>
      </p:sp>
      <p:sp>
        <p:nvSpPr>
          <p:cNvPr id="84995" name="Rectangle 3"/>
          <p:cNvSpPr>
            <a:spLocks noGrp="1"/>
          </p:cNvSpPr>
          <p:nvPr>
            <p:ph type="body" idx="4294967295"/>
          </p:nvPr>
        </p:nvSpPr>
        <p:spPr/>
        <p:txBody>
          <a:bodyPr/>
          <a:lstStyle/>
          <a:p>
            <a:r>
              <a:rPr lang="el-GR" altLang="zh-CN" smtClean="0"/>
              <a:t> Έστω ότι έχουμε ένα αντικείμενο όπως αυτό που βλέπουμε στο πιο κάτω δεξιά σχεδιάγραμμα, με βάση 2x3 μονάδες και ύψος 2 μονάδες.</a:t>
            </a:r>
            <a:r>
              <a:rPr lang="en-US" altLang="zh-CN" smtClean="0">
                <a:ea typeface="宋体" charset="-122"/>
              </a:rPr>
              <a:t>  </a:t>
            </a:r>
            <a:r>
              <a:rPr lang="en-GB" altLang="zh-CN" smtClean="0">
                <a:ea typeface="宋体" charset="-122"/>
              </a:rPr>
              <a:t>A</a:t>
            </a:r>
            <a:r>
              <a:rPr lang="el-GR" altLang="zh-CN" smtClean="0"/>
              <a:t>ν υποθέσουμε ότι χρησιμοποιούμε προοπτική προβολή, ποιες πρέπει να είναι οι τιμές των παραμέτρων της κάμερας για να έχουμε την παρακάτω εικόνα;</a:t>
            </a:r>
            <a:r>
              <a:rPr lang="en-US" altLang="zh-CN" smtClean="0">
                <a:ea typeface="宋体" charset="-122"/>
              </a:rPr>
              <a:t> </a:t>
            </a:r>
            <a:endParaRPr lang="en-US" smtClean="0"/>
          </a:p>
        </p:txBody>
      </p:sp>
      <p:grpSp>
        <p:nvGrpSpPr>
          <p:cNvPr id="84996" name="Group 4"/>
          <p:cNvGrpSpPr>
            <a:grpSpLocks/>
          </p:cNvGrpSpPr>
          <p:nvPr/>
        </p:nvGrpSpPr>
        <p:grpSpPr bwMode="auto">
          <a:xfrm>
            <a:off x="0" y="3733800"/>
            <a:ext cx="4495800" cy="2819400"/>
            <a:chOff x="3866" y="1829"/>
            <a:chExt cx="5208" cy="2977"/>
          </a:xfrm>
        </p:grpSpPr>
        <p:sp>
          <p:nvSpPr>
            <p:cNvPr id="84997" name="Line 5"/>
            <p:cNvSpPr>
              <a:spLocks noChangeShapeType="1"/>
            </p:cNvSpPr>
            <p:nvPr/>
          </p:nvSpPr>
          <p:spPr bwMode="auto">
            <a:xfrm>
              <a:off x="3866" y="3918"/>
              <a:ext cx="4630" cy="0"/>
            </a:xfrm>
            <a:prstGeom prst="line">
              <a:avLst/>
            </a:prstGeom>
            <a:noFill/>
            <a:ln w="9525">
              <a:solidFill>
                <a:srgbClr val="000000"/>
              </a:solidFill>
              <a:round/>
              <a:headEnd/>
              <a:tailEnd type="triangle" w="med" len="med"/>
            </a:ln>
            <a:effectLst/>
          </p:spPr>
          <p:txBody>
            <a:bodyPr/>
            <a:lstStyle/>
            <a:p>
              <a:endParaRPr lang="en-US"/>
            </a:p>
          </p:txBody>
        </p:sp>
        <p:sp>
          <p:nvSpPr>
            <p:cNvPr id="84998" name="Freeform 6"/>
            <p:cNvSpPr>
              <a:spLocks/>
            </p:cNvSpPr>
            <p:nvPr/>
          </p:nvSpPr>
          <p:spPr bwMode="auto">
            <a:xfrm>
              <a:off x="4976" y="2727"/>
              <a:ext cx="2112" cy="1196"/>
            </a:xfrm>
            <a:custGeom>
              <a:avLst/>
              <a:gdLst/>
              <a:ahLst/>
              <a:cxnLst>
                <a:cxn ang="0">
                  <a:pos x="0" y="1196"/>
                </a:cxn>
                <a:cxn ang="0">
                  <a:pos x="360" y="36"/>
                </a:cxn>
                <a:cxn ang="0">
                  <a:pos x="2112" y="0"/>
                </a:cxn>
                <a:cxn ang="0">
                  <a:pos x="1896" y="1188"/>
                </a:cxn>
                <a:cxn ang="0">
                  <a:pos x="0" y="1196"/>
                </a:cxn>
              </a:cxnLst>
              <a:rect l="0" t="0" r="r" b="b"/>
              <a:pathLst>
                <a:path w="2112" h="1196">
                  <a:moveTo>
                    <a:pt x="0" y="1196"/>
                  </a:moveTo>
                  <a:lnTo>
                    <a:pt x="360" y="36"/>
                  </a:lnTo>
                  <a:lnTo>
                    <a:pt x="2112" y="0"/>
                  </a:lnTo>
                  <a:lnTo>
                    <a:pt x="1896" y="1188"/>
                  </a:lnTo>
                  <a:lnTo>
                    <a:pt x="0" y="1196"/>
                  </a:lnTo>
                </a:path>
              </a:pathLst>
            </a:custGeom>
            <a:solidFill>
              <a:srgbClr val="FF0000">
                <a:alpha val="20000"/>
              </a:srgbClr>
            </a:solidFill>
            <a:ln w="9525" cap="flat" cmpd="sng">
              <a:solidFill>
                <a:srgbClr val="000000"/>
              </a:solidFill>
              <a:prstDash val="solid"/>
              <a:round/>
              <a:headEnd type="none" w="med" len="med"/>
              <a:tailEnd type="none" w="med" len="med"/>
            </a:ln>
            <a:effectLst/>
          </p:spPr>
          <p:txBody>
            <a:bodyPr/>
            <a:lstStyle/>
            <a:p>
              <a:endParaRPr lang="en-US"/>
            </a:p>
          </p:txBody>
        </p:sp>
        <p:sp>
          <p:nvSpPr>
            <p:cNvPr id="84999" name="Line 7"/>
            <p:cNvSpPr>
              <a:spLocks noChangeShapeType="1"/>
            </p:cNvSpPr>
            <p:nvPr/>
          </p:nvSpPr>
          <p:spPr bwMode="auto">
            <a:xfrm>
              <a:off x="4958" y="1925"/>
              <a:ext cx="1" cy="2881"/>
            </a:xfrm>
            <a:prstGeom prst="line">
              <a:avLst/>
            </a:prstGeom>
            <a:noFill/>
            <a:ln w="9525">
              <a:solidFill>
                <a:srgbClr val="000000"/>
              </a:solidFill>
              <a:round/>
              <a:headEnd type="triangle" w="med" len="med"/>
              <a:tailEnd/>
            </a:ln>
            <a:effectLst/>
          </p:spPr>
          <p:txBody>
            <a:bodyPr/>
            <a:lstStyle/>
            <a:p>
              <a:endParaRPr lang="en-US"/>
            </a:p>
          </p:txBody>
        </p:sp>
        <p:sp>
          <p:nvSpPr>
            <p:cNvPr id="85000" name="Line 8"/>
            <p:cNvSpPr>
              <a:spLocks noChangeShapeType="1"/>
            </p:cNvSpPr>
            <p:nvPr/>
          </p:nvSpPr>
          <p:spPr bwMode="auto">
            <a:xfrm flipV="1">
              <a:off x="4118" y="2382"/>
              <a:ext cx="2832" cy="2185"/>
            </a:xfrm>
            <a:prstGeom prst="line">
              <a:avLst/>
            </a:prstGeom>
            <a:noFill/>
            <a:ln w="9525">
              <a:solidFill>
                <a:srgbClr val="000000"/>
              </a:solidFill>
              <a:round/>
              <a:headEnd/>
              <a:tailEnd type="triangle" w="med" len="med"/>
            </a:ln>
            <a:effectLst/>
          </p:spPr>
          <p:txBody>
            <a:bodyPr/>
            <a:lstStyle/>
            <a:p>
              <a:endParaRPr lang="en-US"/>
            </a:p>
          </p:txBody>
        </p:sp>
        <p:sp>
          <p:nvSpPr>
            <p:cNvPr id="85001" name="Text Box 9"/>
            <p:cNvSpPr txBox="1">
              <a:spLocks noChangeArrowheads="1"/>
            </p:cNvSpPr>
            <p:nvPr/>
          </p:nvSpPr>
          <p:spPr bwMode="auto">
            <a:xfrm>
              <a:off x="7744" y="3893"/>
              <a:ext cx="673" cy="553"/>
            </a:xfrm>
            <a:prstGeom prst="rect">
              <a:avLst/>
            </a:prstGeom>
            <a:noFill/>
            <a:ln w="9525">
              <a:noFill/>
              <a:miter lim="800000"/>
              <a:headEnd/>
              <a:tailEnd/>
            </a:ln>
            <a:effectLst/>
          </p:spPr>
          <p:txBody>
            <a:bodyPr/>
            <a:lstStyle/>
            <a:p>
              <a:r>
                <a:rPr lang="en-US" altLang="ja-JP" sz="1200">
                  <a:latin typeface="Times New Roman" pitchFamily="18" charset="0"/>
                  <a:ea typeface="MS Mincho" charset="-128"/>
                </a:rPr>
                <a:t>X</a:t>
              </a:r>
              <a:endParaRPr lang="en-US"/>
            </a:p>
          </p:txBody>
        </p:sp>
        <p:sp>
          <p:nvSpPr>
            <p:cNvPr id="85002" name="Text Box 10"/>
            <p:cNvSpPr txBox="1">
              <a:spLocks noChangeArrowheads="1"/>
            </p:cNvSpPr>
            <p:nvPr/>
          </p:nvSpPr>
          <p:spPr bwMode="auto">
            <a:xfrm>
              <a:off x="4454" y="1829"/>
              <a:ext cx="623" cy="599"/>
            </a:xfrm>
            <a:prstGeom prst="rect">
              <a:avLst/>
            </a:prstGeom>
            <a:noFill/>
            <a:ln w="9525" algn="ctr">
              <a:noFill/>
              <a:miter lim="800000"/>
              <a:headEnd/>
              <a:tailEnd/>
            </a:ln>
            <a:effectLst/>
          </p:spPr>
          <p:txBody>
            <a:bodyPr/>
            <a:lstStyle/>
            <a:p>
              <a:r>
                <a:rPr lang="en-US" altLang="ja-JP" sz="1200">
                  <a:latin typeface="Times New Roman" pitchFamily="18" charset="0"/>
                  <a:ea typeface="MS Mincho" charset="-128"/>
                </a:rPr>
                <a:t>Y</a:t>
              </a:r>
              <a:endParaRPr lang="en-US"/>
            </a:p>
          </p:txBody>
        </p:sp>
        <p:sp>
          <p:nvSpPr>
            <p:cNvPr id="85003" name="Text Box 11"/>
            <p:cNvSpPr txBox="1">
              <a:spLocks noChangeArrowheads="1"/>
            </p:cNvSpPr>
            <p:nvPr/>
          </p:nvSpPr>
          <p:spPr bwMode="auto">
            <a:xfrm>
              <a:off x="6685" y="2068"/>
              <a:ext cx="529" cy="384"/>
            </a:xfrm>
            <a:prstGeom prst="rect">
              <a:avLst/>
            </a:prstGeom>
            <a:noFill/>
            <a:ln w="9525" algn="ctr">
              <a:noFill/>
              <a:miter lim="800000"/>
              <a:headEnd/>
              <a:tailEnd/>
            </a:ln>
            <a:effectLst/>
          </p:spPr>
          <p:txBody>
            <a:bodyPr/>
            <a:lstStyle/>
            <a:p>
              <a:r>
                <a:rPr lang="el-GR" altLang="ja-JP" sz="1200">
                  <a:latin typeface="Times New Roman" pitchFamily="18" charset="0"/>
                  <a:ea typeface="MS Mincho" charset="-128"/>
                </a:rPr>
                <a:t>Ζ</a:t>
              </a:r>
              <a:endParaRPr lang="en-US"/>
            </a:p>
          </p:txBody>
        </p:sp>
        <p:sp>
          <p:nvSpPr>
            <p:cNvPr id="85004" name="Freeform 12"/>
            <p:cNvSpPr>
              <a:spLocks/>
            </p:cNvSpPr>
            <p:nvPr/>
          </p:nvSpPr>
          <p:spPr bwMode="auto">
            <a:xfrm>
              <a:off x="6872" y="2739"/>
              <a:ext cx="900" cy="1176"/>
            </a:xfrm>
            <a:custGeom>
              <a:avLst/>
              <a:gdLst/>
              <a:ahLst/>
              <a:cxnLst>
                <a:cxn ang="0">
                  <a:pos x="0" y="1176"/>
                </a:cxn>
                <a:cxn ang="0">
                  <a:pos x="216" y="0"/>
                </a:cxn>
                <a:cxn ang="0">
                  <a:pos x="216" y="0"/>
                </a:cxn>
                <a:cxn ang="0">
                  <a:pos x="900" y="464"/>
                </a:cxn>
                <a:cxn ang="0">
                  <a:pos x="0" y="1176"/>
                </a:cxn>
              </a:cxnLst>
              <a:rect l="0" t="0" r="r" b="b"/>
              <a:pathLst>
                <a:path w="900" h="1176">
                  <a:moveTo>
                    <a:pt x="0" y="1176"/>
                  </a:moveTo>
                  <a:lnTo>
                    <a:pt x="216" y="0"/>
                  </a:lnTo>
                  <a:lnTo>
                    <a:pt x="216" y="0"/>
                  </a:lnTo>
                  <a:lnTo>
                    <a:pt x="900" y="464"/>
                  </a:lnTo>
                  <a:lnTo>
                    <a:pt x="0" y="1176"/>
                  </a:lnTo>
                  <a:close/>
                </a:path>
              </a:pathLst>
            </a:custGeom>
            <a:solidFill>
              <a:srgbClr val="FF0000">
                <a:alpha val="20000"/>
              </a:srgbClr>
            </a:solidFill>
            <a:ln w="9525" cap="flat" cmpd="sng">
              <a:solidFill>
                <a:srgbClr val="000000"/>
              </a:solidFill>
              <a:prstDash val="solid"/>
              <a:round/>
              <a:headEnd type="none" w="med" len="med"/>
              <a:tailEnd type="none" w="med" len="med"/>
            </a:ln>
            <a:effectLst/>
          </p:spPr>
          <p:txBody>
            <a:bodyPr/>
            <a:lstStyle/>
            <a:p>
              <a:endParaRPr lang="en-US"/>
            </a:p>
          </p:txBody>
        </p:sp>
        <p:sp>
          <p:nvSpPr>
            <p:cNvPr id="85005" name="Freeform 13"/>
            <p:cNvSpPr>
              <a:spLocks/>
            </p:cNvSpPr>
            <p:nvPr/>
          </p:nvSpPr>
          <p:spPr bwMode="auto">
            <a:xfrm>
              <a:off x="5336" y="2763"/>
              <a:ext cx="540" cy="456"/>
            </a:xfrm>
            <a:custGeom>
              <a:avLst/>
              <a:gdLst/>
              <a:ahLst/>
              <a:cxnLst>
                <a:cxn ang="0">
                  <a:pos x="0" y="0"/>
                </a:cxn>
                <a:cxn ang="0">
                  <a:pos x="540" y="456"/>
                </a:cxn>
              </a:cxnLst>
              <a:rect l="0" t="0" r="r" b="b"/>
              <a:pathLst>
                <a:path w="540" h="456">
                  <a:moveTo>
                    <a:pt x="0" y="0"/>
                  </a:moveTo>
                  <a:lnTo>
                    <a:pt x="540" y="456"/>
                  </a:lnTo>
                </a:path>
              </a:pathLst>
            </a:custGeom>
            <a:noFill/>
            <a:ln w="9525" cap="flat" cmpd="sng">
              <a:solidFill>
                <a:srgbClr val="000000"/>
              </a:solidFill>
              <a:prstDash val="sysDot"/>
              <a:round/>
              <a:headEnd type="none" w="med" len="med"/>
              <a:tailEnd type="none" w="med" len="med"/>
            </a:ln>
            <a:effectLst/>
          </p:spPr>
          <p:txBody>
            <a:bodyPr/>
            <a:lstStyle/>
            <a:p>
              <a:endParaRPr lang="en-US"/>
            </a:p>
          </p:txBody>
        </p:sp>
        <p:sp>
          <p:nvSpPr>
            <p:cNvPr id="85006" name="Text Box 14"/>
            <p:cNvSpPr txBox="1">
              <a:spLocks noChangeArrowheads="1"/>
            </p:cNvSpPr>
            <p:nvPr/>
          </p:nvSpPr>
          <p:spPr bwMode="auto">
            <a:xfrm>
              <a:off x="7657" y="2968"/>
              <a:ext cx="1417" cy="384"/>
            </a:xfrm>
            <a:prstGeom prst="rect">
              <a:avLst/>
            </a:prstGeom>
            <a:noFill/>
            <a:ln w="9525" algn="ctr">
              <a:noFill/>
              <a:miter lim="800000"/>
              <a:headEnd/>
              <a:tailEnd/>
            </a:ln>
            <a:effectLst/>
          </p:spPr>
          <p:txBody>
            <a:bodyPr/>
            <a:lstStyle/>
            <a:p>
              <a:r>
                <a:rPr lang="el-GR" altLang="ja-JP" sz="1200">
                  <a:latin typeface="Times New Roman" pitchFamily="18" charset="0"/>
                  <a:ea typeface="MS Mincho" charset="-128"/>
                </a:rPr>
                <a:t>(3, 0, 2)</a:t>
              </a:r>
              <a:endParaRPr lang="en-US"/>
            </a:p>
          </p:txBody>
        </p:sp>
        <p:sp>
          <p:nvSpPr>
            <p:cNvPr id="85007" name="Text Box 15"/>
            <p:cNvSpPr txBox="1">
              <a:spLocks noChangeArrowheads="1"/>
            </p:cNvSpPr>
            <p:nvPr/>
          </p:nvSpPr>
          <p:spPr bwMode="auto">
            <a:xfrm>
              <a:off x="4640" y="3818"/>
              <a:ext cx="529" cy="384"/>
            </a:xfrm>
            <a:prstGeom prst="rect">
              <a:avLst/>
            </a:prstGeom>
            <a:noFill/>
            <a:ln w="9525" algn="ctr">
              <a:noFill/>
              <a:miter lim="800000"/>
              <a:headEnd/>
              <a:tailEnd/>
            </a:ln>
            <a:effectLst/>
          </p:spPr>
          <p:txBody>
            <a:bodyPr/>
            <a:lstStyle/>
            <a:p>
              <a:r>
                <a:rPr lang="el-GR" altLang="ja-JP" sz="1200">
                  <a:latin typeface="Times New Roman" pitchFamily="18" charset="0"/>
                  <a:ea typeface="MS Mincho" charset="-128"/>
                </a:rPr>
                <a:t>0</a:t>
              </a:r>
              <a:endParaRPr lang="en-US"/>
            </a:p>
          </p:txBody>
        </p:sp>
        <p:sp>
          <p:nvSpPr>
            <p:cNvPr id="85008" name="Text Box 16"/>
            <p:cNvSpPr txBox="1">
              <a:spLocks noChangeArrowheads="1"/>
            </p:cNvSpPr>
            <p:nvPr/>
          </p:nvSpPr>
          <p:spPr bwMode="auto">
            <a:xfrm>
              <a:off x="7633" y="2344"/>
              <a:ext cx="1417" cy="384"/>
            </a:xfrm>
            <a:prstGeom prst="rect">
              <a:avLst/>
            </a:prstGeom>
            <a:noFill/>
            <a:ln w="9525" algn="ctr">
              <a:noFill/>
              <a:miter lim="800000"/>
              <a:headEnd/>
              <a:tailEnd/>
            </a:ln>
            <a:effectLst/>
          </p:spPr>
          <p:txBody>
            <a:bodyPr/>
            <a:lstStyle/>
            <a:p>
              <a:r>
                <a:rPr lang="el-GR" altLang="ja-JP" sz="1200">
                  <a:latin typeface="Times New Roman" pitchFamily="18" charset="0"/>
                  <a:ea typeface="MS Mincho" charset="-128"/>
                </a:rPr>
                <a:t>(3, 2, 1)</a:t>
              </a:r>
              <a:endParaRPr lang="en-US"/>
            </a:p>
          </p:txBody>
        </p:sp>
        <p:sp>
          <p:nvSpPr>
            <p:cNvPr id="85009" name="Text Box 17"/>
            <p:cNvSpPr txBox="1">
              <a:spLocks noChangeArrowheads="1"/>
            </p:cNvSpPr>
            <p:nvPr/>
          </p:nvSpPr>
          <p:spPr bwMode="auto">
            <a:xfrm>
              <a:off x="4840" y="2389"/>
              <a:ext cx="1417" cy="384"/>
            </a:xfrm>
            <a:prstGeom prst="rect">
              <a:avLst/>
            </a:prstGeom>
            <a:noFill/>
            <a:ln w="9525" algn="ctr">
              <a:noFill/>
              <a:miter lim="800000"/>
              <a:headEnd/>
              <a:tailEnd/>
            </a:ln>
            <a:effectLst/>
          </p:spPr>
          <p:txBody>
            <a:bodyPr/>
            <a:lstStyle/>
            <a:p>
              <a:r>
                <a:rPr lang="el-GR" altLang="ja-JP" sz="1200">
                  <a:latin typeface="Times New Roman" pitchFamily="18" charset="0"/>
                  <a:ea typeface="MS Mincho" charset="-128"/>
                </a:rPr>
                <a:t>(0, 2, 1)</a:t>
              </a:r>
              <a:endParaRPr lang="en-US"/>
            </a:p>
          </p:txBody>
        </p:sp>
        <p:sp>
          <p:nvSpPr>
            <p:cNvPr id="85010" name="Line 18"/>
            <p:cNvSpPr>
              <a:spLocks noChangeShapeType="1"/>
            </p:cNvSpPr>
            <p:nvPr/>
          </p:nvSpPr>
          <p:spPr bwMode="auto">
            <a:xfrm flipH="1">
              <a:off x="7166" y="2553"/>
              <a:ext cx="600" cy="168"/>
            </a:xfrm>
            <a:prstGeom prst="line">
              <a:avLst/>
            </a:prstGeom>
            <a:noFill/>
            <a:ln w="9525">
              <a:solidFill>
                <a:srgbClr val="000000"/>
              </a:solidFill>
              <a:round/>
              <a:headEnd/>
              <a:tailEnd type="triangle" w="med" len="med"/>
            </a:ln>
            <a:effectLst/>
          </p:spPr>
          <p:txBody>
            <a:bodyPr/>
            <a:lstStyle/>
            <a:p>
              <a:endParaRPr lang="en-US"/>
            </a:p>
          </p:txBody>
        </p:sp>
        <p:sp>
          <p:nvSpPr>
            <p:cNvPr id="85011" name="Freeform 19"/>
            <p:cNvSpPr>
              <a:spLocks/>
            </p:cNvSpPr>
            <p:nvPr/>
          </p:nvSpPr>
          <p:spPr bwMode="auto">
            <a:xfrm>
              <a:off x="5336" y="2727"/>
              <a:ext cx="2436" cy="492"/>
            </a:xfrm>
            <a:custGeom>
              <a:avLst/>
              <a:gdLst/>
              <a:ahLst/>
              <a:cxnLst>
                <a:cxn ang="0">
                  <a:pos x="528" y="492"/>
                </a:cxn>
                <a:cxn ang="0">
                  <a:pos x="0" y="24"/>
                </a:cxn>
                <a:cxn ang="0">
                  <a:pos x="1740" y="0"/>
                </a:cxn>
                <a:cxn ang="0">
                  <a:pos x="2436" y="468"/>
                </a:cxn>
                <a:cxn ang="0">
                  <a:pos x="528" y="492"/>
                </a:cxn>
              </a:cxnLst>
              <a:rect l="0" t="0" r="r" b="b"/>
              <a:pathLst>
                <a:path w="2436" h="492">
                  <a:moveTo>
                    <a:pt x="528" y="492"/>
                  </a:moveTo>
                  <a:lnTo>
                    <a:pt x="0" y="24"/>
                  </a:lnTo>
                  <a:lnTo>
                    <a:pt x="1740" y="0"/>
                  </a:lnTo>
                  <a:lnTo>
                    <a:pt x="2436" y="468"/>
                  </a:lnTo>
                  <a:lnTo>
                    <a:pt x="528" y="492"/>
                  </a:lnTo>
                  <a:close/>
                </a:path>
              </a:pathLst>
            </a:custGeom>
            <a:solidFill>
              <a:srgbClr val="808000">
                <a:alpha val="80000"/>
              </a:srgbClr>
            </a:solidFill>
            <a:ln w="9525" cap="flat" cmpd="sng">
              <a:solidFill>
                <a:srgbClr val="000000"/>
              </a:solidFill>
              <a:prstDash val="solid"/>
              <a:round/>
              <a:headEnd/>
              <a:tailEnd/>
            </a:ln>
            <a:effectLst/>
          </p:spPr>
          <p:txBody>
            <a:bodyPr/>
            <a:lstStyle/>
            <a:p>
              <a:endParaRPr lang="en-US"/>
            </a:p>
          </p:txBody>
        </p:sp>
        <p:sp>
          <p:nvSpPr>
            <p:cNvPr id="85012" name="Text Box 20"/>
            <p:cNvSpPr txBox="1">
              <a:spLocks noChangeArrowheads="1"/>
            </p:cNvSpPr>
            <p:nvPr/>
          </p:nvSpPr>
          <p:spPr bwMode="auto">
            <a:xfrm>
              <a:off x="6371" y="3862"/>
              <a:ext cx="1417" cy="384"/>
            </a:xfrm>
            <a:prstGeom prst="rect">
              <a:avLst/>
            </a:prstGeom>
            <a:noFill/>
            <a:ln w="9525" algn="ctr">
              <a:noFill/>
              <a:miter lim="800000"/>
              <a:headEnd/>
              <a:tailEnd/>
            </a:ln>
            <a:effectLst/>
          </p:spPr>
          <p:txBody>
            <a:bodyPr/>
            <a:lstStyle/>
            <a:p>
              <a:r>
                <a:rPr lang="el-GR" altLang="ja-JP" sz="1200">
                  <a:latin typeface="Times New Roman" pitchFamily="18" charset="0"/>
                  <a:ea typeface="MS Mincho" charset="-128"/>
                </a:rPr>
                <a:t>(3, 0, 0)</a:t>
              </a:r>
              <a:endParaRPr lang="en-US"/>
            </a:p>
          </p:txBody>
        </p:sp>
        <p:sp>
          <p:nvSpPr>
            <p:cNvPr id="85013" name="Text Box 21"/>
            <p:cNvSpPr txBox="1">
              <a:spLocks noChangeArrowheads="1"/>
            </p:cNvSpPr>
            <p:nvPr/>
          </p:nvSpPr>
          <p:spPr bwMode="auto">
            <a:xfrm>
              <a:off x="5622" y="3264"/>
              <a:ext cx="1417" cy="384"/>
            </a:xfrm>
            <a:prstGeom prst="rect">
              <a:avLst/>
            </a:prstGeom>
            <a:noFill/>
            <a:ln w="9525" algn="ctr">
              <a:noFill/>
              <a:miter lim="800000"/>
              <a:headEnd/>
              <a:tailEnd/>
            </a:ln>
            <a:effectLst/>
          </p:spPr>
          <p:txBody>
            <a:bodyPr/>
            <a:lstStyle/>
            <a:p>
              <a:r>
                <a:rPr lang="el-GR" altLang="ja-JP" sz="1200">
                  <a:latin typeface="Times New Roman" pitchFamily="18" charset="0"/>
                  <a:ea typeface="MS Mincho" charset="-128"/>
                </a:rPr>
                <a:t>(0, 0, 2)</a:t>
              </a:r>
              <a:endParaRPr lang="en-US"/>
            </a:p>
          </p:txBody>
        </p:sp>
        <p:sp>
          <p:nvSpPr>
            <p:cNvPr id="85014" name="Line 22"/>
            <p:cNvSpPr>
              <a:spLocks noChangeShapeType="1"/>
            </p:cNvSpPr>
            <p:nvPr/>
          </p:nvSpPr>
          <p:spPr bwMode="auto">
            <a:xfrm flipH="1" flipV="1">
              <a:off x="5889" y="3224"/>
              <a:ext cx="172" cy="194"/>
            </a:xfrm>
            <a:prstGeom prst="line">
              <a:avLst/>
            </a:prstGeom>
            <a:noFill/>
            <a:ln w="9525">
              <a:solidFill>
                <a:srgbClr val="000000"/>
              </a:solidFill>
              <a:round/>
              <a:headEnd/>
              <a:tailEnd type="triangle" w="med" len="med"/>
            </a:ln>
          </p:spPr>
          <p:txBody>
            <a:bodyPr/>
            <a:lstStyle/>
            <a:p>
              <a:endParaRPr lang="en-US"/>
            </a:p>
          </p:txBody>
        </p:sp>
      </p:grpSp>
      <p:grpSp>
        <p:nvGrpSpPr>
          <p:cNvPr id="85015" name="Group 23"/>
          <p:cNvGrpSpPr>
            <a:grpSpLocks/>
          </p:cNvGrpSpPr>
          <p:nvPr/>
        </p:nvGrpSpPr>
        <p:grpSpPr bwMode="auto">
          <a:xfrm>
            <a:off x="4645025" y="3657600"/>
            <a:ext cx="4498975" cy="2609850"/>
            <a:chOff x="3704" y="1512"/>
            <a:chExt cx="7087" cy="4110"/>
          </a:xfrm>
        </p:grpSpPr>
        <p:sp>
          <p:nvSpPr>
            <p:cNvPr id="85016" name="Rectangle 24"/>
            <p:cNvSpPr>
              <a:spLocks noChangeArrowheads="1"/>
            </p:cNvSpPr>
            <p:nvPr/>
          </p:nvSpPr>
          <p:spPr bwMode="auto">
            <a:xfrm>
              <a:off x="3704" y="1515"/>
              <a:ext cx="4343" cy="4107"/>
            </a:xfrm>
            <a:prstGeom prst="rect">
              <a:avLst/>
            </a:prstGeom>
            <a:solidFill>
              <a:srgbClr val="FFFF99">
                <a:alpha val="20000"/>
              </a:srgbClr>
            </a:solidFill>
            <a:ln w="57150">
              <a:solidFill>
                <a:srgbClr val="808080"/>
              </a:solidFill>
              <a:miter lim="800000"/>
              <a:headEnd/>
              <a:tailEnd/>
            </a:ln>
          </p:spPr>
          <p:txBody>
            <a:bodyPr/>
            <a:lstStyle/>
            <a:p>
              <a:endParaRPr lang="en-US"/>
            </a:p>
          </p:txBody>
        </p:sp>
        <p:sp>
          <p:nvSpPr>
            <p:cNvPr id="85017" name="Text Box 25"/>
            <p:cNvSpPr txBox="1">
              <a:spLocks noChangeArrowheads="1"/>
            </p:cNvSpPr>
            <p:nvPr/>
          </p:nvSpPr>
          <p:spPr bwMode="auto">
            <a:xfrm>
              <a:off x="8855" y="2331"/>
              <a:ext cx="1936" cy="910"/>
            </a:xfrm>
            <a:prstGeom prst="rect">
              <a:avLst/>
            </a:prstGeom>
            <a:noFill/>
            <a:ln w="9525">
              <a:noFill/>
              <a:miter lim="800000"/>
              <a:headEnd/>
              <a:tailEnd/>
            </a:ln>
          </p:spPr>
          <p:txBody>
            <a:bodyPr/>
            <a:lstStyle/>
            <a:p>
              <a:r>
                <a:rPr lang="el-GR" altLang="ja-JP" sz="1200">
                  <a:latin typeface="Times New Roman" pitchFamily="18" charset="0"/>
                  <a:ea typeface="MS Mincho" charset="-128"/>
                </a:rPr>
                <a:t>εικόνα με </a:t>
              </a:r>
            </a:p>
            <a:p>
              <a:r>
                <a:rPr lang="el-GR" altLang="ja-JP" sz="1200">
                  <a:latin typeface="Times New Roman" pitchFamily="18" charset="0"/>
                  <a:ea typeface="MS Mincho" charset="-128"/>
                </a:rPr>
                <a:t>480</a:t>
              </a:r>
              <a:r>
                <a:rPr lang="en-US" altLang="ja-JP" sz="1200">
                  <a:latin typeface="Times New Roman" pitchFamily="18" charset="0"/>
                  <a:ea typeface="MS Mincho" charset="-128"/>
                </a:rPr>
                <a:t>x480 pixels</a:t>
              </a:r>
              <a:endParaRPr lang="en-US"/>
            </a:p>
          </p:txBody>
        </p:sp>
        <p:sp>
          <p:nvSpPr>
            <p:cNvPr id="85018" name="Freeform 26"/>
            <p:cNvSpPr>
              <a:spLocks/>
            </p:cNvSpPr>
            <p:nvPr/>
          </p:nvSpPr>
          <p:spPr bwMode="auto">
            <a:xfrm>
              <a:off x="8198" y="1740"/>
              <a:ext cx="1720" cy="576"/>
            </a:xfrm>
            <a:custGeom>
              <a:avLst/>
              <a:gdLst/>
              <a:ahLst/>
              <a:cxnLst>
                <a:cxn ang="0">
                  <a:pos x="1104" y="1056"/>
                </a:cxn>
                <a:cxn ang="0">
                  <a:pos x="984" y="168"/>
                </a:cxn>
                <a:cxn ang="0">
                  <a:pos x="0" y="48"/>
                </a:cxn>
              </a:cxnLst>
              <a:rect l="0" t="0" r="r" b="b"/>
              <a:pathLst>
                <a:path w="1168" h="1056">
                  <a:moveTo>
                    <a:pt x="1104" y="1056"/>
                  </a:moveTo>
                  <a:cubicBezTo>
                    <a:pt x="1136" y="696"/>
                    <a:pt x="1168" y="336"/>
                    <a:pt x="984" y="168"/>
                  </a:cubicBezTo>
                  <a:cubicBezTo>
                    <a:pt x="800" y="0"/>
                    <a:pt x="400" y="24"/>
                    <a:pt x="0" y="48"/>
                  </a:cubicBezTo>
                </a:path>
              </a:pathLst>
            </a:custGeom>
            <a:noFill/>
            <a:ln w="9525">
              <a:solidFill>
                <a:srgbClr val="000000"/>
              </a:solidFill>
              <a:round/>
              <a:headEnd/>
              <a:tailEnd type="triangle" w="med" len="med"/>
            </a:ln>
          </p:spPr>
          <p:txBody>
            <a:bodyPr/>
            <a:lstStyle/>
            <a:p>
              <a:endParaRPr lang="en-US"/>
            </a:p>
          </p:txBody>
        </p:sp>
        <p:sp>
          <p:nvSpPr>
            <p:cNvPr id="85019" name="Freeform 27"/>
            <p:cNvSpPr>
              <a:spLocks/>
            </p:cNvSpPr>
            <p:nvPr/>
          </p:nvSpPr>
          <p:spPr bwMode="auto">
            <a:xfrm>
              <a:off x="4490" y="1512"/>
              <a:ext cx="1392" cy="4104"/>
            </a:xfrm>
            <a:custGeom>
              <a:avLst/>
              <a:gdLst/>
              <a:ahLst/>
              <a:cxnLst>
                <a:cxn ang="0">
                  <a:pos x="1392" y="4104"/>
                </a:cxn>
                <a:cxn ang="0">
                  <a:pos x="0" y="4032"/>
                </a:cxn>
                <a:cxn ang="0">
                  <a:pos x="0" y="96"/>
                </a:cxn>
                <a:cxn ang="0">
                  <a:pos x="1392" y="0"/>
                </a:cxn>
                <a:cxn ang="0">
                  <a:pos x="1392" y="4104"/>
                </a:cxn>
              </a:cxnLst>
              <a:rect l="0" t="0" r="r" b="b"/>
              <a:pathLst>
                <a:path w="1392" h="4104">
                  <a:moveTo>
                    <a:pt x="1392" y="4104"/>
                  </a:moveTo>
                  <a:lnTo>
                    <a:pt x="0" y="4032"/>
                  </a:lnTo>
                  <a:lnTo>
                    <a:pt x="0" y="96"/>
                  </a:lnTo>
                  <a:lnTo>
                    <a:pt x="1392" y="0"/>
                  </a:lnTo>
                  <a:lnTo>
                    <a:pt x="1392" y="4104"/>
                  </a:lnTo>
                  <a:close/>
                </a:path>
              </a:pathLst>
            </a:custGeom>
            <a:solidFill>
              <a:srgbClr val="FF0000">
                <a:alpha val="20000"/>
              </a:srgbClr>
            </a:solidFill>
            <a:ln w="9525">
              <a:solidFill>
                <a:srgbClr val="000000"/>
              </a:solidFill>
              <a:round/>
              <a:headEnd/>
              <a:tailEnd/>
            </a:ln>
          </p:spPr>
          <p:txBody>
            <a:bodyPr/>
            <a:lstStyle/>
            <a:p>
              <a:endParaRPr lang="en-US"/>
            </a:p>
          </p:txBody>
        </p:sp>
        <p:sp>
          <p:nvSpPr>
            <p:cNvPr id="85020" name="Freeform 28"/>
            <p:cNvSpPr>
              <a:spLocks/>
            </p:cNvSpPr>
            <p:nvPr/>
          </p:nvSpPr>
          <p:spPr bwMode="auto">
            <a:xfrm flipH="1">
              <a:off x="5882" y="1512"/>
              <a:ext cx="1392" cy="4104"/>
            </a:xfrm>
            <a:custGeom>
              <a:avLst/>
              <a:gdLst/>
              <a:ahLst/>
              <a:cxnLst>
                <a:cxn ang="0">
                  <a:pos x="1392" y="4104"/>
                </a:cxn>
                <a:cxn ang="0">
                  <a:pos x="0" y="4032"/>
                </a:cxn>
                <a:cxn ang="0">
                  <a:pos x="0" y="96"/>
                </a:cxn>
                <a:cxn ang="0">
                  <a:pos x="1392" y="0"/>
                </a:cxn>
                <a:cxn ang="0">
                  <a:pos x="1392" y="4104"/>
                </a:cxn>
              </a:cxnLst>
              <a:rect l="0" t="0" r="r" b="b"/>
              <a:pathLst>
                <a:path w="1392" h="4104">
                  <a:moveTo>
                    <a:pt x="1392" y="4104"/>
                  </a:moveTo>
                  <a:lnTo>
                    <a:pt x="0" y="4032"/>
                  </a:lnTo>
                  <a:lnTo>
                    <a:pt x="0" y="96"/>
                  </a:lnTo>
                  <a:lnTo>
                    <a:pt x="1392" y="0"/>
                  </a:lnTo>
                  <a:lnTo>
                    <a:pt x="1392" y="4104"/>
                  </a:lnTo>
                  <a:close/>
                </a:path>
              </a:pathLst>
            </a:custGeom>
            <a:solidFill>
              <a:srgbClr val="808000">
                <a:alpha val="80000"/>
              </a:srgbClr>
            </a:solidFill>
            <a:ln w="9525">
              <a:solidFill>
                <a:srgbClr val="000000"/>
              </a:solidFill>
              <a:round/>
              <a:headEnd/>
              <a:tailEnd/>
            </a:ln>
          </p:spPr>
          <p:txBody>
            <a:bodyPr/>
            <a:lstStyle/>
            <a:p>
              <a:endParaRPr lang="en-US"/>
            </a:p>
          </p:txBody>
        </p:sp>
        <p:sp>
          <p:nvSpPr>
            <p:cNvPr id="85021" name="Line 29"/>
            <p:cNvSpPr>
              <a:spLocks noChangeShapeType="1"/>
            </p:cNvSpPr>
            <p:nvPr/>
          </p:nvSpPr>
          <p:spPr bwMode="auto">
            <a:xfrm flipV="1">
              <a:off x="4490" y="5520"/>
              <a:ext cx="2784" cy="24"/>
            </a:xfrm>
            <a:prstGeom prst="line">
              <a:avLst/>
            </a:prstGeom>
            <a:noFill/>
            <a:ln w="9525">
              <a:solidFill>
                <a:srgbClr val="000000"/>
              </a:solidFill>
              <a:prstDash val="dash"/>
              <a:round/>
              <a:headEnd/>
              <a:tailEnd/>
            </a:ln>
          </p:spPr>
          <p:txBody>
            <a:bodyPr/>
            <a:lstStyle/>
            <a:p>
              <a:endParaRPr lang="en-US"/>
            </a:p>
          </p:txBody>
        </p:sp>
        <p:sp>
          <p:nvSpPr>
            <p:cNvPr id="85022" name="Line 30"/>
            <p:cNvSpPr>
              <a:spLocks noChangeShapeType="1"/>
            </p:cNvSpPr>
            <p:nvPr/>
          </p:nvSpPr>
          <p:spPr bwMode="auto">
            <a:xfrm flipV="1">
              <a:off x="4490" y="1608"/>
              <a:ext cx="2784" cy="24"/>
            </a:xfrm>
            <a:prstGeom prst="line">
              <a:avLst/>
            </a:prstGeom>
            <a:noFill/>
            <a:ln w="9525">
              <a:solidFill>
                <a:srgbClr val="000000"/>
              </a:solidFill>
              <a:prstDash val="dash"/>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eaLnBrk="1" hangingPunct="1"/>
            <a:r>
              <a:rPr lang="en-US" dirty="0" smtClean="0"/>
              <a:t>General synthetic camera: each package has its own but they are all (nearly) equivalent</a:t>
            </a:r>
          </a:p>
          <a:p>
            <a:pPr lvl="1" eaLnBrk="1" hangingPunct="1"/>
            <a:r>
              <a:rPr lang="en-US" dirty="0" smtClean="0"/>
              <a:t>Camera position</a:t>
            </a:r>
          </a:p>
          <a:p>
            <a:pPr lvl="1" eaLnBrk="1" hangingPunct="1"/>
            <a:r>
              <a:rPr lang="en-US" dirty="0" smtClean="0"/>
              <a:t>Orientation</a:t>
            </a:r>
          </a:p>
          <a:p>
            <a:pPr lvl="1" eaLnBrk="1" hangingPunct="1"/>
            <a:r>
              <a:rPr lang="en-US" dirty="0" smtClean="0"/>
              <a:t>Field of view (angle of view, wide, narrow, normal...)</a:t>
            </a:r>
          </a:p>
          <a:p>
            <a:pPr lvl="1" eaLnBrk="1" hangingPunct="1"/>
            <a:r>
              <a:rPr lang="en-US" dirty="0" smtClean="0"/>
              <a:t>Depth of field (near distance, far distance)</a:t>
            </a:r>
          </a:p>
          <a:p>
            <a:pPr lvl="1" eaLnBrk="1" hangingPunct="1"/>
            <a:r>
              <a:rPr lang="en-US" dirty="0" smtClean="0">
                <a:solidFill>
                  <a:srgbClr val="00FF00"/>
                </a:solidFill>
              </a:rPr>
              <a:t>Focal distance</a:t>
            </a:r>
          </a:p>
          <a:p>
            <a:pPr lvl="1" eaLnBrk="1" hangingPunct="1"/>
            <a:r>
              <a:rPr lang="en-US" dirty="0" smtClean="0">
                <a:solidFill>
                  <a:srgbClr val="00FF00"/>
                </a:solidFill>
              </a:rPr>
              <a:t>Tilt of view/ film plane (if not perpendicular to viewing direction, produces oblique projections)</a:t>
            </a:r>
          </a:p>
          <a:p>
            <a:pPr lvl="1" eaLnBrk="1" hangingPunct="1"/>
            <a:r>
              <a:rPr lang="en-US" dirty="0" smtClean="0"/>
              <a:t>Perspective </a:t>
            </a:r>
            <a:r>
              <a:rPr lang="en-US" dirty="0" smtClean="0"/>
              <a:t>of </a:t>
            </a:r>
            <a:r>
              <a:rPr lang="en-US" dirty="0" smtClean="0"/>
              <a:t>parallel projection (Camera near objects or infinite distance away</a:t>
            </a:r>
          </a:p>
          <a:p>
            <a:pPr eaLnBrk="1" hangingPunct="1"/>
            <a:r>
              <a:rPr lang="en-US" dirty="0" smtClean="0"/>
              <a:t>EPL607 uses a simpler slightly less powerful model than the one used in the book</a:t>
            </a:r>
          </a:p>
          <a:p>
            <a:pPr lvl="1" eaLnBrk="1" hangingPunct="1"/>
            <a:r>
              <a:rPr lang="en-US" dirty="0" smtClean="0"/>
              <a:t>Omit tilt of view/film plane, focal distance (blurring)</a:t>
            </a:r>
          </a:p>
          <a:p>
            <a:pPr eaLnBrk="1" hangingPunct="1"/>
            <a:endParaRPr lang="en-US" dirty="0" smtClean="0"/>
          </a:p>
        </p:txBody>
      </p:sp>
      <p:sp>
        <p:nvSpPr>
          <p:cNvPr id="16386"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2222350D-72D9-4C52-B4A2-6E5A5C3D9A2A}" type="slidenum">
              <a:rPr lang="en-US"/>
              <a:pPr fontAlgn="base">
                <a:spcBef>
                  <a:spcPct val="0"/>
                </a:spcBef>
                <a:spcAft>
                  <a:spcPct val="0"/>
                </a:spcAft>
                <a:defRPr/>
              </a:pPr>
              <a:t>4</a:t>
            </a:fld>
            <a:endParaRPr lang="en-US"/>
          </a:p>
        </p:txBody>
      </p:sp>
      <p:sp>
        <p:nvSpPr>
          <p:cNvPr id="16387" name="Title 1"/>
          <p:cNvSpPr>
            <a:spLocks noGrp="1"/>
          </p:cNvSpPr>
          <p:nvPr>
            <p:ph type="title"/>
          </p:nvPr>
        </p:nvSpPr>
        <p:spPr/>
        <p:txBody>
          <a:bodyPr/>
          <a:lstStyle/>
          <a:p>
            <a:pPr eaLnBrk="1" hangingPunct="1"/>
            <a:r>
              <a:rPr lang="en-US" smtClean="0">
                <a:cs typeface="Segoe UI"/>
              </a:rPr>
              <a:t>3D Viewing: The Synthetic Camera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descr="002"/>
          <p:cNvPicPr>
            <a:picLocks noChangeAspect="1" noChangeArrowheads="1"/>
          </p:cNvPicPr>
          <p:nvPr/>
        </p:nvPicPr>
        <p:blipFill>
          <a:blip r:embed="rId3" cstate="print"/>
          <a:srcRect/>
          <a:stretch>
            <a:fillRect/>
          </a:stretch>
        </p:blipFill>
        <p:spPr bwMode="auto">
          <a:xfrm>
            <a:off x="457200" y="1219200"/>
            <a:ext cx="8447088" cy="3505200"/>
          </a:xfrm>
          <a:prstGeom prst="rect">
            <a:avLst/>
          </a:prstGeom>
          <a:noFill/>
          <a:ln w="9525">
            <a:noFill/>
            <a:miter lim="800000"/>
            <a:headEnd/>
            <a:tailEnd/>
          </a:ln>
        </p:spPr>
      </p:pic>
      <p:sp>
        <p:nvSpPr>
          <p:cNvPr id="3" name="Content Placeholder 2"/>
          <p:cNvSpPr>
            <a:spLocks noGrp="1"/>
          </p:cNvSpPr>
          <p:nvPr>
            <p:ph sz="quarter" idx="1"/>
          </p:nvPr>
        </p:nvSpPr>
        <p:spPr>
          <a:xfrm>
            <a:off x="457200" y="4724400"/>
            <a:ext cx="8229600" cy="1371600"/>
          </a:xfrm>
        </p:spPr>
        <p:txBody>
          <a:bodyPr>
            <a:normAutofit lnSpcReduction="10000"/>
          </a:bodyPr>
          <a:lstStyle/>
          <a:p>
            <a:pPr marL="274292" indent="-274292" eaLnBrk="1" fontAlgn="auto" hangingPunct="1">
              <a:spcAft>
                <a:spcPts val="0"/>
              </a:spcAft>
              <a:buFont typeface="Wingdings 3"/>
              <a:buChar char=""/>
              <a:defRPr/>
            </a:pPr>
            <a:r>
              <a:rPr lang="en-US" dirty="0" smtClean="0"/>
              <a:t>We will talk about the coordinate system involved with cameras, the view volume specifications, projecting on to the film plane, and transforming into the viewport</a:t>
            </a:r>
          </a:p>
          <a:p>
            <a:pPr marL="274292" indent="-274292" eaLnBrk="1" fontAlgn="auto" hangingPunct="1">
              <a:spcAft>
                <a:spcPts val="0"/>
              </a:spcAft>
              <a:buFont typeface="Wingdings 3"/>
              <a:buChar char=""/>
              <a:defRPr/>
            </a:pPr>
            <a:r>
              <a:rPr lang="en-US" dirty="0" smtClean="0"/>
              <a:t>Let’s first define viewport and view volume</a:t>
            </a:r>
          </a:p>
        </p:txBody>
      </p:sp>
      <p:sp>
        <p:nvSpPr>
          <p:cNvPr id="18435" name="Slide Number Placeholder 4"/>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E3C4C5CE-03AA-4C56-9516-1BA06604A4F5}" type="slidenum">
              <a:rPr lang="en-US"/>
              <a:pPr fontAlgn="base">
                <a:spcBef>
                  <a:spcPct val="0"/>
                </a:spcBef>
                <a:spcAft>
                  <a:spcPct val="0"/>
                </a:spcAft>
                <a:defRPr/>
              </a:pPr>
              <a:t>5</a:t>
            </a:fld>
            <a:endParaRPr lang="en-US"/>
          </a:p>
        </p:txBody>
      </p:sp>
      <p:sp>
        <p:nvSpPr>
          <p:cNvPr id="18436" name="Title 1"/>
          <p:cNvSpPr>
            <a:spLocks noGrp="1"/>
          </p:cNvSpPr>
          <p:nvPr>
            <p:ph type="title"/>
          </p:nvPr>
        </p:nvSpPr>
        <p:spPr/>
        <p:txBody>
          <a:bodyPr/>
          <a:lstStyle/>
          <a:p>
            <a:pPr eaLnBrk="1" hangingPunct="1"/>
            <a:r>
              <a:rPr lang="en-US" smtClean="0">
                <a:cs typeface="Segoe UI"/>
              </a:rPr>
              <a:t>Cameras in the rendering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305800" cy="5029200"/>
          </a:xfrm>
        </p:spPr>
        <p:txBody>
          <a:bodyPr>
            <a:normAutofit fontScale="85000" lnSpcReduction="20000"/>
          </a:bodyPr>
          <a:lstStyle/>
          <a:p>
            <a:pPr marL="274292" indent="-274292" eaLnBrk="1" fontAlgn="auto" hangingPunct="1">
              <a:spcAft>
                <a:spcPts val="0"/>
              </a:spcAft>
              <a:buFont typeface="Wingdings 3"/>
              <a:buChar char=""/>
              <a:defRPr/>
            </a:pPr>
            <a:r>
              <a:rPr lang="en-US" dirty="0" smtClean="0"/>
              <a:t>You can think of camera as a pinhole.  As you look through pinhole </a:t>
            </a:r>
            <a:br>
              <a:rPr lang="en-US" dirty="0" smtClean="0"/>
            </a:br>
            <a:r>
              <a:rPr lang="en-US" dirty="0" smtClean="0"/>
              <a:t>see a certain volume of space  </a:t>
            </a:r>
          </a:p>
          <a:p>
            <a:pPr marL="274292" indent="-274292" eaLnBrk="1" fontAlgn="auto" hangingPunct="1">
              <a:spcAft>
                <a:spcPts val="0"/>
              </a:spcAft>
              <a:buFont typeface="Wingdings 3"/>
              <a:buChar char=""/>
              <a:defRPr/>
            </a:pPr>
            <a:r>
              <a:rPr lang="en-US" dirty="0" smtClean="0"/>
              <a:t>Rays of light reflect off  objects and converge to pinhole to let you see scene</a:t>
            </a:r>
          </a:p>
          <a:p>
            <a:pPr marL="274292" indent="-274292" eaLnBrk="1" fontAlgn="auto" hangingPunct="1">
              <a:spcAft>
                <a:spcPts val="0"/>
              </a:spcAft>
              <a:buFont typeface="Wingdings 3"/>
              <a:buChar char=""/>
              <a:defRPr/>
            </a:pPr>
            <a:r>
              <a:rPr lang="en-US" dirty="0" smtClean="0"/>
              <a:t>Rays of light can be considered projectors, that converge towards the pinhole as center of projection</a:t>
            </a:r>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r>
              <a:rPr lang="en-US" dirty="0" smtClean="0"/>
              <a:t>The </a:t>
            </a:r>
            <a:r>
              <a:rPr lang="en-US" dirty="0"/>
              <a:t>pinhole is where our</a:t>
            </a:r>
          </a:p>
          <a:p>
            <a:pPr marL="0" indent="0" eaLnBrk="1" fontAlgn="auto" hangingPunct="1">
              <a:spcAft>
                <a:spcPts val="0"/>
              </a:spcAft>
              <a:buFont typeface="Wingdings 3"/>
              <a:buNone/>
              <a:defRPr/>
            </a:pPr>
            <a:r>
              <a:rPr lang="en-US" dirty="0" smtClean="0"/>
              <a:t>     camera </a:t>
            </a:r>
            <a:r>
              <a:rPr lang="en-US" dirty="0"/>
              <a:t>position will be and the</a:t>
            </a:r>
          </a:p>
          <a:p>
            <a:pPr marL="0" indent="0" eaLnBrk="1" fontAlgn="auto" hangingPunct="1">
              <a:spcAft>
                <a:spcPts val="0"/>
              </a:spcAft>
              <a:buFont typeface="Wingdings 3"/>
              <a:buNone/>
              <a:defRPr/>
            </a:pPr>
            <a:r>
              <a:rPr lang="en-US" dirty="0" smtClean="0"/>
              <a:t>     volume </a:t>
            </a:r>
            <a:r>
              <a:rPr lang="en-US" dirty="0"/>
              <a:t>we see will be our “view</a:t>
            </a:r>
          </a:p>
          <a:p>
            <a:pPr marL="0" indent="0" eaLnBrk="1" fontAlgn="auto" hangingPunct="1">
              <a:spcAft>
                <a:spcPts val="0"/>
              </a:spcAft>
              <a:buFont typeface="Wingdings 3"/>
              <a:buNone/>
              <a:defRPr/>
            </a:pPr>
            <a:r>
              <a:rPr lang="en-US" dirty="0" smtClean="0"/>
              <a:t>     volume”</a:t>
            </a:r>
          </a:p>
          <a:p>
            <a:pPr marL="274292" indent="-274292" eaLnBrk="1" fontAlgn="auto" hangingPunct="1">
              <a:spcAft>
                <a:spcPts val="0"/>
              </a:spcAft>
              <a:buFont typeface="Wingdings 3"/>
              <a:buChar char=""/>
              <a:defRPr/>
            </a:pPr>
            <a:r>
              <a:rPr lang="en-US" dirty="0" smtClean="0"/>
              <a:t>Projectors intersect</a:t>
            </a:r>
          </a:p>
          <a:p>
            <a:pPr marL="0" indent="0" eaLnBrk="1" fontAlgn="auto" hangingPunct="1">
              <a:spcAft>
                <a:spcPts val="0"/>
              </a:spcAft>
              <a:buFont typeface="Wingdings 3"/>
              <a:buNone/>
              <a:defRPr/>
            </a:pPr>
            <a:r>
              <a:rPr lang="en-US" dirty="0" smtClean="0"/>
              <a:t>     a plane, usually in between  </a:t>
            </a:r>
          </a:p>
          <a:p>
            <a:pPr marL="0" indent="0" eaLnBrk="1" fontAlgn="auto" hangingPunct="1">
              <a:spcAft>
                <a:spcPts val="0"/>
              </a:spcAft>
              <a:buFont typeface="Wingdings 3"/>
              <a:buNone/>
              <a:defRPr/>
            </a:pPr>
            <a:r>
              <a:rPr lang="en-US" dirty="0" smtClean="0"/>
              <a:t>     scene and pinhole, to get</a:t>
            </a:r>
          </a:p>
          <a:p>
            <a:pPr marL="0" indent="0" eaLnBrk="1" fontAlgn="auto" hangingPunct="1">
              <a:spcAft>
                <a:spcPts val="0"/>
              </a:spcAft>
              <a:buFont typeface="Wingdings 3"/>
              <a:buNone/>
              <a:defRPr/>
            </a:pPr>
            <a:r>
              <a:rPr lang="en-US" dirty="0" smtClean="0"/>
              <a:t>     projected onto that plane</a:t>
            </a:r>
          </a:p>
          <a:p>
            <a:pPr marL="274292" indent="-274292" eaLnBrk="1" fontAlgn="auto" hangingPunct="1">
              <a:spcAft>
                <a:spcPts val="0"/>
              </a:spcAft>
              <a:buFont typeface="Wingdings 3"/>
              <a:buChar char=""/>
              <a:defRPr/>
            </a:pPr>
            <a:r>
              <a:rPr lang="en-US" dirty="0"/>
              <a:t>Lastly, in </a:t>
            </a:r>
            <a:r>
              <a:rPr lang="en-US" dirty="0" smtClean="0"/>
              <a:t>synthetic camera</a:t>
            </a:r>
            <a:endParaRPr lang="en-US" dirty="0"/>
          </a:p>
          <a:p>
            <a:pPr marL="0" indent="0" eaLnBrk="1" fontAlgn="auto" hangingPunct="1">
              <a:spcAft>
                <a:spcPts val="0"/>
              </a:spcAft>
              <a:buFont typeface="Wingdings 3"/>
              <a:buNone/>
              <a:defRPr/>
            </a:pPr>
            <a:r>
              <a:rPr lang="en-US" dirty="0" smtClean="0"/>
              <a:t>projection is mapped</a:t>
            </a:r>
            <a:endParaRPr lang="en-US" dirty="0"/>
          </a:p>
          <a:p>
            <a:pPr marL="0" indent="0" eaLnBrk="1" fontAlgn="auto" hangingPunct="1">
              <a:spcAft>
                <a:spcPts val="0"/>
              </a:spcAft>
              <a:buFont typeface="Wingdings 3"/>
              <a:buNone/>
              <a:defRPr/>
            </a:pPr>
            <a:r>
              <a:rPr lang="en-US" dirty="0" smtClean="0"/>
              <a:t>     to </a:t>
            </a:r>
            <a:r>
              <a:rPr lang="en-US" dirty="0"/>
              <a:t>some form of viewing medium</a:t>
            </a:r>
          </a:p>
          <a:p>
            <a:pPr marL="0" indent="0" eaLnBrk="1" fontAlgn="auto" hangingPunct="1">
              <a:spcAft>
                <a:spcPts val="0"/>
              </a:spcAft>
              <a:buFont typeface="Wingdings 3"/>
              <a:buNone/>
              <a:defRPr/>
            </a:pPr>
            <a:r>
              <a:rPr lang="en-US" dirty="0" smtClean="0"/>
              <a:t>     (</a:t>
            </a:r>
            <a:r>
              <a:rPr lang="en-US" dirty="0"/>
              <a:t>screen)</a:t>
            </a:r>
          </a:p>
          <a:p>
            <a:pPr marL="0" indent="0" eaLnBrk="1" fontAlgn="auto" hangingPunct="1">
              <a:spcAft>
                <a:spcPts val="0"/>
              </a:spcAft>
              <a:buFont typeface="Wingdings 3"/>
              <a:buNone/>
              <a:defRPr/>
            </a:pPr>
            <a:endParaRPr lang="en-US" dirty="0" smtClean="0"/>
          </a:p>
          <a:p>
            <a:pPr marL="0" indent="0" eaLnBrk="1" fontAlgn="auto" hangingPunct="1">
              <a:spcAft>
                <a:spcPts val="0"/>
              </a:spcAft>
              <a:buFont typeface="Wingdings 3"/>
              <a:buNone/>
              <a:defRPr/>
            </a:pPr>
            <a:endParaRPr lang="en-US" dirty="0"/>
          </a:p>
        </p:txBody>
      </p:sp>
      <p:sp>
        <p:nvSpPr>
          <p:cNvPr id="20483" name="Slide Number Placeholder 3"/>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C9604FD6-99D7-4C25-960B-B3DD35C45C5B}" type="slidenum">
              <a:rPr lang="en-US"/>
              <a:pPr fontAlgn="base">
                <a:spcBef>
                  <a:spcPct val="0"/>
                </a:spcBef>
                <a:spcAft>
                  <a:spcPct val="0"/>
                </a:spcAft>
                <a:defRPr/>
              </a:pPr>
              <a:t>6</a:t>
            </a:fld>
            <a:endParaRPr lang="en-US"/>
          </a:p>
        </p:txBody>
      </p:sp>
      <p:sp>
        <p:nvSpPr>
          <p:cNvPr id="20484" name="Title 1"/>
          <p:cNvSpPr>
            <a:spLocks noGrp="1"/>
          </p:cNvSpPr>
          <p:nvPr>
            <p:ph type="title"/>
          </p:nvPr>
        </p:nvSpPr>
        <p:spPr/>
        <p:txBody>
          <a:bodyPr/>
          <a:lstStyle/>
          <a:p>
            <a:pPr eaLnBrk="1" hangingPunct="1"/>
            <a:r>
              <a:rPr lang="en-US" smtClean="0">
                <a:cs typeface="Segoe UI"/>
              </a:rPr>
              <a:t>The pinhole model</a:t>
            </a:r>
          </a:p>
        </p:txBody>
      </p:sp>
      <p:grpSp>
        <p:nvGrpSpPr>
          <p:cNvPr id="24" name="Group 23"/>
          <p:cNvGrpSpPr/>
          <p:nvPr/>
        </p:nvGrpSpPr>
        <p:grpSpPr>
          <a:xfrm>
            <a:off x="4183063" y="3214688"/>
            <a:ext cx="4427537" cy="2654300"/>
            <a:chOff x="4183063" y="3214688"/>
            <a:chExt cx="4427537" cy="2654300"/>
          </a:xfrm>
        </p:grpSpPr>
        <p:pic>
          <p:nvPicPr>
            <p:cNvPr id="2050" name="Picture 2" descr="See full size image"/>
            <p:cNvPicPr>
              <a:picLocks noChangeAspect="1" noChangeArrowheads="1"/>
            </p:cNvPicPr>
            <p:nvPr/>
          </p:nvPicPr>
          <p:blipFill>
            <a:blip r:embed="rId3" cstate="print"/>
            <a:srcRect/>
            <a:stretch>
              <a:fillRect/>
            </a:stretch>
          </p:blipFill>
          <p:spPr bwMode="auto">
            <a:xfrm>
              <a:off x="7524750" y="3521075"/>
              <a:ext cx="949325" cy="950913"/>
            </a:xfrm>
            <a:prstGeom prst="rect">
              <a:avLst/>
            </a:prstGeom>
            <a:noFill/>
            <a:ln w="9525">
              <a:noFill/>
              <a:miter lim="800000"/>
              <a:headEnd/>
              <a:tailEnd/>
            </a:ln>
          </p:spPr>
        </p:pic>
        <p:cxnSp>
          <p:nvCxnSpPr>
            <p:cNvPr id="5" name="Straight Connector 4"/>
            <p:cNvCxnSpPr/>
            <p:nvPr/>
          </p:nvCxnSpPr>
          <p:spPr>
            <a:xfrm>
              <a:off x="5943600" y="3276600"/>
              <a:ext cx="609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943600" y="3276600"/>
              <a:ext cx="0" cy="1006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553200" y="40386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5943600" y="4283075"/>
              <a:ext cx="609600" cy="8223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72200" y="4084638"/>
              <a:ext cx="152400" cy="2444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9" name="Straight Connector 18"/>
            <p:cNvCxnSpPr/>
            <p:nvPr/>
          </p:nvCxnSpPr>
          <p:spPr>
            <a:xfrm flipV="1">
              <a:off x="5334000" y="3505200"/>
              <a:ext cx="3276600" cy="82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334000" y="4329113"/>
              <a:ext cx="32766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302250" y="4237038"/>
              <a:ext cx="152400" cy="182562"/>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5073650" y="3398838"/>
              <a:ext cx="609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73650" y="3398838"/>
              <a:ext cx="0" cy="1006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683250" y="4160838"/>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073650" y="4405313"/>
              <a:ext cx="609600" cy="82232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4183063" y="4237038"/>
              <a:ext cx="890587" cy="369887"/>
            </a:xfrm>
            <a:prstGeom prst="rect">
              <a:avLst/>
            </a:prstGeom>
            <a:noFill/>
            <a:ln w="9525">
              <a:noFill/>
              <a:miter lim="800000"/>
              <a:headEnd/>
              <a:tailEnd/>
            </a:ln>
          </p:spPr>
          <p:txBody>
            <a:bodyPr wrap="none">
              <a:spAutoFit/>
            </a:bodyPr>
            <a:lstStyle/>
            <a:p>
              <a:r>
                <a:rPr lang="en-US">
                  <a:latin typeface="Corbel" pitchFamily="34" charset="0"/>
                </a:rPr>
                <a:t>Pinhole</a:t>
              </a:r>
            </a:p>
          </p:txBody>
        </p:sp>
        <p:sp>
          <p:nvSpPr>
            <p:cNvPr id="9217" name="TextBox 9216"/>
            <p:cNvSpPr txBox="1">
              <a:spLocks noChangeArrowheads="1"/>
            </p:cNvSpPr>
            <p:nvPr/>
          </p:nvSpPr>
          <p:spPr bwMode="auto">
            <a:xfrm>
              <a:off x="7500938" y="3214688"/>
              <a:ext cx="803275" cy="368300"/>
            </a:xfrm>
            <a:prstGeom prst="rect">
              <a:avLst/>
            </a:prstGeom>
            <a:noFill/>
            <a:ln w="9525">
              <a:noFill/>
              <a:miter lim="800000"/>
              <a:headEnd/>
              <a:tailEnd/>
            </a:ln>
          </p:spPr>
          <p:txBody>
            <a:bodyPr wrap="none">
              <a:spAutoFit/>
            </a:bodyPr>
            <a:lstStyle/>
            <a:p>
              <a:r>
                <a:rPr lang="en-US">
                  <a:latin typeface="Corbel" pitchFamily="34" charset="0"/>
                </a:rPr>
                <a:t>Object</a:t>
              </a:r>
            </a:p>
          </p:txBody>
        </p:sp>
        <p:sp>
          <p:nvSpPr>
            <p:cNvPr id="9218" name="TextBox 9217"/>
            <p:cNvSpPr txBox="1">
              <a:spLocks noChangeArrowheads="1"/>
            </p:cNvSpPr>
            <p:nvPr/>
          </p:nvSpPr>
          <p:spPr bwMode="auto">
            <a:xfrm>
              <a:off x="5788025" y="5222875"/>
              <a:ext cx="1712913" cy="646113"/>
            </a:xfrm>
            <a:prstGeom prst="rect">
              <a:avLst/>
            </a:prstGeom>
            <a:noFill/>
            <a:ln w="9525">
              <a:noFill/>
              <a:miter lim="800000"/>
              <a:headEnd/>
              <a:tailEnd/>
            </a:ln>
          </p:spPr>
          <p:txBody>
            <a:bodyPr wrap="none">
              <a:spAutoFit/>
            </a:bodyPr>
            <a:lstStyle/>
            <a:p>
              <a:r>
                <a:rPr lang="en-US">
                  <a:latin typeface="Corbel" pitchFamily="34" charset="0"/>
                </a:rPr>
                <a:t>Image projected</a:t>
              </a:r>
            </a:p>
            <a:p>
              <a:r>
                <a:rPr lang="en-US">
                  <a:latin typeface="Corbel" pitchFamily="34" charset="0"/>
                </a:rPr>
                <a:t>on image plane</a:t>
              </a:r>
            </a:p>
          </p:txBody>
        </p:sp>
        <p:cxnSp>
          <p:nvCxnSpPr>
            <p:cNvPr id="9223" name="Straight Arrow Connector 9222"/>
            <p:cNvCxnSpPr/>
            <p:nvPr/>
          </p:nvCxnSpPr>
          <p:spPr>
            <a:xfrm flipV="1">
              <a:off x="6248400" y="4421188"/>
              <a:ext cx="0" cy="801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10242" name="Picture 2" descr="https://encrypted-tbn1.google.com/images?q=tbn:ANd9GcRC8gZPsci9v-UO2mEDxUScXRGhInsEoNHJSCfml-2NblVcisjGOQ"/>
          <p:cNvPicPr>
            <a:picLocks noChangeAspect="1" noChangeArrowheads="1"/>
          </p:cNvPicPr>
          <p:nvPr/>
        </p:nvPicPr>
        <p:blipFill>
          <a:blip r:embed="rId4" cstate="print"/>
          <a:srcRect/>
          <a:stretch>
            <a:fillRect/>
          </a:stretch>
        </p:blipFill>
        <p:spPr bwMode="auto">
          <a:xfrm>
            <a:off x="6829507" y="83125"/>
            <a:ext cx="2148238" cy="1609105"/>
          </a:xfrm>
          <a:prstGeom prst="rect">
            <a:avLst/>
          </a:prstGeom>
          <a:noFill/>
        </p:spPr>
      </p:pic>
      <p:pic>
        <p:nvPicPr>
          <p:cNvPr id="10244" name="Picture 4" descr="http://upload.wikimedia.org/wikipedia/commons/8/81/Pinhole-camera.png"/>
          <p:cNvPicPr>
            <a:picLocks noChangeAspect="1" noChangeArrowheads="1"/>
          </p:cNvPicPr>
          <p:nvPr/>
        </p:nvPicPr>
        <p:blipFill>
          <a:blip r:embed="rId5" cstate="print"/>
          <a:srcRect/>
          <a:stretch>
            <a:fillRect/>
          </a:stretch>
        </p:blipFill>
        <p:spPr bwMode="auto">
          <a:xfrm>
            <a:off x="4501945" y="3093068"/>
            <a:ext cx="3810000" cy="2600325"/>
          </a:xfrm>
          <a:prstGeom prst="rect">
            <a:avLst/>
          </a:prstGeom>
          <a:noFill/>
        </p:spPr>
      </p:pic>
      <p:sp>
        <p:nvSpPr>
          <p:cNvPr id="27" name="TextBox 26"/>
          <p:cNvSpPr txBox="1"/>
          <p:nvPr/>
        </p:nvSpPr>
        <p:spPr>
          <a:xfrm>
            <a:off x="1745679" y="6388931"/>
            <a:ext cx="790601" cy="307777"/>
          </a:xfrm>
          <a:prstGeom prst="rect">
            <a:avLst/>
          </a:prstGeom>
          <a:noFill/>
        </p:spPr>
        <p:txBody>
          <a:bodyPr wrap="none" rtlCol="0">
            <a:spAutoFit/>
          </a:bodyPr>
          <a:lstStyle/>
          <a:p>
            <a:r>
              <a:rPr lang="en-US" sz="1400" dirty="0" smtClean="0"/>
              <a:t>(edited)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02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102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 presetClass="exit" presetSubtype="0" fill="hold" nodeType="withEffect">
                                  <p:stCondLst>
                                    <p:cond delay="0"/>
                                  </p:stCondLst>
                                  <p:childTnLst>
                                    <p:set>
                                      <p:cBhvr>
                                        <p:cTn id="28" dur="1" fill="hold">
                                          <p:stCondLst>
                                            <p:cond delay="0"/>
                                          </p:stCondLst>
                                        </p:cTn>
                                        <p:tgtEl>
                                          <p:spTgt spid="1024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500"/>
                                        <p:tgtEl>
                                          <p:spTgt spid="3">
                                            <p:txEl>
                                              <p:pRg st="12" end="12"/>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fade">
                                      <p:cBhvr>
                                        <p:cTn id="64" dur="500"/>
                                        <p:tgtEl>
                                          <p:spTgt spid="3">
                                            <p:txEl>
                                              <p:pRg st="14" end="14"/>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371600"/>
            <a:ext cx="4267200" cy="4724400"/>
          </a:xfrm>
        </p:spPr>
        <p:txBody>
          <a:bodyPr/>
          <a:lstStyle/>
          <a:p>
            <a:pPr eaLnBrk="1" hangingPunct="1"/>
            <a:r>
              <a:rPr lang="en-US" smtClean="0"/>
              <a:t>A view volume contains everything the camera sees</a:t>
            </a:r>
          </a:p>
          <a:p>
            <a:pPr eaLnBrk="1" hangingPunct="1"/>
            <a:r>
              <a:rPr lang="en-US" smtClean="0"/>
              <a:t>Conical – Approximates what eyes see, expensive math when clipping objects against cone’s surface (simultaneous quadratics)</a:t>
            </a:r>
          </a:p>
          <a:p>
            <a:pPr eaLnBrk="1" hangingPunct="1"/>
            <a:r>
              <a:rPr lang="en-US" smtClean="0"/>
              <a:t>Can approximate this using a rectangular frustum view volume</a:t>
            </a:r>
            <a:endParaRPr lang="en-US" b="1" smtClean="0"/>
          </a:p>
          <a:p>
            <a:pPr lvl="1" eaLnBrk="1" hangingPunct="1"/>
            <a:r>
              <a:rPr lang="en-US" smtClean="0"/>
              <a:t>Simultaneous linear equations for easy clipping of objects against sides (stay tuned for  clipping lecture)</a:t>
            </a:r>
          </a:p>
          <a:p>
            <a:pPr eaLnBrk="1" hangingPunct="1"/>
            <a:r>
              <a:rPr lang="en-US" smtClean="0"/>
              <a:t>Also parallel view volumes, for orthographic projections.  These don’t simulate eye or camera</a:t>
            </a:r>
          </a:p>
          <a:p>
            <a:pPr eaLnBrk="1" hangingPunct="1"/>
            <a:endParaRPr lang="en-US" smtClean="0"/>
          </a:p>
        </p:txBody>
      </p:sp>
      <p:sp>
        <p:nvSpPr>
          <p:cNvPr id="22530" name="Slide Number Placeholder 11"/>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90756497-B3DC-44D8-AFED-378629F5E868}" type="slidenum">
              <a:rPr lang="en-US"/>
              <a:pPr fontAlgn="base">
                <a:spcBef>
                  <a:spcPct val="0"/>
                </a:spcBef>
                <a:spcAft>
                  <a:spcPct val="0"/>
                </a:spcAft>
                <a:defRPr/>
              </a:pPr>
              <a:t>7</a:t>
            </a:fld>
            <a:endParaRPr lang="en-US"/>
          </a:p>
        </p:txBody>
      </p:sp>
      <p:sp>
        <p:nvSpPr>
          <p:cNvPr id="22531" name="Title 1"/>
          <p:cNvSpPr>
            <a:spLocks noGrp="1"/>
          </p:cNvSpPr>
          <p:nvPr>
            <p:ph type="title"/>
          </p:nvPr>
        </p:nvSpPr>
        <p:spPr/>
        <p:txBody>
          <a:bodyPr/>
          <a:lstStyle/>
          <a:p>
            <a:pPr eaLnBrk="1" hangingPunct="1"/>
            <a:r>
              <a:rPr lang="en-US" smtClean="0">
                <a:cs typeface="Segoe UI"/>
              </a:rPr>
              <a:t>View Volumes (the focus of today’s lecture)</a:t>
            </a:r>
          </a:p>
        </p:txBody>
      </p:sp>
      <p:grpSp>
        <p:nvGrpSpPr>
          <p:cNvPr id="4" name="Group 24"/>
          <p:cNvGrpSpPr>
            <a:grpSpLocks/>
          </p:cNvGrpSpPr>
          <p:nvPr/>
        </p:nvGrpSpPr>
        <p:grpSpPr bwMode="auto">
          <a:xfrm>
            <a:off x="4953000" y="1362075"/>
            <a:ext cx="3886200" cy="1543050"/>
            <a:chOff x="807" y="3216"/>
            <a:chExt cx="2448" cy="972"/>
          </a:xfrm>
        </p:grpSpPr>
        <p:pic>
          <p:nvPicPr>
            <p:cNvPr id="22539" name="Picture 18" descr="001a"/>
            <p:cNvPicPr>
              <a:picLocks noChangeAspect="1" noChangeArrowheads="1"/>
            </p:cNvPicPr>
            <p:nvPr/>
          </p:nvPicPr>
          <p:blipFill>
            <a:blip r:embed="rId3" cstate="print"/>
            <a:srcRect/>
            <a:stretch>
              <a:fillRect/>
            </a:stretch>
          </p:blipFill>
          <p:spPr bwMode="auto">
            <a:xfrm>
              <a:off x="1056" y="3216"/>
              <a:ext cx="847" cy="972"/>
            </a:xfrm>
            <a:prstGeom prst="rect">
              <a:avLst/>
            </a:prstGeom>
            <a:noFill/>
            <a:ln w="9525">
              <a:noFill/>
              <a:miter lim="800000"/>
              <a:headEnd/>
              <a:tailEnd/>
            </a:ln>
          </p:spPr>
        </p:pic>
        <p:sp>
          <p:nvSpPr>
            <p:cNvPr id="22540" name="Text Box 8"/>
            <p:cNvSpPr txBox="1">
              <a:spLocks noChangeArrowheads="1"/>
            </p:cNvSpPr>
            <p:nvPr/>
          </p:nvSpPr>
          <p:spPr bwMode="auto">
            <a:xfrm>
              <a:off x="2055" y="3448"/>
              <a:ext cx="1200" cy="465"/>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conical perspective view volume (eye’s is much wider)</a:t>
              </a:r>
            </a:p>
          </p:txBody>
        </p:sp>
        <p:sp>
          <p:nvSpPr>
            <p:cNvPr id="22541" name="Text Box 12"/>
            <p:cNvSpPr txBox="1">
              <a:spLocks noChangeArrowheads="1"/>
            </p:cNvSpPr>
            <p:nvPr/>
          </p:nvSpPr>
          <p:spPr bwMode="auto">
            <a:xfrm>
              <a:off x="807" y="3414"/>
              <a:ext cx="401" cy="250"/>
            </a:xfrm>
            <a:prstGeom prst="rect">
              <a:avLst/>
            </a:prstGeom>
            <a:noFill/>
            <a:ln w="9525">
              <a:noFill/>
              <a:miter lim="800000"/>
              <a:headEnd/>
              <a:tailEnd/>
            </a:ln>
          </p:spPr>
          <p:txBody>
            <a:bodyPr wrap="none">
              <a:spAutoFit/>
            </a:bodyPr>
            <a:lstStyle/>
            <a:p>
              <a:r>
                <a:rPr lang="en-US" sz="2000">
                  <a:latin typeface="Verdana" pitchFamily="34" charset="0"/>
                </a:rPr>
                <a:t>eye</a:t>
              </a:r>
            </a:p>
          </p:txBody>
        </p:sp>
      </p:grpSp>
      <p:grpSp>
        <p:nvGrpSpPr>
          <p:cNvPr id="8" name="Group 25"/>
          <p:cNvGrpSpPr>
            <a:grpSpLocks/>
          </p:cNvGrpSpPr>
          <p:nvPr/>
        </p:nvGrpSpPr>
        <p:grpSpPr bwMode="auto">
          <a:xfrm>
            <a:off x="4572000" y="3048000"/>
            <a:ext cx="3921125" cy="1955800"/>
            <a:chOff x="978" y="4110"/>
            <a:chExt cx="2694" cy="1232"/>
          </a:xfrm>
        </p:grpSpPr>
        <p:pic>
          <p:nvPicPr>
            <p:cNvPr id="22536" name="Picture 19" descr="001b"/>
            <p:cNvPicPr>
              <a:picLocks noChangeAspect="1" noChangeArrowheads="1"/>
            </p:cNvPicPr>
            <p:nvPr/>
          </p:nvPicPr>
          <p:blipFill>
            <a:blip r:embed="rId4" cstate="print"/>
            <a:srcRect/>
            <a:stretch>
              <a:fillRect/>
            </a:stretch>
          </p:blipFill>
          <p:spPr bwMode="auto">
            <a:xfrm>
              <a:off x="1656" y="4448"/>
              <a:ext cx="2016" cy="894"/>
            </a:xfrm>
            <a:prstGeom prst="rect">
              <a:avLst/>
            </a:prstGeom>
            <a:noFill/>
            <a:ln w="9525">
              <a:noFill/>
              <a:miter lim="800000"/>
              <a:headEnd/>
              <a:tailEnd/>
            </a:ln>
          </p:spPr>
        </p:pic>
        <p:sp>
          <p:nvSpPr>
            <p:cNvPr id="22537" name="Text Box 9"/>
            <p:cNvSpPr txBox="1">
              <a:spLocks noChangeArrowheads="1"/>
            </p:cNvSpPr>
            <p:nvPr/>
          </p:nvSpPr>
          <p:spPr bwMode="auto">
            <a:xfrm>
              <a:off x="2077" y="4110"/>
              <a:ext cx="1326" cy="465"/>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frustum approximation, view volume </a:t>
              </a:r>
            </a:p>
          </p:txBody>
        </p:sp>
        <p:sp>
          <p:nvSpPr>
            <p:cNvPr id="22538" name="Text Box 13"/>
            <p:cNvSpPr txBox="1">
              <a:spLocks noChangeArrowheads="1"/>
            </p:cNvSpPr>
            <p:nvPr/>
          </p:nvSpPr>
          <p:spPr bwMode="auto">
            <a:xfrm>
              <a:off x="978" y="4302"/>
              <a:ext cx="844" cy="442"/>
            </a:xfrm>
            <a:prstGeom prst="rect">
              <a:avLst/>
            </a:prstGeom>
            <a:noFill/>
            <a:ln w="9525">
              <a:noFill/>
              <a:miter lim="800000"/>
              <a:headEnd/>
              <a:tailEnd/>
            </a:ln>
          </p:spPr>
          <p:txBody>
            <a:bodyPr wrap="none">
              <a:spAutoFit/>
            </a:bodyPr>
            <a:lstStyle/>
            <a:p>
              <a:r>
                <a:rPr lang="en-US" sz="2000">
                  <a:latin typeface="Verdana" pitchFamily="34" charset="0"/>
                </a:rPr>
                <a:t>synthetic</a:t>
              </a:r>
            </a:p>
            <a:p>
              <a:r>
                <a:rPr lang="en-US" sz="2000">
                  <a:latin typeface="Verdana" pitchFamily="34" charset="0"/>
                </a:rPr>
                <a:t>camera</a:t>
              </a:r>
            </a:p>
          </p:txBody>
        </p:sp>
      </p:grpSp>
      <p:pic>
        <p:nvPicPr>
          <p:cNvPr id="8194" name="Picture 2"/>
          <p:cNvPicPr>
            <a:picLocks noChangeAspect="1" noChangeArrowheads="1"/>
          </p:cNvPicPr>
          <p:nvPr/>
        </p:nvPicPr>
        <p:blipFill>
          <a:blip r:embed="rId5" cstate="print"/>
          <a:srcRect/>
          <a:stretch>
            <a:fillRect/>
          </a:stretch>
        </p:blipFill>
        <p:spPr bwMode="auto">
          <a:xfrm>
            <a:off x="5316538" y="5038725"/>
            <a:ext cx="1876425" cy="1123950"/>
          </a:xfrm>
          <a:prstGeom prst="rect">
            <a:avLst/>
          </a:prstGeom>
          <a:noFill/>
          <a:ln w="9525">
            <a:noFill/>
            <a:miter lim="800000"/>
            <a:headEnd/>
            <a:tailEnd/>
          </a:ln>
        </p:spPr>
      </p:pic>
      <p:sp>
        <p:nvSpPr>
          <p:cNvPr id="14" name="Text Box 9"/>
          <p:cNvSpPr txBox="1">
            <a:spLocks noChangeArrowheads="1"/>
          </p:cNvSpPr>
          <p:nvPr/>
        </p:nvSpPr>
        <p:spPr bwMode="auto">
          <a:xfrm>
            <a:off x="7026275" y="5284788"/>
            <a:ext cx="1928813" cy="631825"/>
          </a:xfrm>
          <a:prstGeom prst="rect">
            <a:avLst/>
          </a:prstGeom>
          <a:noFill/>
          <a:ln w="9525">
            <a:noFill/>
            <a:miter lim="800000"/>
            <a:headEnd/>
            <a:tailEnd/>
          </a:ln>
        </p:spPr>
        <p:txBody>
          <a:bodyPr>
            <a:spAutoFit/>
          </a:bodyPr>
          <a:lstStyle/>
          <a:p>
            <a:pPr>
              <a:spcBef>
                <a:spcPct val="50000"/>
              </a:spcBef>
            </a:pPr>
            <a:r>
              <a:rPr lang="en-US" sz="1400">
                <a:latin typeface="Verdana" pitchFamily="34" charset="0"/>
              </a:rPr>
              <a:t>View volume</a:t>
            </a:r>
          </a:p>
          <a:p>
            <a:pPr>
              <a:spcBef>
                <a:spcPct val="50000"/>
              </a:spcBef>
            </a:pPr>
            <a:r>
              <a:rPr lang="en-US" sz="1400">
                <a:latin typeface="Verdana" pitchFamily="34" charset="0"/>
              </a:rPr>
              <a:t>(Parallel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8194"/>
                                        </p:tgtEl>
                                        <p:attrNameLst>
                                          <p:attrName>style.visibility</p:attrName>
                                        </p:attrNameLst>
                                      </p:cBhvr>
                                      <p:to>
                                        <p:strVal val="visible"/>
                                      </p:to>
                                    </p:set>
                                    <p:animEffect transition="in" filter="fade">
                                      <p:cBhvr>
                                        <p:cTn id="30" dur="500"/>
                                        <p:tgtEl>
                                          <p:spTgt spid="819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cs typeface="Segoe UI"/>
              </a:rPr>
              <a:t>View Volumes and Projectors</a:t>
            </a:r>
          </a:p>
        </p:txBody>
      </p:sp>
      <p:sp>
        <p:nvSpPr>
          <p:cNvPr id="3" name="Content Placeholder 2"/>
          <p:cNvSpPr>
            <a:spLocks noGrp="1"/>
          </p:cNvSpPr>
          <p:nvPr>
            <p:ph sz="quarter" idx="1"/>
          </p:nvPr>
        </p:nvSpPr>
        <p:spPr>
          <a:xfrm>
            <a:off x="457200" y="1219200"/>
            <a:ext cx="5638800" cy="5029200"/>
          </a:xfrm>
        </p:spPr>
        <p:txBody>
          <a:bodyPr>
            <a:normAutofit lnSpcReduction="10000"/>
          </a:bodyPr>
          <a:lstStyle/>
          <a:p>
            <a:pPr marL="274292" indent="-274292" eaLnBrk="1" fontAlgn="auto" hangingPunct="1">
              <a:spcAft>
                <a:spcPts val="0"/>
              </a:spcAft>
              <a:buFont typeface="Wingdings 3"/>
              <a:buChar char=""/>
              <a:defRPr/>
            </a:pPr>
            <a:r>
              <a:rPr lang="en-US" dirty="0" smtClean="0"/>
              <a:t>Given our view volume need to start thinking about how to project scene contained in volume to film plane</a:t>
            </a:r>
          </a:p>
          <a:p>
            <a:pPr marL="274292" indent="-274292" eaLnBrk="1" fontAlgn="auto" hangingPunct="1">
              <a:spcAft>
                <a:spcPts val="0"/>
              </a:spcAft>
              <a:buFont typeface="Wingdings 3"/>
              <a:buChar char=""/>
              <a:defRPr/>
            </a:pPr>
            <a:r>
              <a:rPr lang="en-US" dirty="0" smtClean="0"/>
              <a:t>Projectors: Lines that essentially map points in scene to points on film plane</a:t>
            </a:r>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r>
              <a:rPr lang="en-US" b="1" dirty="0" smtClean="0"/>
              <a:t>Parallel Volumes: </a:t>
            </a:r>
            <a:r>
              <a:rPr lang="en-US" dirty="0" smtClean="0"/>
              <a:t>Parallel Projectors, no matter how far away an object is, as long as it is in the view volume it will appear as  same size, (using our simple camera model, these projectors are also parallel to look vector)</a:t>
            </a:r>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r>
              <a:rPr lang="en-US" b="1" dirty="0" smtClean="0"/>
              <a:t>Perspective Volumes</a:t>
            </a:r>
            <a:r>
              <a:rPr lang="en-US" dirty="0" smtClean="0"/>
              <a:t>: Projectors converge on eye point = center of projection, like rays of light converging to your eye</a:t>
            </a:r>
            <a:endParaRPr lang="en-US" dirty="0"/>
          </a:p>
        </p:txBody>
      </p:sp>
      <p:pic>
        <p:nvPicPr>
          <p:cNvPr id="4" name="Picture 8"/>
          <p:cNvPicPr>
            <a:picLocks noChangeAspect="1" noChangeArrowheads="1"/>
          </p:cNvPicPr>
          <p:nvPr/>
        </p:nvPicPr>
        <p:blipFill>
          <a:blip r:embed="rId3" cstate="print"/>
          <a:srcRect/>
          <a:stretch>
            <a:fillRect/>
          </a:stretch>
        </p:blipFill>
        <p:spPr bwMode="auto">
          <a:xfrm>
            <a:off x="6367463" y="3124200"/>
            <a:ext cx="2057400" cy="1439863"/>
          </a:xfrm>
          <a:prstGeom prst="rect">
            <a:avLst/>
          </a:prstGeom>
          <a:noFill/>
          <a:ln w="9525">
            <a:noFill/>
            <a:miter lim="800000"/>
            <a:headEnd/>
            <a:tailEnd/>
          </a:ln>
        </p:spPr>
      </p:pic>
      <p:pic>
        <p:nvPicPr>
          <p:cNvPr id="6" name="Picture 9"/>
          <p:cNvPicPr>
            <a:picLocks noChangeAspect="1" noChangeArrowheads="1"/>
          </p:cNvPicPr>
          <p:nvPr/>
        </p:nvPicPr>
        <p:blipFill>
          <a:blip r:embed="rId4" cstate="print"/>
          <a:srcRect/>
          <a:stretch>
            <a:fillRect/>
          </a:stretch>
        </p:blipFill>
        <p:spPr bwMode="auto">
          <a:xfrm>
            <a:off x="6367463" y="4800600"/>
            <a:ext cx="2024062" cy="1344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257800"/>
          </a:xfrm>
        </p:spPr>
        <p:txBody>
          <a:bodyPr/>
          <a:lstStyle/>
          <a:p>
            <a:pPr marL="274292" indent="-274292" eaLnBrk="1" fontAlgn="auto" hangingPunct="1">
              <a:spcAft>
                <a:spcPts val="0"/>
              </a:spcAft>
              <a:buFont typeface="Wingdings 3"/>
              <a:buChar char=""/>
              <a:defRPr/>
            </a:pPr>
            <a:r>
              <a:rPr lang="en-US" dirty="0" smtClean="0"/>
              <a:t>Film plane is a plane in world space – 3D scene is projected onto a rectangle (the film) on that plane using some projection transformation and from there onto the viewport on screen</a:t>
            </a:r>
          </a:p>
          <a:p>
            <a:pPr marL="274292" indent="-274292" eaLnBrk="1" fontAlgn="auto" hangingPunct="1">
              <a:spcAft>
                <a:spcPts val="0"/>
              </a:spcAft>
              <a:buFont typeface="Wingdings 3"/>
              <a:buChar char=""/>
              <a:defRPr/>
            </a:pPr>
            <a:r>
              <a:rPr lang="en-US" dirty="0" smtClean="0"/>
              <a:t>Film for our camera model will be perpendicular to and centered around the camera’s look vector, and will match  dimensions of our view volume</a:t>
            </a:r>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smtClean="0"/>
          </a:p>
          <a:p>
            <a:pPr marL="274292" indent="-274292" eaLnBrk="1" fontAlgn="auto" hangingPunct="1">
              <a:spcAft>
                <a:spcPts val="0"/>
              </a:spcAft>
              <a:buFont typeface="Wingdings 3"/>
              <a:buChar char=""/>
              <a:defRPr/>
            </a:pPr>
            <a:endParaRPr lang="en-US" dirty="0"/>
          </a:p>
          <a:p>
            <a:pPr marL="274292" indent="-274292" eaLnBrk="1" fontAlgn="auto" hangingPunct="1">
              <a:spcAft>
                <a:spcPts val="0"/>
              </a:spcAft>
              <a:buFont typeface="Wingdings 3"/>
              <a:buChar char=""/>
              <a:defRPr/>
            </a:pPr>
            <a:endParaRPr lang="en-US" dirty="0" smtClean="0"/>
          </a:p>
          <a:p>
            <a:pPr marL="0" indent="0" eaLnBrk="1" fontAlgn="auto" hangingPunct="1">
              <a:spcAft>
                <a:spcPts val="0"/>
              </a:spcAft>
              <a:buFont typeface="Wingdings 3"/>
              <a:buNone/>
              <a:defRPr/>
            </a:pPr>
            <a:endParaRPr lang="en-US" dirty="0" smtClean="0"/>
          </a:p>
          <a:p>
            <a:pPr marL="0" indent="0" eaLnBrk="1" fontAlgn="auto" hangingPunct="1">
              <a:spcAft>
                <a:spcPts val="0"/>
              </a:spcAft>
              <a:buFont typeface="Wingdings 3"/>
              <a:buNone/>
              <a:defRPr/>
            </a:pPr>
            <a:endParaRPr lang="en-US" dirty="0" smtClean="0"/>
          </a:p>
          <a:p>
            <a:pPr marL="0" indent="0" eaLnBrk="1" fontAlgn="auto" hangingPunct="1">
              <a:spcAft>
                <a:spcPts val="0"/>
              </a:spcAft>
              <a:buFont typeface="Wingdings 3"/>
              <a:buNone/>
              <a:defRPr/>
            </a:pPr>
            <a:endParaRPr lang="en-US" dirty="0" smtClean="0"/>
          </a:p>
          <a:p>
            <a:pPr marL="274292" indent="-274292" eaLnBrk="1" fontAlgn="auto" hangingPunct="1">
              <a:spcAft>
                <a:spcPts val="0"/>
              </a:spcAft>
              <a:buFont typeface="Wingdings 3"/>
              <a:buChar char=""/>
              <a:defRPr/>
            </a:pPr>
            <a:r>
              <a:rPr lang="en-US" dirty="0" smtClean="0"/>
              <a:t>Actual location of  film plane along  look vector doesn’t matter  as long as it is in front of  scene</a:t>
            </a:r>
            <a:endParaRPr lang="en-US" dirty="0"/>
          </a:p>
        </p:txBody>
      </p:sp>
      <p:sp>
        <p:nvSpPr>
          <p:cNvPr id="26626" name="Slide Number Placeholder 4"/>
          <p:cNvSpPr>
            <a:spLocks noGrp="1"/>
          </p:cNvSpPr>
          <p:nvPr>
            <p:ph type="sldNum" sz="quarter" idx="11"/>
          </p:nvPr>
        </p:nvSpPr>
        <p:spPr bwMode="auto">
          <a:ln>
            <a:miter lim="800000"/>
            <a:headEnd/>
            <a:tailEnd/>
          </a:ln>
        </p:spPr>
        <p:txBody>
          <a:bodyPr vert="horz" wrap="square" numCol="1" anchor="t" anchorCtr="0" compatLnSpc="1">
            <a:prstTxWarp prst="textNoShape">
              <a:avLst/>
            </a:prstTxWarp>
          </a:bodyPr>
          <a:lstStyle/>
          <a:p>
            <a:pPr fontAlgn="base">
              <a:spcBef>
                <a:spcPct val="0"/>
              </a:spcBef>
              <a:spcAft>
                <a:spcPct val="0"/>
              </a:spcAft>
              <a:defRPr/>
            </a:pPr>
            <a:fld id="{87785221-3ABC-49A8-AC69-7F1B6F783B87}" type="slidenum">
              <a:rPr lang="en-US"/>
              <a:pPr fontAlgn="base">
                <a:spcBef>
                  <a:spcPct val="0"/>
                </a:spcBef>
                <a:spcAft>
                  <a:spcPct val="0"/>
                </a:spcAft>
                <a:defRPr/>
              </a:pPr>
              <a:t>9</a:t>
            </a:fld>
            <a:endParaRPr lang="en-US"/>
          </a:p>
        </p:txBody>
      </p:sp>
      <p:sp>
        <p:nvSpPr>
          <p:cNvPr id="26627" name="Title 1"/>
          <p:cNvSpPr>
            <a:spLocks noGrp="1"/>
          </p:cNvSpPr>
          <p:nvPr>
            <p:ph type="title"/>
          </p:nvPr>
        </p:nvSpPr>
        <p:spPr/>
        <p:txBody>
          <a:bodyPr/>
          <a:lstStyle/>
          <a:p>
            <a:pPr eaLnBrk="1" hangingPunct="1"/>
            <a:r>
              <a:rPr lang="en-US" smtClean="0">
                <a:cs typeface="Segoe UI"/>
              </a:rPr>
              <a:t>The film plane</a:t>
            </a:r>
          </a:p>
        </p:txBody>
      </p:sp>
      <p:sp>
        <p:nvSpPr>
          <p:cNvPr id="4" name="TextBox 3"/>
          <p:cNvSpPr txBox="1">
            <a:spLocks noChangeArrowheads="1"/>
          </p:cNvSpPr>
          <p:nvPr/>
        </p:nvSpPr>
        <p:spPr bwMode="auto">
          <a:xfrm>
            <a:off x="161925" y="4691063"/>
            <a:ext cx="1152525" cy="368300"/>
          </a:xfrm>
          <a:prstGeom prst="rect">
            <a:avLst/>
          </a:prstGeom>
          <a:noFill/>
          <a:ln w="9525">
            <a:noFill/>
            <a:miter lim="800000"/>
            <a:headEnd/>
            <a:tailEnd/>
          </a:ln>
        </p:spPr>
        <p:txBody>
          <a:bodyPr wrap="none">
            <a:spAutoFit/>
          </a:bodyPr>
          <a:lstStyle/>
          <a:p>
            <a:r>
              <a:rPr lang="en-US">
                <a:latin typeface="Corbel" pitchFamily="34" charset="0"/>
              </a:rPr>
              <a:t>Film Plane</a:t>
            </a:r>
          </a:p>
        </p:txBody>
      </p:sp>
      <p:cxnSp>
        <p:nvCxnSpPr>
          <p:cNvPr id="6" name="Straight Arrow Connector 5"/>
          <p:cNvCxnSpPr/>
          <p:nvPr/>
        </p:nvCxnSpPr>
        <p:spPr>
          <a:xfrm flipV="1">
            <a:off x="738188" y="4435475"/>
            <a:ext cx="795337" cy="31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3811588" y="3411538"/>
            <a:ext cx="1293812" cy="369887"/>
          </a:xfrm>
          <a:prstGeom prst="rect">
            <a:avLst/>
          </a:prstGeom>
          <a:noFill/>
          <a:ln w="9525">
            <a:noFill/>
            <a:miter lim="800000"/>
            <a:headEnd/>
            <a:tailEnd/>
          </a:ln>
        </p:spPr>
        <p:txBody>
          <a:bodyPr wrap="none">
            <a:spAutoFit/>
          </a:bodyPr>
          <a:lstStyle/>
          <a:p>
            <a:r>
              <a:rPr lang="en-US">
                <a:latin typeface="Corbel" pitchFamily="34" charset="0"/>
              </a:rPr>
              <a:t>Look Vector</a:t>
            </a:r>
          </a:p>
        </p:txBody>
      </p:sp>
      <p:cxnSp>
        <p:nvCxnSpPr>
          <p:cNvPr id="11" name="Straight Arrow Connector 10"/>
          <p:cNvCxnSpPr/>
          <p:nvPr/>
        </p:nvCxnSpPr>
        <p:spPr>
          <a:xfrm flipH="1">
            <a:off x="3971925" y="3711575"/>
            <a:ext cx="304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14450" y="3451225"/>
            <a:ext cx="19716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86125" y="3451225"/>
            <a:ext cx="533400" cy="522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14450" y="3451225"/>
            <a:ext cx="447675" cy="522288"/>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62125" y="3973513"/>
            <a:ext cx="2057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14450" y="3427413"/>
            <a:ext cx="0" cy="77470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762125" y="3973513"/>
            <a:ext cx="0" cy="779462"/>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14450" y="4202113"/>
            <a:ext cx="447675" cy="550862"/>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19525" y="3973513"/>
            <a:ext cx="0" cy="779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62125" y="4752975"/>
            <a:ext cx="2057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4" name="Straight Connector 8193"/>
          <p:cNvCxnSpPr/>
          <p:nvPr/>
        </p:nvCxnSpPr>
        <p:spPr>
          <a:xfrm>
            <a:off x="490538" y="4125913"/>
            <a:ext cx="104775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7" name="Straight Connector 8196"/>
          <p:cNvCxnSpPr/>
          <p:nvPr/>
        </p:nvCxnSpPr>
        <p:spPr>
          <a:xfrm>
            <a:off x="1800225" y="4125913"/>
            <a:ext cx="17526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0" name="Straight Connector 8199"/>
          <p:cNvCxnSpPr/>
          <p:nvPr/>
        </p:nvCxnSpPr>
        <p:spPr>
          <a:xfrm>
            <a:off x="3286125" y="3451225"/>
            <a:ext cx="0" cy="750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2" name="Straight Connector 8201"/>
          <p:cNvCxnSpPr/>
          <p:nvPr/>
        </p:nvCxnSpPr>
        <p:spPr>
          <a:xfrm flipH="1" flipV="1">
            <a:off x="3286125" y="4202113"/>
            <a:ext cx="533400" cy="550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4" name="Straight Connector 8203"/>
          <p:cNvCxnSpPr/>
          <p:nvPr/>
        </p:nvCxnSpPr>
        <p:spPr>
          <a:xfrm>
            <a:off x="1314450" y="4202113"/>
            <a:ext cx="1971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6" name="Straight Arrow Connector 8205"/>
          <p:cNvCxnSpPr/>
          <p:nvPr/>
        </p:nvCxnSpPr>
        <p:spPr>
          <a:xfrm>
            <a:off x="3819525" y="4125913"/>
            <a:ext cx="6096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cstate="print"/>
          <a:srcRect/>
          <a:stretch>
            <a:fillRect/>
          </a:stretch>
        </p:blipFill>
        <p:spPr bwMode="auto">
          <a:xfrm>
            <a:off x="5097463" y="2819400"/>
            <a:ext cx="3860800" cy="2763838"/>
          </a:xfrm>
          <a:prstGeom prst="rect">
            <a:avLst/>
          </a:prstGeom>
          <a:noFill/>
          <a:ln w="9525">
            <a:noFill/>
            <a:miter lim="800000"/>
            <a:headEnd/>
            <a:tailEnd/>
          </a:ln>
        </p:spPr>
      </p:pic>
      <p:cxnSp>
        <p:nvCxnSpPr>
          <p:cNvPr id="33" name="Straight Connector 32"/>
          <p:cNvCxnSpPr/>
          <p:nvPr/>
        </p:nvCxnSpPr>
        <p:spPr>
          <a:xfrm>
            <a:off x="7065963" y="3914775"/>
            <a:ext cx="325437" cy="26035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86638" y="4156075"/>
            <a:ext cx="0" cy="320675"/>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65963" y="3914775"/>
            <a:ext cx="0" cy="277813"/>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27863" y="4192588"/>
            <a:ext cx="358775" cy="284162"/>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a:spLocks noChangeArrowheads="1"/>
          </p:cNvSpPr>
          <p:nvPr/>
        </p:nvSpPr>
        <p:spPr bwMode="auto">
          <a:xfrm>
            <a:off x="6084888" y="4692650"/>
            <a:ext cx="719137" cy="646113"/>
          </a:xfrm>
          <a:prstGeom prst="rect">
            <a:avLst/>
          </a:prstGeom>
          <a:noFill/>
          <a:ln w="9525">
            <a:noFill/>
            <a:miter lim="800000"/>
            <a:headEnd/>
            <a:tailEnd/>
          </a:ln>
        </p:spPr>
        <p:txBody>
          <a:bodyPr wrap="none">
            <a:spAutoFit/>
          </a:bodyPr>
          <a:lstStyle/>
          <a:p>
            <a:r>
              <a:rPr lang="en-US">
                <a:latin typeface="Corbel" pitchFamily="34" charset="0"/>
              </a:rPr>
              <a:t>Film</a:t>
            </a:r>
          </a:p>
          <a:p>
            <a:r>
              <a:rPr lang="en-US">
                <a:latin typeface="Corbel" pitchFamily="34" charset="0"/>
              </a:rPr>
              <a:t>Plane</a:t>
            </a:r>
          </a:p>
        </p:txBody>
      </p:sp>
      <p:cxnSp>
        <p:nvCxnSpPr>
          <p:cNvPr id="42" name="Straight Arrow Connector 41"/>
          <p:cNvCxnSpPr/>
          <p:nvPr/>
        </p:nvCxnSpPr>
        <p:spPr>
          <a:xfrm flipV="1">
            <a:off x="6451600" y="4435475"/>
            <a:ext cx="795338" cy="31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7666038" y="2871788"/>
            <a:ext cx="1292225" cy="369887"/>
          </a:xfrm>
          <a:prstGeom prst="rect">
            <a:avLst/>
          </a:prstGeom>
          <a:noFill/>
          <a:ln w="9525">
            <a:noFill/>
            <a:miter lim="800000"/>
            <a:headEnd/>
            <a:tailEnd/>
          </a:ln>
        </p:spPr>
        <p:txBody>
          <a:bodyPr wrap="none">
            <a:spAutoFit/>
          </a:bodyPr>
          <a:lstStyle/>
          <a:p>
            <a:r>
              <a:rPr lang="en-US">
                <a:latin typeface="Corbel" pitchFamily="34" charset="0"/>
              </a:rPr>
              <a:t>Look Vector</a:t>
            </a:r>
          </a:p>
        </p:txBody>
      </p:sp>
      <p:cxnSp>
        <p:nvCxnSpPr>
          <p:cNvPr id="44" name="Straight Arrow Connector 43"/>
          <p:cNvCxnSpPr/>
          <p:nvPr/>
        </p:nvCxnSpPr>
        <p:spPr>
          <a:xfrm flipH="1">
            <a:off x="8312150" y="3190875"/>
            <a:ext cx="74613" cy="406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8194"/>
                                        </p:tgtEl>
                                        <p:attrNameLst>
                                          <p:attrName>style.visibility</p:attrName>
                                        </p:attrNameLst>
                                      </p:cBhvr>
                                      <p:to>
                                        <p:strVal val="visible"/>
                                      </p:to>
                                    </p:set>
                                    <p:animEffect transition="in" filter="fade">
                                      <p:cBhvr>
                                        <p:cTn id="56" dur="500"/>
                                        <p:tgtEl>
                                          <p:spTgt spid="8194"/>
                                        </p:tgtEl>
                                      </p:cBhvr>
                                    </p:animEffect>
                                  </p:childTnLst>
                                </p:cTn>
                              </p:par>
                              <p:par>
                                <p:cTn id="57" presetID="10" presetClass="entr" presetSubtype="0" fill="hold" nodeType="withEffect">
                                  <p:stCondLst>
                                    <p:cond delay="0"/>
                                  </p:stCondLst>
                                  <p:childTnLst>
                                    <p:set>
                                      <p:cBhvr>
                                        <p:cTn id="58" dur="1" fill="hold">
                                          <p:stCondLst>
                                            <p:cond delay="0"/>
                                          </p:stCondLst>
                                        </p:cTn>
                                        <p:tgtEl>
                                          <p:spTgt spid="8197"/>
                                        </p:tgtEl>
                                        <p:attrNameLst>
                                          <p:attrName>style.visibility</p:attrName>
                                        </p:attrNameLst>
                                      </p:cBhvr>
                                      <p:to>
                                        <p:strVal val="visible"/>
                                      </p:to>
                                    </p:set>
                                    <p:animEffect transition="in" filter="fade">
                                      <p:cBhvr>
                                        <p:cTn id="59" dur="500"/>
                                        <p:tgtEl>
                                          <p:spTgt spid="8197"/>
                                        </p:tgtEl>
                                      </p:cBhvr>
                                    </p:animEffect>
                                  </p:childTnLst>
                                </p:cTn>
                              </p:par>
                              <p:par>
                                <p:cTn id="60" presetID="10" presetClass="entr" presetSubtype="0" fill="hold" nodeType="withEffect">
                                  <p:stCondLst>
                                    <p:cond delay="0"/>
                                  </p:stCondLst>
                                  <p:childTnLst>
                                    <p:set>
                                      <p:cBhvr>
                                        <p:cTn id="61" dur="1" fill="hold">
                                          <p:stCondLst>
                                            <p:cond delay="0"/>
                                          </p:stCondLst>
                                        </p:cTn>
                                        <p:tgtEl>
                                          <p:spTgt spid="8200"/>
                                        </p:tgtEl>
                                        <p:attrNameLst>
                                          <p:attrName>style.visibility</p:attrName>
                                        </p:attrNameLst>
                                      </p:cBhvr>
                                      <p:to>
                                        <p:strVal val="visible"/>
                                      </p:to>
                                    </p:set>
                                    <p:animEffect transition="in" filter="fade">
                                      <p:cBhvr>
                                        <p:cTn id="62" dur="500"/>
                                        <p:tgtEl>
                                          <p:spTgt spid="8200"/>
                                        </p:tgtEl>
                                      </p:cBhvr>
                                    </p:animEffect>
                                  </p:childTnLst>
                                </p:cTn>
                              </p:par>
                              <p:par>
                                <p:cTn id="63" presetID="10" presetClass="entr" presetSubtype="0" fill="hold" nodeType="withEffect">
                                  <p:stCondLst>
                                    <p:cond delay="0"/>
                                  </p:stCondLst>
                                  <p:childTnLst>
                                    <p:set>
                                      <p:cBhvr>
                                        <p:cTn id="64" dur="1" fill="hold">
                                          <p:stCondLst>
                                            <p:cond delay="0"/>
                                          </p:stCondLst>
                                        </p:cTn>
                                        <p:tgtEl>
                                          <p:spTgt spid="8202"/>
                                        </p:tgtEl>
                                        <p:attrNameLst>
                                          <p:attrName>style.visibility</p:attrName>
                                        </p:attrNameLst>
                                      </p:cBhvr>
                                      <p:to>
                                        <p:strVal val="visible"/>
                                      </p:to>
                                    </p:set>
                                    <p:animEffect transition="in" filter="fade">
                                      <p:cBhvr>
                                        <p:cTn id="65" dur="500"/>
                                        <p:tgtEl>
                                          <p:spTgt spid="8202"/>
                                        </p:tgtEl>
                                      </p:cBhvr>
                                    </p:animEffect>
                                  </p:childTnLst>
                                </p:cTn>
                              </p:par>
                              <p:par>
                                <p:cTn id="66" presetID="10" presetClass="entr" presetSubtype="0" fill="hold" nodeType="withEffect">
                                  <p:stCondLst>
                                    <p:cond delay="0"/>
                                  </p:stCondLst>
                                  <p:childTnLst>
                                    <p:set>
                                      <p:cBhvr>
                                        <p:cTn id="67" dur="1" fill="hold">
                                          <p:stCondLst>
                                            <p:cond delay="0"/>
                                          </p:stCondLst>
                                        </p:cTn>
                                        <p:tgtEl>
                                          <p:spTgt spid="8204"/>
                                        </p:tgtEl>
                                        <p:attrNameLst>
                                          <p:attrName>style.visibility</p:attrName>
                                        </p:attrNameLst>
                                      </p:cBhvr>
                                      <p:to>
                                        <p:strVal val="visible"/>
                                      </p:to>
                                    </p:set>
                                    <p:animEffect transition="in" filter="fade">
                                      <p:cBhvr>
                                        <p:cTn id="68" dur="500"/>
                                        <p:tgtEl>
                                          <p:spTgt spid="8204"/>
                                        </p:tgtEl>
                                      </p:cBhvr>
                                    </p:animEffect>
                                  </p:childTnLst>
                                </p:cTn>
                              </p:par>
                              <p:par>
                                <p:cTn id="69" presetID="10" presetClass="entr" presetSubtype="0" fill="hold" nodeType="withEffect">
                                  <p:stCondLst>
                                    <p:cond delay="0"/>
                                  </p:stCondLst>
                                  <p:childTnLst>
                                    <p:set>
                                      <p:cBhvr>
                                        <p:cTn id="70" dur="1" fill="hold">
                                          <p:stCondLst>
                                            <p:cond delay="0"/>
                                          </p:stCondLst>
                                        </p:cTn>
                                        <p:tgtEl>
                                          <p:spTgt spid="8206"/>
                                        </p:tgtEl>
                                        <p:attrNameLst>
                                          <p:attrName>style.visibility</p:attrName>
                                        </p:attrNameLst>
                                      </p:cBhvr>
                                      <p:to>
                                        <p:strVal val="visible"/>
                                      </p:to>
                                    </p:set>
                                    <p:animEffect transition="in" filter="fade">
                                      <p:cBhvr>
                                        <p:cTn id="71" dur="500"/>
                                        <p:tgtEl>
                                          <p:spTgt spid="8206"/>
                                        </p:tgtEl>
                                      </p:cBhvr>
                                    </p:animEffect>
                                  </p:childTnLst>
                                </p:cTn>
                              </p:par>
                              <p:par>
                                <p:cTn id="72" presetID="10" presetClass="entr" presetSubtype="0"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par>
                                <p:cTn id="78" presetID="10" presetClass="entr" presetSubtype="0" fill="hold"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par>
                                <p:cTn id="81" presetID="10" presetClass="entr" presetSubtype="0"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par>
                                <p:cTn id="87" presetID="10"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par>
                                <p:cTn id="93" presetID="10" presetClass="entr" presetSubtype="0" fill="hold"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098"/>
                                        </p:tgtEl>
                                        <p:attrNameLst>
                                          <p:attrName>style.visibility</p:attrName>
                                        </p:attrNameLst>
                                      </p:cBhvr>
                                      <p:to>
                                        <p:strVal val="visible"/>
                                      </p:to>
                                    </p:set>
                                    <p:animEffect transition="in" filter="fade">
                                      <p:cBhvr>
                                        <p:cTn id="98" dur="500"/>
                                        <p:tgtEl>
                                          <p:spTgt spid="409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Effect transition="in" filter="fade">
                                      <p:cBhvr>
                                        <p:cTn id="10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9" grpId="0"/>
      <p:bldP spid="41" grpId="0"/>
      <p:bldP spid="4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23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a:ea typeface=""/>
        <a:cs typeface=""/>
      </a:majorFont>
      <a:minorFont>
        <a:latin typeface="Corbe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123theme</Template>
  <TotalTime>4509</TotalTime>
  <Words>2458</Words>
  <Application>Microsoft Office PowerPoint</Application>
  <PresentationFormat>On-screen Show (4:3)</PresentationFormat>
  <Paragraphs>391</Paragraphs>
  <Slides>30</Slides>
  <Notes>30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123theme</vt:lpstr>
      <vt:lpstr>Edge</vt:lpstr>
      <vt:lpstr>Εξίσωση</vt:lpstr>
      <vt:lpstr>Viewing II</vt:lpstr>
      <vt:lpstr>Modeling and Rendering</vt:lpstr>
      <vt:lpstr>The camera and the scene</vt:lpstr>
      <vt:lpstr>3D Viewing: The Synthetic Camera</vt:lpstr>
      <vt:lpstr>Cameras in the rendering process</vt:lpstr>
      <vt:lpstr>The pinhole model</vt:lpstr>
      <vt:lpstr>View Volumes (the focus of today’s lecture)</vt:lpstr>
      <vt:lpstr>View Volumes and Projectors</vt:lpstr>
      <vt:lpstr>The film plane</vt:lpstr>
      <vt:lpstr>Προοπτική προβολή (απλή περίπτωση) </vt:lpstr>
      <vt:lpstr>The viewport</vt:lpstr>
      <vt:lpstr>Constructing the view volume (1/2)</vt:lpstr>
      <vt:lpstr>Constructing the view volume (2/2)</vt:lpstr>
      <vt:lpstr>1) Position (1/1)</vt:lpstr>
      <vt:lpstr>2 &amp; 3) Orientation: Look and Up vectors (1/2)</vt:lpstr>
      <vt:lpstr>2 &amp; 3) Orientation: Look and Up vectors (2/2)</vt:lpstr>
      <vt:lpstr>The camera coordinate space (1/2)</vt:lpstr>
      <vt:lpstr>The camera coordinate space (2/2)</vt:lpstr>
      <vt:lpstr>Aside: The Camera as a model</vt:lpstr>
      <vt:lpstr>4) Aspect Ratio (1/1)</vt:lpstr>
      <vt:lpstr>5) View Angle (1/2)</vt:lpstr>
      <vt:lpstr>5) Viewing Angle (2/2)</vt:lpstr>
      <vt:lpstr>6) Near and Far Clipping Planes (1/2)</vt:lpstr>
      <vt:lpstr>6) Near and Far Clipping Planes (2/2)</vt:lpstr>
      <vt:lpstr>Games and Planes (1/2)</vt:lpstr>
      <vt:lpstr>Games and Planes (2/2)</vt:lpstr>
      <vt:lpstr>Focal Length</vt:lpstr>
      <vt:lpstr>The Parallel View Volume (1/2)</vt:lpstr>
      <vt:lpstr>The Parallel View Volume (2/2)</vt:lpstr>
      <vt:lpstr>Παράδειγμα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Roger;ben@herila.net</dc:creator>
  <cp:lastModifiedBy>Paris</cp:lastModifiedBy>
  <cp:revision>169</cp:revision>
  <dcterms:created xsi:type="dcterms:W3CDTF">2010-07-14T18:49:43Z</dcterms:created>
  <dcterms:modified xsi:type="dcterms:W3CDTF">2014-09-27T02:42:41Z</dcterms:modified>
</cp:coreProperties>
</file>