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417" r:id="rId3"/>
    <p:sldId id="296" r:id="rId4"/>
    <p:sldId id="304" r:id="rId5"/>
    <p:sldId id="305" r:id="rId6"/>
    <p:sldId id="300" r:id="rId7"/>
    <p:sldId id="308" r:id="rId8"/>
    <p:sldId id="414" r:id="rId9"/>
    <p:sldId id="310" r:id="rId10"/>
    <p:sldId id="312" r:id="rId11"/>
    <p:sldId id="317" r:id="rId12"/>
    <p:sldId id="416" r:id="rId13"/>
    <p:sldId id="313" r:id="rId14"/>
    <p:sldId id="314" r:id="rId15"/>
    <p:sldId id="315" r:id="rId16"/>
    <p:sldId id="316" r:id="rId17"/>
    <p:sldId id="415" r:id="rId18"/>
    <p:sldId id="302" r:id="rId19"/>
    <p:sldId id="299" r:id="rId20"/>
    <p:sldId id="350" r:id="rId21"/>
    <p:sldId id="306" r:id="rId22"/>
    <p:sldId id="319" r:id="rId23"/>
    <p:sldId id="346" r:id="rId24"/>
    <p:sldId id="320" r:id="rId25"/>
    <p:sldId id="328" r:id="rId26"/>
    <p:sldId id="329" r:id="rId27"/>
    <p:sldId id="330" r:id="rId28"/>
    <p:sldId id="335" r:id="rId29"/>
    <p:sldId id="336" r:id="rId30"/>
    <p:sldId id="337" r:id="rId31"/>
    <p:sldId id="392" r:id="rId3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9" autoAdjust="0"/>
  </p:normalViewPr>
  <p:slideViewPr>
    <p:cSldViewPr>
      <p:cViewPr>
        <p:scale>
          <a:sx n="77" d="100"/>
          <a:sy n="77" d="100"/>
        </p:scale>
        <p:origin x="-93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04"/>
    </p:cViewPr>
  </p:sorterViewPr>
  <p:notesViewPr>
    <p:cSldViewPr>
      <p:cViewPr varScale="1">
        <p:scale>
          <a:sx n="73" d="100"/>
          <a:sy n="73" d="100"/>
        </p:scale>
        <p:origin x="-3228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1A8B6D-1444-40A4-B455-9BF01C9CC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9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DF6D469-1858-4CD4-B846-7B2BDA354F13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0E3EE6D-3A5F-40E3-A3E3-429C0BC7C0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EE6D-3A5F-40E3-A3E3-429C0BC7C0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4FDA7-6332-422A-8039-2197286D7F20}" type="slidenum">
              <a:rPr lang="en-US"/>
              <a:pPr/>
              <a:t>22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4FDA7-6332-422A-8039-2197286D7F20}" type="slidenum">
              <a:rPr lang="en-US"/>
              <a:pPr/>
              <a:t>23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47D8E-02B4-44DE-910D-681E3B674054}" type="slidenum">
              <a:rPr lang="en-US"/>
              <a:pPr/>
              <a:t>24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21DC8-6750-4746-A4ED-4C5D7F27C1B3}" type="slidenum">
              <a:rPr lang="en-US"/>
              <a:pPr/>
              <a:t>25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9B324-9E0F-4A46-8169-9AE8A46B28E2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C00F4-9887-4EB8-BD4F-8DF0740BBA5C}" type="slidenum">
              <a:rPr lang="en-US"/>
              <a:pPr/>
              <a:t>27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EE8DB-4DF3-4467-8BDD-DDD03C3911B8}" type="slidenum">
              <a:rPr lang="en-US"/>
              <a:pPr/>
              <a:t>28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989B1-4419-47CB-BA2A-241B562C5294}" type="slidenum">
              <a:rPr lang="en-US"/>
              <a:pPr/>
              <a:t>29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DCD90-02EB-4CE9-928B-17FFB534046A}" type="slidenum">
              <a:rPr lang="en-US"/>
              <a:pPr/>
              <a:t>30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28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128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128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128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128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12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12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12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12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9A1BE4D-D73A-4617-88A0-A5A7F3DD78BF}" type="slidenum">
              <a:rPr lang="en-US" altLang="en-US" sz="1400"/>
              <a:pPr>
                <a:spcBef>
                  <a:spcPct val="0"/>
                </a:spcBef>
              </a:pPr>
              <a:t>2</a:t>
            </a:fld>
            <a:endParaRPr lang="en-US" altLang="en-US" sz="140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44C84-93E2-43EE-8A2F-E51B08CBB65E}" type="slidenum">
              <a:rPr lang="en-US"/>
              <a:pPr/>
              <a:t>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A23CD-2A10-458F-9D73-82096E4D4EC1}" type="slidenum">
              <a:rPr lang="en-US"/>
              <a:pPr/>
              <a:t>10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65E1A-7792-4B7B-A0CD-F4F11C3B6832}" type="slidenum">
              <a:rPr lang="en-US"/>
              <a:pPr/>
              <a:t>11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AC204-26E3-4223-B398-6A3AC4BA797C}" type="slidenum">
              <a:rPr lang="en-US"/>
              <a:pPr/>
              <a:t>13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003B8-2F9F-41CF-96CE-29A2ADB49263}" type="slidenum">
              <a:rPr lang="en-US"/>
              <a:pPr/>
              <a:t>14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6FAD8-F02A-4C6D-9A9E-1AE150BC72A0}" type="slidenum">
              <a:rPr lang="en-US"/>
              <a:pPr/>
              <a:t>15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8FB11-9EA7-40ED-9F89-EA775C02C494}" type="slidenum">
              <a:rPr lang="en-US"/>
              <a:pPr/>
              <a:t>16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352801"/>
            <a:ext cx="6858000" cy="984358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495800"/>
            <a:ext cx="6858000" cy="1162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276600"/>
            <a:ext cx="7315200" cy="106679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419600"/>
            <a:ext cx="7315200" cy="13144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76600"/>
            <a:ext cx="228600" cy="106679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419600"/>
            <a:ext cx="228600" cy="13144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stathis@cs.ucy.ac.cy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media/Nvidia%20Hair%20Tech%20Demo%20DX11%20GTX%20580%20-%20YouTube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media/Medusa%20NVIDIA%20Tech%20Demo%20core%20i7%20GTX%20295%20max%20settings%2016xq%20AA%20-%20YouTube.mp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latin typeface="+mn-lt"/>
              </a:rPr>
              <a:t>Programmable GPU - An Introduction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(EPL 426 – Spring 2015)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95800"/>
            <a:ext cx="5791200" cy="11620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University of Cyprus</a:t>
            </a:r>
          </a:p>
          <a:p>
            <a:r>
              <a:rPr lang="en-US" dirty="0" smtClean="0">
                <a:latin typeface="+mn-lt"/>
              </a:rPr>
              <a:t>Computer Science Department</a:t>
            </a:r>
          </a:p>
          <a:p>
            <a:r>
              <a:rPr lang="en-US" b="1" dirty="0" err="1" smtClean="0">
                <a:latin typeface="+mn-lt"/>
              </a:rPr>
              <a:t>Yiorgos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Chrysanthou</a:t>
            </a:r>
            <a:endParaRPr lang="en-US" b="1" dirty="0" smtClean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7" descr="ucy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648200"/>
            <a:ext cx="822325" cy="835025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4117">
            <a:off x="887042" y="790721"/>
            <a:ext cx="2362200" cy="14994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434035">
            <a:off x="5886612" y="677473"/>
            <a:ext cx="2590800" cy="1771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120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9113942">
            <a:off x="3581484" y="731824"/>
            <a:ext cx="2079754" cy="1477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2034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143000" y="6172200"/>
            <a:ext cx="693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Some slides adapted from: </a:t>
            </a:r>
            <a:r>
              <a:rPr lang="en-US" sz="1100" dirty="0" err="1" smtClean="0"/>
              <a:t>Menelaos</a:t>
            </a:r>
            <a:r>
              <a:rPr lang="en-US" sz="1100" dirty="0" smtClean="0"/>
              <a:t> </a:t>
            </a:r>
            <a:r>
              <a:rPr lang="en-US" sz="1100" dirty="0" err="1" smtClean="0"/>
              <a:t>Levas</a:t>
            </a:r>
            <a:r>
              <a:rPr lang="en-US" sz="1100" dirty="0" smtClean="0"/>
              <a:t> (</a:t>
            </a:r>
            <a:r>
              <a:rPr lang="en-US" sz="1100" dirty="0" err="1" smtClean="0"/>
              <a:t>Nvidia</a:t>
            </a:r>
            <a:r>
              <a:rPr lang="en-US" sz="1100" dirty="0" smtClean="0"/>
              <a:t>) and Mike Houston (AMD) edited </a:t>
            </a:r>
            <a:r>
              <a:rPr lang="en-US" sz="1100" dirty="0"/>
              <a:t>by </a:t>
            </a:r>
            <a:r>
              <a:rPr lang="en-US" sz="1100" dirty="0" err="1"/>
              <a:t>Efstathios</a:t>
            </a:r>
            <a:r>
              <a:rPr lang="en-US" sz="1100" dirty="0"/>
              <a:t> </a:t>
            </a:r>
            <a:r>
              <a:rPr lang="en-US" sz="1100" dirty="0" err="1"/>
              <a:t>Stavrakis</a:t>
            </a:r>
            <a:r>
              <a:rPr lang="en-US" sz="11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Vertex Processing</a:t>
            </a:r>
            <a:endParaRPr lang="el-GR" sz="400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68580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The vertex processing stage receives vertices </a:t>
            </a:r>
            <a:r>
              <a:rPr lang="en-US" sz="2400" dirty="0" smtClean="0"/>
              <a:t>from </a:t>
            </a:r>
            <a:r>
              <a:rPr lang="en-US" sz="2400" dirty="0"/>
              <a:t>the host interface in object space and outputs them in screen </a:t>
            </a:r>
            <a:r>
              <a:rPr lang="en-US" sz="2400" dirty="0" smtClean="0"/>
              <a:t>space. (and z-values)</a:t>
            </a:r>
            <a:endParaRPr lang="en-US" sz="2400" dirty="0"/>
          </a:p>
          <a:p>
            <a:r>
              <a:rPr lang="en-US" sz="2400" dirty="0"/>
              <a:t>This may be a simple linear transformation, or a complex operation involving morphing </a:t>
            </a:r>
            <a:r>
              <a:rPr lang="en-US" sz="2400" dirty="0" smtClean="0"/>
              <a:t>effects.</a:t>
            </a:r>
            <a:endParaRPr lang="en-US" sz="2400" dirty="0"/>
          </a:p>
          <a:p>
            <a:r>
              <a:rPr lang="en-US" sz="2400" dirty="0" err="1"/>
              <a:t>Normals</a:t>
            </a:r>
            <a:r>
              <a:rPr lang="en-US" sz="2400" dirty="0"/>
              <a:t>, </a:t>
            </a:r>
            <a:r>
              <a:rPr lang="en-US" sz="2400" dirty="0" err="1"/>
              <a:t>texcoords</a:t>
            </a:r>
            <a:r>
              <a:rPr lang="en-US" sz="2400" dirty="0"/>
              <a:t> </a:t>
            </a:r>
            <a:r>
              <a:rPr lang="en-US" sz="2400" dirty="0" smtClean="0"/>
              <a:t>etc. </a:t>
            </a:r>
            <a:r>
              <a:rPr lang="en-US" sz="2400" dirty="0"/>
              <a:t>are also </a:t>
            </a:r>
            <a:r>
              <a:rPr lang="en-US" sz="2400" dirty="0" smtClean="0"/>
              <a:t>transformed.</a:t>
            </a:r>
            <a:endParaRPr lang="en-US" sz="2400" dirty="0"/>
          </a:p>
          <a:p>
            <a:r>
              <a:rPr lang="en-US" sz="2400" u="sng" dirty="0"/>
              <a:t>No new vertices are created in this stage</a:t>
            </a:r>
            <a:r>
              <a:rPr lang="en-US" sz="2400" dirty="0"/>
              <a:t>, and no vertices are discarded (input/output has 1:1 mapping)</a:t>
            </a:r>
            <a:endParaRPr lang="el-GR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38200" y="5257800"/>
            <a:ext cx="75438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906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vertex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886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triangle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setup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410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pixel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processing 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6934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memory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interface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4384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geometry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Straight Connector 20"/>
          <p:cNvCxnSpPr>
            <a:stCxn id="16" idx="3"/>
            <a:endCxn id="20" idx="1"/>
          </p:cNvCxnSpPr>
          <p:nvPr/>
        </p:nvCxnSpPr>
        <p:spPr>
          <a:xfrm>
            <a:off x="22098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3"/>
            <a:endCxn id="17" idx="1"/>
          </p:cNvCxnSpPr>
          <p:nvPr/>
        </p:nvCxnSpPr>
        <p:spPr>
          <a:xfrm>
            <a:off x="36576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>
          <a:xfrm>
            <a:off x="51900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3"/>
            <a:endCxn id="19" idx="1"/>
          </p:cNvCxnSpPr>
          <p:nvPr/>
        </p:nvCxnSpPr>
        <p:spPr>
          <a:xfrm>
            <a:off x="67140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52400"/>
            <a:ext cx="1501510" cy="4826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9C3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Processing</a:t>
            </a:r>
            <a:endParaRPr lang="el-G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6400800" cy="4937760"/>
          </a:xfrm>
        </p:spPr>
        <p:txBody>
          <a:bodyPr>
            <a:normAutofit/>
          </a:bodyPr>
          <a:lstStyle/>
          <a:p>
            <a:r>
              <a:rPr lang="en-US" sz="2000" dirty="0"/>
              <a:t>Geometry processing handles geometry at a higher level than mere vertex </a:t>
            </a:r>
            <a:r>
              <a:rPr lang="en-US" sz="2000" dirty="0" smtClean="0"/>
              <a:t>(e.g. per </a:t>
            </a:r>
            <a:r>
              <a:rPr lang="en-US" sz="2000" dirty="0"/>
              <a:t>triangle with adjacency info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 geometry processing program takes primitives as an input and outputs 0 or more primitives.  </a:t>
            </a:r>
            <a:endParaRPr lang="en-US" sz="2000" dirty="0"/>
          </a:p>
          <a:p>
            <a:r>
              <a:rPr lang="en-US" sz="2000" dirty="0"/>
              <a:t>Allows things </a:t>
            </a:r>
            <a:r>
              <a:rPr lang="en-US" sz="2000" dirty="0" smtClean="0"/>
              <a:t>like </a:t>
            </a:r>
            <a:r>
              <a:rPr lang="en-US" sz="2000" dirty="0"/>
              <a:t>higher order surfaces, generation/destruction of geometry </a:t>
            </a:r>
            <a:r>
              <a:rPr lang="en-US" sz="2000" dirty="0" smtClean="0"/>
              <a:t>etc.</a:t>
            </a:r>
          </a:p>
          <a:p>
            <a:r>
              <a:rPr lang="en-US" sz="2000" dirty="0" smtClean="0"/>
              <a:t>New geometry can be introduced.</a:t>
            </a:r>
            <a:endParaRPr lang="en-US" sz="2000" dirty="0"/>
          </a:p>
        </p:txBody>
      </p:sp>
      <p:sp>
        <p:nvSpPr>
          <p:cNvPr id="29795" name="Rectangle 99"/>
          <p:cNvSpPr>
            <a:spLocks noChangeArrowheads="1"/>
          </p:cNvSpPr>
          <p:nvPr/>
        </p:nvSpPr>
        <p:spPr bwMode="auto">
          <a:xfrm>
            <a:off x="3429000" y="5953125"/>
            <a:ext cx="1150938" cy="21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200"/>
              <a:t>New stage</a:t>
            </a:r>
            <a:endParaRPr lang="el-GR" sz="1200"/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2667000" y="4191000"/>
            <a:ext cx="954871" cy="842169"/>
            <a:chOff x="1429" y="2160"/>
            <a:chExt cx="771" cy="680"/>
          </a:xfrm>
        </p:grpSpPr>
        <p:sp>
          <p:nvSpPr>
            <p:cNvPr id="29796" name="Line 100"/>
            <p:cNvSpPr>
              <a:spLocks noChangeShapeType="1"/>
            </p:cNvSpPr>
            <p:nvPr/>
          </p:nvSpPr>
          <p:spPr bwMode="auto">
            <a:xfrm>
              <a:off x="1882" y="2296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7" name="Line 101"/>
            <p:cNvSpPr>
              <a:spLocks noChangeShapeType="1"/>
            </p:cNvSpPr>
            <p:nvPr/>
          </p:nvSpPr>
          <p:spPr bwMode="auto">
            <a:xfrm flipH="1">
              <a:off x="1701" y="2296"/>
              <a:ext cx="18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8" name="Line 102"/>
            <p:cNvSpPr>
              <a:spLocks noChangeShapeType="1"/>
            </p:cNvSpPr>
            <p:nvPr/>
          </p:nvSpPr>
          <p:spPr bwMode="auto">
            <a:xfrm flipV="1">
              <a:off x="1701" y="2523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" name="Line 103"/>
            <p:cNvSpPr>
              <a:spLocks noChangeShapeType="1"/>
            </p:cNvSpPr>
            <p:nvPr/>
          </p:nvSpPr>
          <p:spPr bwMode="auto">
            <a:xfrm flipV="1">
              <a:off x="2109" y="2160"/>
              <a:ext cx="9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" name="Line 104"/>
            <p:cNvSpPr>
              <a:spLocks noChangeShapeType="1"/>
            </p:cNvSpPr>
            <p:nvPr/>
          </p:nvSpPr>
          <p:spPr bwMode="auto">
            <a:xfrm flipV="1">
              <a:off x="1882" y="2160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" name="Line 105"/>
            <p:cNvSpPr>
              <a:spLocks noChangeShapeType="1"/>
            </p:cNvSpPr>
            <p:nvPr/>
          </p:nvSpPr>
          <p:spPr bwMode="auto">
            <a:xfrm flipH="1">
              <a:off x="1429" y="2296"/>
              <a:ext cx="45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2" name="Line 106"/>
            <p:cNvSpPr>
              <a:spLocks noChangeShapeType="1"/>
            </p:cNvSpPr>
            <p:nvPr/>
          </p:nvSpPr>
          <p:spPr bwMode="auto">
            <a:xfrm flipH="1" flipV="1">
              <a:off x="1429" y="2478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" name="Line 107"/>
            <p:cNvSpPr>
              <a:spLocks noChangeShapeType="1"/>
            </p:cNvSpPr>
            <p:nvPr/>
          </p:nvSpPr>
          <p:spPr bwMode="auto">
            <a:xfrm>
              <a:off x="1701" y="2659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4" name="Line 108"/>
            <p:cNvSpPr>
              <a:spLocks noChangeShapeType="1"/>
            </p:cNvSpPr>
            <p:nvPr/>
          </p:nvSpPr>
          <p:spPr bwMode="auto">
            <a:xfrm flipV="1">
              <a:off x="1973" y="2523"/>
              <a:ext cx="136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807" name="Oval 111"/>
          <p:cNvSpPr>
            <a:spLocks noChangeArrowheads="1"/>
          </p:cNvSpPr>
          <p:nvPr/>
        </p:nvSpPr>
        <p:spPr bwMode="auto">
          <a:xfrm>
            <a:off x="1447800" y="4606132"/>
            <a:ext cx="71437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5562600" y="4263231"/>
            <a:ext cx="1008063" cy="792162"/>
            <a:chOff x="1882" y="2024"/>
            <a:chExt cx="772" cy="726"/>
          </a:xfrm>
        </p:grpSpPr>
        <p:sp>
          <p:nvSpPr>
            <p:cNvPr id="29809" name="Line 113"/>
            <p:cNvSpPr>
              <a:spLocks noChangeShapeType="1"/>
            </p:cNvSpPr>
            <p:nvPr/>
          </p:nvSpPr>
          <p:spPr bwMode="auto">
            <a:xfrm flipH="1">
              <a:off x="1882" y="2024"/>
              <a:ext cx="36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0" name="Line 114"/>
            <p:cNvSpPr>
              <a:spLocks noChangeShapeType="1"/>
            </p:cNvSpPr>
            <p:nvPr/>
          </p:nvSpPr>
          <p:spPr bwMode="auto">
            <a:xfrm>
              <a:off x="2245" y="2024"/>
              <a:ext cx="40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1" name="Line 115"/>
            <p:cNvSpPr>
              <a:spLocks noChangeShapeType="1"/>
            </p:cNvSpPr>
            <p:nvPr/>
          </p:nvSpPr>
          <p:spPr bwMode="auto">
            <a:xfrm>
              <a:off x="1882" y="2432"/>
              <a:ext cx="7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2" name="Rectangle 116"/>
            <p:cNvSpPr>
              <a:spLocks noChangeArrowheads="1"/>
            </p:cNvSpPr>
            <p:nvPr/>
          </p:nvSpPr>
          <p:spPr bwMode="auto">
            <a:xfrm>
              <a:off x="2608" y="270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3" name="Rectangle 117"/>
            <p:cNvSpPr>
              <a:spLocks noChangeArrowheads="1"/>
            </p:cNvSpPr>
            <p:nvPr/>
          </p:nvSpPr>
          <p:spPr bwMode="auto">
            <a:xfrm>
              <a:off x="2472" y="265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4" name="Rectangle 118"/>
            <p:cNvSpPr>
              <a:spLocks noChangeArrowheads="1"/>
            </p:cNvSpPr>
            <p:nvPr/>
          </p:nvSpPr>
          <p:spPr bwMode="auto">
            <a:xfrm>
              <a:off x="2563" y="265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5" name="Rectangle 119"/>
            <p:cNvSpPr>
              <a:spLocks noChangeArrowheads="1"/>
            </p:cNvSpPr>
            <p:nvPr/>
          </p:nvSpPr>
          <p:spPr bwMode="auto">
            <a:xfrm>
              <a:off x="2517" y="265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6" name="Rectangle 120"/>
            <p:cNvSpPr>
              <a:spLocks noChangeArrowheads="1"/>
            </p:cNvSpPr>
            <p:nvPr/>
          </p:nvSpPr>
          <p:spPr bwMode="auto">
            <a:xfrm>
              <a:off x="2472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7" name="Rectangle 121"/>
            <p:cNvSpPr>
              <a:spLocks noChangeArrowheads="1"/>
            </p:cNvSpPr>
            <p:nvPr/>
          </p:nvSpPr>
          <p:spPr bwMode="auto">
            <a:xfrm>
              <a:off x="2427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8" name="Rectangle 122"/>
            <p:cNvSpPr>
              <a:spLocks noChangeArrowheads="1"/>
            </p:cNvSpPr>
            <p:nvPr/>
          </p:nvSpPr>
          <p:spPr bwMode="auto">
            <a:xfrm>
              <a:off x="2381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9" name="Rectangle 123"/>
            <p:cNvSpPr>
              <a:spLocks noChangeArrowheads="1"/>
            </p:cNvSpPr>
            <p:nvPr/>
          </p:nvSpPr>
          <p:spPr bwMode="auto">
            <a:xfrm>
              <a:off x="2563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0" name="Rectangle 124"/>
            <p:cNvSpPr>
              <a:spLocks noChangeArrowheads="1"/>
            </p:cNvSpPr>
            <p:nvPr/>
          </p:nvSpPr>
          <p:spPr bwMode="auto">
            <a:xfrm>
              <a:off x="2517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1" name="Rectangle 125"/>
            <p:cNvSpPr>
              <a:spLocks noChangeArrowheads="1"/>
            </p:cNvSpPr>
            <p:nvPr/>
          </p:nvSpPr>
          <p:spPr bwMode="auto">
            <a:xfrm>
              <a:off x="2335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2" name="Rectangle 126"/>
            <p:cNvSpPr>
              <a:spLocks noChangeArrowheads="1"/>
            </p:cNvSpPr>
            <p:nvPr/>
          </p:nvSpPr>
          <p:spPr bwMode="auto">
            <a:xfrm>
              <a:off x="2290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3" name="Rectangle 127"/>
            <p:cNvSpPr>
              <a:spLocks noChangeArrowheads="1"/>
            </p:cNvSpPr>
            <p:nvPr/>
          </p:nvSpPr>
          <p:spPr bwMode="auto">
            <a:xfrm>
              <a:off x="2244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4" name="Rectangle 128"/>
            <p:cNvSpPr>
              <a:spLocks noChangeArrowheads="1"/>
            </p:cNvSpPr>
            <p:nvPr/>
          </p:nvSpPr>
          <p:spPr bwMode="auto">
            <a:xfrm>
              <a:off x="2472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5" name="Rectangle 129"/>
            <p:cNvSpPr>
              <a:spLocks noChangeArrowheads="1"/>
            </p:cNvSpPr>
            <p:nvPr/>
          </p:nvSpPr>
          <p:spPr bwMode="auto">
            <a:xfrm>
              <a:off x="2427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6" name="Rectangle 130"/>
            <p:cNvSpPr>
              <a:spLocks noChangeArrowheads="1"/>
            </p:cNvSpPr>
            <p:nvPr/>
          </p:nvSpPr>
          <p:spPr bwMode="auto">
            <a:xfrm>
              <a:off x="2381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7" name="Rectangle 131"/>
            <p:cNvSpPr>
              <a:spLocks noChangeArrowheads="1"/>
            </p:cNvSpPr>
            <p:nvPr/>
          </p:nvSpPr>
          <p:spPr bwMode="auto">
            <a:xfrm>
              <a:off x="2517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8" name="Rectangle 132"/>
            <p:cNvSpPr>
              <a:spLocks noChangeArrowheads="1"/>
            </p:cNvSpPr>
            <p:nvPr/>
          </p:nvSpPr>
          <p:spPr bwMode="auto">
            <a:xfrm>
              <a:off x="2199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9" name="Rectangle 133"/>
            <p:cNvSpPr>
              <a:spLocks noChangeArrowheads="1"/>
            </p:cNvSpPr>
            <p:nvPr/>
          </p:nvSpPr>
          <p:spPr bwMode="auto">
            <a:xfrm>
              <a:off x="2154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0" name="Rectangle 134"/>
            <p:cNvSpPr>
              <a:spLocks noChangeArrowheads="1"/>
            </p:cNvSpPr>
            <p:nvPr/>
          </p:nvSpPr>
          <p:spPr bwMode="auto">
            <a:xfrm>
              <a:off x="2335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1" name="Rectangle 135"/>
            <p:cNvSpPr>
              <a:spLocks noChangeArrowheads="1"/>
            </p:cNvSpPr>
            <p:nvPr/>
          </p:nvSpPr>
          <p:spPr bwMode="auto">
            <a:xfrm>
              <a:off x="2290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2" name="Rectangle 136"/>
            <p:cNvSpPr>
              <a:spLocks noChangeArrowheads="1"/>
            </p:cNvSpPr>
            <p:nvPr/>
          </p:nvSpPr>
          <p:spPr bwMode="auto">
            <a:xfrm>
              <a:off x="2244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3" name="Rectangle 137"/>
            <p:cNvSpPr>
              <a:spLocks noChangeArrowheads="1"/>
            </p:cNvSpPr>
            <p:nvPr/>
          </p:nvSpPr>
          <p:spPr bwMode="auto">
            <a:xfrm>
              <a:off x="2472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4" name="Rectangle 138"/>
            <p:cNvSpPr>
              <a:spLocks noChangeArrowheads="1"/>
            </p:cNvSpPr>
            <p:nvPr/>
          </p:nvSpPr>
          <p:spPr bwMode="auto">
            <a:xfrm>
              <a:off x="2427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5" name="Rectangle 139"/>
            <p:cNvSpPr>
              <a:spLocks noChangeArrowheads="1"/>
            </p:cNvSpPr>
            <p:nvPr/>
          </p:nvSpPr>
          <p:spPr bwMode="auto">
            <a:xfrm>
              <a:off x="2381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6" name="Rectangle 140"/>
            <p:cNvSpPr>
              <a:spLocks noChangeArrowheads="1"/>
            </p:cNvSpPr>
            <p:nvPr/>
          </p:nvSpPr>
          <p:spPr bwMode="auto">
            <a:xfrm>
              <a:off x="2517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7" name="Rectangle 141"/>
            <p:cNvSpPr>
              <a:spLocks noChangeArrowheads="1"/>
            </p:cNvSpPr>
            <p:nvPr/>
          </p:nvSpPr>
          <p:spPr bwMode="auto">
            <a:xfrm>
              <a:off x="2064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8" name="Rectangle 142"/>
            <p:cNvSpPr>
              <a:spLocks noChangeArrowheads="1"/>
            </p:cNvSpPr>
            <p:nvPr/>
          </p:nvSpPr>
          <p:spPr bwMode="auto">
            <a:xfrm>
              <a:off x="2019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9" name="Rectangle 143"/>
            <p:cNvSpPr>
              <a:spLocks noChangeArrowheads="1"/>
            </p:cNvSpPr>
            <p:nvPr/>
          </p:nvSpPr>
          <p:spPr bwMode="auto">
            <a:xfrm>
              <a:off x="2199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0" name="Rectangle 144"/>
            <p:cNvSpPr>
              <a:spLocks noChangeArrowheads="1"/>
            </p:cNvSpPr>
            <p:nvPr/>
          </p:nvSpPr>
          <p:spPr bwMode="auto">
            <a:xfrm>
              <a:off x="2154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1" name="Rectangle 145"/>
            <p:cNvSpPr>
              <a:spLocks noChangeArrowheads="1"/>
            </p:cNvSpPr>
            <p:nvPr/>
          </p:nvSpPr>
          <p:spPr bwMode="auto">
            <a:xfrm>
              <a:off x="2108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2" name="Rectangle 146"/>
            <p:cNvSpPr>
              <a:spLocks noChangeArrowheads="1"/>
            </p:cNvSpPr>
            <p:nvPr/>
          </p:nvSpPr>
          <p:spPr bwMode="auto">
            <a:xfrm>
              <a:off x="2335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3" name="Rectangle 147"/>
            <p:cNvSpPr>
              <a:spLocks noChangeArrowheads="1"/>
            </p:cNvSpPr>
            <p:nvPr/>
          </p:nvSpPr>
          <p:spPr bwMode="auto">
            <a:xfrm>
              <a:off x="2290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4" name="Rectangle 148"/>
            <p:cNvSpPr>
              <a:spLocks noChangeArrowheads="1"/>
            </p:cNvSpPr>
            <p:nvPr/>
          </p:nvSpPr>
          <p:spPr bwMode="auto">
            <a:xfrm>
              <a:off x="2244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5" name="Rectangle 149"/>
            <p:cNvSpPr>
              <a:spLocks noChangeArrowheads="1"/>
            </p:cNvSpPr>
            <p:nvPr/>
          </p:nvSpPr>
          <p:spPr bwMode="auto">
            <a:xfrm>
              <a:off x="2472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6" name="Rectangle 150"/>
            <p:cNvSpPr>
              <a:spLocks noChangeArrowheads="1"/>
            </p:cNvSpPr>
            <p:nvPr/>
          </p:nvSpPr>
          <p:spPr bwMode="auto">
            <a:xfrm>
              <a:off x="2427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7" name="Rectangle 151"/>
            <p:cNvSpPr>
              <a:spLocks noChangeArrowheads="1"/>
            </p:cNvSpPr>
            <p:nvPr/>
          </p:nvSpPr>
          <p:spPr bwMode="auto">
            <a:xfrm>
              <a:off x="2381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8" name="Rectangle 152"/>
            <p:cNvSpPr>
              <a:spLocks noChangeArrowheads="1"/>
            </p:cNvSpPr>
            <p:nvPr/>
          </p:nvSpPr>
          <p:spPr bwMode="auto">
            <a:xfrm>
              <a:off x="1928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9" name="Rectangle 153"/>
            <p:cNvSpPr>
              <a:spLocks noChangeArrowheads="1"/>
            </p:cNvSpPr>
            <p:nvPr/>
          </p:nvSpPr>
          <p:spPr bwMode="auto">
            <a:xfrm>
              <a:off x="2064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0" name="Rectangle 154"/>
            <p:cNvSpPr>
              <a:spLocks noChangeArrowheads="1"/>
            </p:cNvSpPr>
            <p:nvPr/>
          </p:nvSpPr>
          <p:spPr bwMode="auto">
            <a:xfrm>
              <a:off x="2019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1" name="Rectangle 155"/>
            <p:cNvSpPr>
              <a:spLocks noChangeArrowheads="1"/>
            </p:cNvSpPr>
            <p:nvPr/>
          </p:nvSpPr>
          <p:spPr bwMode="auto">
            <a:xfrm>
              <a:off x="1973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2" name="Rectangle 156"/>
            <p:cNvSpPr>
              <a:spLocks noChangeArrowheads="1"/>
            </p:cNvSpPr>
            <p:nvPr/>
          </p:nvSpPr>
          <p:spPr bwMode="auto">
            <a:xfrm>
              <a:off x="2199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3" name="Rectangle 157"/>
            <p:cNvSpPr>
              <a:spLocks noChangeArrowheads="1"/>
            </p:cNvSpPr>
            <p:nvPr/>
          </p:nvSpPr>
          <p:spPr bwMode="auto">
            <a:xfrm>
              <a:off x="2154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4" name="Rectangle 158"/>
            <p:cNvSpPr>
              <a:spLocks noChangeArrowheads="1"/>
            </p:cNvSpPr>
            <p:nvPr/>
          </p:nvSpPr>
          <p:spPr bwMode="auto">
            <a:xfrm>
              <a:off x="2108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5" name="Rectangle 159"/>
            <p:cNvSpPr>
              <a:spLocks noChangeArrowheads="1"/>
            </p:cNvSpPr>
            <p:nvPr/>
          </p:nvSpPr>
          <p:spPr bwMode="auto">
            <a:xfrm>
              <a:off x="2335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6" name="Rectangle 160"/>
            <p:cNvSpPr>
              <a:spLocks noChangeArrowheads="1"/>
            </p:cNvSpPr>
            <p:nvPr/>
          </p:nvSpPr>
          <p:spPr bwMode="auto">
            <a:xfrm>
              <a:off x="2290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7" name="Rectangle 161"/>
            <p:cNvSpPr>
              <a:spLocks noChangeArrowheads="1"/>
            </p:cNvSpPr>
            <p:nvPr/>
          </p:nvSpPr>
          <p:spPr bwMode="auto">
            <a:xfrm>
              <a:off x="2244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8" name="Rectangle 162"/>
            <p:cNvSpPr>
              <a:spLocks noChangeArrowheads="1"/>
            </p:cNvSpPr>
            <p:nvPr/>
          </p:nvSpPr>
          <p:spPr bwMode="auto">
            <a:xfrm>
              <a:off x="2427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9" name="Rectangle 163"/>
            <p:cNvSpPr>
              <a:spLocks noChangeArrowheads="1"/>
            </p:cNvSpPr>
            <p:nvPr/>
          </p:nvSpPr>
          <p:spPr bwMode="auto">
            <a:xfrm>
              <a:off x="2381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0" name="Rectangle 164"/>
            <p:cNvSpPr>
              <a:spLocks noChangeArrowheads="1"/>
            </p:cNvSpPr>
            <p:nvPr/>
          </p:nvSpPr>
          <p:spPr bwMode="auto">
            <a:xfrm>
              <a:off x="1928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1" name="Rectangle 165"/>
            <p:cNvSpPr>
              <a:spLocks noChangeArrowheads="1"/>
            </p:cNvSpPr>
            <p:nvPr/>
          </p:nvSpPr>
          <p:spPr bwMode="auto">
            <a:xfrm>
              <a:off x="1883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2" name="Rectangle 166"/>
            <p:cNvSpPr>
              <a:spLocks noChangeArrowheads="1"/>
            </p:cNvSpPr>
            <p:nvPr/>
          </p:nvSpPr>
          <p:spPr bwMode="auto">
            <a:xfrm>
              <a:off x="2064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3" name="Rectangle 167"/>
            <p:cNvSpPr>
              <a:spLocks noChangeArrowheads="1"/>
            </p:cNvSpPr>
            <p:nvPr/>
          </p:nvSpPr>
          <p:spPr bwMode="auto">
            <a:xfrm>
              <a:off x="2019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4" name="Rectangle 168"/>
            <p:cNvSpPr>
              <a:spLocks noChangeArrowheads="1"/>
            </p:cNvSpPr>
            <p:nvPr/>
          </p:nvSpPr>
          <p:spPr bwMode="auto">
            <a:xfrm>
              <a:off x="1973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5" name="Rectangle 169"/>
            <p:cNvSpPr>
              <a:spLocks noChangeArrowheads="1"/>
            </p:cNvSpPr>
            <p:nvPr/>
          </p:nvSpPr>
          <p:spPr bwMode="auto">
            <a:xfrm>
              <a:off x="2199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6" name="Rectangle 170"/>
            <p:cNvSpPr>
              <a:spLocks noChangeArrowheads="1"/>
            </p:cNvSpPr>
            <p:nvPr/>
          </p:nvSpPr>
          <p:spPr bwMode="auto">
            <a:xfrm>
              <a:off x="2154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7" name="Rectangle 171"/>
            <p:cNvSpPr>
              <a:spLocks noChangeArrowheads="1"/>
            </p:cNvSpPr>
            <p:nvPr/>
          </p:nvSpPr>
          <p:spPr bwMode="auto">
            <a:xfrm>
              <a:off x="2108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8" name="Rectangle 172"/>
            <p:cNvSpPr>
              <a:spLocks noChangeArrowheads="1"/>
            </p:cNvSpPr>
            <p:nvPr/>
          </p:nvSpPr>
          <p:spPr bwMode="auto">
            <a:xfrm>
              <a:off x="2335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9" name="Rectangle 173"/>
            <p:cNvSpPr>
              <a:spLocks noChangeArrowheads="1"/>
            </p:cNvSpPr>
            <p:nvPr/>
          </p:nvSpPr>
          <p:spPr bwMode="auto">
            <a:xfrm>
              <a:off x="2290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0" name="Rectangle 174"/>
            <p:cNvSpPr>
              <a:spLocks noChangeArrowheads="1"/>
            </p:cNvSpPr>
            <p:nvPr/>
          </p:nvSpPr>
          <p:spPr bwMode="auto">
            <a:xfrm>
              <a:off x="2244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1" name="Rectangle 175"/>
            <p:cNvSpPr>
              <a:spLocks noChangeArrowheads="1"/>
            </p:cNvSpPr>
            <p:nvPr/>
          </p:nvSpPr>
          <p:spPr bwMode="auto">
            <a:xfrm>
              <a:off x="2427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2" name="Rectangle 176"/>
            <p:cNvSpPr>
              <a:spLocks noChangeArrowheads="1"/>
            </p:cNvSpPr>
            <p:nvPr/>
          </p:nvSpPr>
          <p:spPr bwMode="auto">
            <a:xfrm>
              <a:off x="2381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3" name="Rectangle 177"/>
            <p:cNvSpPr>
              <a:spLocks noChangeArrowheads="1"/>
            </p:cNvSpPr>
            <p:nvPr/>
          </p:nvSpPr>
          <p:spPr bwMode="auto">
            <a:xfrm>
              <a:off x="1928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4" name="Rectangle 178"/>
            <p:cNvSpPr>
              <a:spLocks noChangeArrowheads="1"/>
            </p:cNvSpPr>
            <p:nvPr/>
          </p:nvSpPr>
          <p:spPr bwMode="auto">
            <a:xfrm>
              <a:off x="2064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5" name="Rectangle 179"/>
            <p:cNvSpPr>
              <a:spLocks noChangeArrowheads="1"/>
            </p:cNvSpPr>
            <p:nvPr/>
          </p:nvSpPr>
          <p:spPr bwMode="auto">
            <a:xfrm>
              <a:off x="2019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6" name="Rectangle 180"/>
            <p:cNvSpPr>
              <a:spLocks noChangeArrowheads="1"/>
            </p:cNvSpPr>
            <p:nvPr/>
          </p:nvSpPr>
          <p:spPr bwMode="auto">
            <a:xfrm>
              <a:off x="1973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7" name="Rectangle 181"/>
            <p:cNvSpPr>
              <a:spLocks noChangeArrowheads="1"/>
            </p:cNvSpPr>
            <p:nvPr/>
          </p:nvSpPr>
          <p:spPr bwMode="auto">
            <a:xfrm>
              <a:off x="2199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8" name="Rectangle 182"/>
            <p:cNvSpPr>
              <a:spLocks noChangeArrowheads="1"/>
            </p:cNvSpPr>
            <p:nvPr/>
          </p:nvSpPr>
          <p:spPr bwMode="auto">
            <a:xfrm>
              <a:off x="2154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9" name="Rectangle 183"/>
            <p:cNvSpPr>
              <a:spLocks noChangeArrowheads="1"/>
            </p:cNvSpPr>
            <p:nvPr/>
          </p:nvSpPr>
          <p:spPr bwMode="auto">
            <a:xfrm>
              <a:off x="2108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0" name="Rectangle 184"/>
            <p:cNvSpPr>
              <a:spLocks noChangeArrowheads="1"/>
            </p:cNvSpPr>
            <p:nvPr/>
          </p:nvSpPr>
          <p:spPr bwMode="auto">
            <a:xfrm>
              <a:off x="2335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1" name="Rectangle 185"/>
            <p:cNvSpPr>
              <a:spLocks noChangeArrowheads="1"/>
            </p:cNvSpPr>
            <p:nvPr/>
          </p:nvSpPr>
          <p:spPr bwMode="auto">
            <a:xfrm>
              <a:off x="2290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2" name="Rectangle 186"/>
            <p:cNvSpPr>
              <a:spLocks noChangeArrowheads="1"/>
            </p:cNvSpPr>
            <p:nvPr/>
          </p:nvSpPr>
          <p:spPr bwMode="auto">
            <a:xfrm>
              <a:off x="2244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3" name="Rectangle 187"/>
            <p:cNvSpPr>
              <a:spLocks noChangeArrowheads="1"/>
            </p:cNvSpPr>
            <p:nvPr/>
          </p:nvSpPr>
          <p:spPr bwMode="auto">
            <a:xfrm>
              <a:off x="2381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4" name="Rectangle 188"/>
            <p:cNvSpPr>
              <a:spLocks noChangeArrowheads="1"/>
            </p:cNvSpPr>
            <p:nvPr/>
          </p:nvSpPr>
          <p:spPr bwMode="auto">
            <a:xfrm>
              <a:off x="2064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5" name="Rectangle 189"/>
            <p:cNvSpPr>
              <a:spLocks noChangeArrowheads="1"/>
            </p:cNvSpPr>
            <p:nvPr/>
          </p:nvSpPr>
          <p:spPr bwMode="auto">
            <a:xfrm>
              <a:off x="2019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6" name="Rectangle 190"/>
            <p:cNvSpPr>
              <a:spLocks noChangeArrowheads="1"/>
            </p:cNvSpPr>
            <p:nvPr/>
          </p:nvSpPr>
          <p:spPr bwMode="auto">
            <a:xfrm>
              <a:off x="1973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7" name="Rectangle 191"/>
            <p:cNvSpPr>
              <a:spLocks noChangeArrowheads="1"/>
            </p:cNvSpPr>
            <p:nvPr/>
          </p:nvSpPr>
          <p:spPr bwMode="auto">
            <a:xfrm>
              <a:off x="2199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8" name="Rectangle 192"/>
            <p:cNvSpPr>
              <a:spLocks noChangeArrowheads="1"/>
            </p:cNvSpPr>
            <p:nvPr/>
          </p:nvSpPr>
          <p:spPr bwMode="auto">
            <a:xfrm>
              <a:off x="2154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9" name="Rectangle 193"/>
            <p:cNvSpPr>
              <a:spLocks noChangeArrowheads="1"/>
            </p:cNvSpPr>
            <p:nvPr/>
          </p:nvSpPr>
          <p:spPr bwMode="auto">
            <a:xfrm>
              <a:off x="2108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0" name="Rectangle 194"/>
            <p:cNvSpPr>
              <a:spLocks noChangeArrowheads="1"/>
            </p:cNvSpPr>
            <p:nvPr/>
          </p:nvSpPr>
          <p:spPr bwMode="auto">
            <a:xfrm>
              <a:off x="2335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1" name="Rectangle 195"/>
            <p:cNvSpPr>
              <a:spLocks noChangeArrowheads="1"/>
            </p:cNvSpPr>
            <p:nvPr/>
          </p:nvSpPr>
          <p:spPr bwMode="auto">
            <a:xfrm>
              <a:off x="2290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2" name="Rectangle 196"/>
            <p:cNvSpPr>
              <a:spLocks noChangeArrowheads="1"/>
            </p:cNvSpPr>
            <p:nvPr/>
          </p:nvSpPr>
          <p:spPr bwMode="auto">
            <a:xfrm>
              <a:off x="2244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3" name="Rectangle 197"/>
            <p:cNvSpPr>
              <a:spLocks noChangeArrowheads="1"/>
            </p:cNvSpPr>
            <p:nvPr/>
          </p:nvSpPr>
          <p:spPr bwMode="auto">
            <a:xfrm>
              <a:off x="2381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4" name="Rectangle 198"/>
            <p:cNvSpPr>
              <a:spLocks noChangeArrowheads="1"/>
            </p:cNvSpPr>
            <p:nvPr/>
          </p:nvSpPr>
          <p:spPr bwMode="auto">
            <a:xfrm>
              <a:off x="2064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5" name="Rectangle 199"/>
            <p:cNvSpPr>
              <a:spLocks noChangeArrowheads="1"/>
            </p:cNvSpPr>
            <p:nvPr/>
          </p:nvSpPr>
          <p:spPr bwMode="auto">
            <a:xfrm>
              <a:off x="2019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6" name="Rectangle 200"/>
            <p:cNvSpPr>
              <a:spLocks noChangeArrowheads="1"/>
            </p:cNvSpPr>
            <p:nvPr/>
          </p:nvSpPr>
          <p:spPr bwMode="auto">
            <a:xfrm>
              <a:off x="2199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7" name="Rectangle 201"/>
            <p:cNvSpPr>
              <a:spLocks noChangeArrowheads="1"/>
            </p:cNvSpPr>
            <p:nvPr/>
          </p:nvSpPr>
          <p:spPr bwMode="auto">
            <a:xfrm>
              <a:off x="2154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8" name="Rectangle 202"/>
            <p:cNvSpPr>
              <a:spLocks noChangeArrowheads="1"/>
            </p:cNvSpPr>
            <p:nvPr/>
          </p:nvSpPr>
          <p:spPr bwMode="auto">
            <a:xfrm>
              <a:off x="2108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9" name="Rectangle 203"/>
            <p:cNvSpPr>
              <a:spLocks noChangeArrowheads="1"/>
            </p:cNvSpPr>
            <p:nvPr/>
          </p:nvSpPr>
          <p:spPr bwMode="auto">
            <a:xfrm>
              <a:off x="2335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0" name="Rectangle 204"/>
            <p:cNvSpPr>
              <a:spLocks noChangeArrowheads="1"/>
            </p:cNvSpPr>
            <p:nvPr/>
          </p:nvSpPr>
          <p:spPr bwMode="auto">
            <a:xfrm>
              <a:off x="2290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1" name="Rectangle 205"/>
            <p:cNvSpPr>
              <a:spLocks noChangeArrowheads="1"/>
            </p:cNvSpPr>
            <p:nvPr/>
          </p:nvSpPr>
          <p:spPr bwMode="auto">
            <a:xfrm>
              <a:off x="2244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" name="Rectangle 206"/>
            <p:cNvSpPr>
              <a:spLocks noChangeArrowheads="1"/>
            </p:cNvSpPr>
            <p:nvPr/>
          </p:nvSpPr>
          <p:spPr bwMode="auto">
            <a:xfrm>
              <a:off x="2064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3" name="Rectangle 207"/>
            <p:cNvSpPr>
              <a:spLocks noChangeArrowheads="1"/>
            </p:cNvSpPr>
            <p:nvPr/>
          </p:nvSpPr>
          <p:spPr bwMode="auto">
            <a:xfrm>
              <a:off x="2199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4" name="Rectangle 208"/>
            <p:cNvSpPr>
              <a:spLocks noChangeArrowheads="1"/>
            </p:cNvSpPr>
            <p:nvPr/>
          </p:nvSpPr>
          <p:spPr bwMode="auto">
            <a:xfrm>
              <a:off x="2154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5" name="Rectangle 209"/>
            <p:cNvSpPr>
              <a:spLocks noChangeArrowheads="1"/>
            </p:cNvSpPr>
            <p:nvPr/>
          </p:nvSpPr>
          <p:spPr bwMode="auto">
            <a:xfrm>
              <a:off x="2108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6" name="Rectangle 210"/>
            <p:cNvSpPr>
              <a:spLocks noChangeArrowheads="1"/>
            </p:cNvSpPr>
            <p:nvPr/>
          </p:nvSpPr>
          <p:spPr bwMode="auto">
            <a:xfrm>
              <a:off x="2335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7" name="Rectangle 211"/>
            <p:cNvSpPr>
              <a:spLocks noChangeArrowheads="1"/>
            </p:cNvSpPr>
            <p:nvPr/>
          </p:nvSpPr>
          <p:spPr bwMode="auto">
            <a:xfrm>
              <a:off x="2290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8" name="Rectangle 212"/>
            <p:cNvSpPr>
              <a:spLocks noChangeArrowheads="1"/>
            </p:cNvSpPr>
            <p:nvPr/>
          </p:nvSpPr>
          <p:spPr bwMode="auto">
            <a:xfrm>
              <a:off x="2244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9" name="Rectangle 213"/>
            <p:cNvSpPr>
              <a:spLocks noChangeArrowheads="1"/>
            </p:cNvSpPr>
            <p:nvPr/>
          </p:nvSpPr>
          <p:spPr bwMode="auto">
            <a:xfrm>
              <a:off x="2199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0" name="Rectangle 214"/>
            <p:cNvSpPr>
              <a:spLocks noChangeArrowheads="1"/>
            </p:cNvSpPr>
            <p:nvPr/>
          </p:nvSpPr>
          <p:spPr bwMode="auto">
            <a:xfrm>
              <a:off x="2154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1" name="Rectangle 215"/>
            <p:cNvSpPr>
              <a:spLocks noChangeArrowheads="1"/>
            </p:cNvSpPr>
            <p:nvPr/>
          </p:nvSpPr>
          <p:spPr bwMode="auto">
            <a:xfrm>
              <a:off x="2108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2" name="Rectangle 216"/>
            <p:cNvSpPr>
              <a:spLocks noChangeArrowheads="1"/>
            </p:cNvSpPr>
            <p:nvPr/>
          </p:nvSpPr>
          <p:spPr bwMode="auto">
            <a:xfrm>
              <a:off x="2290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3" name="Rectangle 217"/>
            <p:cNvSpPr>
              <a:spLocks noChangeArrowheads="1"/>
            </p:cNvSpPr>
            <p:nvPr/>
          </p:nvSpPr>
          <p:spPr bwMode="auto">
            <a:xfrm>
              <a:off x="2244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4" name="Rectangle 218"/>
            <p:cNvSpPr>
              <a:spLocks noChangeArrowheads="1"/>
            </p:cNvSpPr>
            <p:nvPr/>
          </p:nvSpPr>
          <p:spPr bwMode="auto">
            <a:xfrm>
              <a:off x="2199" y="21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5" name="Rectangle 219"/>
            <p:cNvSpPr>
              <a:spLocks noChangeArrowheads="1"/>
            </p:cNvSpPr>
            <p:nvPr/>
          </p:nvSpPr>
          <p:spPr bwMode="auto">
            <a:xfrm>
              <a:off x="2154" y="21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6" name="Rectangle 220"/>
            <p:cNvSpPr>
              <a:spLocks noChangeArrowheads="1"/>
            </p:cNvSpPr>
            <p:nvPr/>
          </p:nvSpPr>
          <p:spPr bwMode="auto">
            <a:xfrm>
              <a:off x="2244" y="21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7" name="Rectangle 221"/>
            <p:cNvSpPr>
              <a:spLocks noChangeArrowheads="1"/>
            </p:cNvSpPr>
            <p:nvPr/>
          </p:nvSpPr>
          <p:spPr bwMode="auto">
            <a:xfrm>
              <a:off x="2199" y="207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8" name="Rectangle 222"/>
            <p:cNvSpPr>
              <a:spLocks noChangeArrowheads="1"/>
            </p:cNvSpPr>
            <p:nvPr/>
          </p:nvSpPr>
          <p:spPr bwMode="auto">
            <a:xfrm>
              <a:off x="2244" y="207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9" name="Rectangle 223"/>
            <p:cNvSpPr>
              <a:spLocks noChangeArrowheads="1"/>
            </p:cNvSpPr>
            <p:nvPr/>
          </p:nvSpPr>
          <p:spPr bwMode="auto">
            <a:xfrm>
              <a:off x="2199" y="202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838200" y="5257800"/>
            <a:ext cx="75438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8"/>
          <p:cNvSpPr>
            <a:spLocks noChangeArrowheads="1"/>
          </p:cNvSpPr>
          <p:nvPr/>
        </p:nvSpPr>
        <p:spPr bwMode="auto">
          <a:xfrm>
            <a:off x="9906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vertex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Rectangle 9"/>
          <p:cNvSpPr>
            <a:spLocks noChangeArrowheads="1"/>
          </p:cNvSpPr>
          <p:nvPr/>
        </p:nvSpPr>
        <p:spPr bwMode="auto">
          <a:xfrm>
            <a:off x="3886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triangle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setup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Rectangle 10"/>
          <p:cNvSpPr>
            <a:spLocks noChangeArrowheads="1"/>
          </p:cNvSpPr>
          <p:nvPr/>
        </p:nvSpPr>
        <p:spPr bwMode="auto">
          <a:xfrm>
            <a:off x="5410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pixel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processing 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Rectangle 11"/>
          <p:cNvSpPr>
            <a:spLocks noChangeArrowheads="1"/>
          </p:cNvSpPr>
          <p:nvPr/>
        </p:nvSpPr>
        <p:spPr bwMode="auto">
          <a:xfrm>
            <a:off x="6934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memory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interface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Rectangle 9"/>
          <p:cNvSpPr>
            <a:spLocks noChangeArrowheads="1"/>
          </p:cNvSpPr>
          <p:nvPr/>
        </p:nvSpPr>
        <p:spPr bwMode="auto">
          <a:xfrm>
            <a:off x="24384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geometry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6" name="Straight Connector 145"/>
          <p:cNvCxnSpPr>
            <a:stCxn id="141" idx="3"/>
            <a:endCxn id="145" idx="1"/>
          </p:cNvCxnSpPr>
          <p:nvPr/>
        </p:nvCxnSpPr>
        <p:spPr>
          <a:xfrm>
            <a:off x="22098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5" idx="3"/>
            <a:endCxn id="142" idx="1"/>
          </p:cNvCxnSpPr>
          <p:nvPr/>
        </p:nvCxnSpPr>
        <p:spPr>
          <a:xfrm>
            <a:off x="36576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3" idx="1"/>
          </p:cNvCxnSpPr>
          <p:nvPr/>
        </p:nvCxnSpPr>
        <p:spPr>
          <a:xfrm>
            <a:off x="51900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3"/>
            <a:endCxn id="144" idx="1"/>
          </p:cNvCxnSpPr>
          <p:nvPr/>
        </p:nvCxnSpPr>
        <p:spPr>
          <a:xfrm>
            <a:off x="67140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7280" r="13440"/>
          <a:stretch>
            <a:fillRect/>
          </a:stretch>
        </p:blipFill>
        <p:spPr bwMode="auto">
          <a:xfrm>
            <a:off x="6934200" y="228600"/>
            <a:ext cx="1847704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514600"/>
            <a:ext cx="22860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9C3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nvidia.com/docs/IO/86685/tesselation_of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9876" y="1143000"/>
            <a:ext cx="4447124" cy="2743200"/>
          </a:xfrm>
          <a:prstGeom prst="rect">
            <a:avLst/>
          </a:prstGeom>
          <a:noFill/>
        </p:spPr>
      </p:pic>
      <p:pic>
        <p:nvPicPr>
          <p:cNvPr id="1028" name="Picture 4" descr="http://www.nvidia.com/docs/IO/86685/tesselation_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131778"/>
            <a:ext cx="4419600" cy="2726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Triangle setup</a:t>
            </a:r>
            <a:endParaRPr lang="el-GR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 this stage geometry information becomes raster information (screen space geometry is the input, pixels are the output)</a:t>
            </a:r>
          </a:p>
          <a:p>
            <a:r>
              <a:rPr lang="en-US" sz="2400" dirty="0" smtClean="0"/>
              <a:t>Clipping, culling (</a:t>
            </a:r>
            <a:r>
              <a:rPr lang="en-US" sz="2000" dirty="0" smtClean="0"/>
              <a:t>hidden surface elimination</a:t>
            </a:r>
            <a:r>
              <a:rPr lang="en-US" sz="2400" dirty="0" smtClean="0"/>
              <a:t>), </a:t>
            </a:r>
            <a:r>
              <a:rPr lang="en-US" sz="2400" dirty="0" err="1" smtClean="0"/>
              <a:t>rasterization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pixel is generated if and only if its center is inside the triangle.</a:t>
            </a:r>
          </a:p>
          <a:p>
            <a:r>
              <a:rPr lang="en-US" sz="2400" dirty="0" smtClean="0"/>
              <a:t>Every pixel generated has its attributes computed to be the perspective correct interpolation of the three vertices that make up the triangle</a:t>
            </a:r>
          </a:p>
          <a:p>
            <a:endParaRPr lang="en-US" sz="2400" dirty="0" smtClean="0"/>
          </a:p>
          <a:p>
            <a:endParaRPr lang="el-GR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838200" y="5257800"/>
            <a:ext cx="75438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906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vertex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86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triangle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setup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410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pixel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processing 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934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memory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interface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4384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geometry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Connector 19"/>
          <p:cNvCxnSpPr>
            <a:stCxn id="15" idx="3"/>
            <a:endCxn id="19" idx="1"/>
          </p:cNvCxnSpPr>
          <p:nvPr/>
        </p:nvCxnSpPr>
        <p:spPr>
          <a:xfrm>
            <a:off x="22098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3"/>
            <a:endCxn id="16" idx="1"/>
          </p:cNvCxnSpPr>
          <p:nvPr/>
        </p:nvCxnSpPr>
        <p:spPr>
          <a:xfrm>
            <a:off x="36576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3"/>
            <a:endCxn id="17" idx="1"/>
          </p:cNvCxnSpPr>
          <p:nvPr/>
        </p:nvCxnSpPr>
        <p:spPr>
          <a:xfrm>
            <a:off x="51900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>
          <a:xfrm>
            <a:off x="67140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377"/>
          <p:cNvGrpSpPr>
            <a:grpSpLocks/>
          </p:cNvGrpSpPr>
          <p:nvPr/>
        </p:nvGrpSpPr>
        <p:grpSpPr bwMode="auto">
          <a:xfrm>
            <a:off x="7700963" y="3951288"/>
            <a:ext cx="1225550" cy="1152525"/>
            <a:chOff x="793" y="2024"/>
            <a:chExt cx="772" cy="726"/>
          </a:xfrm>
        </p:grpSpPr>
        <p:sp>
          <p:nvSpPr>
            <p:cNvPr id="25" name="Line 15"/>
            <p:cNvSpPr>
              <a:spLocks noChangeShapeType="1"/>
            </p:cNvSpPr>
            <p:nvPr/>
          </p:nvSpPr>
          <p:spPr bwMode="auto">
            <a:xfrm flipH="1">
              <a:off x="793" y="2024"/>
              <a:ext cx="36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156" y="2024"/>
              <a:ext cx="40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793" y="2432"/>
              <a:ext cx="7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 flipV="1">
              <a:off x="793" y="2341"/>
              <a:ext cx="31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H="1">
              <a:off x="1111" y="2024"/>
              <a:ext cx="4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 flipV="1">
              <a:off x="1111" y="2341"/>
              <a:ext cx="454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76"/>
          <p:cNvGrpSpPr>
            <a:grpSpLocks/>
          </p:cNvGrpSpPr>
          <p:nvPr/>
        </p:nvGrpSpPr>
        <p:grpSpPr bwMode="auto">
          <a:xfrm>
            <a:off x="7772400" y="2438400"/>
            <a:ext cx="1225550" cy="1152525"/>
            <a:chOff x="1882" y="2024"/>
            <a:chExt cx="772" cy="726"/>
          </a:xfrm>
        </p:grpSpPr>
        <p:sp>
          <p:nvSpPr>
            <p:cNvPr id="32" name="Line 21"/>
            <p:cNvSpPr>
              <a:spLocks noChangeShapeType="1"/>
            </p:cNvSpPr>
            <p:nvPr/>
          </p:nvSpPr>
          <p:spPr bwMode="auto">
            <a:xfrm flipH="1">
              <a:off x="1882" y="2024"/>
              <a:ext cx="36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2245" y="2024"/>
              <a:ext cx="40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1882" y="2432"/>
              <a:ext cx="7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03"/>
            <p:cNvSpPr>
              <a:spLocks noChangeArrowheads="1"/>
            </p:cNvSpPr>
            <p:nvPr/>
          </p:nvSpPr>
          <p:spPr bwMode="auto">
            <a:xfrm>
              <a:off x="2608" y="270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18"/>
            <p:cNvSpPr>
              <a:spLocks noChangeArrowheads="1"/>
            </p:cNvSpPr>
            <p:nvPr/>
          </p:nvSpPr>
          <p:spPr bwMode="auto">
            <a:xfrm>
              <a:off x="2472" y="265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22"/>
            <p:cNvSpPr>
              <a:spLocks noChangeArrowheads="1"/>
            </p:cNvSpPr>
            <p:nvPr/>
          </p:nvSpPr>
          <p:spPr bwMode="auto">
            <a:xfrm>
              <a:off x="2563" y="265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23"/>
            <p:cNvSpPr>
              <a:spLocks noChangeArrowheads="1"/>
            </p:cNvSpPr>
            <p:nvPr/>
          </p:nvSpPr>
          <p:spPr bwMode="auto">
            <a:xfrm>
              <a:off x="2517" y="265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36"/>
            <p:cNvSpPr>
              <a:spLocks noChangeArrowheads="1"/>
            </p:cNvSpPr>
            <p:nvPr/>
          </p:nvSpPr>
          <p:spPr bwMode="auto">
            <a:xfrm>
              <a:off x="2472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37"/>
            <p:cNvSpPr>
              <a:spLocks noChangeArrowheads="1"/>
            </p:cNvSpPr>
            <p:nvPr/>
          </p:nvSpPr>
          <p:spPr bwMode="auto">
            <a:xfrm>
              <a:off x="2427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38"/>
            <p:cNvSpPr>
              <a:spLocks noChangeArrowheads="1"/>
            </p:cNvSpPr>
            <p:nvPr/>
          </p:nvSpPr>
          <p:spPr bwMode="auto">
            <a:xfrm>
              <a:off x="2381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40"/>
            <p:cNvSpPr>
              <a:spLocks noChangeArrowheads="1"/>
            </p:cNvSpPr>
            <p:nvPr/>
          </p:nvSpPr>
          <p:spPr bwMode="auto">
            <a:xfrm>
              <a:off x="2563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auto">
            <a:xfrm>
              <a:off x="2517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51"/>
            <p:cNvSpPr>
              <a:spLocks noChangeArrowheads="1"/>
            </p:cNvSpPr>
            <p:nvPr/>
          </p:nvSpPr>
          <p:spPr bwMode="auto">
            <a:xfrm>
              <a:off x="2335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152"/>
            <p:cNvSpPr>
              <a:spLocks noChangeArrowheads="1"/>
            </p:cNvSpPr>
            <p:nvPr/>
          </p:nvSpPr>
          <p:spPr bwMode="auto">
            <a:xfrm>
              <a:off x="2290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53"/>
            <p:cNvSpPr>
              <a:spLocks noChangeArrowheads="1"/>
            </p:cNvSpPr>
            <p:nvPr/>
          </p:nvSpPr>
          <p:spPr bwMode="auto">
            <a:xfrm>
              <a:off x="2244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54"/>
            <p:cNvSpPr>
              <a:spLocks noChangeArrowheads="1"/>
            </p:cNvSpPr>
            <p:nvPr/>
          </p:nvSpPr>
          <p:spPr bwMode="auto">
            <a:xfrm>
              <a:off x="2472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55"/>
            <p:cNvSpPr>
              <a:spLocks noChangeArrowheads="1"/>
            </p:cNvSpPr>
            <p:nvPr/>
          </p:nvSpPr>
          <p:spPr bwMode="auto">
            <a:xfrm>
              <a:off x="2427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156"/>
            <p:cNvSpPr>
              <a:spLocks noChangeArrowheads="1"/>
            </p:cNvSpPr>
            <p:nvPr/>
          </p:nvSpPr>
          <p:spPr bwMode="auto">
            <a:xfrm>
              <a:off x="2381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59"/>
            <p:cNvSpPr>
              <a:spLocks noChangeArrowheads="1"/>
            </p:cNvSpPr>
            <p:nvPr/>
          </p:nvSpPr>
          <p:spPr bwMode="auto">
            <a:xfrm>
              <a:off x="2517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66"/>
            <p:cNvSpPr>
              <a:spLocks noChangeArrowheads="1"/>
            </p:cNvSpPr>
            <p:nvPr/>
          </p:nvSpPr>
          <p:spPr bwMode="auto">
            <a:xfrm>
              <a:off x="2199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67"/>
            <p:cNvSpPr>
              <a:spLocks noChangeArrowheads="1"/>
            </p:cNvSpPr>
            <p:nvPr/>
          </p:nvSpPr>
          <p:spPr bwMode="auto">
            <a:xfrm>
              <a:off x="2154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69"/>
            <p:cNvSpPr>
              <a:spLocks noChangeArrowheads="1"/>
            </p:cNvSpPr>
            <p:nvPr/>
          </p:nvSpPr>
          <p:spPr bwMode="auto">
            <a:xfrm>
              <a:off x="2335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70"/>
            <p:cNvSpPr>
              <a:spLocks noChangeArrowheads="1"/>
            </p:cNvSpPr>
            <p:nvPr/>
          </p:nvSpPr>
          <p:spPr bwMode="auto">
            <a:xfrm>
              <a:off x="2290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71"/>
            <p:cNvSpPr>
              <a:spLocks noChangeArrowheads="1"/>
            </p:cNvSpPr>
            <p:nvPr/>
          </p:nvSpPr>
          <p:spPr bwMode="auto">
            <a:xfrm>
              <a:off x="2244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72"/>
            <p:cNvSpPr>
              <a:spLocks noChangeArrowheads="1"/>
            </p:cNvSpPr>
            <p:nvPr/>
          </p:nvSpPr>
          <p:spPr bwMode="auto">
            <a:xfrm>
              <a:off x="2472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73"/>
            <p:cNvSpPr>
              <a:spLocks noChangeArrowheads="1"/>
            </p:cNvSpPr>
            <p:nvPr/>
          </p:nvSpPr>
          <p:spPr bwMode="auto">
            <a:xfrm>
              <a:off x="2427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74"/>
            <p:cNvSpPr>
              <a:spLocks noChangeArrowheads="1"/>
            </p:cNvSpPr>
            <p:nvPr/>
          </p:nvSpPr>
          <p:spPr bwMode="auto">
            <a:xfrm>
              <a:off x="2381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77"/>
            <p:cNvSpPr>
              <a:spLocks noChangeArrowheads="1"/>
            </p:cNvSpPr>
            <p:nvPr/>
          </p:nvSpPr>
          <p:spPr bwMode="auto">
            <a:xfrm>
              <a:off x="2517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81"/>
            <p:cNvSpPr>
              <a:spLocks noChangeArrowheads="1"/>
            </p:cNvSpPr>
            <p:nvPr/>
          </p:nvSpPr>
          <p:spPr bwMode="auto">
            <a:xfrm>
              <a:off x="2064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82"/>
            <p:cNvSpPr>
              <a:spLocks noChangeArrowheads="1"/>
            </p:cNvSpPr>
            <p:nvPr/>
          </p:nvSpPr>
          <p:spPr bwMode="auto">
            <a:xfrm>
              <a:off x="2019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4"/>
            <p:cNvSpPr>
              <a:spLocks noChangeArrowheads="1"/>
            </p:cNvSpPr>
            <p:nvPr/>
          </p:nvSpPr>
          <p:spPr bwMode="auto">
            <a:xfrm>
              <a:off x="2199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85"/>
            <p:cNvSpPr>
              <a:spLocks noChangeArrowheads="1"/>
            </p:cNvSpPr>
            <p:nvPr/>
          </p:nvSpPr>
          <p:spPr bwMode="auto">
            <a:xfrm>
              <a:off x="2154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186"/>
            <p:cNvSpPr>
              <a:spLocks noChangeArrowheads="1"/>
            </p:cNvSpPr>
            <p:nvPr/>
          </p:nvSpPr>
          <p:spPr bwMode="auto">
            <a:xfrm>
              <a:off x="2108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187"/>
            <p:cNvSpPr>
              <a:spLocks noChangeArrowheads="1"/>
            </p:cNvSpPr>
            <p:nvPr/>
          </p:nvSpPr>
          <p:spPr bwMode="auto">
            <a:xfrm>
              <a:off x="2335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188"/>
            <p:cNvSpPr>
              <a:spLocks noChangeArrowheads="1"/>
            </p:cNvSpPr>
            <p:nvPr/>
          </p:nvSpPr>
          <p:spPr bwMode="auto">
            <a:xfrm>
              <a:off x="2290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189"/>
            <p:cNvSpPr>
              <a:spLocks noChangeArrowheads="1"/>
            </p:cNvSpPr>
            <p:nvPr/>
          </p:nvSpPr>
          <p:spPr bwMode="auto">
            <a:xfrm>
              <a:off x="2244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90"/>
            <p:cNvSpPr>
              <a:spLocks noChangeArrowheads="1"/>
            </p:cNvSpPr>
            <p:nvPr/>
          </p:nvSpPr>
          <p:spPr bwMode="auto">
            <a:xfrm>
              <a:off x="2472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91"/>
            <p:cNvSpPr>
              <a:spLocks noChangeArrowheads="1"/>
            </p:cNvSpPr>
            <p:nvPr/>
          </p:nvSpPr>
          <p:spPr bwMode="auto">
            <a:xfrm>
              <a:off x="2427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192"/>
            <p:cNvSpPr>
              <a:spLocks noChangeArrowheads="1"/>
            </p:cNvSpPr>
            <p:nvPr/>
          </p:nvSpPr>
          <p:spPr bwMode="auto">
            <a:xfrm>
              <a:off x="2381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196"/>
            <p:cNvSpPr>
              <a:spLocks noChangeArrowheads="1"/>
            </p:cNvSpPr>
            <p:nvPr/>
          </p:nvSpPr>
          <p:spPr bwMode="auto">
            <a:xfrm>
              <a:off x="1928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99"/>
            <p:cNvSpPr>
              <a:spLocks noChangeArrowheads="1"/>
            </p:cNvSpPr>
            <p:nvPr/>
          </p:nvSpPr>
          <p:spPr bwMode="auto">
            <a:xfrm>
              <a:off x="2064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200"/>
            <p:cNvSpPr>
              <a:spLocks noChangeArrowheads="1"/>
            </p:cNvSpPr>
            <p:nvPr/>
          </p:nvSpPr>
          <p:spPr bwMode="auto">
            <a:xfrm>
              <a:off x="2019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201"/>
            <p:cNvSpPr>
              <a:spLocks noChangeArrowheads="1"/>
            </p:cNvSpPr>
            <p:nvPr/>
          </p:nvSpPr>
          <p:spPr bwMode="auto">
            <a:xfrm>
              <a:off x="1973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202"/>
            <p:cNvSpPr>
              <a:spLocks noChangeArrowheads="1"/>
            </p:cNvSpPr>
            <p:nvPr/>
          </p:nvSpPr>
          <p:spPr bwMode="auto">
            <a:xfrm>
              <a:off x="2199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203"/>
            <p:cNvSpPr>
              <a:spLocks noChangeArrowheads="1"/>
            </p:cNvSpPr>
            <p:nvPr/>
          </p:nvSpPr>
          <p:spPr bwMode="auto">
            <a:xfrm>
              <a:off x="2154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204"/>
            <p:cNvSpPr>
              <a:spLocks noChangeArrowheads="1"/>
            </p:cNvSpPr>
            <p:nvPr/>
          </p:nvSpPr>
          <p:spPr bwMode="auto">
            <a:xfrm>
              <a:off x="2108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205"/>
            <p:cNvSpPr>
              <a:spLocks noChangeArrowheads="1"/>
            </p:cNvSpPr>
            <p:nvPr/>
          </p:nvSpPr>
          <p:spPr bwMode="auto">
            <a:xfrm>
              <a:off x="2335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206"/>
            <p:cNvSpPr>
              <a:spLocks noChangeArrowheads="1"/>
            </p:cNvSpPr>
            <p:nvPr/>
          </p:nvSpPr>
          <p:spPr bwMode="auto">
            <a:xfrm>
              <a:off x="2290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Rectangle 207"/>
            <p:cNvSpPr>
              <a:spLocks noChangeArrowheads="1"/>
            </p:cNvSpPr>
            <p:nvPr/>
          </p:nvSpPr>
          <p:spPr bwMode="auto">
            <a:xfrm>
              <a:off x="2244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209"/>
            <p:cNvSpPr>
              <a:spLocks noChangeArrowheads="1"/>
            </p:cNvSpPr>
            <p:nvPr/>
          </p:nvSpPr>
          <p:spPr bwMode="auto">
            <a:xfrm>
              <a:off x="2427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210"/>
            <p:cNvSpPr>
              <a:spLocks noChangeArrowheads="1"/>
            </p:cNvSpPr>
            <p:nvPr/>
          </p:nvSpPr>
          <p:spPr bwMode="auto">
            <a:xfrm>
              <a:off x="2381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214"/>
            <p:cNvSpPr>
              <a:spLocks noChangeArrowheads="1"/>
            </p:cNvSpPr>
            <p:nvPr/>
          </p:nvSpPr>
          <p:spPr bwMode="auto">
            <a:xfrm>
              <a:off x="1928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215"/>
            <p:cNvSpPr>
              <a:spLocks noChangeArrowheads="1"/>
            </p:cNvSpPr>
            <p:nvPr/>
          </p:nvSpPr>
          <p:spPr bwMode="auto">
            <a:xfrm>
              <a:off x="1883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217"/>
            <p:cNvSpPr>
              <a:spLocks noChangeArrowheads="1"/>
            </p:cNvSpPr>
            <p:nvPr/>
          </p:nvSpPr>
          <p:spPr bwMode="auto">
            <a:xfrm>
              <a:off x="2064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218"/>
            <p:cNvSpPr>
              <a:spLocks noChangeArrowheads="1"/>
            </p:cNvSpPr>
            <p:nvPr/>
          </p:nvSpPr>
          <p:spPr bwMode="auto">
            <a:xfrm>
              <a:off x="2019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Rectangle 219"/>
            <p:cNvSpPr>
              <a:spLocks noChangeArrowheads="1"/>
            </p:cNvSpPr>
            <p:nvPr/>
          </p:nvSpPr>
          <p:spPr bwMode="auto">
            <a:xfrm>
              <a:off x="1973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220"/>
            <p:cNvSpPr>
              <a:spLocks noChangeArrowheads="1"/>
            </p:cNvSpPr>
            <p:nvPr/>
          </p:nvSpPr>
          <p:spPr bwMode="auto">
            <a:xfrm>
              <a:off x="2199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221"/>
            <p:cNvSpPr>
              <a:spLocks noChangeArrowheads="1"/>
            </p:cNvSpPr>
            <p:nvPr/>
          </p:nvSpPr>
          <p:spPr bwMode="auto">
            <a:xfrm>
              <a:off x="2154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222"/>
            <p:cNvSpPr>
              <a:spLocks noChangeArrowheads="1"/>
            </p:cNvSpPr>
            <p:nvPr/>
          </p:nvSpPr>
          <p:spPr bwMode="auto">
            <a:xfrm>
              <a:off x="2108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223"/>
            <p:cNvSpPr>
              <a:spLocks noChangeArrowheads="1"/>
            </p:cNvSpPr>
            <p:nvPr/>
          </p:nvSpPr>
          <p:spPr bwMode="auto">
            <a:xfrm>
              <a:off x="2335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224"/>
            <p:cNvSpPr>
              <a:spLocks noChangeArrowheads="1"/>
            </p:cNvSpPr>
            <p:nvPr/>
          </p:nvSpPr>
          <p:spPr bwMode="auto">
            <a:xfrm>
              <a:off x="2290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225"/>
            <p:cNvSpPr>
              <a:spLocks noChangeArrowheads="1"/>
            </p:cNvSpPr>
            <p:nvPr/>
          </p:nvSpPr>
          <p:spPr bwMode="auto">
            <a:xfrm>
              <a:off x="2244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227"/>
            <p:cNvSpPr>
              <a:spLocks noChangeArrowheads="1"/>
            </p:cNvSpPr>
            <p:nvPr/>
          </p:nvSpPr>
          <p:spPr bwMode="auto">
            <a:xfrm>
              <a:off x="2427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228"/>
            <p:cNvSpPr>
              <a:spLocks noChangeArrowheads="1"/>
            </p:cNvSpPr>
            <p:nvPr/>
          </p:nvSpPr>
          <p:spPr bwMode="auto">
            <a:xfrm>
              <a:off x="2381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232"/>
            <p:cNvSpPr>
              <a:spLocks noChangeArrowheads="1"/>
            </p:cNvSpPr>
            <p:nvPr/>
          </p:nvSpPr>
          <p:spPr bwMode="auto">
            <a:xfrm>
              <a:off x="1928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235"/>
            <p:cNvSpPr>
              <a:spLocks noChangeArrowheads="1"/>
            </p:cNvSpPr>
            <p:nvPr/>
          </p:nvSpPr>
          <p:spPr bwMode="auto">
            <a:xfrm>
              <a:off x="2064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236"/>
            <p:cNvSpPr>
              <a:spLocks noChangeArrowheads="1"/>
            </p:cNvSpPr>
            <p:nvPr/>
          </p:nvSpPr>
          <p:spPr bwMode="auto">
            <a:xfrm>
              <a:off x="2019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237"/>
            <p:cNvSpPr>
              <a:spLocks noChangeArrowheads="1"/>
            </p:cNvSpPr>
            <p:nvPr/>
          </p:nvSpPr>
          <p:spPr bwMode="auto">
            <a:xfrm>
              <a:off x="1973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238"/>
            <p:cNvSpPr>
              <a:spLocks noChangeArrowheads="1"/>
            </p:cNvSpPr>
            <p:nvPr/>
          </p:nvSpPr>
          <p:spPr bwMode="auto">
            <a:xfrm>
              <a:off x="2199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239"/>
            <p:cNvSpPr>
              <a:spLocks noChangeArrowheads="1"/>
            </p:cNvSpPr>
            <p:nvPr/>
          </p:nvSpPr>
          <p:spPr bwMode="auto">
            <a:xfrm>
              <a:off x="2154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40"/>
            <p:cNvSpPr>
              <a:spLocks noChangeArrowheads="1"/>
            </p:cNvSpPr>
            <p:nvPr/>
          </p:nvSpPr>
          <p:spPr bwMode="auto">
            <a:xfrm>
              <a:off x="2108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241"/>
            <p:cNvSpPr>
              <a:spLocks noChangeArrowheads="1"/>
            </p:cNvSpPr>
            <p:nvPr/>
          </p:nvSpPr>
          <p:spPr bwMode="auto">
            <a:xfrm>
              <a:off x="2335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242"/>
            <p:cNvSpPr>
              <a:spLocks noChangeArrowheads="1"/>
            </p:cNvSpPr>
            <p:nvPr/>
          </p:nvSpPr>
          <p:spPr bwMode="auto">
            <a:xfrm>
              <a:off x="2290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243"/>
            <p:cNvSpPr>
              <a:spLocks noChangeArrowheads="1"/>
            </p:cNvSpPr>
            <p:nvPr/>
          </p:nvSpPr>
          <p:spPr bwMode="auto">
            <a:xfrm>
              <a:off x="2244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246"/>
            <p:cNvSpPr>
              <a:spLocks noChangeArrowheads="1"/>
            </p:cNvSpPr>
            <p:nvPr/>
          </p:nvSpPr>
          <p:spPr bwMode="auto">
            <a:xfrm>
              <a:off x="2381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253"/>
            <p:cNvSpPr>
              <a:spLocks noChangeArrowheads="1"/>
            </p:cNvSpPr>
            <p:nvPr/>
          </p:nvSpPr>
          <p:spPr bwMode="auto">
            <a:xfrm>
              <a:off x="2064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254"/>
            <p:cNvSpPr>
              <a:spLocks noChangeArrowheads="1"/>
            </p:cNvSpPr>
            <p:nvPr/>
          </p:nvSpPr>
          <p:spPr bwMode="auto">
            <a:xfrm>
              <a:off x="2019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55"/>
            <p:cNvSpPr>
              <a:spLocks noChangeArrowheads="1"/>
            </p:cNvSpPr>
            <p:nvPr/>
          </p:nvSpPr>
          <p:spPr bwMode="auto">
            <a:xfrm>
              <a:off x="1973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56"/>
            <p:cNvSpPr>
              <a:spLocks noChangeArrowheads="1"/>
            </p:cNvSpPr>
            <p:nvPr/>
          </p:nvSpPr>
          <p:spPr bwMode="auto">
            <a:xfrm>
              <a:off x="2199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57"/>
            <p:cNvSpPr>
              <a:spLocks noChangeArrowheads="1"/>
            </p:cNvSpPr>
            <p:nvPr/>
          </p:nvSpPr>
          <p:spPr bwMode="auto">
            <a:xfrm>
              <a:off x="2154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Rectangle 258"/>
            <p:cNvSpPr>
              <a:spLocks noChangeArrowheads="1"/>
            </p:cNvSpPr>
            <p:nvPr/>
          </p:nvSpPr>
          <p:spPr bwMode="auto">
            <a:xfrm>
              <a:off x="2108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9"/>
            <p:cNvSpPr>
              <a:spLocks noChangeArrowheads="1"/>
            </p:cNvSpPr>
            <p:nvPr/>
          </p:nvSpPr>
          <p:spPr bwMode="auto">
            <a:xfrm>
              <a:off x="2335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0"/>
            <p:cNvSpPr>
              <a:spLocks noChangeArrowheads="1"/>
            </p:cNvSpPr>
            <p:nvPr/>
          </p:nvSpPr>
          <p:spPr bwMode="auto">
            <a:xfrm>
              <a:off x="2290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61"/>
            <p:cNvSpPr>
              <a:spLocks noChangeArrowheads="1"/>
            </p:cNvSpPr>
            <p:nvPr/>
          </p:nvSpPr>
          <p:spPr bwMode="auto">
            <a:xfrm>
              <a:off x="2244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64"/>
            <p:cNvSpPr>
              <a:spLocks noChangeArrowheads="1"/>
            </p:cNvSpPr>
            <p:nvPr/>
          </p:nvSpPr>
          <p:spPr bwMode="auto">
            <a:xfrm>
              <a:off x="2381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71"/>
            <p:cNvSpPr>
              <a:spLocks noChangeArrowheads="1"/>
            </p:cNvSpPr>
            <p:nvPr/>
          </p:nvSpPr>
          <p:spPr bwMode="auto">
            <a:xfrm>
              <a:off x="2064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272"/>
            <p:cNvSpPr>
              <a:spLocks noChangeArrowheads="1"/>
            </p:cNvSpPr>
            <p:nvPr/>
          </p:nvSpPr>
          <p:spPr bwMode="auto">
            <a:xfrm>
              <a:off x="2019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274"/>
            <p:cNvSpPr>
              <a:spLocks noChangeArrowheads="1"/>
            </p:cNvSpPr>
            <p:nvPr/>
          </p:nvSpPr>
          <p:spPr bwMode="auto">
            <a:xfrm>
              <a:off x="2199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275"/>
            <p:cNvSpPr>
              <a:spLocks noChangeArrowheads="1"/>
            </p:cNvSpPr>
            <p:nvPr/>
          </p:nvSpPr>
          <p:spPr bwMode="auto">
            <a:xfrm>
              <a:off x="2154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276"/>
            <p:cNvSpPr>
              <a:spLocks noChangeArrowheads="1"/>
            </p:cNvSpPr>
            <p:nvPr/>
          </p:nvSpPr>
          <p:spPr bwMode="auto">
            <a:xfrm>
              <a:off x="2108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277"/>
            <p:cNvSpPr>
              <a:spLocks noChangeArrowheads="1"/>
            </p:cNvSpPr>
            <p:nvPr/>
          </p:nvSpPr>
          <p:spPr bwMode="auto">
            <a:xfrm>
              <a:off x="2335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278"/>
            <p:cNvSpPr>
              <a:spLocks noChangeArrowheads="1"/>
            </p:cNvSpPr>
            <p:nvPr/>
          </p:nvSpPr>
          <p:spPr bwMode="auto">
            <a:xfrm>
              <a:off x="2290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279"/>
            <p:cNvSpPr>
              <a:spLocks noChangeArrowheads="1"/>
            </p:cNvSpPr>
            <p:nvPr/>
          </p:nvSpPr>
          <p:spPr bwMode="auto">
            <a:xfrm>
              <a:off x="2244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289"/>
            <p:cNvSpPr>
              <a:spLocks noChangeArrowheads="1"/>
            </p:cNvSpPr>
            <p:nvPr/>
          </p:nvSpPr>
          <p:spPr bwMode="auto">
            <a:xfrm>
              <a:off x="2064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292"/>
            <p:cNvSpPr>
              <a:spLocks noChangeArrowheads="1"/>
            </p:cNvSpPr>
            <p:nvPr/>
          </p:nvSpPr>
          <p:spPr bwMode="auto">
            <a:xfrm>
              <a:off x="2199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293"/>
            <p:cNvSpPr>
              <a:spLocks noChangeArrowheads="1"/>
            </p:cNvSpPr>
            <p:nvPr/>
          </p:nvSpPr>
          <p:spPr bwMode="auto">
            <a:xfrm>
              <a:off x="2154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294"/>
            <p:cNvSpPr>
              <a:spLocks noChangeArrowheads="1"/>
            </p:cNvSpPr>
            <p:nvPr/>
          </p:nvSpPr>
          <p:spPr bwMode="auto">
            <a:xfrm>
              <a:off x="2108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295"/>
            <p:cNvSpPr>
              <a:spLocks noChangeArrowheads="1"/>
            </p:cNvSpPr>
            <p:nvPr/>
          </p:nvSpPr>
          <p:spPr bwMode="auto">
            <a:xfrm>
              <a:off x="2335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296"/>
            <p:cNvSpPr>
              <a:spLocks noChangeArrowheads="1"/>
            </p:cNvSpPr>
            <p:nvPr/>
          </p:nvSpPr>
          <p:spPr bwMode="auto">
            <a:xfrm>
              <a:off x="2290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297"/>
            <p:cNvSpPr>
              <a:spLocks noChangeArrowheads="1"/>
            </p:cNvSpPr>
            <p:nvPr/>
          </p:nvSpPr>
          <p:spPr bwMode="auto">
            <a:xfrm>
              <a:off x="2244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310"/>
            <p:cNvSpPr>
              <a:spLocks noChangeArrowheads="1"/>
            </p:cNvSpPr>
            <p:nvPr/>
          </p:nvSpPr>
          <p:spPr bwMode="auto">
            <a:xfrm>
              <a:off x="2199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311"/>
            <p:cNvSpPr>
              <a:spLocks noChangeArrowheads="1"/>
            </p:cNvSpPr>
            <p:nvPr/>
          </p:nvSpPr>
          <p:spPr bwMode="auto">
            <a:xfrm>
              <a:off x="2154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312"/>
            <p:cNvSpPr>
              <a:spLocks noChangeArrowheads="1"/>
            </p:cNvSpPr>
            <p:nvPr/>
          </p:nvSpPr>
          <p:spPr bwMode="auto">
            <a:xfrm>
              <a:off x="2108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314"/>
            <p:cNvSpPr>
              <a:spLocks noChangeArrowheads="1"/>
            </p:cNvSpPr>
            <p:nvPr/>
          </p:nvSpPr>
          <p:spPr bwMode="auto">
            <a:xfrm>
              <a:off x="2290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315"/>
            <p:cNvSpPr>
              <a:spLocks noChangeArrowheads="1"/>
            </p:cNvSpPr>
            <p:nvPr/>
          </p:nvSpPr>
          <p:spPr bwMode="auto">
            <a:xfrm>
              <a:off x="2244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328"/>
            <p:cNvSpPr>
              <a:spLocks noChangeArrowheads="1"/>
            </p:cNvSpPr>
            <p:nvPr/>
          </p:nvSpPr>
          <p:spPr bwMode="auto">
            <a:xfrm>
              <a:off x="2199" y="21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329"/>
            <p:cNvSpPr>
              <a:spLocks noChangeArrowheads="1"/>
            </p:cNvSpPr>
            <p:nvPr/>
          </p:nvSpPr>
          <p:spPr bwMode="auto">
            <a:xfrm>
              <a:off x="2154" y="21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333"/>
            <p:cNvSpPr>
              <a:spLocks noChangeArrowheads="1"/>
            </p:cNvSpPr>
            <p:nvPr/>
          </p:nvSpPr>
          <p:spPr bwMode="auto">
            <a:xfrm>
              <a:off x="2244" y="21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346"/>
            <p:cNvSpPr>
              <a:spLocks noChangeArrowheads="1"/>
            </p:cNvSpPr>
            <p:nvPr/>
          </p:nvSpPr>
          <p:spPr bwMode="auto">
            <a:xfrm>
              <a:off x="2199" y="207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351"/>
            <p:cNvSpPr>
              <a:spLocks noChangeArrowheads="1"/>
            </p:cNvSpPr>
            <p:nvPr/>
          </p:nvSpPr>
          <p:spPr bwMode="auto">
            <a:xfrm>
              <a:off x="2244" y="207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364"/>
            <p:cNvSpPr>
              <a:spLocks noChangeArrowheads="1"/>
            </p:cNvSpPr>
            <p:nvPr/>
          </p:nvSpPr>
          <p:spPr bwMode="auto">
            <a:xfrm>
              <a:off x="2199" y="202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9C3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Pixel </a:t>
            </a:r>
            <a:r>
              <a:rPr lang="en-US" sz="4000" dirty="0"/>
              <a:t>Processing</a:t>
            </a:r>
            <a:endParaRPr lang="el-GR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6553200" cy="4937760"/>
          </a:xfrm>
        </p:spPr>
        <p:txBody>
          <a:bodyPr/>
          <a:lstStyle/>
          <a:p>
            <a:r>
              <a:rPr lang="en-US" sz="2400" dirty="0"/>
              <a:t>Each pixel provided by triangle setup is fed into pixel processing as a set of attributes (position, normal, </a:t>
            </a:r>
            <a:r>
              <a:rPr lang="en-US" sz="2400" dirty="0" err="1"/>
              <a:t>texcoord</a:t>
            </a:r>
            <a:r>
              <a:rPr lang="en-US" sz="2400" dirty="0"/>
              <a:t> etc), which are used to compute the final color for this pixel</a:t>
            </a:r>
          </a:p>
          <a:p>
            <a:r>
              <a:rPr lang="en-US" sz="2400" dirty="0"/>
              <a:t>The computations taking place here include texture mapping and math operations</a:t>
            </a:r>
          </a:p>
          <a:p>
            <a:r>
              <a:rPr lang="en-US" sz="2400" dirty="0"/>
              <a:t>Typically the bottleneck in modern applications</a:t>
            </a:r>
            <a:endParaRPr lang="el-GR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838200" y="5257800"/>
            <a:ext cx="75438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9906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vertex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3886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triangle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setup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5410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pixel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processing 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6934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memory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interface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24384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geometry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Straight Connector 29"/>
          <p:cNvCxnSpPr>
            <a:stCxn id="25" idx="3"/>
            <a:endCxn id="29" idx="1"/>
          </p:cNvCxnSpPr>
          <p:nvPr/>
        </p:nvCxnSpPr>
        <p:spPr>
          <a:xfrm>
            <a:off x="22098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3"/>
            <a:endCxn id="26" idx="1"/>
          </p:cNvCxnSpPr>
          <p:nvPr/>
        </p:nvCxnSpPr>
        <p:spPr>
          <a:xfrm>
            <a:off x="36576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3"/>
            <a:endCxn id="27" idx="1"/>
          </p:cNvCxnSpPr>
          <p:nvPr/>
        </p:nvCxnSpPr>
        <p:spPr>
          <a:xfrm>
            <a:off x="51900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3"/>
            <a:endCxn id="28" idx="1"/>
          </p:cNvCxnSpPr>
          <p:nvPr/>
        </p:nvCxnSpPr>
        <p:spPr>
          <a:xfrm>
            <a:off x="67140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t="19248" b="9624"/>
          <a:stretch>
            <a:fillRect/>
          </a:stretch>
        </p:blipFill>
        <p:spPr bwMode="auto">
          <a:xfrm rot="5400000">
            <a:off x="6573522" y="970278"/>
            <a:ext cx="2971800" cy="1640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121920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9C3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Memory Interface</a:t>
            </a:r>
            <a:endParaRPr lang="el-GR" sz="4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Pixel colors provided by the previous stage are written to the framebuffer</a:t>
            </a:r>
          </a:p>
          <a:p>
            <a:r>
              <a:rPr lang="en-US" sz="2400"/>
              <a:t>Used to be the biggest bottleneck before pixel processing took over</a:t>
            </a:r>
          </a:p>
          <a:p>
            <a:r>
              <a:rPr lang="en-US" sz="2400"/>
              <a:t>Before the final write occurs, some pixels are rejected by the zbuffer, stencil and alpha tests</a:t>
            </a:r>
          </a:p>
          <a:p>
            <a:r>
              <a:rPr lang="en-US" sz="2400"/>
              <a:t>On modern GPUs, z and color are compressed to reduce framebuffer bandwidth (but not size)</a:t>
            </a:r>
            <a:endParaRPr lang="el-GR" sz="2400"/>
          </a:p>
        </p:txBody>
      </p:sp>
      <p:sp>
        <p:nvSpPr>
          <p:cNvPr id="14" name="Rounded Rectangle 13"/>
          <p:cNvSpPr/>
          <p:nvPr/>
        </p:nvSpPr>
        <p:spPr>
          <a:xfrm>
            <a:off x="838200" y="5257800"/>
            <a:ext cx="75438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906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vertex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86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triangle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setup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410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pixel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processing 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9342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memory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interface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4384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geometry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Connector 19"/>
          <p:cNvCxnSpPr>
            <a:stCxn id="15" idx="3"/>
            <a:endCxn id="19" idx="1"/>
          </p:cNvCxnSpPr>
          <p:nvPr/>
        </p:nvCxnSpPr>
        <p:spPr>
          <a:xfrm>
            <a:off x="22098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3"/>
            <a:endCxn id="16" idx="1"/>
          </p:cNvCxnSpPr>
          <p:nvPr/>
        </p:nvCxnSpPr>
        <p:spPr>
          <a:xfrm>
            <a:off x="36576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3"/>
            <a:endCxn id="17" idx="1"/>
          </p:cNvCxnSpPr>
          <p:nvPr/>
        </p:nvCxnSpPr>
        <p:spPr>
          <a:xfrm>
            <a:off x="51900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>
          <a:xfrm>
            <a:off x="67140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9C3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and </a:t>
            </a:r>
            <a:r>
              <a:rPr lang="en-US" dirty="0" smtClean="0"/>
              <a:t>Pixel </a:t>
            </a:r>
            <a:r>
              <a:rPr lang="en-US" dirty="0" err="1"/>
              <a:t>Shaders</a:t>
            </a:r>
            <a:endParaRPr lang="en-US" dirty="0"/>
          </a:p>
        </p:txBody>
      </p:sp>
      <p:sp>
        <p:nvSpPr>
          <p:cNvPr id="172" name="Content Placeholder 17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4189413"/>
            <a:ext cx="3352800" cy="2363787"/>
            <a:chOff x="336" y="2639"/>
            <a:chExt cx="2112" cy="1489"/>
          </a:xfrm>
        </p:grpSpPr>
        <p:pic>
          <p:nvPicPr>
            <p:cNvPr id="1454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3264"/>
              <a:ext cx="144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5413" name="Rectangle 5"/>
            <p:cNvSpPr>
              <a:spLocks noChangeArrowheads="1"/>
            </p:cNvSpPr>
            <p:nvPr/>
          </p:nvSpPr>
          <p:spPr bwMode="auto">
            <a:xfrm>
              <a:off x="336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336" y="3408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5" name="Rectangle 7"/>
            <p:cNvSpPr>
              <a:spLocks noChangeArrowheads="1"/>
            </p:cNvSpPr>
            <p:nvPr/>
          </p:nvSpPr>
          <p:spPr bwMode="auto">
            <a:xfrm>
              <a:off x="336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Rectangle 8"/>
            <p:cNvSpPr>
              <a:spLocks noChangeArrowheads="1"/>
            </p:cNvSpPr>
            <p:nvPr/>
          </p:nvSpPr>
          <p:spPr bwMode="auto">
            <a:xfrm>
              <a:off x="336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Rectangle 9"/>
            <p:cNvSpPr>
              <a:spLocks noChangeArrowheads="1"/>
            </p:cNvSpPr>
            <p:nvPr/>
          </p:nvSpPr>
          <p:spPr bwMode="auto">
            <a:xfrm>
              <a:off x="336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Rectangle 10"/>
            <p:cNvSpPr>
              <a:spLocks noChangeArrowheads="1"/>
            </p:cNvSpPr>
            <p:nvPr/>
          </p:nvSpPr>
          <p:spPr bwMode="auto">
            <a:xfrm>
              <a:off x="480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Rectangle 11"/>
            <p:cNvSpPr>
              <a:spLocks noChangeArrowheads="1"/>
            </p:cNvSpPr>
            <p:nvPr/>
          </p:nvSpPr>
          <p:spPr bwMode="auto">
            <a:xfrm>
              <a:off x="480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Rectangle 12"/>
            <p:cNvSpPr>
              <a:spLocks noChangeArrowheads="1"/>
            </p:cNvSpPr>
            <p:nvPr/>
          </p:nvSpPr>
          <p:spPr bwMode="auto">
            <a:xfrm>
              <a:off x="480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13"/>
            <p:cNvSpPr>
              <a:spLocks noChangeArrowheads="1"/>
            </p:cNvSpPr>
            <p:nvPr/>
          </p:nvSpPr>
          <p:spPr bwMode="auto">
            <a:xfrm>
              <a:off x="480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2" name="Rectangle 14"/>
            <p:cNvSpPr>
              <a:spLocks noChangeArrowheads="1"/>
            </p:cNvSpPr>
            <p:nvPr/>
          </p:nvSpPr>
          <p:spPr bwMode="auto">
            <a:xfrm>
              <a:off x="480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5"/>
            <p:cNvSpPr>
              <a:spLocks noChangeArrowheads="1"/>
            </p:cNvSpPr>
            <p:nvPr/>
          </p:nvSpPr>
          <p:spPr bwMode="auto">
            <a:xfrm>
              <a:off x="624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Rectangle 16"/>
            <p:cNvSpPr>
              <a:spLocks noChangeArrowheads="1"/>
            </p:cNvSpPr>
            <p:nvPr/>
          </p:nvSpPr>
          <p:spPr bwMode="auto">
            <a:xfrm>
              <a:off x="624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5" name="Rectangle 17"/>
            <p:cNvSpPr>
              <a:spLocks noChangeArrowheads="1"/>
            </p:cNvSpPr>
            <p:nvPr/>
          </p:nvSpPr>
          <p:spPr bwMode="auto">
            <a:xfrm>
              <a:off x="624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Rectangle 18"/>
            <p:cNvSpPr>
              <a:spLocks noChangeArrowheads="1"/>
            </p:cNvSpPr>
            <p:nvPr/>
          </p:nvSpPr>
          <p:spPr bwMode="auto">
            <a:xfrm>
              <a:off x="624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Rectangle 19"/>
            <p:cNvSpPr>
              <a:spLocks noChangeArrowheads="1"/>
            </p:cNvSpPr>
            <p:nvPr/>
          </p:nvSpPr>
          <p:spPr bwMode="auto">
            <a:xfrm>
              <a:off x="624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20"/>
            <p:cNvSpPr>
              <a:spLocks noChangeArrowheads="1"/>
            </p:cNvSpPr>
            <p:nvPr/>
          </p:nvSpPr>
          <p:spPr bwMode="auto">
            <a:xfrm>
              <a:off x="768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9" name="Rectangle 21"/>
            <p:cNvSpPr>
              <a:spLocks noChangeArrowheads="1"/>
            </p:cNvSpPr>
            <p:nvPr/>
          </p:nvSpPr>
          <p:spPr bwMode="auto">
            <a:xfrm>
              <a:off x="768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0" name="Rectangle 22"/>
            <p:cNvSpPr>
              <a:spLocks noChangeArrowheads="1"/>
            </p:cNvSpPr>
            <p:nvPr/>
          </p:nvSpPr>
          <p:spPr bwMode="auto">
            <a:xfrm>
              <a:off x="768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768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Rectangle 24"/>
            <p:cNvSpPr>
              <a:spLocks noChangeArrowheads="1"/>
            </p:cNvSpPr>
            <p:nvPr/>
          </p:nvSpPr>
          <p:spPr bwMode="auto">
            <a:xfrm>
              <a:off x="768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Rectangle 25"/>
            <p:cNvSpPr>
              <a:spLocks noChangeArrowheads="1"/>
            </p:cNvSpPr>
            <p:nvPr/>
          </p:nvSpPr>
          <p:spPr bwMode="auto">
            <a:xfrm>
              <a:off x="912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912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912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8"/>
            <p:cNvSpPr>
              <a:spLocks noChangeArrowheads="1"/>
            </p:cNvSpPr>
            <p:nvPr/>
          </p:nvSpPr>
          <p:spPr bwMode="auto">
            <a:xfrm>
              <a:off x="912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Rectangle 29"/>
            <p:cNvSpPr>
              <a:spLocks noChangeArrowheads="1"/>
            </p:cNvSpPr>
            <p:nvPr/>
          </p:nvSpPr>
          <p:spPr bwMode="auto">
            <a:xfrm>
              <a:off x="912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8" name="Rectangle 30"/>
            <p:cNvSpPr>
              <a:spLocks noChangeArrowheads="1"/>
            </p:cNvSpPr>
            <p:nvPr/>
          </p:nvSpPr>
          <p:spPr bwMode="auto">
            <a:xfrm>
              <a:off x="1056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Rectangle 31"/>
            <p:cNvSpPr>
              <a:spLocks noChangeArrowheads="1"/>
            </p:cNvSpPr>
            <p:nvPr/>
          </p:nvSpPr>
          <p:spPr bwMode="auto">
            <a:xfrm>
              <a:off x="1056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Rectangle 32"/>
            <p:cNvSpPr>
              <a:spLocks noChangeArrowheads="1"/>
            </p:cNvSpPr>
            <p:nvPr/>
          </p:nvSpPr>
          <p:spPr bwMode="auto">
            <a:xfrm>
              <a:off x="1056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3"/>
            <p:cNvSpPr>
              <a:spLocks noChangeArrowheads="1"/>
            </p:cNvSpPr>
            <p:nvPr/>
          </p:nvSpPr>
          <p:spPr bwMode="auto">
            <a:xfrm>
              <a:off x="1056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2" name="Rectangle 34"/>
            <p:cNvSpPr>
              <a:spLocks noChangeArrowheads="1"/>
            </p:cNvSpPr>
            <p:nvPr/>
          </p:nvSpPr>
          <p:spPr bwMode="auto">
            <a:xfrm>
              <a:off x="1056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3" name="Rectangle 35"/>
            <p:cNvSpPr>
              <a:spLocks noChangeArrowheads="1"/>
            </p:cNvSpPr>
            <p:nvPr/>
          </p:nvSpPr>
          <p:spPr bwMode="auto">
            <a:xfrm>
              <a:off x="1200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4" name="Rectangle 36"/>
            <p:cNvSpPr>
              <a:spLocks noChangeArrowheads="1"/>
            </p:cNvSpPr>
            <p:nvPr/>
          </p:nvSpPr>
          <p:spPr bwMode="auto">
            <a:xfrm>
              <a:off x="1200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Rectangle 37"/>
            <p:cNvSpPr>
              <a:spLocks noChangeArrowheads="1"/>
            </p:cNvSpPr>
            <p:nvPr/>
          </p:nvSpPr>
          <p:spPr bwMode="auto">
            <a:xfrm>
              <a:off x="1200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Rectangle 38"/>
            <p:cNvSpPr>
              <a:spLocks noChangeArrowheads="1"/>
            </p:cNvSpPr>
            <p:nvPr/>
          </p:nvSpPr>
          <p:spPr bwMode="auto">
            <a:xfrm>
              <a:off x="1200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Rectangle 40"/>
            <p:cNvSpPr>
              <a:spLocks noChangeArrowheads="1"/>
            </p:cNvSpPr>
            <p:nvPr/>
          </p:nvSpPr>
          <p:spPr bwMode="auto">
            <a:xfrm>
              <a:off x="1344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Rectangle 41"/>
            <p:cNvSpPr>
              <a:spLocks noChangeArrowheads="1"/>
            </p:cNvSpPr>
            <p:nvPr/>
          </p:nvSpPr>
          <p:spPr bwMode="auto">
            <a:xfrm>
              <a:off x="1344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Rectangle 42"/>
            <p:cNvSpPr>
              <a:spLocks noChangeArrowheads="1"/>
            </p:cNvSpPr>
            <p:nvPr/>
          </p:nvSpPr>
          <p:spPr bwMode="auto">
            <a:xfrm>
              <a:off x="1344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Rectangle 43"/>
            <p:cNvSpPr>
              <a:spLocks noChangeArrowheads="1"/>
            </p:cNvSpPr>
            <p:nvPr/>
          </p:nvSpPr>
          <p:spPr bwMode="auto">
            <a:xfrm>
              <a:off x="1344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Rectangle 44"/>
            <p:cNvSpPr>
              <a:spLocks noChangeArrowheads="1"/>
            </p:cNvSpPr>
            <p:nvPr/>
          </p:nvSpPr>
          <p:spPr bwMode="auto">
            <a:xfrm>
              <a:off x="1344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Rectangle 45"/>
            <p:cNvSpPr>
              <a:spLocks noChangeArrowheads="1"/>
            </p:cNvSpPr>
            <p:nvPr/>
          </p:nvSpPr>
          <p:spPr bwMode="auto">
            <a:xfrm>
              <a:off x="1488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Rectangle 46"/>
            <p:cNvSpPr>
              <a:spLocks noChangeArrowheads="1"/>
            </p:cNvSpPr>
            <p:nvPr/>
          </p:nvSpPr>
          <p:spPr bwMode="auto">
            <a:xfrm>
              <a:off x="1488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Rectangle 47"/>
            <p:cNvSpPr>
              <a:spLocks noChangeArrowheads="1"/>
            </p:cNvSpPr>
            <p:nvPr/>
          </p:nvSpPr>
          <p:spPr bwMode="auto">
            <a:xfrm>
              <a:off x="1488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Rectangle 48"/>
            <p:cNvSpPr>
              <a:spLocks noChangeArrowheads="1"/>
            </p:cNvSpPr>
            <p:nvPr/>
          </p:nvSpPr>
          <p:spPr bwMode="auto">
            <a:xfrm>
              <a:off x="1488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1488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8" name="Rectangle 50"/>
            <p:cNvSpPr>
              <a:spLocks noChangeArrowheads="1"/>
            </p:cNvSpPr>
            <p:nvPr/>
          </p:nvSpPr>
          <p:spPr bwMode="auto">
            <a:xfrm>
              <a:off x="1632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1632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Rectangle 52"/>
            <p:cNvSpPr>
              <a:spLocks noChangeArrowheads="1"/>
            </p:cNvSpPr>
            <p:nvPr/>
          </p:nvSpPr>
          <p:spPr bwMode="auto">
            <a:xfrm>
              <a:off x="1632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1" name="Rectangle 53"/>
            <p:cNvSpPr>
              <a:spLocks noChangeArrowheads="1"/>
            </p:cNvSpPr>
            <p:nvPr/>
          </p:nvSpPr>
          <p:spPr bwMode="auto">
            <a:xfrm>
              <a:off x="1632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2" name="Rectangle 54"/>
            <p:cNvSpPr>
              <a:spLocks noChangeArrowheads="1"/>
            </p:cNvSpPr>
            <p:nvPr/>
          </p:nvSpPr>
          <p:spPr bwMode="auto">
            <a:xfrm>
              <a:off x="1632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3" name="Rectangle 55"/>
            <p:cNvSpPr>
              <a:spLocks noChangeArrowheads="1"/>
            </p:cNvSpPr>
            <p:nvPr/>
          </p:nvSpPr>
          <p:spPr bwMode="auto">
            <a:xfrm>
              <a:off x="336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4" name="Rectangle 56"/>
            <p:cNvSpPr>
              <a:spLocks noChangeArrowheads="1"/>
            </p:cNvSpPr>
            <p:nvPr/>
          </p:nvSpPr>
          <p:spPr bwMode="auto">
            <a:xfrm>
              <a:off x="480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Rectangle 57"/>
            <p:cNvSpPr>
              <a:spLocks noChangeArrowheads="1"/>
            </p:cNvSpPr>
            <p:nvPr/>
          </p:nvSpPr>
          <p:spPr bwMode="auto">
            <a:xfrm>
              <a:off x="624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Rectangle 58"/>
            <p:cNvSpPr>
              <a:spLocks noChangeArrowheads="1"/>
            </p:cNvSpPr>
            <p:nvPr/>
          </p:nvSpPr>
          <p:spPr bwMode="auto">
            <a:xfrm>
              <a:off x="768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912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8" name="Rectangle 60"/>
            <p:cNvSpPr>
              <a:spLocks noChangeArrowheads="1"/>
            </p:cNvSpPr>
            <p:nvPr/>
          </p:nvSpPr>
          <p:spPr bwMode="auto">
            <a:xfrm>
              <a:off x="1056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00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Rectangle 62"/>
            <p:cNvSpPr>
              <a:spLocks noChangeArrowheads="1"/>
            </p:cNvSpPr>
            <p:nvPr/>
          </p:nvSpPr>
          <p:spPr bwMode="auto">
            <a:xfrm>
              <a:off x="1344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1" name="Rectangle 63"/>
            <p:cNvSpPr>
              <a:spLocks noChangeArrowheads="1"/>
            </p:cNvSpPr>
            <p:nvPr/>
          </p:nvSpPr>
          <p:spPr bwMode="auto">
            <a:xfrm>
              <a:off x="1488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2" name="Rectangle 64"/>
            <p:cNvSpPr>
              <a:spLocks noChangeArrowheads="1"/>
            </p:cNvSpPr>
            <p:nvPr/>
          </p:nvSpPr>
          <p:spPr bwMode="auto">
            <a:xfrm>
              <a:off x="1632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3" name="Rectangle 65"/>
            <p:cNvSpPr>
              <a:spLocks noChangeArrowheads="1"/>
            </p:cNvSpPr>
            <p:nvPr/>
          </p:nvSpPr>
          <p:spPr bwMode="auto">
            <a:xfrm>
              <a:off x="1632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4" name="Rectangle 66"/>
            <p:cNvSpPr>
              <a:spLocks noChangeArrowheads="1"/>
            </p:cNvSpPr>
            <p:nvPr/>
          </p:nvSpPr>
          <p:spPr bwMode="auto">
            <a:xfrm>
              <a:off x="912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67"/>
            <p:cNvSpPr>
              <a:spLocks noChangeArrowheads="1"/>
            </p:cNvSpPr>
            <p:nvPr/>
          </p:nvSpPr>
          <p:spPr bwMode="auto">
            <a:xfrm>
              <a:off x="480" y="3552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6" name="Rectangle 68"/>
            <p:cNvSpPr>
              <a:spLocks noChangeArrowheads="1"/>
            </p:cNvSpPr>
            <p:nvPr/>
          </p:nvSpPr>
          <p:spPr bwMode="auto">
            <a:xfrm>
              <a:off x="624" y="3408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7" name="Rectangle 69"/>
            <p:cNvSpPr>
              <a:spLocks noChangeArrowheads="1"/>
            </p:cNvSpPr>
            <p:nvPr/>
          </p:nvSpPr>
          <p:spPr bwMode="auto">
            <a:xfrm>
              <a:off x="624" y="369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8" name="Rectangle 70"/>
            <p:cNvSpPr>
              <a:spLocks noChangeArrowheads="1"/>
            </p:cNvSpPr>
            <p:nvPr/>
          </p:nvSpPr>
          <p:spPr bwMode="auto">
            <a:xfrm>
              <a:off x="768" y="3552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9" name="Rectangle 71"/>
            <p:cNvSpPr>
              <a:spLocks noChangeArrowheads="1"/>
            </p:cNvSpPr>
            <p:nvPr/>
          </p:nvSpPr>
          <p:spPr bwMode="auto">
            <a:xfrm>
              <a:off x="768" y="3840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0" name="Rectangle 72"/>
            <p:cNvSpPr>
              <a:spLocks noChangeArrowheads="1"/>
            </p:cNvSpPr>
            <p:nvPr/>
          </p:nvSpPr>
          <p:spPr bwMode="auto">
            <a:xfrm>
              <a:off x="912" y="3408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1" name="Rectangle 73"/>
            <p:cNvSpPr>
              <a:spLocks noChangeArrowheads="1"/>
            </p:cNvSpPr>
            <p:nvPr/>
          </p:nvSpPr>
          <p:spPr bwMode="auto">
            <a:xfrm>
              <a:off x="912" y="369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2" name="Rectangle 74"/>
            <p:cNvSpPr>
              <a:spLocks noChangeArrowheads="1"/>
            </p:cNvSpPr>
            <p:nvPr/>
          </p:nvSpPr>
          <p:spPr bwMode="auto">
            <a:xfrm>
              <a:off x="1056" y="3552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3" name="Rectangle 75"/>
            <p:cNvSpPr>
              <a:spLocks noChangeArrowheads="1"/>
            </p:cNvSpPr>
            <p:nvPr/>
          </p:nvSpPr>
          <p:spPr bwMode="auto">
            <a:xfrm>
              <a:off x="1200" y="3408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4" name="Rectangle 76"/>
            <p:cNvSpPr>
              <a:spLocks noChangeArrowheads="1"/>
            </p:cNvSpPr>
            <p:nvPr/>
          </p:nvSpPr>
          <p:spPr bwMode="auto">
            <a:xfrm>
              <a:off x="1344" y="3264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5" name="Rectangle 77"/>
            <p:cNvSpPr>
              <a:spLocks noChangeArrowheads="1"/>
            </p:cNvSpPr>
            <p:nvPr/>
          </p:nvSpPr>
          <p:spPr bwMode="auto">
            <a:xfrm>
              <a:off x="1056" y="3264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6" name="Rectangle 78"/>
            <p:cNvSpPr>
              <a:spLocks noChangeArrowheads="1"/>
            </p:cNvSpPr>
            <p:nvPr/>
          </p:nvSpPr>
          <p:spPr bwMode="auto">
            <a:xfrm>
              <a:off x="1632" y="3264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7" name="Rectangle 79"/>
            <p:cNvSpPr>
              <a:spLocks noChangeArrowheads="1"/>
            </p:cNvSpPr>
            <p:nvPr/>
          </p:nvSpPr>
          <p:spPr bwMode="auto">
            <a:xfrm>
              <a:off x="1488" y="3408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8" name="Rectangle 80"/>
            <p:cNvSpPr>
              <a:spLocks noChangeArrowheads="1"/>
            </p:cNvSpPr>
            <p:nvPr/>
          </p:nvSpPr>
          <p:spPr bwMode="auto">
            <a:xfrm>
              <a:off x="1344" y="3552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89" name="Rectangle 81"/>
            <p:cNvSpPr>
              <a:spLocks noChangeArrowheads="1"/>
            </p:cNvSpPr>
            <p:nvPr/>
          </p:nvSpPr>
          <p:spPr bwMode="auto">
            <a:xfrm>
              <a:off x="1200" y="369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0" name="Rectangle 82"/>
            <p:cNvSpPr>
              <a:spLocks noChangeArrowheads="1"/>
            </p:cNvSpPr>
            <p:nvPr/>
          </p:nvSpPr>
          <p:spPr bwMode="auto">
            <a:xfrm>
              <a:off x="1056" y="3840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1" name="Rectangle 83"/>
            <p:cNvSpPr>
              <a:spLocks noChangeArrowheads="1"/>
            </p:cNvSpPr>
            <p:nvPr/>
          </p:nvSpPr>
          <p:spPr bwMode="auto">
            <a:xfrm>
              <a:off x="912" y="3984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2" name="AutoShape 84"/>
            <p:cNvSpPr>
              <a:spLocks noChangeArrowheads="1"/>
            </p:cNvSpPr>
            <p:nvPr/>
          </p:nvSpPr>
          <p:spPr bwMode="auto">
            <a:xfrm>
              <a:off x="1008" y="3504"/>
              <a:ext cx="240" cy="240"/>
            </a:xfrm>
            <a:prstGeom prst="flowChartConnector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3" name="Line 85"/>
            <p:cNvSpPr>
              <a:spLocks noChangeShapeType="1"/>
            </p:cNvSpPr>
            <p:nvPr/>
          </p:nvSpPr>
          <p:spPr bwMode="auto">
            <a:xfrm flipH="1" flipV="1">
              <a:off x="1248" y="3600"/>
              <a:ext cx="1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Text Box 86"/>
            <p:cNvSpPr txBox="1">
              <a:spLocks noChangeArrowheads="1"/>
            </p:cNvSpPr>
            <p:nvPr/>
          </p:nvSpPr>
          <p:spPr bwMode="auto">
            <a:xfrm>
              <a:off x="720" y="2639"/>
              <a:ext cx="139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x, y 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r’, g’, b’, a’ 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depth’ )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381000" y="1524000"/>
            <a:ext cx="2987675" cy="2514600"/>
            <a:chOff x="240" y="960"/>
            <a:chExt cx="1882" cy="1584"/>
          </a:xfrm>
        </p:grpSpPr>
        <p:sp>
          <p:nvSpPr>
            <p:cNvPr id="145496" name="Freeform 88"/>
            <p:cNvSpPr>
              <a:spLocks/>
            </p:cNvSpPr>
            <p:nvPr/>
          </p:nvSpPr>
          <p:spPr bwMode="auto">
            <a:xfrm flipV="1">
              <a:off x="240" y="1632"/>
              <a:ext cx="1344" cy="9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0" y="1152"/>
                </a:cxn>
                <a:cxn ang="0">
                  <a:pos x="912" y="768"/>
                </a:cxn>
                <a:cxn ang="0">
                  <a:pos x="528" y="0"/>
                </a:cxn>
              </a:cxnLst>
              <a:rect l="0" t="0" r="r" b="b"/>
              <a:pathLst>
                <a:path w="912" h="1152">
                  <a:moveTo>
                    <a:pt x="528" y="0"/>
                  </a:moveTo>
                  <a:lnTo>
                    <a:pt x="0" y="1152"/>
                  </a:lnTo>
                  <a:lnTo>
                    <a:pt x="912" y="768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97" name="Text Box 89"/>
            <p:cNvSpPr txBox="1">
              <a:spLocks noChangeArrowheads="1"/>
            </p:cNvSpPr>
            <p:nvPr/>
          </p:nvSpPr>
          <p:spPr bwMode="auto">
            <a:xfrm>
              <a:off x="864" y="960"/>
              <a:ext cx="1258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x, y, z, w 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nx, ny, nz 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s, t, r, q 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r, g, b, a )</a:t>
              </a:r>
            </a:p>
          </p:txBody>
        </p:sp>
        <p:sp>
          <p:nvSpPr>
            <p:cNvPr id="145498" name="AutoShape 90"/>
            <p:cNvSpPr>
              <a:spLocks noChangeArrowheads="1"/>
            </p:cNvSpPr>
            <p:nvPr/>
          </p:nvSpPr>
          <p:spPr bwMode="auto">
            <a:xfrm>
              <a:off x="1440" y="1824"/>
              <a:ext cx="240" cy="240"/>
            </a:xfrm>
            <a:prstGeom prst="flowChartConnector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2667000" y="1552575"/>
            <a:ext cx="5791200" cy="2181225"/>
            <a:chOff x="1680" y="978"/>
            <a:chExt cx="3648" cy="1374"/>
          </a:xfrm>
        </p:grpSpPr>
        <p:sp>
          <p:nvSpPr>
            <p:cNvPr id="145500" name="AutoShape 92"/>
            <p:cNvSpPr>
              <a:spLocks noChangeArrowheads="1"/>
            </p:cNvSpPr>
            <p:nvPr/>
          </p:nvSpPr>
          <p:spPr bwMode="auto">
            <a:xfrm>
              <a:off x="2544" y="1632"/>
              <a:ext cx="720" cy="52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VERTEX 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SHADER</a:t>
              </a:r>
            </a:p>
          </p:txBody>
        </p:sp>
        <p:sp>
          <p:nvSpPr>
            <p:cNvPr id="145501" name="Line 93"/>
            <p:cNvSpPr>
              <a:spLocks noChangeShapeType="1"/>
            </p:cNvSpPr>
            <p:nvPr/>
          </p:nvSpPr>
          <p:spPr bwMode="auto">
            <a:xfrm>
              <a:off x="1680" y="1920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502" name="Text Box 94"/>
            <p:cNvSpPr txBox="1">
              <a:spLocks noChangeArrowheads="1"/>
            </p:cNvSpPr>
            <p:nvPr/>
          </p:nvSpPr>
          <p:spPr bwMode="auto">
            <a:xfrm>
              <a:off x="3974" y="978"/>
              <a:ext cx="1258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x’, y’, z’, w’ 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nx’, ny’, nz’ 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s’, t’, r’, q’ 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r’, g’, b’, a’ )</a:t>
              </a:r>
            </a:p>
          </p:txBody>
        </p:sp>
        <p:sp>
          <p:nvSpPr>
            <p:cNvPr id="145503" name="Freeform 95"/>
            <p:cNvSpPr>
              <a:spLocks/>
            </p:cNvSpPr>
            <p:nvPr/>
          </p:nvSpPr>
          <p:spPr bwMode="auto">
            <a:xfrm flipH="1" flipV="1">
              <a:off x="4176" y="1632"/>
              <a:ext cx="1152" cy="720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0" y="1152"/>
                </a:cxn>
                <a:cxn ang="0">
                  <a:pos x="912" y="768"/>
                </a:cxn>
                <a:cxn ang="0">
                  <a:pos x="528" y="0"/>
                </a:cxn>
              </a:cxnLst>
              <a:rect l="0" t="0" r="r" b="b"/>
              <a:pathLst>
                <a:path w="912" h="1152">
                  <a:moveTo>
                    <a:pt x="528" y="0"/>
                  </a:moveTo>
                  <a:lnTo>
                    <a:pt x="0" y="1152"/>
                  </a:lnTo>
                  <a:lnTo>
                    <a:pt x="912" y="768"/>
                  </a:lnTo>
                  <a:lnTo>
                    <a:pt x="52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100000">
                  <a:schemeClr val="bg2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504" name="AutoShape 96"/>
            <p:cNvSpPr>
              <a:spLocks noChangeArrowheads="1"/>
            </p:cNvSpPr>
            <p:nvPr/>
          </p:nvSpPr>
          <p:spPr bwMode="auto">
            <a:xfrm>
              <a:off x="4080" y="1776"/>
              <a:ext cx="240" cy="240"/>
            </a:xfrm>
            <a:prstGeom prst="flowChartConnector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05" name="Line 97"/>
            <p:cNvSpPr>
              <a:spLocks noChangeShapeType="1"/>
            </p:cNvSpPr>
            <p:nvPr/>
          </p:nvSpPr>
          <p:spPr bwMode="auto">
            <a:xfrm>
              <a:off x="3264" y="1920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6400800" y="2438400"/>
            <a:ext cx="2362200" cy="4114800"/>
            <a:chOff x="4032" y="1536"/>
            <a:chExt cx="1488" cy="2592"/>
          </a:xfrm>
        </p:grpSpPr>
        <p:sp>
          <p:nvSpPr>
            <p:cNvPr id="145507" name="AutoShape 99"/>
            <p:cNvSpPr>
              <a:spLocks noChangeArrowheads="1"/>
            </p:cNvSpPr>
            <p:nvPr/>
          </p:nvSpPr>
          <p:spPr bwMode="auto">
            <a:xfrm>
              <a:off x="4560" y="2208"/>
              <a:ext cx="240" cy="240"/>
            </a:xfrm>
            <a:prstGeom prst="flowChartConnector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08" name="AutoShape 100"/>
            <p:cNvSpPr>
              <a:spLocks noChangeArrowheads="1"/>
            </p:cNvSpPr>
            <p:nvPr/>
          </p:nvSpPr>
          <p:spPr bwMode="auto">
            <a:xfrm>
              <a:off x="5184" y="1536"/>
              <a:ext cx="240" cy="240"/>
            </a:xfrm>
            <a:prstGeom prst="flowChartConnector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5509" name="Picture 1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80" y="3264"/>
              <a:ext cx="144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5510" name="Rectangle 102"/>
            <p:cNvSpPr>
              <a:spLocks noChangeArrowheads="1"/>
            </p:cNvSpPr>
            <p:nvPr/>
          </p:nvSpPr>
          <p:spPr bwMode="auto">
            <a:xfrm>
              <a:off x="4080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1" name="Rectangle 103"/>
            <p:cNvSpPr>
              <a:spLocks noChangeArrowheads="1"/>
            </p:cNvSpPr>
            <p:nvPr/>
          </p:nvSpPr>
          <p:spPr bwMode="auto">
            <a:xfrm>
              <a:off x="4080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2" name="Rectangle 104"/>
            <p:cNvSpPr>
              <a:spLocks noChangeArrowheads="1"/>
            </p:cNvSpPr>
            <p:nvPr/>
          </p:nvSpPr>
          <p:spPr bwMode="auto">
            <a:xfrm>
              <a:off x="4080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3" name="Rectangle 105"/>
            <p:cNvSpPr>
              <a:spLocks noChangeArrowheads="1"/>
            </p:cNvSpPr>
            <p:nvPr/>
          </p:nvSpPr>
          <p:spPr bwMode="auto">
            <a:xfrm>
              <a:off x="4080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4" name="Rectangle 106"/>
            <p:cNvSpPr>
              <a:spLocks noChangeArrowheads="1"/>
            </p:cNvSpPr>
            <p:nvPr/>
          </p:nvSpPr>
          <p:spPr bwMode="auto">
            <a:xfrm>
              <a:off x="4080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5" name="Rectangle 107"/>
            <p:cNvSpPr>
              <a:spLocks noChangeArrowheads="1"/>
            </p:cNvSpPr>
            <p:nvPr/>
          </p:nvSpPr>
          <p:spPr bwMode="auto">
            <a:xfrm>
              <a:off x="4224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6" name="Rectangle 108"/>
            <p:cNvSpPr>
              <a:spLocks noChangeArrowheads="1"/>
            </p:cNvSpPr>
            <p:nvPr/>
          </p:nvSpPr>
          <p:spPr bwMode="auto">
            <a:xfrm>
              <a:off x="4224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7" name="Rectangle 109"/>
            <p:cNvSpPr>
              <a:spLocks noChangeArrowheads="1"/>
            </p:cNvSpPr>
            <p:nvPr/>
          </p:nvSpPr>
          <p:spPr bwMode="auto">
            <a:xfrm>
              <a:off x="4224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8" name="Rectangle 110"/>
            <p:cNvSpPr>
              <a:spLocks noChangeArrowheads="1"/>
            </p:cNvSpPr>
            <p:nvPr/>
          </p:nvSpPr>
          <p:spPr bwMode="auto">
            <a:xfrm>
              <a:off x="4224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9" name="Rectangle 111"/>
            <p:cNvSpPr>
              <a:spLocks noChangeArrowheads="1"/>
            </p:cNvSpPr>
            <p:nvPr/>
          </p:nvSpPr>
          <p:spPr bwMode="auto">
            <a:xfrm>
              <a:off x="4224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0" name="Rectangle 112"/>
            <p:cNvSpPr>
              <a:spLocks noChangeArrowheads="1"/>
            </p:cNvSpPr>
            <p:nvPr/>
          </p:nvSpPr>
          <p:spPr bwMode="auto">
            <a:xfrm>
              <a:off x="4368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1" name="Rectangle 113"/>
            <p:cNvSpPr>
              <a:spLocks noChangeArrowheads="1"/>
            </p:cNvSpPr>
            <p:nvPr/>
          </p:nvSpPr>
          <p:spPr bwMode="auto">
            <a:xfrm>
              <a:off x="4368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2" name="Rectangle 114"/>
            <p:cNvSpPr>
              <a:spLocks noChangeArrowheads="1"/>
            </p:cNvSpPr>
            <p:nvPr/>
          </p:nvSpPr>
          <p:spPr bwMode="auto">
            <a:xfrm>
              <a:off x="4368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3" name="Rectangle 115"/>
            <p:cNvSpPr>
              <a:spLocks noChangeArrowheads="1"/>
            </p:cNvSpPr>
            <p:nvPr/>
          </p:nvSpPr>
          <p:spPr bwMode="auto">
            <a:xfrm>
              <a:off x="4368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4" name="Rectangle 116"/>
            <p:cNvSpPr>
              <a:spLocks noChangeArrowheads="1"/>
            </p:cNvSpPr>
            <p:nvPr/>
          </p:nvSpPr>
          <p:spPr bwMode="auto">
            <a:xfrm>
              <a:off x="4368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5" name="Rectangle 117"/>
            <p:cNvSpPr>
              <a:spLocks noChangeArrowheads="1"/>
            </p:cNvSpPr>
            <p:nvPr/>
          </p:nvSpPr>
          <p:spPr bwMode="auto">
            <a:xfrm>
              <a:off x="4512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6" name="Rectangle 118"/>
            <p:cNvSpPr>
              <a:spLocks noChangeArrowheads="1"/>
            </p:cNvSpPr>
            <p:nvPr/>
          </p:nvSpPr>
          <p:spPr bwMode="auto">
            <a:xfrm>
              <a:off x="4512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7" name="Rectangle 119"/>
            <p:cNvSpPr>
              <a:spLocks noChangeArrowheads="1"/>
            </p:cNvSpPr>
            <p:nvPr/>
          </p:nvSpPr>
          <p:spPr bwMode="auto">
            <a:xfrm>
              <a:off x="4512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8" name="Rectangle 120"/>
            <p:cNvSpPr>
              <a:spLocks noChangeArrowheads="1"/>
            </p:cNvSpPr>
            <p:nvPr/>
          </p:nvSpPr>
          <p:spPr bwMode="auto">
            <a:xfrm>
              <a:off x="4512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9" name="Rectangle 121"/>
            <p:cNvSpPr>
              <a:spLocks noChangeArrowheads="1"/>
            </p:cNvSpPr>
            <p:nvPr/>
          </p:nvSpPr>
          <p:spPr bwMode="auto">
            <a:xfrm>
              <a:off x="4512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0" name="Rectangle 122"/>
            <p:cNvSpPr>
              <a:spLocks noChangeArrowheads="1"/>
            </p:cNvSpPr>
            <p:nvPr/>
          </p:nvSpPr>
          <p:spPr bwMode="auto">
            <a:xfrm>
              <a:off x="4656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1" name="Rectangle 123"/>
            <p:cNvSpPr>
              <a:spLocks noChangeArrowheads="1"/>
            </p:cNvSpPr>
            <p:nvPr/>
          </p:nvSpPr>
          <p:spPr bwMode="auto">
            <a:xfrm>
              <a:off x="4656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2" name="Rectangle 124"/>
            <p:cNvSpPr>
              <a:spLocks noChangeArrowheads="1"/>
            </p:cNvSpPr>
            <p:nvPr/>
          </p:nvSpPr>
          <p:spPr bwMode="auto">
            <a:xfrm>
              <a:off x="4656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3" name="Rectangle 125"/>
            <p:cNvSpPr>
              <a:spLocks noChangeArrowheads="1"/>
            </p:cNvSpPr>
            <p:nvPr/>
          </p:nvSpPr>
          <p:spPr bwMode="auto">
            <a:xfrm>
              <a:off x="4656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4" name="Rectangle 126"/>
            <p:cNvSpPr>
              <a:spLocks noChangeArrowheads="1"/>
            </p:cNvSpPr>
            <p:nvPr/>
          </p:nvSpPr>
          <p:spPr bwMode="auto">
            <a:xfrm>
              <a:off x="4656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5" name="Rectangle 127"/>
            <p:cNvSpPr>
              <a:spLocks noChangeArrowheads="1"/>
            </p:cNvSpPr>
            <p:nvPr/>
          </p:nvSpPr>
          <p:spPr bwMode="auto">
            <a:xfrm>
              <a:off x="4800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6" name="Rectangle 128"/>
            <p:cNvSpPr>
              <a:spLocks noChangeArrowheads="1"/>
            </p:cNvSpPr>
            <p:nvPr/>
          </p:nvSpPr>
          <p:spPr bwMode="auto">
            <a:xfrm>
              <a:off x="4800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7" name="Rectangle 129"/>
            <p:cNvSpPr>
              <a:spLocks noChangeArrowheads="1"/>
            </p:cNvSpPr>
            <p:nvPr/>
          </p:nvSpPr>
          <p:spPr bwMode="auto">
            <a:xfrm>
              <a:off x="4800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8" name="Rectangle 130"/>
            <p:cNvSpPr>
              <a:spLocks noChangeArrowheads="1"/>
            </p:cNvSpPr>
            <p:nvPr/>
          </p:nvSpPr>
          <p:spPr bwMode="auto">
            <a:xfrm>
              <a:off x="4800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9" name="Rectangle 131"/>
            <p:cNvSpPr>
              <a:spLocks noChangeArrowheads="1"/>
            </p:cNvSpPr>
            <p:nvPr/>
          </p:nvSpPr>
          <p:spPr bwMode="auto">
            <a:xfrm>
              <a:off x="4800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0" name="Rectangle 132"/>
            <p:cNvSpPr>
              <a:spLocks noChangeArrowheads="1"/>
            </p:cNvSpPr>
            <p:nvPr/>
          </p:nvSpPr>
          <p:spPr bwMode="auto">
            <a:xfrm>
              <a:off x="4944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1" name="Rectangle 133"/>
            <p:cNvSpPr>
              <a:spLocks noChangeArrowheads="1"/>
            </p:cNvSpPr>
            <p:nvPr/>
          </p:nvSpPr>
          <p:spPr bwMode="auto">
            <a:xfrm>
              <a:off x="4944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2" name="Rectangle 134"/>
            <p:cNvSpPr>
              <a:spLocks noChangeArrowheads="1"/>
            </p:cNvSpPr>
            <p:nvPr/>
          </p:nvSpPr>
          <p:spPr bwMode="auto">
            <a:xfrm>
              <a:off x="4944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3" name="Rectangle 135"/>
            <p:cNvSpPr>
              <a:spLocks noChangeArrowheads="1"/>
            </p:cNvSpPr>
            <p:nvPr/>
          </p:nvSpPr>
          <p:spPr bwMode="auto">
            <a:xfrm>
              <a:off x="4944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4" name="Rectangle 136"/>
            <p:cNvSpPr>
              <a:spLocks noChangeArrowheads="1"/>
            </p:cNvSpPr>
            <p:nvPr/>
          </p:nvSpPr>
          <p:spPr bwMode="auto">
            <a:xfrm>
              <a:off x="4944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5" name="Rectangle 137"/>
            <p:cNvSpPr>
              <a:spLocks noChangeArrowheads="1"/>
            </p:cNvSpPr>
            <p:nvPr/>
          </p:nvSpPr>
          <p:spPr bwMode="auto">
            <a:xfrm>
              <a:off x="5088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6" name="Rectangle 138"/>
            <p:cNvSpPr>
              <a:spLocks noChangeArrowheads="1"/>
            </p:cNvSpPr>
            <p:nvPr/>
          </p:nvSpPr>
          <p:spPr bwMode="auto">
            <a:xfrm>
              <a:off x="5088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7" name="Rectangle 139"/>
            <p:cNvSpPr>
              <a:spLocks noChangeArrowheads="1"/>
            </p:cNvSpPr>
            <p:nvPr/>
          </p:nvSpPr>
          <p:spPr bwMode="auto">
            <a:xfrm>
              <a:off x="5088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8" name="Rectangle 140"/>
            <p:cNvSpPr>
              <a:spLocks noChangeArrowheads="1"/>
            </p:cNvSpPr>
            <p:nvPr/>
          </p:nvSpPr>
          <p:spPr bwMode="auto">
            <a:xfrm>
              <a:off x="5088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9" name="Rectangle 141"/>
            <p:cNvSpPr>
              <a:spLocks noChangeArrowheads="1"/>
            </p:cNvSpPr>
            <p:nvPr/>
          </p:nvSpPr>
          <p:spPr bwMode="auto">
            <a:xfrm>
              <a:off x="5088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50" name="Rectangle 142"/>
            <p:cNvSpPr>
              <a:spLocks noChangeArrowheads="1"/>
            </p:cNvSpPr>
            <p:nvPr/>
          </p:nvSpPr>
          <p:spPr bwMode="auto">
            <a:xfrm>
              <a:off x="5232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51" name="Rectangle 143"/>
            <p:cNvSpPr>
              <a:spLocks noChangeArrowheads="1"/>
            </p:cNvSpPr>
            <p:nvPr/>
          </p:nvSpPr>
          <p:spPr bwMode="auto">
            <a:xfrm>
              <a:off x="5232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52" name="Rectangle 144"/>
            <p:cNvSpPr>
              <a:spLocks noChangeArrowheads="1"/>
            </p:cNvSpPr>
            <p:nvPr/>
          </p:nvSpPr>
          <p:spPr bwMode="auto">
            <a:xfrm>
              <a:off x="5232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53" name="Rectangle 145"/>
            <p:cNvSpPr>
              <a:spLocks noChangeArrowheads="1"/>
            </p:cNvSpPr>
            <p:nvPr/>
          </p:nvSpPr>
          <p:spPr bwMode="auto">
            <a:xfrm>
              <a:off x="5232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54" name="Rectangle 146"/>
            <p:cNvSpPr>
              <a:spLocks noChangeArrowheads="1"/>
            </p:cNvSpPr>
            <p:nvPr/>
          </p:nvSpPr>
          <p:spPr bwMode="auto">
            <a:xfrm>
              <a:off x="5232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55" name="Rectangle 147"/>
            <p:cNvSpPr>
              <a:spLocks noChangeArrowheads="1"/>
            </p:cNvSpPr>
            <p:nvPr/>
          </p:nvSpPr>
          <p:spPr bwMode="auto">
            <a:xfrm>
              <a:off x="5376" y="32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56" name="Rectangle 148"/>
            <p:cNvSpPr>
              <a:spLocks noChangeArrowheads="1"/>
            </p:cNvSpPr>
            <p:nvPr/>
          </p:nvSpPr>
          <p:spPr bwMode="auto">
            <a:xfrm>
              <a:off x="5376" y="34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57" name="Rectangle 149"/>
            <p:cNvSpPr>
              <a:spLocks noChangeArrowheads="1"/>
            </p:cNvSpPr>
            <p:nvPr/>
          </p:nvSpPr>
          <p:spPr bwMode="auto">
            <a:xfrm>
              <a:off x="5376" y="35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58" name="Rectangle 150"/>
            <p:cNvSpPr>
              <a:spLocks noChangeArrowheads="1"/>
            </p:cNvSpPr>
            <p:nvPr/>
          </p:nvSpPr>
          <p:spPr bwMode="auto">
            <a:xfrm>
              <a:off x="5376" y="36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59" name="Rectangle 151"/>
            <p:cNvSpPr>
              <a:spLocks noChangeArrowheads="1"/>
            </p:cNvSpPr>
            <p:nvPr/>
          </p:nvSpPr>
          <p:spPr bwMode="auto">
            <a:xfrm>
              <a:off x="5376" y="38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0" name="Rectangle 152"/>
            <p:cNvSpPr>
              <a:spLocks noChangeArrowheads="1"/>
            </p:cNvSpPr>
            <p:nvPr/>
          </p:nvSpPr>
          <p:spPr bwMode="auto">
            <a:xfrm>
              <a:off x="4080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1" name="Rectangle 153"/>
            <p:cNvSpPr>
              <a:spLocks noChangeArrowheads="1"/>
            </p:cNvSpPr>
            <p:nvPr/>
          </p:nvSpPr>
          <p:spPr bwMode="auto">
            <a:xfrm>
              <a:off x="4224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2" name="Rectangle 154"/>
            <p:cNvSpPr>
              <a:spLocks noChangeArrowheads="1"/>
            </p:cNvSpPr>
            <p:nvPr/>
          </p:nvSpPr>
          <p:spPr bwMode="auto">
            <a:xfrm>
              <a:off x="4368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3" name="Rectangle 155"/>
            <p:cNvSpPr>
              <a:spLocks noChangeArrowheads="1"/>
            </p:cNvSpPr>
            <p:nvPr/>
          </p:nvSpPr>
          <p:spPr bwMode="auto">
            <a:xfrm>
              <a:off x="4512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4" name="Rectangle 156"/>
            <p:cNvSpPr>
              <a:spLocks noChangeArrowheads="1"/>
            </p:cNvSpPr>
            <p:nvPr/>
          </p:nvSpPr>
          <p:spPr bwMode="auto">
            <a:xfrm>
              <a:off x="4656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5" name="Rectangle 157"/>
            <p:cNvSpPr>
              <a:spLocks noChangeArrowheads="1"/>
            </p:cNvSpPr>
            <p:nvPr/>
          </p:nvSpPr>
          <p:spPr bwMode="auto">
            <a:xfrm>
              <a:off x="4800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6" name="Rectangle 158"/>
            <p:cNvSpPr>
              <a:spLocks noChangeArrowheads="1"/>
            </p:cNvSpPr>
            <p:nvPr/>
          </p:nvSpPr>
          <p:spPr bwMode="auto">
            <a:xfrm>
              <a:off x="4944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7" name="Rectangle 159"/>
            <p:cNvSpPr>
              <a:spLocks noChangeArrowheads="1"/>
            </p:cNvSpPr>
            <p:nvPr/>
          </p:nvSpPr>
          <p:spPr bwMode="auto">
            <a:xfrm>
              <a:off x="5088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8" name="Rectangle 160"/>
            <p:cNvSpPr>
              <a:spLocks noChangeArrowheads="1"/>
            </p:cNvSpPr>
            <p:nvPr/>
          </p:nvSpPr>
          <p:spPr bwMode="auto">
            <a:xfrm>
              <a:off x="5232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69" name="Rectangle 161"/>
            <p:cNvSpPr>
              <a:spLocks noChangeArrowheads="1"/>
            </p:cNvSpPr>
            <p:nvPr/>
          </p:nvSpPr>
          <p:spPr bwMode="auto">
            <a:xfrm>
              <a:off x="5376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70" name="Rectangle 162"/>
            <p:cNvSpPr>
              <a:spLocks noChangeArrowheads="1"/>
            </p:cNvSpPr>
            <p:nvPr/>
          </p:nvSpPr>
          <p:spPr bwMode="auto">
            <a:xfrm>
              <a:off x="4656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71" name="Freeform 163"/>
            <p:cNvSpPr>
              <a:spLocks/>
            </p:cNvSpPr>
            <p:nvPr/>
          </p:nvSpPr>
          <p:spPr bwMode="auto">
            <a:xfrm flipH="1" flipV="1">
              <a:off x="4176" y="3312"/>
              <a:ext cx="1152" cy="720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0" y="1152"/>
                </a:cxn>
                <a:cxn ang="0">
                  <a:pos x="912" y="768"/>
                </a:cxn>
                <a:cxn ang="0">
                  <a:pos x="528" y="0"/>
                </a:cxn>
              </a:cxnLst>
              <a:rect l="0" t="0" r="r" b="b"/>
              <a:pathLst>
                <a:path w="912" h="1152">
                  <a:moveTo>
                    <a:pt x="528" y="0"/>
                  </a:moveTo>
                  <a:lnTo>
                    <a:pt x="0" y="1152"/>
                  </a:lnTo>
                  <a:lnTo>
                    <a:pt x="912" y="768"/>
                  </a:lnTo>
                  <a:lnTo>
                    <a:pt x="528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572" name="Line 164"/>
            <p:cNvSpPr>
              <a:spLocks noChangeShapeType="1"/>
            </p:cNvSpPr>
            <p:nvPr/>
          </p:nvSpPr>
          <p:spPr bwMode="auto">
            <a:xfrm>
              <a:off x="4656" y="2448"/>
              <a:ext cx="0" cy="15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573" name="Line 165"/>
            <p:cNvSpPr>
              <a:spLocks noChangeShapeType="1"/>
            </p:cNvSpPr>
            <p:nvPr/>
          </p:nvSpPr>
          <p:spPr bwMode="auto">
            <a:xfrm>
              <a:off x="5328" y="1776"/>
              <a:ext cx="0" cy="15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574" name="Line 166"/>
            <p:cNvSpPr>
              <a:spLocks noChangeShapeType="1"/>
            </p:cNvSpPr>
            <p:nvPr/>
          </p:nvSpPr>
          <p:spPr bwMode="auto">
            <a:xfrm>
              <a:off x="4176" y="2016"/>
              <a:ext cx="0" cy="15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575" name="Text Box 167"/>
            <p:cNvSpPr txBox="1">
              <a:spLocks noChangeArrowheads="1"/>
            </p:cNvSpPr>
            <p:nvPr/>
          </p:nvSpPr>
          <p:spPr bwMode="auto">
            <a:xfrm>
              <a:off x="4032" y="2640"/>
              <a:ext cx="826" cy="577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x, y 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r, g, b, a 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i="1"/>
                <a:t>( depth )</a:t>
              </a:r>
            </a:p>
          </p:txBody>
        </p:sp>
      </p:grpSp>
      <p:grpSp>
        <p:nvGrpSpPr>
          <p:cNvPr id="6" name="Group 168"/>
          <p:cNvGrpSpPr>
            <a:grpSpLocks/>
          </p:cNvGrpSpPr>
          <p:nvPr/>
        </p:nvGrpSpPr>
        <p:grpSpPr bwMode="auto">
          <a:xfrm>
            <a:off x="3886200" y="5257800"/>
            <a:ext cx="4038600" cy="838200"/>
            <a:chOff x="2448" y="3312"/>
            <a:chExt cx="2544" cy="528"/>
          </a:xfrm>
        </p:grpSpPr>
        <p:sp>
          <p:nvSpPr>
            <p:cNvPr id="145577" name="AutoShape 169"/>
            <p:cNvSpPr>
              <a:spLocks noChangeArrowheads="1"/>
            </p:cNvSpPr>
            <p:nvPr/>
          </p:nvSpPr>
          <p:spPr bwMode="auto">
            <a:xfrm>
              <a:off x="2448" y="3312"/>
              <a:ext cx="912" cy="52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PIXEL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SHADER</a:t>
              </a:r>
            </a:p>
          </p:txBody>
        </p:sp>
        <p:sp>
          <p:nvSpPr>
            <p:cNvPr id="145578" name="Line 170"/>
            <p:cNvSpPr>
              <a:spLocks noChangeShapeType="1"/>
            </p:cNvSpPr>
            <p:nvPr/>
          </p:nvSpPr>
          <p:spPr bwMode="auto">
            <a:xfrm flipH="1">
              <a:off x="3360" y="3600"/>
              <a:ext cx="13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579" name="AutoShape 171"/>
            <p:cNvSpPr>
              <a:spLocks noChangeArrowheads="1"/>
            </p:cNvSpPr>
            <p:nvPr/>
          </p:nvSpPr>
          <p:spPr bwMode="auto">
            <a:xfrm>
              <a:off x="4752" y="3504"/>
              <a:ext cx="240" cy="240"/>
            </a:xfrm>
            <a:prstGeom prst="flowChartConnector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Graphics Pipeline</a:t>
            </a:r>
          </a:p>
        </p:txBody>
      </p:sp>
      <p:sp>
        <p:nvSpPr>
          <p:cNvPr id="493581" name="Rectangle 13"/>
          <p:cNvSpPr>
            <a:spLocks noChangeArrowheads="1"/>
          </p:cNvSpPr>
          <p:nvPr/>
        </p:nvSpPr>
        <p:spPr bwMode="auto">
          <a:xfrm>
            <a:off x="398463" y="1076325"/>
            <a:ext cx="2655887" cy="684213"/>
          </a:xfrm>
          <a:prstGeom prst="rect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Modeling </a:t>
            </a:r>
            <a:br>
              <a:rPr lang="en-US" sz="1800"/>
            </a:br>
            <a:r>
              <a:rPr lang="en-US" sz="1800"/>
              <a:t>Transformations</a:t>
            </a:r>
          </a:p>
        </p:txBody>
      </p:sp>
      <p:sp>
        <p:nvSpPr>
          <p:cNvPr id="493582" name="Rectangle 14"/>
          <p:cNvSpPr>
            <a:spLocks noChangeArrowheads="1"/>
          </p:cNvSpPr>
          <p:nvPr/>
        </p:nvSpPr>
        <p:spPr bwMode="auto">
          <a:xfrm>
            <a:off x="398463" y="1835150"/>
            <a:ext cx="2655887" cy="684213"/>
          </a:xfrm>
          <a:prstGeom prst="rect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Illumination</a:t>
            </a:r>
          </a:p>
          <a:p>
            <a:r>
              <a:rPr lang="en-US" sz="1800"/>
              <a:t>(Shading)</a:t>
            </a:r>
          </a:p>
        </p:txBody>
      </p:sp>
      <p:sp>
        <p:nvSpPr>
          <p:cNvPr id="493583" name="Rectangle 15"/>
          <p:cNvSpPr>
            <a:spLocks noChangeArrowheads="1"/>
          </p:cNvSpPr>
          <p:nvPr/>
        </p:nvSpPr>
        <p:spPr bwMode="auto">
          <a:xfrm>
            <a:off x="398463" y="2593975"/>
            <a:ext cx="2655887" cy="684213"/>
          </a:xfrm>
          <a:prstGeom prst="rect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Viewing Transformation</a:t>
            </a:r>
          </a:p>
          <a:p>
            <a:r>
              <a:rPr lang="en-US" sz="1800"/>
              <a:t>(Perspective / Orthographic)</a:t>
            </a:r>
          </a:p>
        </p:txBody>
      </p:sp>
      <p:sp>
        <p:nvSpPr>
          <p:cNvPr id="493584" name="Rectangle 16"/>
          <p:cNvSpPr>
            <a:spLocks noChangeArrowheads="1"/>
          </p:cNvSpPr>
          <p:nvPr/>
        </p:nvSpPr>
        <p:spPr bwMode="auto">
          <a:xfrm>
            <a:off x="398463" y="3352800"/>
            <a:ext cx="2655887" cy="684213"/>
          </a:xfrm>
          <a:prstGeom prst="rect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Clipping</a:t>
            </a:r>
          </a:p>
        </p:txBody>
      </p:sp>
      <p:sp>
        <p:nvSpPr>
          <p:cNvPr id="493585" name="Rectangle 17"/>
          <p:cNvSpPr>
            <a:spLocks noChangeArrowheads="1"/>
          </p:cNvSpPr>
          <p:nvPr/>
        </p:nvSpPr>
        <p:spPr bwMode="auto">
          <a:xfrm>
            <a:off x="398463" y="4111625"/>
            <a:ext cx="2655887" cy="684213"/>
          </a:xfrm>
          <a:prstGeom prst="rect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Projection </a:t>
            </a:r>
            <a:br>
              <a:rPr lang="en-US" sz="1800"/>
            </a:br>
            <a:r>
              <a:rPr lang="en-US" sz="1800"/>
              <a:t>(to Screen Space)</a:t>
            </a:r>
          </a:p>
        </p:txBody>
      </p:sp>
      <p:sp>
        <p:nvSpPr>
          <p:cNvPr id="493586" name="Rectangle 18"/>
          <p:cNvSpPr>
            <a:spLocks noChangeArrowheads="1"/>
          </p:cNvSpPr>
          <p:nvPr/>
        </p:nvSpPr>
        <p:spPr bwMode="auto">
          <a:xfrm>
            <a:off x="398463" y="4872038"/>
            <a:ext cx="2655887" cy="684212"/>
          </a:xfrm>
          <a:prstGeom prst="rect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Scan Conversion</a:t>
            </a:r>
            <a:br>
              <a:rPr lang="en-US" sz="1800"/>
            </a:br>
            <a:r>
              <a:rPr lang="en-US" sz="1800"/>
              <a:t>(Rasterization)</a:t>
            </a:r>
          </a:p>
        </p:txBody>
      </p:sp>
      <p:sp>
        <p:nvSpPr>
          <p:cNvPr id="493587" name="Rectangle 19"/>
          <p:cNvSpPr>
            <a:spLocks noChangeArrowheads="1"/>
          </p:cNvSpPr>
          <p:nvPr/>
        </p:nvSpPr>
        <p:spPr bwMode="auto">
          <a:xfrm>
            <a:off x="398463" y="5630863"/>
            <a:ext cx="2655887" cy="684212"/>
          </a:xfrm>
          <a:prstGeom prst="rect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Visibility / Display</a:t>
            </a:r>
          </a:p>
        </p:txBody>
      </p:sp>
      <p:pic>
        <p:nvPicPr>
          <p:cNvPr id="493592" name="Picture 24"/>
          <p:cNvPicPr>
            <a:picLocks noChangeAspect="1" noChangeArrowheads="1"/>
          </p:cNvPicPr>
          <p:nvPr/>
        </p:nvPicPr>
        <p:blipFill>
          <a:blip r:embed="rId2" cstate="print"/>
          <a:srcRect t="20293" r="4155" b="18875"/>
          <a:stretch>
            <a:fillRect/>
          </a:stretch>
        </p:blipFill>
        <p:spPr bwMode="auto">
          <a:xfrm>
            <a:off x="3660775" y="1076325"/>
            <a:ext cx="5237163" cy="32639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493595" name="Picture 27"/>
          <p:cNvPicPr>
            <a:picLocks noChangeAspect="1" noChangeArrowheads="1"/>
          </p:cNvPicPr>
          <p:nvPr/>
        </p:nvPicPr>
        <p:blipFill>
          <a:blip r:embed="rId2" cstate="print"/>
          <a:srcRect t="81094"/>
          <a:stretch>
            <a:fillRect/>
          </a:stretch>
        </p:blipFill>
        <p:spPr bwMode="auto">
          <a:xfrm>
            <a:off x="3586163" y="5402263"/>
            <a:ext cx="5464175" cy="101441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493596" name="AutoShape 28"/>
          <p:cNvSpPr>
            <a:spLocks noChangeArrowheads="1"/>
          </p:cNvSpPr>
          <p:nvPr/>
        </p:nvSpPr>
        <p:spPr bwMode="auto">
          <a:xfrm>
            <a:off x="3128963" y="1150938"/>
            <a:ext cx="531812" cy="531812"/>
          </a:xfrm>
          <a:prstGeom prst="leftArrow">
            <a:avLst>
              <a:gd name="adj1" fmla="val 49852"/>
              <a:gd name="adj2" fmla="val 56444"/>
            </a:avLst>
          </a:prstGeom>
          <a:solidFill>
            <a:srgbClr val="FF0000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99" name="AutoShape 31"/>
          <p:cNvSpPr>
            <a:spLocks noChangeArrowheads="1"/>
          </p:cNvSpPr>
          <p:nvPr/>
        </p:nvSpPr>
        <p:spPr bwMode="auto">
          <a:xfrm rot="10800000">
            <a:off x="3130550" y="5705475"/>
            <a:ext cx="531813" cy="531813"/>
          </a:xfrm>
          <a:prstGeom prst="leftArrow">
            <a:avLst>
              <a:gd name="adj1" fmla="val 61194"/>
              <a:gd name="adj2" fmla="val 60972"/>
            </a:avLst>
          </a:prstGeom>
          <a:solidFill>
            <a:srgbClr val="FF0000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GPU - Programmable Graphics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Graphics APIs offer </a:t>
            </a:r>
            <a:r>
              <a:rPr lang="en-US" dirty="0" err="1" smtClean="0"/>
              <a:t>shader</a:t>
            </a:r>
            <a:r>
              <a:rPr lang="en-US" dirty="0" smtClean="0"/>
              <a:t> programming facilities</a:t>
            </a:r>
          </a:p>
          <a:p>
            <a:pPr lvl="1"/>
            <a:r>
              <a:rPr lang="en-US" dirty="0" smtClean="0"/>
              <a:t>Microsoft Direct3D API (9.0+) </a:t>
            </a:r>
          </a:p>
          <a:p>
            <a:pPr lvl="2"/>
            <a:r>
              <a:rPr lang="en-US" dirty="0" smtClean="0"/>
              <a:t>High Level Shader Language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HLSL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OpenGL API (2.0+) </a:t>
            </a:r>
          </a:p>
          <a:p>
            <a:pPr lvl="2"/>
            <a:r>
              <a:rPr lang="en-US" dirty="0" smtClean="0"/>
              <a:t>OpenGL Shading Language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GLSL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NVidia’s</a:t>
            </a:r>
            <a:r>
              <a:rPr lang="en-US" dirty="0" smtClean="0"/>
              <a:t> shading language – similar to HLSL</a:t>
            </a:r>
          </a:p>
          <a:p>
            <a:pPr lvl="2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</a:t>
            </a:r>
            <a:r>
              <a:rPr lang="en-US" dirty="0" smtClean="0"/>
              <a:t> (C for Graphics) </a:t>
            </a:r>
          </a:p>
          <a:p>
            <a:r>
              <a:rPr lang="en-US" sz="2400" dirty="0" err="1" smtClean="0"/>
              <a:t>Shaders</a:t>
            </a:r>
            <a:r>
              <a:rPr lang="en-US" sz="2400" dirty="0" smtClean="0"/>
              <a:t> are typically written in a high level language (GLSL, HLSL, Cg) which are then compiled to API assembly instructions.</a:t>
            </a:r>
          </a:p>
          <a:p>
            <a:pPr lvl="1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</a:t>
            </a:r>
            <a:r>
              <a:rPr lang="en-US" sz="2000" dirty="0" smtClean="0"/>
              <a:t> - Low-level shading language</a:t>
            </a:r>
          </a:p>
          <a:p>
            <a:r>
              <a:rPr lang="en-US" dirty="0" smtClean="0"/>
              <a:t>The GPU driver takes this API assembly and compiles it to the machine code used by the specific GPU</a:t>
            </a:r>
          </a:p>
          <a:p>
            <a:pPr lvl="1"/>
            <a:endParaRPr lang="en-US" sz="21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</a:t>
            </a:r>
            <a:r>
              <a:rPr lang="en-US" dirty="0" err="1" smtClean="0"/>
              <a:t>Shaders</a:t>
            </a:r>
            <a:r>
              <a:rPr lang="en-US" dirty="0" smtClean="0"/>
              <a:t>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Modify parts of the fixed-function graphics pipeline.</a:t>
            </a:r>
          </a:p>
          <a:p>
            <a:r>
              <a:rPr lang="en-US" dirty="0" smtClean="0"/>
              <a:t>Achieve realistic effects in </a:t>
            </a:r>
            <a:r>
              <a:rPr lang="en-US" u="sng" dirty="0" smtClean="0"/>
              <a:t>real-time!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200400"/>
            <a:ext cx="1685925" cy="1838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590800"/>
            <a:ext cx="5476875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811F14-F661-4B67-AEE8-EB24DC6B97FE}" type="slidenum">
              <a:rPr lang="en-US" altLang="en-US" sz="1200">
                <a:latin typeface="Garamond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3907" r="20766" b="50000"/>
          <a:stretch>
            <a:fillRect/>
          </a:stretch>
        </p:blipFill>
        <p:spPr bwMode="auto">
          <a:xfrm>
            <a:off x="6926263" y="1920875"/>
            <a:ext cx="197802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"/>
          <a:stretch>
            <a:fillRect/>
          </a:stretch>
        </p:blipFill>
        <p:spPr bwMode="auto">
          <a:xfrm>
            <a:off x="3028950" y="2992438"/>
            <a:ext cx="1392238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>
          <a:xfrm>
            <a:off x="400050" y="106363"/>
            <a:ext cx="8229600" cy="1139825"/>
          </a:xfrm>
        </p:spPr>
        <p:txBody>
          <a:bodyPr/>
          <a:lstStyle/>
          <a:p>
            <a:r>
              <a:rPr lang="en-US" altLang="en-US" smtClean="0"/>
              <a:t>The Graphics Pipeline</a:t>
            </a:r>
            <a:endParaRPr lang="el-GR" altLang="en-US" smtClean="0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15888" y="2019300"/>
            <a:ext cx="12985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Ορισμός </a:t>
            </a:r>
            <a:br>
              <a:rPr lang="el-GR" altLang="en-US" sz="1600"/>
            </a:br>
            <a:r>
              <a:rPr lang="el-GR" altLang="en-US" sz="1600"/>
              <a:t>αντικειμένου</a:t>
            </a:r>
            <a:br>
              <a:rPr lang="el-GR" altLang="en-US" sz="1600"/>
            </a:br>
            <a:r>
              <a:rPr lang="el-GR" altLang="en-US" sz="1600"/>
              <a:t>(</a:t>
            </a:r>
            <a:r>
              <a:rPr lang="en-US" altLang="en-US" sz="1600"/>
              <a:t>Object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definition</a:t>
            </a:r>
            <a:r>
              <a:rPr lang="el-GR" altLang="en-US" sz="1600"/>
              <a:t>)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1584325" y="1897063"/>
            <a:ext cx="153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1454150" y="1416050"/>
            <a:ext cx="17287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400" b="1">
                <a:solidFill>
                  <a:srgbClr val="0033CC"/>
                </a:solidFill>
              </a:rPr>
              <a:t>Μετασχηματισμός μοντελοποίησης</a:t>
            </a:r>
            <a:endParaRPr lang="en-US" altLang="en-US" sz="1400" b="1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</a:rPr>
              <a:t>(GTM)</a:t>
            </a:r>
            <a:endParaRPr lang="el-GR" altLang="en-US" sz="1400" b="1">
              <a:solidFill>
                <a:srgbClr val="0033CC"/>
              </a:solidFill>
            </a:endParaRP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19050" y="1333500"/>
            <a:ext cx="1581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Τοπικές  συντεταγμένες</a:t>
            </a: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90488" y="2020888"/>
            <a:ext cx="1338262" cy="102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n-US" sz="1800"/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3055938" y="1393825"/>
            <a:ext cx="1598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Παγκόσμιες  συντεταγμένες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3030538" y="2020888"/>
            <a:ext cx="1338262" cy="102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n-US" sz="1800"/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3135313" y="1976438"/>
            <a:ext cx="1020762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Σύνθεση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σκηνής</a:t>
            </a:r>
            <a:r>
              <a:rPr lang="en-US" altLang="en-US" sz="1600"/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ορισμός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κάμερας</a:t>
            </a:r>
            <a:r>
              <a:rPr lang="el-GR" altLang="en-US" sz="1800"/>
              <a:t> </a:t>
            </a:r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4303713" y="1903413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6675438" y="1604963"/>
            <a:ext cx="9075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solidFill>
                  <a:srgbClr val="0033CC"/>
                </a:solidFill>
              </a:rPr>
              <a:t>Viewing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solidFill>
                  <a:srgbClr val="0033CC"/>
                </a:solidFill>
              </a:rPr>
              <a:t>matrix </a:t>
            </a:r>
            <a:endParaRPr lang="en-US" altLang="en-US" sz="1400" b="1" dirty="0">
              <a:solidFill>
                <a:srgbClr val="0033CC"/>
              </a:solidFill>
            </a:endParaRP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7693025" y="1116013"/>
            <a:ext cx="14986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Συντεταγμένες παρατηρητή  </a:t>
            </a:r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>
            <a:off x="6719888" y="1903413"/>
            <a:ext cx="95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6302375" y="4127500"/>
            <a:ext cx="22939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Κανονική Προοπτική -</a:t>
            </a:r>
            <a:br>
              <a:rPr lang="el-GR" altLang="en-US" sz="1600"/>
            </a:br>
            <a:r>
              <a:rPr lang="en-GB" altLang="en-US" sz="1600"/>
              <a:t>(</a:t>
            </a:r>
            <a:r>
              <a:rPr lang="en-US" altLang="en-US" sz="1600"/>
              <a:t>canonical Perspective)</a:t>
            </a:r>
            <a:endParaRPr lang="el-GR" altLang="en-US" sz="1600"/>
          </a:p>
        </p:txBody>
      </p:sp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6386513" y="4918075"/>
            <a:ext cx="1338262" cy="102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n-US" sz="1800"/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6557963" y="5108575"/>
            <a:ext cx="12128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αποκοπή (</a:t>
            </a:r>
            <a:r>
              <a:rPr lang="en-US" altLang="en-US" sz="1600"/>
              <a:t>clipping</a:t>
            </a:r>
            <a:r>
              <a:rPr lang="el-GR" altLang="en-US" sz="1600"/>
              <a:t>)</a:t>
            </a:r>
          </a:p>
        </p:txBody>
      </p:sp>
      <p:sp>
        <p:nvSpPr>
          <p:cNvPr id="23574" name="Freeform 21"/>
          <p:cNvSpPr>
            <a:spLocks/>
          </p:cNvSpPr>
          <p:nvPr/>
        </p:nvSpPr>
        <p:spPr bwMode="auto">
          <a:xfrm>
            <a:off x="8070850" y="2154238"/>
            <a:ext cx="1073150" cy="3305175"/>
          </a:xfrm>
          <a:custGeom>
            <a:avLst/>
            <a:gdLst>
              <a:gd name="T0" fmla="*/ 2147483646 w 1269"/>
              <a:gd name="T1" fmla="*/ 0 h 1925"/>
              <a:gd name="T2" fmla="*/ 2147483646 w 1269"/>
              <a:gd name="T3" fmla="*/ 2147483646 h 1925"/>
              <a:gd name="T4" fmla="*/ 0 w 1269"/>
              <a:gd name="T5" fmla="*/ 2147483646 h 1925"/>
              <a:gd name="T6" fmla="*/ 0 60000 65536"/>
              <a:gd name="T7" fmla="*/ 0 60000 65536"/>
              <a:gd name="T8" fmla="*/ 0 60000 65536"/>
              <a:gd name="T9" fmla="*/ 0 w 1269"/>
              <a:gd name="T10" fmla="*/ 0 h 1925"/>
              <a:gd name="T11" fmla="*/ 1269 w 1269"/>
              <a:gd name="T12" fmla="*/ 1925 h 19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9" h="1925">
                <a:moveTo>
                  <a:pt x="871" y="0"/>
                </a:moveTo>
                <a:cubicBezTo>
                  <a:pt x="1070" y="317"/>
                  <a:pt x="1269" y="634"/>
                  <a:pt x="1124" y="955"/>
                </a:cubicBezTo>
                <a:cubicBezTo>
                  <a:pt x="979" y="1276"/>
                  <a:pt x="489" y="1600"/>
                  <a:pt x="0" y="19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3243263" y="4059238"/>
            <a:ext cx="185896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400"/>
              <a:t>Κανονική Παράλληλη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400"/>
              <a:t>(</a:t>
            </a:r>
            <a:r>
              <a:rPr lang="en-GB" altLang="en-US" sz="1400" b="1"/>
              <a:t>normalised device </a:t>
            </a:r>
            <a:endParaRPr lang="el-GR" altLang="en-US" sz="1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b="1"/>
              <a:t>Coordinates</a:t>
            </a:r>
            <a:r>
              <a:rPr lang="el-GR" altLang="en-US" sz="1400" b="1"/>
              <a:t>)</a:t>
            </a:r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 flipH="1">
            <a:off x="1196975" y="4705350"/>
            <a:ext cx="2141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306388" y="3989388"/>
            <a:ext cx="10604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Display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space</a:t>
            </a:r>
            <a:endParaRPr lang="el-GR" altLang="en-US" sz="1800"/>
          </a:p>
        </p:txBody>
      </p:sp>
      <p:sp>
        <p:nvSpPr>
          <p:cNvPr id="23579" name="Rectangle 26"/>
          <p:cNvSpPr>
            <a:spLocks noChangeArrowheads="1"/>
          </p:cNvSpPr>
          <p:nvPr/>
        </p:nvSpPr>
        <p:spPr bwMode="auto">
          <a:xfrm>
            <a:off x="76200" y="4911725"/>
            <a:ext cx="1338263" cy="102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n-US" sz="1800"/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155575" y="521493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Set pixels</a:t>
            </a:r>
            <a:endParaRPr lang="el-GR" altLang="en-US" sz="1800"/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1601788" y="4233863"/>
            <a:ext cx="1639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</a:rPr>
              <a:t>Drop the z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</a:rPr>
              <a:t>Map to view-port </a:t>
            </a:r>
          </a:p>
        </p:txBody>
      </p:sp>
      <p:pic>
        <p:nvPicPr>
          <p:cNvPr id="23582" name="Picture 29"/>
          <p:cNvPicPr>
            <a:picLocks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350" y="3071813"/>
            <a:ext cx="1685925" cy="647700"/>
          </a:xfrm>
          <a:noFill/>
        </p:spPr>
      </p:pic>
      <p:pic>
        <p:nvPicPr>
          <p:cNvPr id="23583" name="Picture 30" descr="clip3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5715000"/>
            <a:ext cx="15970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5754688"/>
            <a:ext cx="15859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3327400" y="4906963"/>
            <a:ext cx="1644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Rasterisation,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Lighting</a:t>
            </a:r>
            <a:r>
              <a:rPr lang="en-US" altLang="en-US" sz="1800">
                <a:solidFill>
                  <a:srgbClr val="FF0000"/>
                </a:solidFill>
              </a:rPr>
              <a:t>*</a:t>
            </a:r>
            <a:r>
              <a:rPr lang="en-US" altLang="en-US" sz="1800"/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Visibility</a:t>
            </a:r>
            <a:r>
              <a:rPr lang="en-US" altLang="en-US" sz="1800">
                <a:solidFill>
                  <a:srgbClr val="FF0000"/>
                </a:solidFill>
              </a:rPr>
              <a:t>*</a:t>
            </a:r>
            <a:endParaRPr lang="el-GR" altLang="en-US" sz="1800">
              <a:solidFill>
                <a:srgbClr val="FF0000"/>
              </a:solidFill>
            </a:endParaRPr>
          </a:p>
        </p:txBody>
      </p:sp>
      <p:sp>
        <p:nvSpPr>
          <p:cNvPr id="23586" name="Rectangle 33"/>
          <p:cNvSpPr>
            <a:spLocks noChangeArrowheads="1"/>
          </p:cNvSpPr>
          <p:nvPr/>
        </p:nvSpPr>
        <p:spPr bwMode="auto">
          <a:xfrm>
            <a:off x="3325813" y="4918075"/>
            <a:ext cx="1562100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n-US" sz="1800"/>
          </a:p>
        </p:txBody>
      </p:sp>
      <p:pic>
        <p:nvPicPr>
          <p:cNvPr id="23587" name="Picture 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5" t="10576" r="10925" b="17036"/>
          <a:stretch>
            <a:fillRect/>
          </a:stretch>
        </p:blipFill>
        <p:spPr bwMode="auto">
          <a:xfrm>
            <a:off x="174625" y="5713413"/>
            <a:ext cx="116522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8" name="Rectangle 35"/>
          <p:cNvSpPr>
            <a:spLocks noChangeArrowheads="1"/>
          </p:cNvSpPr>
          <p:nvPr/>
        </p:nvSpPr>
        <p:spPr bwMode="auto">
          <a:xfrm>
            <a:off x="5411788" y="2020888"/>
            <a:ext cx="1338262" cy="102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n-US" sz="1800"/>
          </a:p>
        </p:txBody>
      </p:sp>
      <p:sp>
        <p:nvSpPr>
          <p:cNvPr id="23589" name="Rectangle 36"/>
          <p:cNvSpPr>
            <a:spLocks noChangeArrowheads="1"/>
          </p:cNvSpPr>
          <p:nvPr/>
        </p:nvSpPr>
        <p:spPr bwMode="auto">
          <a:xfrm>
            <a:off x="5559425" y="2268538"/>
            <a:ext cx="10842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Φωτισμός</a:t>
            </a:r>
            <a:br>
              <a:rPr lang="el-GR" altLang="en-US" sz="1600"/>
            </a:br>
            <a:r>
              <a:rPr lang="el-GR" altLang="en-US" sz="1600"/>
              <a:t>(</a:t>
            </a:r>
            <a:r>
              <a:rPr lang="en-US" altLang="en-US" sz="1600"/>
              <a:t>Lighting</a:t>
            </a:r>
            <a:r>
              <a:rPr lang="el-GR" altLang="en-US" sz="1600"/>
              <a:t>)</a:t>
            </a:r>
            <a:endParaRPr lang="en-US" altLang="en-US" sz="1600"/>
          </a:p>
        </p:txBody>
      </p:sp>
      <p:pic>
        <p:nvPicPr>
          <p:cNvPr id="23590" name="Picture 3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3062288"/>
            <a:ext cx="784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91" name="Line 38"/>
          <p:cNvSpPr>
            <a:spLocks noChangeShapeType="1"/>
          </p:cNvSpPr>
          <p:nvPr/>
        </p:nvSpPr>
        <p:spPr bwMode="auto">
          <a:xfrm flipH="1">
            <a:off x="4835525" y="4781550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Text Box 39"/>
          <p:cNvSpPr txBox="1">
            <a:spLocks noChangeArrowheads="1"/>
          </p:cNvSpPr>
          <p:nvPr/>
        </p:nvSpPr>
        <p:spPr bwMode="auto">
          <a:xfrm>
            <a:off x="5291138" y="1371600"/>
            <a:ext cx="1598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1600"/>
              <a:t>Παγκόσμιες  συντεταγμένες</a:t>
            </a:r>
          </a:p>
        </p:txBody>
      </p:sp>
    </p:spTree>
    <p:extLst>
      <p:ext uri="{BB962C8B-B14F-4D97-AF65-F5344CB8AC3E}">
        <p14:creationId xmlns:p14="http://schemas.microsoft.com/office/powerpoint/2010/main" val="1646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</a:t>
            </a:r>
            <a:r>
              <a:rPr lang="en-US" dirty="0" err="1" smtClean="0"/>
              <a:t>Raytracing</a:t>
            </a:r>
            <a:r>
              <a:rPr lang="en-US" dirty="0" smtClean="0"/>
              <a:t>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382000" cy="4937760"/>
          </a:xfrm>
        </p:spPr>
        <p:txBody>
          <a:bodyPr/>
          <a:lstStyle/>
          <a:p>
            <a:r>
              <a:rPr lang="en-US" dirty="0" err="1" smtClean="0"/>
              <a:t>Raytracing</a:t>
            </a:r>
            <a:r>
              <a:rPr lang="en-US" dirty="0" smtClean="0"/>
              <a:t> at 15fps with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GeForce</a:t>
            </a:r>
            <a:r>
              <a:rPr lang="en-US" dirty="0" smtClean="0"/>
              <a:t> 400/500 GPUs.</a:t>
            </a:r>
          </a:p>
          <a:p>
            <a:r>
              <a:rPr lang="en-US" dirty="0" smtClean="0"/>
              <a:t>New advances demonstrate Real-time </a:t>
            </a:r>
            <a:r>
              <a:rPr lang="en-US" dirty="0" err="1" smtClean="0"/>
              <a:t>Raytracing</a:t>
            </a:r>
            <a:r>
              <a:rPr lang="en-US" dirty="0" smtClean="0"/>
              <a:t> (</a:t>
            </a:r>
            <a:r>
              <a:rPr lang="en-US" dirty="0" err="1" smtClean="0"/>
              <a:t>Kepler</a:t>
            </a:r>
            <a:r>
              <a:rPr lang="en-US" dirty="0" smtClean="0"/>
              <a:t>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71725"/>
            <a:ext cx="6153150" cy="3800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Shading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same processing units are utilized for vertex, geometry and fragment processing.</a:t>
            </a:r>
          </a:p>
          <a:p>
            <a:r>
              <a:rPr lang="en-US" sz="2400" dirty="0" smtClean="0"/>
              <a:t>Fermi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32 Cores / SM, some cards 32 SMs (1024 Cores)</a:t>
            </a:r>
          </a:p>
          <a:p>
            <a:r>
              <a:rPr lang="en-US" sz="2400" dirty="0" err="1" smtClean="0"/>
              <a:t>Kepler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192 Cores / SM, new cards have 8 SMs (1536 Cores)</a:t>
            </a:r>
            <a:endParaRPr lang="en-US" sz="2400" dirty="0"/>
          </a:p>
        </p:txBody>
      </p:sp>
      <p:pic>
        <p:nvPicPr>
          <p:cNvPr id="4" name="Picture 3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3107890"/>
            <a:ext cx="6161994" cy="354525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Unified Shading Architecture</a:t>
            </a:r>
            <a:endParaRPr lang="el-GR" sz="40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 a traditional architecture when there is a lot of pixel workload, the vertex pipelines are sitting idle waiting for the pixel pipelines to finish (and vice versa)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3657600"/>
            <a:ext cx="34766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4388" y="3657600"/>
            <a:ext cx="34766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Unified Shading Architecture</a:t>
            </a:r>
            <a:endParaRPr lang="el-GR" sz="40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a unified architecture all processing resources are pooled together allowing the GPU to run with 100% efficiency</a:t>
            </a:r>
          </a:p>
          <a:p>
            <a:r>
              <a:rPr lang="en-US" sz="2400" dirty="0"/>
              <a:t>Very good for non-graphics workloads which typically use one type of processing for all their work</a:t>
            </a:r>
          </a:p>
          <a:p>
            <a:r>
              <a:rPr lang="en-US" sz="2400" dirty="0"/>
              <a:t>Simplifies chip design, as only one type of processor needs to be created and can be replicated as required</a:t>
            </a:r>
            <a:endParaRPr lang="el-G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3810000"/>
            <a:ext cx="34766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4388" y="3810000"/>
            <a:ext cx="34766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Graphics Hardware</a:t>
            </a:r>
          </a:p>
        </p:txBody>
      </p:sp>
      <p:sp>
        <p:nvSpPr>
          <p:cNvPr id="147481" name="Rectangle 25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High Memory Bandwidth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219200" y="1965325"/>
            <a:ext cx="7162800" cy="1828800"/>
          </a:xfrm>
          <a:prstGeom prst="rect">
            <a:avLst/>
          </a:prstGeom>
          <a:noFill/>
          <a:ln w="19050">
            <a:solidFill>
              <a:srgbClr val="3333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828800" y="2346325"/>
            <a:ext cx="1295400" cy="12192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GPU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1Ghz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4876800" y="2346325"/>
            <a:ext cx="2286000" cy="1295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Graphics memory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2GB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314450" y="4495800"/>
            <a:ext cx="1809750" cy="116205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CPU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3.7Ghz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5867400" y="4568825"/>
            <a:ext cx="2392112" cy="1298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Main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memory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32GB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 rot="5400000">
            <a:off x="3248025" y="4686300"/>
            <a:ext cx="12192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Cache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8MB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65" name="AutoShape 9"/>
          <p:cNvSpPr>
            <a:spLocks noChangeArrowheads="1"/>
          </p:cNvSpPr>
          <p:nvPr/>
        </p:nvSpPr>
        <p:spPr bwMode="auto">
          <a:xfrm>
            <a:off x="3124200" y="2727325"/>
            <a:ext cx="1752600" cy="533400"/>
          </a:xfrm>
          <a:prstGeom prst="leftRightArrow">
            <a:avLst>
              <a:gd name="adj1" fmla="val 50000"/>
              <a:gd name="adj2" fmla="val 6571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240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67" name="AutoShape 11"/>
          <p:cNvSpPr>
            <a:spLocks noChangeArrowheads="1"/>
          </p:cNvSpPr>
          <p:nvPr/>
        </p:nvSpPr>
        <p:spPr bwMode="auto">
          <a:xfrm>
            <a:off x="6629400" y="3641724"/>
            <a:ext cx="228600" cy="930275"/>
          </a:xfrm>
          <a:prstGeom prst="upDownArrow">
            <a:avLst>
              <a:gd name="adj1" fmla="val 50000"/>
              <a:gd name="adj2" fmla="val 9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6781800" y="38100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PCIe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bus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1GB/s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7315200" y="2574925"/>
            <a:ext cx="1079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Output</a:t>
            </a:r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7162800" y="30321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6477000" y="1508125"/>
            <a:ext cx="1952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Graphics Card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200400" y="2270125"/>
            <a:ext cx="16802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High bandwidth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190GB/s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7474" name="AutoShape 18"/>
          <p:cNvCxnSpPr>
            <a:cxnSpLocks noChangeShapeType="1"/>
            <a:stCxn id="147460" idx="1"/>
            <a:endCxn id="147462" idx="1"/>
          </p:cNvCxnSpPr>
          <p:nvPr/>
        </p:nvCxnSpPr>
        <p:spPr bwMode="auto">
          <a:xfrm rot="10800000" flipV="1">
            <a:off x="1314450" y="2955925"/>
            <a:ext cx="514350" cy="2120900"/>
          </a:xfrm>
          <a:prstGeom prst="bentConnector3">
            <a:avLst>
              <a:gd name="adj1" fmla="val 144444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475" name="Text Box 19"/>
          <p:cNvSpPr txBox="1">
            <a:spLocks noChangeArrowheads="1"/>
          </p:cNvSpPr>
          <p:nvPr/>
        </p:nvSpPr>
        <p:spPr bwMode="auto">
          <a:xfrm rot="16200000">
            <a:off x="-539749" y="3778250"/>
            <a:ext cx="237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Parallel Processes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4648200" y="4724400"/>
            <a:ext cx="9412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18GB/s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78" name="Rectangle 22"/>
          <p:cNvSpPr>
            <a:spLocks noChangeArrowheads="1"/>
          </p:cNvSpPr>
          <p:nvPr/>
        </p:nvSpPr>
        <p:spPr bwMode="auto">
          <a:xfrm>
            <a:off x="1219200" y="4343399"/>
            <a:ext cx="3124200" cy="1447801"/>
          </a:xfrm>
          <a:prstGeom prst="rect">
            <a:avLst/>
          </a:prstGeom>
          <a:noFill/>
          <a:ln w="19050">
            <a:solidFill>
              <a:srgbClr val="3333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1219200" y="5851525"/>
            <a:ext cx="172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Processor Chip</a:t>
            </a:r>
          </a:p>
        </p:txBody>
      </p:sp>
      <p:sp>
        <p:nvSpPr>
          <p:cNvPr id="147480" name="AutoShape 24"/>
          <p:cNvSpPr>
            <a:spLocks noChangeArrowheads="1"/>
          </p:cNvSpPr>
          <p:nvPr/>
        </p:nvSpPr>
        <p:spPr bwMode="auto">
          <a:xfrm>
            <a:off x="4343400" y="5013325"/>
            <a:ext cx="1524000" cy="304800"/>
          </a:xfrm>
          <a:prstGeom prst="leftRightArrow">
            <a:avLst>
              <a:gd name="adj1" fmla="val 50000"/>
              <a:gd name="adj2" fmla="val 5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CPU and GPU inside the PC work in parallel with each other</a:t>
            </a:r>
          </a:p>
          <a:p>
            <a:r>
              <a:rPr lang="en-US" sz="2400"/>
              <a:t>There are two “threads” going on, one for the CPU and one for the GPU, which communicate through a command buffer:</a:t>
            </a:r>
          </a:p>
          <a:p>
            <a:pPr>
              <a:buFontTx/>
              <a:buNone/>
            </a:pPr>
            <a:endParaRPr lang="en-US" sz="24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CPU/GPU interaction</a:t>
            </a:r>
            <a:endParaRPr lang="el-GR" sz="4000"/>
          </a:p>
        </p:txBody>
      </p:sp>
      <p:grpSp>
        <p:nvGrpSpPr>
          <p:cNvPr id="24" name="Group 23"/>
          <p:cNvGrpSpPr/>
          <p:nvPr/>
        </p:nvGrpSpPr>
        <p:grpSpPr>
          <a:xfrm>
            <a:off x="1478756" y="3573463"/>
            <a:ext cx="6186488" cy="2232025"/>
            <a:chOff x="762000" y="3573463"/>
            <a:chExt cx="6186488" cy="2232025"/>
          </a:xfrm>
        </p:grpSpPr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1979613" y="4508501"/>
              <a:ext cx="4968875" cy="4333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 flipV="1">
              <a:off x="2555876" y="4941888"/>
              <a:ext cx="0" cy="43180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2743200" y="5373688"/>
              <a:ext cx="1152525" cy="4318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/>
                <a:t>CPU writes </a:t>
              </a:r>
              <a:r>
                <a:rPr lang="en-US" sz="1600" dirty="0" smtClean="0"/>
                <a:t>commands</a:t>
              </a:r>
              <a:endParaRPr lang="el-GR" sz="1600" dirty="0"/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5029200" y="3573463"/>
              <a:ext cx="1152525" cy="4318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/>
                <a:t>GPU reads </a:t>
              </a:r>
              <a:r>
                <a:rPr lang="en-US" sz="1600" dirty="0" smtClean="0"/>
                <a:t>commands</a:t>
              </a:r>
              <a:endParaRPr lang="el-GR" sz="1600" dirty="0"/>
            </a:p>
          </p:txBody>
        </p:sp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2555876" y="4508501"/>
              <a:ext cx="3744913" cy="4333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/>
                <a:t>Pending GPU commands </a:t>
              </a:r>
              <a:endParaRPr lang="el-GR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6315075" y="4038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762000" y="4343400"/>
              <a:ext cx="1152525" cy="7366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/>
                <a:t>Command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/>
                <a:t>Ring Buffer</a:t>
              </a:r>
              <a:endParaRPr lang="el-GR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CPU/GPU limitedness</a:t>
            </a:r>
            <a:endParaRPr lang="el-GR" sz="400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If this command buffer is drained empty, we are </a:t>
            </a:r>
            <a:r>
              <a:rPr lang="en-US" sz="2400" b="1" u="sng" dirty="0"/>
              <a:t>CPU limited</a:t>
            </a:r>
            <a:r>
              <a:rPr lang="en-US" sz="2400" dirty="0"/>
              <a:t> and the GPU will spin around waiting for new </a:t>
            </a:r>
            <a:r>
              <a:rPr lang="en-US" sz="2400" dirty="0" smtClean="0"/>
              <a:t>input.</a:t>
            </a:r>
            <a:endParaRPr lang="en-US" sz="2400" dirty="0"/>
          </a:p>
          <a:p>
            <a:r>
              <a:rPr lang="en-US" sz="2400" dirty="0"/>
              <a:t>If the command buffer fills up, the CPU will spin around waiting for the GPU to consume it, and we are effectively </a:t>
            </a:r>
            <a:r>
              <a:rPr lang="en-US" sz="2400" b="1" u="sng" dirty="0"/>
              <a:t>GPU </a:t>
            </a:r>
            <a:r>
              <a:rPr lang="en-US" sz="2400" b="1" u="sng" dirty="0" smtClean="0"/>
              <a:t>limited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l-GR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78756" y="3573463"/>
            <a:ext cx="6186488" cy="2232025"/>
            <a:chOff x="762000" y="3573463"/>
            <a:chExt cx="6186488" cy="2232025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979613" y="4508501"/>
              <a:ext cx="4968875" cy="4333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2555876" y="4941888"/>
              <a:ext cx="0" cy="43180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743200" y="5373688"/>
              <a:ext cx="1152525" cy="4318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/>
                <a:t>CPU writes </a:t>
              </a:r>
              <a:r>
                <a:rPr lang="en-US" sz="1600" dirty="0" smtClean="0"/>
                <a:t>commands</a:t>
              </a:r>
              <a:endParaRPr lang="el-GR" sz="1600" dirty="0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5029200" y="3573463"/>
              <a:ext cx="1152525" cy="4318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/>
                <a:t>GPU reads </a:t>
              </a:r>
              <a:r>
                <a:rPr lang="en-US" sz="1600" dirty="0" smtClean="0"/>
                <a:t>commands</a:t>
              </a:r>
              <a:endParaRPr lang="el-GR" sz="1600" dirty="0"/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555876" y="4508501"/>
              <a:ext cx="3744913" cy="4333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/>
                <a:t>Pending </a:t>
              </a:r>
              <a:r>
                <a:rPr lang="en-US" dirty="0"/>
                <a:t>GPU commands </a:t>
              </a:r>
              <a:endParaRPr lang="el-GR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315075" y="4038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762000" y="4343400"/>
              <a:ext cx="1152525" cy="7366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/>
                <a:t>Command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/>
                <a:t>Ring Buffer</a:t>
              </a:r>
              <a:endParaRPr lang="el-GR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Deferred execution</a:t>
            </a:r>
            <a:endParaRPr lang="el-GR" sz="400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GPU programs do </a:t>
            </a:r>
            <a:r>
              <a:rPr lang="en-US" sz="2400" dirty="0"/>
              <a:t>not follow the traditional sequential execution </a:t>
            </a:r>
            <a:r>
              <a:rPr lang="en-US" sz="2400" dirty="0" smtClean="0"/>
              <a:t>model.</a:t>
            </a:r>
            <a:endParaRPr lang="en-US" sz="2400" dirty="0"/>
          </a:p>
          <a:p>
            <a:r>
              <a:rPr lang="en-US" sz="2400" dirty="0"/>
              <a:t>In the CPU program below, the object is not drawn after statement A and before statement B: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       </a:t>
            </a:r>
          </a:p>
          <a:p>
            <a:r>
              <a:rPr lang="en-US" sz="2400" dirty="0"/>
              <a:t>Instead, all the API call does, is to add the command to draw the object to the GPU command </a:t>
            </a:r>
            <a:r>
              <a:rPr lang="en-US" sz="2400" dirty="0" smtClean="0"/>
              <a:t>buffer.</a:t>
            </a:r>
            <a:endParaRPr lang="el-GR" sz="2400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29000" y="3048000"/>
            <a:ext cx="2514600" cy="10080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statement A;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API call to draw object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statement B;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GPU readbacks</a:t>
            </a:r>
            <a:endParaRPr lang="el-GR" sz="400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output of a GPU is a rendered image </a:t>
            </a:r>
            <a:r>
              <a:rPr lang="en-US" sz="2400" dirty="0" smtClean="0"/>
              <a:t>destined for the </a:t>
            </a:r>
            <a:r>
              <a:rPr lang="en-US" sz="2400" dirty="0"/>
              <a:t>screen, what will happen if the CPU tries to read it?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GPU must be </a:t>
            </a:r>
            <a:r>
              <a:rPr lang="en-US" sz="2400" dirty="0" smtClean="0"/>
              <a:t>synchronized </a:t>
            </a:r>
            <a:r>
              <a:rPr lang="en-US" sz="2400" dirty="0"/>
              <a:t>with the CPU, </a:t>
            </a:r>
            <a:r>
              <a:rPr lang="en-US" sz="2400" dirty="0" smtClean="0"/>
              <a:t>i.e. </a:t>
            </a:r>
            <a:r>
              <a:rPr lang="en-US" sz="2400" dirty="0"/>
              <a:t>it must drain </a:t>
            </a:r>
            <a:r>
              <a:rPr lang="en-US" sz="2400" dirty="0" smtClean="0"/>
              <a:t>the </a:t>
            </a:r>
            <a:r>
              <a:rPr lang="en-US" sz="2400" dirty="0"/>
              <a:t>entire command buffer, and the CPU must wait while this </a:t>
            </a:r>
            <a:r>
              <a:rPr lang="en-US" sz="2400" dirty="0" smtClean="0"/>
              <a:t>happens.</a:t>
            </a:r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78756" y="2286000"/>
            <a:ext cx="6186488" cy="2232025"/>
            <a:chOff x="762000" y="3573463"/>
            <a:chExt cx="6186488" cy="223202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79613" y="4508501"/>
              <a:ext cx="4968875" cy="4333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555876" y="4941888"/>
              <a:ext cx="0" cy="43180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743200" y="5373688"/>
              <a:ext cx="1152525" cy="4318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/>
                <a:t>CPU writes </a:t>
              </a:r>
              <a:r>
                <a:rPr lang="en-US" sz="1600" dirty="0" smtClean="0"/>
                <a:t>commands</a:t>
              </a:r>
              <a:endParaRPr lang="el-GR" sz="1600" dirty="0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029200" y="3573463"/>
              <a:ext cx="1152525" cy="4318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/>
                <a:t>GPU reads </a:t>
              </a:r>
              <a:r>
                <a:rPr lang="en-US" sz="1600" dirty="0" smtClean="0"/>
                <a:t>commands</a:t>
              </a:r>
              <a:endParaRPr lang="el-GR" sz="1600" dirty="0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55876" y="4508501"/>
              <a:ext cx="3744913" cy="4333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/>
                <a:t>Pending GPU commands </a:t>
              </a:r>
              <a:endParaRPr lang="el-GR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315075" y="4038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762000" y="4343400"/>
              <a:ext cx="1152525" cy="7366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/>
                <a:t>Command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/>
                <a:t>Ring Buffer</a:t>
              </a:r>
              <a:endParaRPr lang="el-GR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GPU readbacks (cont)</a:t>
            </a:r>
            <a:endParaRPr lang="el-GR" sz="400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lose </a:t>
            </a:r>
            <a:r>
              <a:rPr lang="en-US" sz="2400" i="1" dirty="0"/>
              <a:t>all </a:t>
            </a:r>
            <a:r>
              <a:rPr lang="en-US" sz="2400" dirty="0"/>
              <a:t>parallelism, since first the CPU waits for the GPU, then the GPU waits for the CPU (because the command buffer has been drained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Both CPU and GPU performance take a </a:t>
            </a:r>
            <a:r>
              <a:rPr lang="en-US" sz="2400" dirty="0" smtClean="0"/>
              <a:t>nosedive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Bottom line: the image the GPU produces is for your eyes, not for the CPU (treat the CPU -&gt; GPU highway as a one way street)</a:t>
            </a: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Processing Unit (GPU)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GPUs are dedicated processors for graphics acceleration</a:t>
            </a:r>
          </a:p>
          <a:p>
            <a:pPr lvl="1"/>
            <a:r>
              <a:rPr lang="en-US" dirty="0" smtClean="0"/>
              <a:t>mainly 3D computer graphics</a:t>
            </a:r>
          </a:p>
          <a:p>
            <a:pPr lvl="1"/>
            <a:r>
              <a:rPr lang="en-US" dirty="0" smtClean="0"/>
              <a:t>But also:</a:t>
            </a:r>
          </a:p>
          <a:p>
            <a:pPr lvl="2"/>
            <a:r>
              <a:rPr lang="en-US" dirty="0" smtClean="0"/>
              <a:t>video decoding</a:t>
            </a:r>
          </a:p>
          <a:p>
            <a:pPr lvl="2"/>
            <a:r>
              <a:rPr lang="en-US" dirty="0" smtClean="0"/>
              <a:t>general purpose computations </a:t>
            </a:r>
          </a:p>
          <a:p>
            <a:r>
              <a:rPr lang="en-US" dirty="0" smtClean="0"/>
              <a:t>GPUs are </a:t>
            </a:r>
            <a:r>
              <a:rPr lang="en-US" u="sng" dirty="0" smtClean="0"/>
              <a:t>massively parallel</a:t>
            </a:r>
            <a:r>
              <a:rPr lang="en-US" dirty="0" smtClean="0"/>
              <a:t>!</a:t>
            </a:r>
          </a:p>
          <a:p>
            <a:r>
              <a:rPr lang="en-US" dirty="0" smtClean="0"/>
              <a:t>Standard component in modern computers (workstations, gaming computers, desktops, etc.)</a:t>
            </a:r>
          </a:p>
          <a:p>
            <a:r>
              <a:rPr lang="en-US" dirty="0" smtClean="0"/>
              <a:t>Also popular in mobile and handheld devices (laptops, phones, tablets, etc.)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828800"/>
            <a:ext cx="2276475" cy="1767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5105400"/>
            <a:ext cx="2752725" cy="1657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Getting around GPU readbacks</a:t>
            </a:r>
            <a:endParaRPr lang="el-GR" sz="400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Unfortunately, some applications (especially when using the GPU for non-graphics work) </a:t>
            </a:r>
            <a:r>
              <a:rPr lang="en-US" sz="2400" i="1" dirty="0"/>
              <a:t>have</a:t>
            </a:r>
            <a:r>
              <a:rPr lang="en-US" sz="2400" dirty="0"/>
              <a:t> to read the GPU </a:t>
            </a:r>
            <a:r>
              <a:rPr lang="en-US" sz="2400" dirty="0" smtClean="0"/>
              <a:t>output.</a:t>
            </a:r>
            <a:endParaRPr lang="en-US" sz="2400" dirty="0"/>
          </a:p>
          <a:p>
            <a:r>
              <a:rPr lang="en-US" sz="2400" dirty="0"/>
              <a:t>The best way to do this is to have the GPU copy the result in a temporary memory location but don’t attempt to read that with the CPU until some time later when the GPU is </a:t>
            </a:r>
            <a:r>
              <a:rPr lang="en-US" sz="2400" dirty="0" smtClean="0"/>
              <a:t>done.  </a:t>
            </a:r>
            <a:endParaRPr lang="en-US" sz="2400" dirty="0"/>
          </a:p>
          <a:p>
            <a:r>
              <a:rPr lang="en-US" sz="2400" dirty="0"/>
              <a:t>To do that however, you have to be able to keep feeding the GPU with new input data that are not dependent on the result of a pending </a:t>
            </a:r>
            <a:r>
              <a:rPr lang="en-US" sz="2400" dirty="0" smtClean="0"/>
              <a:t>computation.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Some GPU tips</a:t>
            </a:r>
            <a:endParaRPr lang="el-GR" sz="40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Since the GPU is highly parallel and deeply pipelined, try to </a:t>
            </a:r>
            <a:r>
              <a:rPr lang="en-US" sz="2400" b="1" dirty="0" smtClean="0"/>
              <a:t>dispatch large batches </a:t>
            </a:r>
            <a:r>
              <a:rPr lang="en-US" sz="2400" dirty="0" smtClean="0"/>
              <a:t>with each drawing call.</a:t>
            </a:r>
          </a:p>
          <a:p>
            <a:pPr lvl="1"/>
            <a:r>
              <a:rPr lang="en-US" sz="2100" dirty="0" smtClean="0"/>
              <a:t>Sending just one triangle at a time will not occupy all of the GPU’s several vertex/pixel processors, nor will it fill its deep pipelines.</a:t>
            </a:r>
          </a:p>
          <a:p>
            <a:pPr eaLnBrk="1" hangingPunct="1"/>
            <a:r>
              <a:rPr lang="en-US" sz="2400" dirty="0" smtClean="0"/>
              <a:t>Since all GPUs today use the </a:t>
            </a:r>
            <a:r>
              <a:rPr lang="en-US" sz="2400" dirty="0" err="1" smtClean="0"/>
              <a:t>zbuffer</a:t>
            </a:r>
            <a:r>
              <a:rPr lang="en-US" sz="2400" dirty="0" smtClean="0"/>
              <a:t> algorithm to do hidden surface removal, </a:t>
            </a:r>
            <a:r>
              <a:rPr lang="en-US" sz="2400" b="1" dirty="0" smtClean="0"/>
              <a:t>rendering objects front-to-back </a:t>
            </a:r>
            <a:r>
              <a:rPr lang="en-US" sz="2400" dirty="0" smtClean="0"/>
              <a:t>is faster than back-to-front (painters algorithm), or random ordering.</a:t>
            </a:r>
          </a:p>
          <a:p>
            <a:pPr lvl="1"/>
            <a:r>
              <a:rPr lang="en-US" sz="2100" dirty="0" smtClean="0"/>
              <a:t>Of course, there is no point in front-to-back sorting if you are already CPU limited</a:t>
            </a:r>
          </a:p>
          <a:p>
            <a:r>
              <a:rPr lang="en-US" sz="2400" b="1" dirty="0" smtClean="0"/>
              <a:t>Avoid transferring data to and from the GPU while processing</a:t>
            </a:r>
            <a:r>
              <a:rPr lang="en-US" sz="2400" dirty="0" smtClean="0"/>
              <a:t>. Pre-load at startup your GPU with what data (e.g. textures) you may need later.</a:t>
            </a:r>
            <a:endParaRPr lang="el-G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vs</a:t>
            </a:r>
            <a:r>
              <a:rPr lang="en-US" dirty="0" smtClean="0"/>
              <a:t> CPU (or Oranges </a:t>
            </a:r>
            <a:r>
              <a:rPr lang="en-US" dirty="0" err="1" smtClean="0"/>
              <a:t>vs</a:t>
            </a:r>
            <a:r>
              <a:rPr lang="en-US" dirty="0" smtClean="0"/>
              <a:t> Apples!)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 a consumer-level GPU is multiple times faster than the fastest CPU! (examples of 10x-100x)</a:t>
            </a:r>
          </a:p>
          <a:p>
            <a:r>
              <a:rPr lang="en-US" dirty="0" smtClean="0"/>
              <a:t>Beware, </a:t>
            </a:r>
            <a:r>
              <a:rPr lang="en-US" i="1" dirty="0" smtClean="0"/>
              <a:t>each has its strengths and weaknesses</a:t>
            </a:r>
          </a:p>
          <a:p>
            <a:pPr lvl="1"/>
            <a:r>
              <a:rPr lang="en-US" dirty="0" smtClean="0"/>
              <a:t>CPU </a:t>
            </a:r>
            <a:r>
              <a:rPr lang="en-US" dirty="0" smtClean="0">
                <a:sym typeface="Wingdings" pitchFamily="2" charset="2"/>
              </a:rPr>
              <a:t> serial processing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GPU  parallel processing</a:t>
            </a:r>
          </a:p>
          <a:p>
            <a:r>
              <a:rPr lang="en-US" dirty="0" smtClean="0">
                <a:sym typeface="Wingdings" pitchFamily="2" charset="2"/>
              </a:rPr>
              <a:t>CPUs good at complexity</a:t>
            </a:r>
          </a:p>
          <a:p>
            <a:r>
              <a:rPr lang="en-US" dirty="0" smtClean="0">
                <a:sym typeface="Wingdings" pitchFamily="2" charset="2"/>
              </a:rPr>
              <a:t>GPUs good at concurrency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2590800"/>
            <a:ext cx="4486275" cy="350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vs</a:t>
            </a:r>
            <a:r>
              <a:rPr lang="en-US" dirty="0" smtClean="0"/>
              <a:t> CPU (or Oranges </a:t>
            </a:r>
            <a:r>
              <a:rPr lang="en-US" dirty="0" err="1" smtClean="0"/>
              <a:t>vs</a:t>
            </a:r>
            <a:r>
              <a:rPr lang="en-US" dirty="0" smtClean="0"/>
              <a:t> Apples!)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GPUs have many parallel execution units &amp; high transistor counts.</a:t>
            </a:r>
          </a:p>
          <a:p>
            <a:r>
              <a:rPr lang="en-US" dirty="0" smtClean="0">
                <a:sym typeface="Wingdings" pitchFamily="2" charset="2"/>
              </a:rPr>
              <a:t>CPUs have few execution units, but high clock speeds.</a:t>
            </a:r>
          </a:p>
          <a:p>
            <a:r>
              <a:rPr lang="en-US" dirty="0" smtClean="0">
                <a:sym typeface="Wingdings" pitchFamily="2" charset="2"/>
              </a:rPr>
              <a:t>GPUs have advanced and faster memory interfaces than CPUs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3678238"/>
            <a:ext cx="6350000" cy="2493962"/>
            <a:chOff x="1295400" y="3619500"/>
            <a:chExt cx="6350000" cy="2493962"/>
          </a:xfrm>
        </p:grpSpPr>
        <p:pic>
          <p:nvPicPr>
            <p:cNvPr id="1026" name="Picture 2" descr="C:\Users\stathis\Desktop\cpu_im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3619500"/>
              <a:ext cx="3149600" cy="2493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stathis\Desktop\gpu_im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3619500"/>
              <a:ext cx="2994025" cy="249396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57200" y="3962400"/>
            <a:ext cx="83058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Computer Graphics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processing only on the CPU</a:t>
            </a:r>
          </a:p>
          <a:p>
            <a:r>
              <a:rPr lang="en-US" dirty="0" smtClean="0"/>
              <a:t>No dedicated hardware (no GPUs)</a:t>
            </a:r>
          </a:p>
          <a:p>
            <a:r>
              <a:rPr lang="en-US" dirty="0" err="1" smtClean="0"/>
              <a:t>Framebuffer</a:t>
            </a:r>
            <a:r>
              <a:rPr lang="en-US" dirty="0" smtClean="0"/>
              <a:t> updated from the CPU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4267200"/>
            <a:ext cx="7543800" cy="1447800"/>
            <a:chOff x="685800" y="3810000"/>
            <a:chExt cx="7543800" cy="1447800"/>
          </a:xfrm>
        </p:grpSpPr>
        <p:sp>
          <p:nvSpPr>
            <p:cNvPr id="4" name="Rounded Rectangle 3"/>
            <p:cNvSpPr/>
            <p:nvPr/>
          </p:nvSpPr>
          <p:spPr>
            <a:xfrm>
              <a:off x="685800" y="3810000"/>
              <a:ext cx="1828800" cy="14478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Application Data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00800" y="3810000"/>
              <a:ext cx="1828800" cy="14478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Memory Interface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52800" y="3810000"/>
              <a:ext cx="2209800" cy="14478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Software Rendering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2514600" y="4533900"/>
              <a:ext cx="8382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5" idx="1"/>
            </p:cNvCxnSpPr>
            <p:nvPr/>
          </p:nvCxnSpPr>
          <p:spPr>
            <a:xfrm>
              <a:off x="5562600" y="4533900"/>
              <a:ext cx="8382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848600" y="3352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04800" y="5334000"/>
            <a:ext cx="75438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 Pipeline – Pre 2001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Graphics acceleration on GPUs, </a:t>
            </a:r>
            <a:r>
              <a:rPr lang="en-US" sz="2400" u="sng" dirty="0" smtClean="0"/>
              <a:t>without programmability</a:t>
            </a:r>
          </a:p>
          <a:p>
            <a:pPr lvl="1"/>
            <a:r>
              <a:rPr lang="en-US" sz="2000" dirty="0" smtClean="0"/>
              <a:t>Fixed algorithms implemented on the device (Fixed-Function Pipeline)</a:t>
            </a:r>
          </a:p>
          <a:p>
            <a:pPr lvl="1"/>
            <a:r>
              <a:rPr lang="en-US" sz="2000" dirty="0" smtClean="0"/>
              <a:t>Control by setting flags (known as render states)</a:t>
            </a:r>
          </a:p>
          <a:p>
            <a:pPr lvl="1"/>
            <a:r>
              <a:rPr lang="en-US" sz="2000" dirty="0" smtClean="0"/>
              <a:t>No ability to define our own algorithms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71600" y="3438525"/>
            <a:ext cx="65532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77200" y="4114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CPU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805081" y="3629025"/>
            <a:ext cx="2895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3D Application Data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04681" y="3581400"/>
            <a:ext cx="2286000" cy="6857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Graphics API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(DirectX/OpenGL)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Straight Arrow Connector 28"/>
          <p:cNvCxnSpPr>
            <a:stCxn id="27" idx="1"/>
            <a:endCxn id="28" idx="3"/>
          </p:cNvCxnSpPr>
          <p:nvPr/>
        </p:nvCxnSpPr>
        <p:spPr>
          <a:xfrm flipH="1" flipV="1">
            <a:off x="3890681" y="3924300"/>
            <a:ext cx="914400" cy="952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200" y="4876800"/>
            <a:ext cx="89154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16"/>
          <p:cNvGrpSpPr>
            <a:grpSpLocks/>
          </p:cNvGrpSpPr>
          <p:nvPr/>
        </p:nvGrpSpPr>
        <p:grpSpPr bwMode="auto">
          <a:xfrm>
            <a:off x="457200" y="5562600"/>
            <a:ext cx="7239000" cy="863600"/>
            <a:chOff x="1701" y="1616"/>
            <a:chExt cx="3583" cy="544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1701" y="1616"/>
              <a:ext cx="726" cy="5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vertex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processing</a:t>
              </a:r>
              <a:endParaRPr lang="el-G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653" y="1616"/>
              <a:ext cx="726" cy="5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triangle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setup</a:t>
              </a:r>
              <a:endParaRPr lang="el-G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3606" y="1616"/>
              <a:ext cx="726" cy="5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pixel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processing </a:t>
              </a:r>
              <a:endParaRPr lang="el-G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4558" y="1616"/>
              <a:ext cx="726" cy="5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memory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interface</a:t>
              </a:r>
              <a:endParaRPr lang="el-G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9" name="Snip Diagonal Corner Rectangle 48"/>
          <p:cNvSpPr/>
          <p:nvPr/>
        </p:nvSpPr>
        <p:spPr>
          <a:xfrm>
            <a:off x="276225" y="4572000"/>
            <a:ext cx="1828800" cy="533400"/>
          </a:xfrm>
          <a:prstGeom prst="snip2Diag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Host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Interface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Arrow Connector 50"/>
          <p:cNvCxnSpPr>
            <a:endCxn id="49" idx="3"/>
          </p:cNvCxnSpPr>
          <p:nvPr/>
        </p:nvCxnSpPr>
        <p:spPr>
          <a:xfrm rot="5400000">
            <a:off x="1078567" y="4045883"/>
            <a:ext cx="638175" cy="414058"/>
          </a:xfrm>
          <a:prstGeom prst="bentConnector3">
            <a:avLst>
              <a:gd name="adj1" fmla="val -570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1"/>
            <a:endCxn id="41" idx="0"/>
          </p:cNvCxnSpPr>
          <p:nvPr/>
        </p:nvCxnSpPr>
        <p:spPr>
          <a:xfrm flipH="1">
            <a:off x="1190596" y="5105400"/>
            <a:ext cx="29" cy="4572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77200" y="51054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GPU</a:t>
            </a:r>
          </a:p>
        </p:txBody>
      </p:sp>
      <p:cxnSp>
        <p:nvCxnSpPr>
          <p:cNvPr id="78" name="Straight Arrow Connector 77"/>
          <p:cNvCxnSpPr>
            <a:stCxn id="41" idx="3"/>
            <a:endCxn id="42" idx="1"/>
          </p:cNvCxnSpPr>
          <p:nvPr/>
        </p:nvCxnSpPr>
        <p:spPr>
          <a:xfrm>
            <a:off x="1923992" y="5994400"/>
            <a:ext cx="4566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3"/>
            <a:endCxn id="43" idx="1"/>
          </p:cNvCxnSpPr>
          <p:nvPr/>
        </p:nvCxnSpPr>
        <p:spPr>
          <a:xfrm>
            <a:off x="3847388" y="5994400"/>
            <a:ext cx="458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3" idx="3"/>
            <a:endCxn id="44" idx="1"/>
          </p:cNvCxnSpPr>
          <p:nvPr/>
        </p:nvCxnSpPr>
        <p:spPr>
          <a:xfrm>
            <a:off x="5772804" y="5994400"/>
            <a:ext cx="4566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04800" y="5334000"/>
            <a:ext cx="75438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GPU - Programmable Graphics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Introduces programmability in some parts of the Graphics Pipeline</a:t>
            </a:r>
          </a:p>
          <a:p>
            <a:pPr lvl="1"/>
            <a:r>
              <a:rPr lang="en-US" sz="1800" b="1" u="sng" dirty="0" smtClean="0"/>
              <a:t>Vertex</a:t>
            </a:r>
            <a:r>
              <a:rPr lang="en-US" sz="1800" dirty="0" smtClean="0"/>
              <a:t>, </a:t>
            </a:r>
            <a:r>
              <a:rPr lang="en-US" sz="1800" b="1" u="sng" dirty="0" smtClean="0"/>
              <a:t>Geometry</a:t>
            </a:r>
            <a:r>
              <a:rPr lang="en-US" sz="1800" dirty="0" smtClean="0"/>
              <a:t> and </a:t>
            </a:r>
            <a:r>
              <a:rPr lang="en-US" sz="1800" b="1" u="sng" dirty="0" smtClean="0"/>
              <a:t>Fragment</a:t>
            </a:r>
            <a:r>
              <a:rPr lang="en-US" sz="1800" dirty="0" smtClean="0"/>
              <a:t> Processing</a:t>
            </a: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Shaders</a:t>
            </a:r>
            <a:r>
              <a:rPr lang="en-US" sz="2000" dirty="0" smtClean="0"/>
              <a:t> are programs to be executed on a GPU</a:t>
            </a:r>
          </a:p>
          <a:p>
            <a:pPr lvl="1"/>
            <a:r>
              <a:rPr lang="en-US" sz="1800" dirty="0" smtClean="0"/>
              <a:t>Vertex, geometry and fragment </a:t>
            </a:r>
            <a:r>
              <a:rPr lang="en-US" sz="1800" dirty="0" err="1" smtClean="0"/>
              <a:t>shaders</a:t>
            </a:r>
            <a:r>
              <a:rPr lang="en-US" sz="1800" dirty="0" smtClean="0"/>
              <a:t> (respectively)</a:t>
            </a:r>
          </a:p>
          <a:p>
            <a:r>
              <a:rPr lang="en-US" sz="2000" dirty="0" smtClean="0"/>
              <a:t>Modify parts of the fixed-function graphics pipeline</a:t>
            </a:r>
          </a:p>
          <a:p>
            <a:r>
              <a:rPr lang="en-US" sz="2000" dirty="0" smtClean="0"/>
              <a:t>Achieve realistic effects in </a:t>
            </a:r>
            <a:r>
              <a:rPr lang="en-US" sz="2000" u="sng" dirty="0" smtClean="0"/>
              <a:t>real-time</a:t>
            </a:r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19" name="Rounded Rectangle 18"/>
          <p:cNvSpPr/>
          <p:nvPr/>
        </p:nvSpPr>
        <p:spPr>
          <a:xfrm>
            <a:off x="1219200" y="3429000"/>
            <a:ext cx="65532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77200" y="4114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CPU</a:t>
            </a:r>
          </a:p>
        </p:txBody>
      </p:sp>
      <p:grpSp>
        <p:nvGrpSpPr>
          <p:cNvPr id="4" name="Group 34"/>
          <p:cNvGrpSpPr/>
          <p:nvPr/>
        </p:nvGrpSpPr>
        <p:grpSpPr>
          <a:xfrm>
            <a:off x="1447800" y="3581400"/>
            <a:ext cx="6096000" cy="685799"/>
            <a:chOff x="533400" y="3000375"/>
            <a:chExt cx="6096000" cy="685799"/>
          </a:xfrm>
        </p:grpSpPr>
        <p:sp>
          <p:nvSpPr>
            <p:cNvPr id="27" name="Rounded Rectangle 26"/>
            <p:cNvSpPr/>
            <p:nvPr/>
          </p:nvSpPr>
          <p:spPr>
            <a:xfrm>
              <a:off x="3733800" y="3048000"/>
              <a:ext cx="28956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3D Application Data</a:t>
              </a:r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3400" y="3000375"/>
              <a:ext cx="2286000" cy="6857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Graphics API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(DirectX/OpenGL)</a:t>
              </a:r>
              <a:endPara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27" idx="1"/>
              <a:endCxn id="28" idx="3"/>
            </p:cNvCxnSpPr>
            <p:nvPr/>
          </p:nvCxnSpPr>
          <p:spPr>
            <a:xfrm flipH="1" flipV="1">
              <a:off x="2819400" y="3343275"/>
              <a:ext cx="914400" cy="95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76200" y="4876800"/>
            <a:ext cx="89154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457200" y="55626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vertex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352800" y="55626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triangle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setup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4876800" y="55626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pixel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processing 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6400800" y="55626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memory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interface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Snip Diagonal Corner Rectangle 48"/>
          <p:cNvSpPr/>
          <p:nvPr/>
        </p:nvSpPr>
        <p:spPr>
          <a:xfrm>
            <a:off x="114300" y="4572000"/>
            <a:ext cx="1905000" cy="533400"/>
          </a:xfrm>
          <a:prstGeom prst="snip2Diag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Interface</a:t>
            </a:r>
          </a:p>
        </p:txBody>
      </p:sp>
      <p:cxnSp>
        <p:nvCxnSpPr>
          <p:cNvPr id="51" name="Straight Arrow Connector 50"/>
          <p:cNvCxnSpPr>
            <a:stCxn id="28" idx="1"/>
            <a:endCxn id="49" idx="3"/>
          </p:cNvCxnSpPr>
          <p:nvPr/>
        </p:nvCxnSpPr>
        <p:spPr>
          <a:xfrm rot="10800000" flipV="1">
            <a:off x="1066800" y="3924300"/>
            <a:ext cx="381000" cy="647700"/>
          </a:xfrm>
          <a:prstGeom prst="bentConnector2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1"/>
            <a:endCxn id="41" idx="0"/>
          </p:cNvCxnSpPr>
          <p:nvPr/>
        </p:nvCxnSpPr>
        <p:spPr>
          <a:xfrm>
            <a:off x="1066800" y="5105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77200" y="51054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GPU</a:t>
            </a: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1905000" y="55626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geometry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7" name="Straight Connector 66"/>
          <p:cNvCxnSpPr>
            <a:stCxn id="41" idx="3"/>
            <a:endCxn id="35" idx="1"/>
          </p:cNvCxnSpPr>
          <p:nvPr/>
        </p:nvCxnSpPr>
        <p:spPr>
          <a:xfrm>
            <a:off x="1676400" y="59944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5" idx="3"/>
            <a:endCxn id="42" idx="1"/>
          </p:cNvCxnSpPr>
          <p:nvPr/>
        </p:nvCxnSpPr>
        <p:spPr>
          <a:xfrm>
            <a:off x="3124200" y="59944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3"/>
            <a:endCxn id="43" idx="1"/>
          </p:cNvCxnSpPr>
          <p:nvPr/>
        </p:nvCxnSpPr>
        <p:spPr>
          <a:xfrm>
            <a:off x="4656615" y="59944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3" idx="3"/>
            <a:endCxn id="44" idx="1"/>
          </p:cNvCxnSpPr>
          <p:nvPr/>
        </p:nvCxnSpPr>
        <p:spPr>
          <a:xfrm>
            <a:off x="6180615" y="59944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33800" y="4876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shaders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1143000" y="5181600"/>
            <a:ext cx="3048000" cy="3810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  <a:endCxn id="35" idx="0"/>
          </p:cNvCxnSpPr>
          <p:nvPr/>
        </p:nvCxnSpPr>
        <p:spPr>
          <a:xfrm flipH="1">
            <a:off x="2514600" y="5181600"/>
            <a:ext cx="1676400" cy="3810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2"/>
            <a:endCxn id="43" idx="0"/>
          </p:cNvCxnSpPr>
          <p:nvPr/>
        </p:nvCxnSpPr>
        <p:spPr>
          <a:xfrm>
            <a:off x="4191000" y="5181600"/>
            <a:ext cx="1337708" cy="3810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5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9C3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9C3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9C3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Host Interface</a:t>
            </a:r>
            <a:endParaRPr lang="el-GR" sz="40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host interface is the </a:t>
            </a:r>
            <a:r>
              <a:rPr lang="en-US" sz="2400" b="1" dirty="0"/>
              <a:t>communication bridge </a:t>
            </a:r>
            <a:r>
              <a:rPr lang="en-US" sz="2400" dirty="0"/>
              <a:t>between the CPU and the GPU</a:t>
            </a:r>
          </a:p>
          <a:p>
            <a:r>
              <a:rPr lang="en-US" sz="2400" dirty="0"/>
              <a:t>It </a:t>
            </a:r>
            <a:r>
              <a:rPr lang="en-US" sz="2400" b="1" dirty="0"/>
              <a:t>receives commands </a:t>
            </a:r>
            <a:r>
              <a:rPr lang="en-US" sz="2400" dirty="0"/>
              <a:t>from the CPU and also </a:t>
            </a:r>
            <a:r>
              <a:rPr lang="en-US" sz="2400" b="1" dirty="0"/>
              <a:t>pulls geometry </a:t>
            </a:r>
            <a:r>
              <a:rPr lang="en-US" sz="2400" dirty="0"/>
              <a:t>information from system memory</a:t>
            </a:r>
          </a:p>
          <a:p>
            <a:r>
              <a:rPr lang="en-US" sz="2400" dirty="0"/>
              <a:t>It </a:t>
            </a:r>
            <a:r>
              <a:rPr lang="en-US" sz="2400" b="1" dirty="0"/>
              <a:t>outputs a stream of vertices in object space </a:t>
            </a:r>
            <a:r>
              <a:rPr lang="en-US" sz="2400" dirty="0"/>
              <a:t>with all their associated information (</a:t>
            </a:r>
            <a:r>
              <a:rPr lang="en-US" sz="2400" dirty="0" err="1"/>
              <a:t>normals</a:t>
            </a:r>
            <a:r>
              <a:rPr lang="en-US" sz="2400" dirty="0"/>
              <a:t>, texture coordinates, per vertex color </a:t>
            </a:r>
            <a:r>
              <a:rPr lang="en-US" sz="2400" dirty="0" err="1"/>
              <a:t>etc</a:t>
            </a:r>
            <a:r>
              <a:rPr lang="en-US" sz="2400" dirty="0"/>
              <a:t>) </a:t>
            </a:r>
            <a:endParaRPr lang="el-GR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800100" y="5257800"/>
            <a:ext cx="75438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9525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vertex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38481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triangle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setup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3721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pixel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processing 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6896100" y="5486400"/>
            <a:ext cx="1303815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memory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interface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Snip Diagonal Corner Rectangle 41"/>
          <p:cNvSpPr/>
          <p:nvPr/>
        </p:nvSpPr>
        <p:spPr>
          <a:xfrm>
            <a:off x="609600" y="4495800"/>
            <a:ext cx="1905000" cy="533400"/>
          </a:xfrm>
          <a:prstGeom prst="snip2Diag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Interface</a:t>
            </a:r>
          </a:p>
        </p:txBody>
      </p:sp>
      <p:cxnSp>
        <p:nvCxnSpPr>
          <p:cNvPr id="43" name="Straight Arrow Connector 42"/>
          <p:cNvCxnSpPr>
            <a:stCxn id="42" idx="1"/>
            <a:endCxn id="38" idx="0"/>
          </p:cNvCxnSpPr>
          <p:nvPr/>
        </p:nvCxnSpPr>
        <p:spPr>
          <a:xfrm>
            <a:off x="1562100" y="50292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2400300" y="5486400"/>
            <a:ext cx="1219200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geometry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processing</a:t>
            </a: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5" name="Straight Connector 44"/>
          <p:cNvCxnSpPr>
            <a:stCxn id="38" idx="3"/>
            <a:endCxn id="44" idx="1"/>
          </p:cNvCxnSpPr>
          <p:nvPr/>
        </p:nvCxnSpPr>
        <p:spPr>
          <a:xfrm>
            <a:off x="21717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3"/>
            <a:endCxn id="39" idx="1"/>
          </p:cNvCxnSpPr>
          <p:nvPr/>
        </p:nvCxnSpPr>
        <p:spPr>
          <a:xfrm>
            <a:off x="3619500" y="5918200"/>
            <a:ext cx="228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3"/>
            <a:endCxn id="40" idx="1"/>
          </p:cNvCxnSpPr>
          <p:nvPr/>
        </p:nvCxnSpPr>
        <p:spPr>
          <a:xfrm>
            <a:off x="51519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3"/>
            <a:endCxn id="41" idx="1"/>
          </p:cNvCxnSpPr>
          <p:nvPr/>
        </p:nvCxnSpPr>
        <p:spPr>
          <a:xfrm>
            <a:off x="6675915" y="5918200"/>
            <a:ext cx="220185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9C3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5667</TotalTime>
  <Words>1852</Words>
  <Application>Microsoft Office PowerPoint</Application>
  <PresentationFormat>On-screen Show (4:3)</PresentationFormat>
  <Paragraphs>350</Paragraphs>
  <Slides>31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Programmable GPU - An Introduction (EPL 426 – Spring 2015) </vt:lpstr>
      <vt:lpstr>The Graphics Pipeline</vt:lpstr>
      <vt:lpstr>Graphics Processing Unit (GPU)</vt:lpstr>
      <vt:lpstr>GPU vs CPU (or Oranges vs Apples!)</vt:lpstr>
      <vt:lpstr>GPU vs CPU (or Oranges vs Apples!)</vt:lpstr>
      <vt:lpstr>Early Computer Graphics Pipeline</vt:lpstr>
      <vt:lpstr>Computer Graphics Pipeline – Pre 2001</vt:lpstr>
      <vt:lpstr>Modern GPU - Programmable Graphics Pipeline</vt:lpstr>
      <vt:lpstr>Host Interface</vt:lpstr>
      <vt:lpstr>Vertex Processing</vt:lpstr>
      <vt:lpstr>Geometry Processing</vt:lpstr>
      <vt:lpstr>PowerPoint Presentation</vt:lpstr>
      <vt:lpstr>Triangle setup</vt:lpstr>
      <vt:lpstr>Pixel Processing</vt:lpstr>
      <vt:lpstr>Memory Interface</vt:lpstr>
      <vt:lpstr>Vertex and Pixel Shaders</vt:lpstr>
      <vt:lpstr>The Graphics Pipeline</vt:lpstr>
      <vt:lpstr>Modern GPU - Programmable Graphics Pipeline</vt:lpstr>
      <vt:lpstr>Why are Shaders useful?</vt:lpstr>
      <vt:lpstr>Real-time Raytracing on the GPU</vt:lpstr>
      <vt:lpstr>Unified Shading Architecture</vt:lpstr>
      <vt:lpstr>Unified Shading Architecture</vt:lpstr>
      <vt:lpstr>Unified Shading Architecture</vt:lpstr>
      <vt:lpstr>Modern Graphics Hardware</vt:lpstr>
      <vt:lpstr>CPU/GPU interaction</vt:lpstr>
      <vt:lpstr>CPU/GPU limitedness</vt:lpstr>
      <vt:lpstr>Deferred execution</vt:lpstr>
      <vt:lpstr>GPU readbacks</vt:lpstr>
      <vt:lpstr>GPU readbacks (cont)</vt:lpstr>
      <vt:lpstr>Getting around GPU readbacks</vt:lpstr>
      <vt:lpstr>Some GPU 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Computer Animation</dc:title>
  <dc:creator>stathis</dc:creator>
  <cp:lastModifiedBy>Yiorgos Chrysanthou</cp:lastModifiedBy>
  <cp:revision>682</cp:revision>
  <cp:lastPrinted>2016-10-21T11:29:00Z</cp:lastPrinted>
  <dcterms:created xsi:type="dcterms:W3CDTF">2006-08-16T00:00:00Z</dcterms:created>
  <dcterms:modified xsi:type="dcterms:W3CDTF">2016-10-21T11:33:33Z</dcterms:modified>
</cp:coreProperties>
</file>