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9"/>
  </p:notesMasterIdLst>
  <p:handoutMasterIdLst>
    <p:handoutMasterId r:id="rId20"/>
  </p:handoutMasterIdLst>
  <p:sldIdLst>
    <p:sldId id="437" r:id="rId2"/>
    <p:sldId id="436" r:id="rId3"/>
    <p:sldId id="446" r:id="rId4"/>
    <p:sldId id="443" r:id="rId5"/>
    <p:sldId id="444" r:id="rId6"/>
    <p:sldId id="442" r:id="rId7"/>
    <p:sldId id="448" r:id="rId8"/>
    <p:sldId id="449" r:id="rId9"/>
    <p:sldId id="441" r:id="rId10"/>
    <p:sldId id="438" r:id="rId11"/>
    <p:sldId id="451" r:id="rId12"/>
    <p:sldId id="452" r:id="rId13"/>
    <p:sldId id="453" r:id="rId14"/>
    <p:sldId id="454" r:id="rId15"/>
    <p:sldId id="457" r:id="rId16"/>
    <p:sldId id="456" r:id="rId17"/>
    <p:sldId id="439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D61A1E"/>
    <a:srgbClr val="808080"/>
    <a:srgbClr val="1AD681"/>
    <a:srgbClr val="D61AC4"/>
    <a:srgbClr val="1AD6A5"/>
    <a:srgbClr val="D69C1A"/>
    <a:srgbClr val="6FD61A"/>
    <a:srgbClr val="D65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5" autoAdjust="0"/>
    <p:restoredTop sz="79420" autoAdjust="0"/>
  </p:normalViewPr>
  <p:slideViewPr>
    <p:cSldViewPr>
      <p:cViewPr varScale="1">
        <p:scale>
          <a:sx n="92" d="100"/>
          <a:sy n="92" d="100"/>
        </p:scale>
        <p:origin x="139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0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F2BFB8A-B701-4DFF-ABA5-4BE39468D6F5}" type="datetimeFigureOut">
              <a:rPr lang="en-US"/>
              <a:pPr>
                <a:defRPr/>
              </a:pPr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66FDD3C-DA29-4B3E-9053-C268DC82C9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94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864FAE2-2CD7-4E39-8FE8-D5F2E4CAD964}" type="datetimeFigureOut">
              <a:rPr lang="en-US"/>
              <a:pPr>
                <a:defRPr/>
              </a:pPr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6C1E999-3AE8-4BA4-BD30-09DF45D98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47E677-FEBE-491F-97FB-50031EEBD30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773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B091-C2E8-479E-8540-6D797581FFB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1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B091-C2E8-479E-8540-6D797581FFB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4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B091-C2E8-479E-8540-6D797581FFB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B091-C2E8-479E-8540-6D797581FFB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31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B091-C2E8-479E-8540-6D797581FFB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28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B091-C2E8-479E-8540-6D797581FFB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47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B091-C2E8-479E-8540-6D797581FFB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27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B091-C2E8-479E-8540-6D797581FFB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951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B091-C2E8-479E-8540-6D797581FFB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39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ED1AA-FD06-4C48-A9E0-4CB1CE5448C2}" type="datetimeFigureOut">
              <a:rPr lang="zh-CN" altLang="en-US"/>
              <a:pPr>
                <a:defRPr/>
              </a:pPr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E48CC-3AD2-4881-8ACC-213F55B515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C2A68-7442-4DB9-97A2-4E9694FDE5E4}" type="datetimeFigureOut">
              <a:rPr lang="zh-CN" altLang="en-US"/>
              <a:pPr>
                <a:defRPr/>
              </a:pPr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B96AC-9CDA-4674-8952-449C0DFC7B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5961-C673-42D2-A571-727EA69EC9E5}" type="datetimeFigureOut">
              <a:rPr lang="zh-CN" altLang="en-US"/>
              <a:pPr>
                <a:defRPr/>
              </a:pPr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C0A2C-C317-4076-9FEC-65F7A1135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0ACCB-0563-48AC-808E-9CF9FD9A2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FE57D-FCF6-428D-8C8C-5B253BF74A8D}" type="datetimeFigureOut">
              <a:rPr lang="zh-CN" altLang="en-US"/>
              <a:pPr>
                <a:defRPr/>
              </a:pPr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F8565-879B-4BED-B434-93EB4FFFC1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DBEA8-FBBB-45C0-B6EE-F1815A1D99E4}" type="datetimeFigureOut">
              <a:rPr lang="zh-CN" altLang="en-US"/>
              <a:pPr>
                <a:defRPr/>
              </a:pPr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4596B-E3EA-4F75-A0FF-E56AD1C3CE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CF43E-2B6A-49FB-92B4-2DD83A5F3ABB}" type="datetimeFigureOut">
              <a:rPr lang="zh-CN" altLang="en-US"/>
              <a:pPr>
                <a:defRPr/>
              </a:pPr>
              <a:t>2016/10/13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32F08-8DDF-424F-97BF-31F4238DE5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57740-139B-4914-8F22-4AE5ED61059E}" type="datetimeFigureOut">
              <a:rPr lang="zh-CN" altLang="en-US"/>
              <a:pPr>
                <a:defRPr/>
              </a:pPr>
              <a:t>2016/10/13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D3290-D506-4BA8-9245-819BBACE04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C2B78-C501-4D5A-805B-054644085D0B}" type="datetimeFigureOut">
              <a:rPr lang="zh-CN" altLang="en-US"/>
              <a:pPr>
                <a:defRPr/>
              </a:pPr>
              <a:t>2016/10/13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83209-4946-42D1-A740-49182EB50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1928-884C-4EFA-AAE9-E5F9A2C62195}" type="datetimeFigureOut">
              <a:rPr lang="zh-CN" altLang="en-US"/>
              <a:pPr>
                <a:defRPr/>
              </a:pPr>
              <a:t>2016/10/13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AAA53-8A8D-4335-87D2-D1ACB7AA21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A789C-AC6B-422E-8EAF-5C4477BB5EF5}" type="datetimeFigureOut">
              <a:rPr lang="zh-CN" altLang="en-US"/>
              <a:pPr>
                <a:defRPr/>
              </a:pPr>
              <a:t>2016/10/13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1E3F4-C87D-43FA-A66E-4D22ADA45A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FBDB4-39CC-459D-98DC-8A31457E0C37}" type="datetimeFigureOut">
              <a:rPr lang="zh-CN" altLang="en-US"/>
              <a:pPr>
                <a:defRPr/>
              </a:pPr>
              <a:t>2016/10/13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87B82-0AAD-4B59-AD21-CEABA3A996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BF851B1-9E4B-4E7B-9738-F2CE62F9B06E}" type="datetimeFigureOut">
              <a:rPr lang="zh-CN" altLang="en-US"/>
              <a:pPr>
                <a:defRPr/>
              </a:pPr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0A19317-A976-4AC4-A2D3-131BE1CF6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  <p:sldLayoutId id="214748414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 txBox="1">
            <a:spLocks noChangeArrowheads="1"/>
          </p:cNvSpPr>
          <p:nvPr/>
        </p:nvSpPr>
        <p:spPr bwMode="auto">
          <a:xfrm>
            <a:off x="104775" y="2252662"/>
            <a:ext cx="88106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3200" b="1" dirty="0" smtClean="0">
                <a:latin typeface="+mj-lt"/>
                <a:ea typeface="宋体" charset="-122"/>
              </a:rPr>
              <a:t>Automatic offline spike sorting using SpikeCluster</a:t>
            </a:r>
            <a:endParaRPr lang="en-US" altLang="zh-CN" sz="800" b="1" dirty="0" smtClean="0">
              <a:latin typeface="Arial" charset="0"/>
              <a:ea typeface="宋体" charset="-122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spcAft>
                <a:spcPts val="1000"/>
              </a:spcAft>
              <a:buFont typeface="Arial" pitchFamily="34" charset="0"/>
              <a:buNone/>
              <a:defRPr/>
            </a:pPr>
            <a:r>
              <a:rPr lang="en-US" altLang="zh-CN" sz="2000" b="1" dirty="0" smtClean="0">
                <a:ea typeface="宋体" charset="-122"/>
                <a:cs typeface="Arial" pitchFamily="34" charset="0"/>
              </a:rPr>
              <a:t>Minggui Chen, Ph.D.</a:t>
            </a:r>
          </a:p>
          <a:p>
            <a:pPr algn="ctr">
              <a:lnSpc>
                <a:spcPct val="114000"/>
              </a:lnSpc>
              <a:defRPr/>
            </a:pPr>
            <a:r>
              <a:rPr lang="en-US" dirty="0" smtClean="0">
                <a:latin typeface="Arial" charset="0"/>
                <a:ea typeface="宋体" charset="-122"/>
              </a:rPr>
              <a:t>minggui.chen@gmail.com</a:t>
            </a:r>
            <a:endParaRPr lang="en-US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 descr=" 6"/>
          <p:cNvSpPr txBox="1">
            <a:spLocks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1A74D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Data format for online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spikes (*.mat)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grpSp>
        <p:nvGrpSpPr>
          <p:cNvPr id="31" name="Group 30" descr=" 31"/>
          <p:cNvGrpSpPr/>
          <p:nvPr/>
        </p:nvGrpSpPr>
        <p:grpSpPr>
          <a:xfrm>
            <a:off x="304800" y="1524000"/>
            <a:ext cx="1628775" cy="4419600"/>
            <a:chOff x="304800" y="1524000"/>
            <a:chExt cx="1628775" cy="4419600"/>
          </a:xfrm>
        </p:grpSpPr>
        <p:grpSp>
          <p:nvGrpSpPr>
            <p:cNvPr id="14" name="Group 13"/>
            <p:cNvGrpSpPr/>
            <p:nvPr/>
          </p:nvGrpSpPr>
          <p:grpSpPr>
            <a:xfrm>
              <a:off x="304800" y="1524000"/>
              <a:ext cx="1628775" cy="4419600"/>
              <a:chOff x="381000" y="1524000"/>
              <a:chExt cx="1628775" cy="4419600"/>
            </a:xfrm>
          </p:grpSpPr>
          <p:pic>
            <p:nvPicPr>
              <p:cNvPr id="2049" name="Picture 1" descr="C:\Users\MGChen\AppData\Roaming\Tencent\Users\565569449\QQ\WinTemp\RichOle\TAG{S(9JQAFC4K8_@6ZF5%4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9575" y="1524000"/>
                <a:ext cx="1295400" cy="1676400"/>
              </a:xfrm>
              <a:prstGeom prst="rect">
                <a:avLst/>
              </a:prstGeom>
              <a:noFill/>
            </p:spPr>
          </p:pic>
          <p:pic>
            <p:nvPicPr>
              <p:cNvPr id="2050" name="Picture 2" descr="C:\Users\MGChen\AppData\Roaming\Tencent\Users\565569449\QQ\WinTemp\RichOle\JN@7OW51(7S)3YN9U]MHKI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1000" y="3295650"/>
                <a:ext cx="1628775" cy="2647950"/>
              </a:xfrm>
              <a:prstGeom prst="rect">
                <a:avLst/>
              </a:prstGeom>
              <a:noFill/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1245513" y="2209800"/>
              <a:ext cx="430887" cy="838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Trial #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0" y="4191000"/>
              <a:ext cx="430887" cy="14478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Spike times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 descr=" 6"/>
          <p:cNvSpPr txBox="1">
            <a:spLocks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1A74D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Data format for online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spikes (*.mat)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grpSp>
        <p:nvGrpSpPr>
          <p:cNvPr id="2" name="Group 30" descr=" 31"/>
          <p:cNvGrpSpPr/>
          <p:nvPr/>
        </p:nvGrpSpPr>
        <p:grpSpPr>
          <a:xfrm>
            <a:off x="304800" y="1524000"/>
            <a:ext cx="1628775" cy="4419600"/>
            <a:chOff x="304800" y="1524000"/>
            <a:chExt cx="1628775" cy="4419600"/>
          </a:xfrm>
        </p:grpSpPr>
        <p:grpSp>
          <p:nvGrpSpPr>
            <p:cNvPr id="3" name="Group 13"/>
            <p:cNvGrpSpPr/>
            <p:nvPr/>
          </p:nvGrpSpPr>
          <p:grpSpPr>
            <a:xfrm>
              <a:off x="304800" y="1524000"/>
              <a:ext cx="1628775" cy="4419600"/>
              <a:chOff x="381000" y="1524000"/>
              <a:chExt cx="1628775" cy="4419600"/>
            </a:xfrm>
          </p:grpSpPr>
          <p:pic>
            <p:nvPicPr>
              <p:cNvPr id="2049" name="Picture 1" descr="C:\Users\MGChen\AppData\Roaming\Tencent\Users\565569449\QQ\WinTemp\RichOle\TAG{S(9JQAFC4K8_@6ZF5%4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9575" y="1524000"/>
                <a:ext cx="1295400" cy="1676400"/>
              </a:xfrm>
              <a:prstGeom prst="rect">
                <a:avLst/>
              </a:prstGeom>
              <a:noFill/>
            </p:spPr>
          </p:pic>
          <p:pic>
            <p:nvPicPr>
              <p:cNvPr id="2050" name="Picture 2" descr="C:\Users\MGChen\AppData\Roaming\Tencent\Users\565569449\QQ\WinTemp\RichOle\JN@7OW51(7S)3YN9U]MHKI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1000" y="3295650"/>
                <a:ext cx="1628775" cy="2647950"/>
              </a:xfrm>
              <a:prstGeom prst="rect">
                <a:avLst/>
              </a:prstGeom>
              <a:noFill/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1245513" y="2209800"/>
              <a:ext cx="430887" cy="838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Trial #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0" y="4191000"/>
              <a:ext cx="430887" cy="14478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Spike times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31" descr=" 32"/>
          <p:cNvGrpSpPr/>
          <p:nvPr/>
        </p:nvGrpSpPr>
        <p:grpSpPr>
          <a:xfrm>
            <a:off x="2216948" y="1524000"/>
            <a:ext cx="2023939" cy="4391025"/>
            <a:chOff x="2216948" y="1524000"/>
            <a:chExt cx="2023939" cy="4391025"/>
          </a:xfrm>
        </p:grpSpPr>
        <p:grpSp>
          <p:nvGrpSpPr>
            <p:cNvPr id="10" name="Group 14"/>
            <p:cNvGrpSpPr/>
            <p:nvPr/>
          </p:nvGrpSpPr>
          <p:grpSpPr>
            <a:xfrm>
              <a:off x="2216948" y="1524000"/>
              <a:ext cx="1914507" cy="4391025"/>
              <a:chOff x="2486025" y="1524000"/>
              <a:chExt cx="1914507" cy="4391025"/>
            </a:xfrm>
          </p:grpSpPr>
          <p:pic>
            <p:nvPicPr>
              <p:cNvPr id="13" name="Picture 6" descr="C:\Users\MGChen\AppData\Roaming\Tencent\Users\565569449\QQ\WinTemp\RichOle\IQB)HEF5U)QMFVSX[Y0D2IK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r="19512"/>
              <a:stretch>
                <a:fillRect/>
              </a:stretch>
            </p:blipFill>
            <p:spPr bwMode="auto">
              <a:xfrm>
                <a:off x="2514600" y="3276600"/>
                <a:ext cx="1885932" cy="2638425"/>
              </a:xfrm>
              <a:prstGeom prst="rect">
                <a:avLst/>
              </a:prstGeom>
              <a:noFill/>
            </p:spPr>
          </p:pic>
          <p:pic>
            <p:nvPicPr>
              <p:cNvPr id="14" name="Picture 7" descr="C:\Users\MGChen\AppData\Roaming\Tencent\Users\565569449\QQ\WinTemp\RichOle\PW{K0QQRK7E92W3D`E9FDSW.jp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486025" y="1524000"/>
                <a:ext cx="1400175" cy="1666875"/>
              </a:xfrm>
              <a:prstGeom prst="rect">
                <a:avLst/>
              </a:prstGeom>
              <a:noFill/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3226713" y="2209800"/>
              <a:ext cx="430887" cy="838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Trial #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00" y="4191000"/>
              <a:ext cx="430887" cy="14478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waveforms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 descr=" 6"/>
          <p:cNvSpPr txBox="1">
            <a:spLocks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1A74D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Data format for online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spikes (*.mat)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grpSp>
        <p:nvGrpSpPr>
          <p:cNvPr id="2" name="Group 30" descr=" 31"/>
          <p:cNvGrpSpPr/>
          <p:nvPr/>
        </p:nvGrpSpPr>
        <p:grpSpPr>
          <a:xfrm>
            <a:off x="304800" y="1524000"/>
            <a:ext cx="1628775" cy="4419600"/>
            <a:chOff x="304800" y="1524000"/>
            <a:chExt cx="1628775" cy="4419600"/>
          </a:xfrm>
        </p:grpSpPr>
        <p:grpSp>
          <p:nvGrpSpPr>
            <p:cNvPr id="3" name="Group 13"/>
            <p:cNvGrpSpPr/>
            <p:nvPr/>
          </p:nvGrpSpPr>
          <p:grpSpPr>
            <a:xfrm>
              <a:off x="304800" y="1524000"/>
              <a:ext cx="1628775" cy="4419600"/>
              <a:chOff x="381000" y="1524000"/>
              <a:chExt cx="1628775" cy="4419600"/>
            </a:xfrm>
          </p:grpSpPr>
          <p:pic>
            <p:nvPicPr>
              <p:cNvPr id="2049" name="Picture 1" descr="C:\Users\MGChen\AppData\Roaming\Tencent\Users\565569449\QQ\WinTemp\RichOle\TAG{S(9JQAFC4K8_@6ZF5%4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9575" y="1524000"/>
                <a:ext cx="1295400" cy="1676400"/>
              </a:xfrm>
              <a:prstGeom prst="rect">
                <a:avLst/>
              </a:prstGeom>
              <a:noFill/>
            </p:spPr>
          </p:pic>
          <p:pic>
            <p:nvPicPr>
              <p:cNvPr id="2050" name="Picture 2" descr="C:\Users\MGChen\AppData\Roaming\Tencent\Users\565569449\QQ\WinTemp\RichOle\JN@7OW51(7S)3YN9U]MHKI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1000" y="3295650"/>
                <a:ext cx="1628775" cy="2647950"/>
              </a:xfrm>
              <a:prstGeom prst="rect">
                <a:avLst/>
              </a:prstGeom>
              <a:noFill/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1245513" y="2209800"/>
              <a:ext cx="430887" cy="838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Trial #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0" y="4191000"/>
              <a:ext cx="430887" cy="14478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Spike times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31" descr=" 32"/>
          <p:cNvGrpSpPr/>
          <p:nvPr/>
        </p:nvGrpSpPr>
        <p:grpSpPr>
          <a:xfrm>
            <a:off x="2216948" y="1524000"/>
            <a:ext cx="2023939" cy="4391025"/>
            <a:chOff x="2216948" y="1524000"/>
            <a:chExt cx="2023939" cy="4391025"/>
          </a:xfrm>
        </p:grpSpPr>
        <p:grpSp>
          <p:nvGrpSpPr>
            <p:cNvPr id="5" name="Group 14"/>
            <p:cNvGrpSpPr/>
            <p:nvPr/>
          </p:nvGrpSpPr>
          <p:grpSpPr>
            <a:xfrm>
              <a:off x="2216948" y="1524000"/>
              <a:ext cx="1914507" cy="4391025"/>
              <a:chOff x="2486025" y="1524000"/>
              <a:chExt cx="1914507" cy="4391025"/>
            </a:xfrm>
          </p:grpSpPr>
          <p:pic>
            <p:nvPicPr>
              <p:cNvPr id="13" name="Picture 6" descr="C:\Users\MGChen\AppData\Roaming\Tencent\Users\565569449\QQ\WinTemp\RichOle\IQB)HEF5U)QMFVSX[Y0D2IK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r="19512"/>
              <a:stretch>
                <a:fillRect/>
              </a:stretch>
            </p:blipFill>
            <p:spPr bwMode="auto">
              <a:xfrm>
                <a:off x="2514600" y="3276600"/>
                <a:ext cx="1885932" cy="2638425"/>
              </a:xfrm>
              <a:prstGeom prst="rect">
                <a:avLst/>
              </a:prstGeom>
              <a:noFill/>
            </p:spPr>
          </p:pic>
          <p:pic>
            <p:nvPicPr>
              <p:cNvPr id="14" name="Picture 7" descr="C:\Users\MGChen\AppData\Roaming\Tencent\Users\565569449\QQ\WinTemp\RichOle\PW{K0QQRK7E92W3D`E9FDSW.jp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486025" y="1524000"/>
                <a:ext cx="1400175" cy="1666875"/>
              </a:xfrm>
              <a:prstGeom prst="rect">
                <a:avLst/>
              </a:prstGeom>
              <a:noFill/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3226713" y="2209800"/>
              <a:ext cx="430887" cy="838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Trial #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00" y="4191000"/>
              <a:ext cx="430887" cy="14478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waveforms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32" descr=" 33"/>
          <p:cNvGrpSpPr/>
          <p:nvPr/>
        </p:nvGrpSpPr>
        <p:grpSpPr>
          <a:xfrm>
            <a:off x="4414827" y="1524000"/>
            <a:ext cx="1457325" cy="4391025"/>
            <a:chOff x="4414828" y="1524000"/>
            <a:chExt cx="1457325" cy="4391025"/>
          </a:xfrm>
        </p:grpSpPr>
        <p:grpSp>
          <p:nvGrpSpPr>
            <p:cNvPr id="16" name="Group 15"/>
            <p:cNvGrpSpPr/>
            <p:nvPr/>
          </p:nvGrpSpPr>
          <p:grpSpPr>
            <a:xfrm>
              <a:off x="4414828" y="1524000"/>
              <a:ext cx="1457325" cy="4391025"/>
              <a:chOff x="5476875" y="1524000"/>
              <a:chExt cx="1457325" cy="4391025"/>
            </a:xfrm>
          </p:grpSpPr>
          <p:pic>
            <p:nvPicPr>
              <p:cNvPr id="19" name="Picture 4" descr="C:\Users\MGChen\AppData\Roaming\Tencent\Users\565569449\QQ\WinTemp\RichOle\A%_~K{B}_YHPA[[EG0NP{TK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476875" y="1524000"/>
                <a:ext cx="1152525" cy="1685925"/>
              </a:xfrm>
              <a:prstGeom prst="rect">
                <a:avLst/>
              </a:prstGeom>
              <a:noFill/>
            </p:spPr>
          </p:pic>
          <p:pic>
            <p:nvPicPr>
              <p:cNvPr id="20" name="Picture 5" descr="C:\Users\MGChen\AppData\Roaming\Tencent\Users\565569449\QQ\WinTemp\RichOle\K2`KBVF})RTJ}D0Q2A3B7NH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495925" y="3276600"/>
                <a:ext cx="1438275" cy="2638425"/>
              </a:xfrm>
              <a:prstGeom prst="rect">
                <a:avLst/>
              </a:prstGeom>
              <a:noFill/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5257800" y="2209800"/>
              <a:ext cx="430887" cy="838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Trial #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4113" y="4191000"/>
              <a:ext cx="430887" cy="14478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unit #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 descr=" 6"/>
          <p:cNvSpPr txBox="1">
            <a:spLocks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1A74D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Data format for online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spikes (*.mat)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grpSp>
        <p:nvGrpSpPr>
          <p:cNvPr id="2" name="Group 30" descr=" 31"/>
          <p:cNvGrpSpPr/>
          <p:nvPr/>
        </p:nvGrpSpPr>
        <p:grpSpPr>
          <a:xfrm>
            <a:off x="304800" y="1524000"/>
            <a:ext cx="1628775" cy="4419600"/>
            <a:chOff x="304800" y="1524000"/>
            <a:chExt cx="1628775" cy="4419600"/>
          </a:xfrm>
        </p:grpSpPr>
        <p:grpSp>
          <p:nvGrpSpPr>
            <p:cNvPr id="3" name="Group 13"/>
            <p:cNvGrpSpPr/>
            <p:nvPr/>
          </p:nvGrpSpPr>
          <p:grpSpPr>
            <a:xfrm>
              <a:off x="304800" y="1524000"/>
              <a:ext cx="1628775" cy="4419600"/>
              <a:chOff x="381000" y="1524000"/>
              <a:chExt cx="1628775" cy="4419600"/>
            </a:xfrm>
          </p:grpSpPr>
          <p:pic>
            <p:nvPicPr>
              <p:cNvPr id="2049" name="Picture 1" descr="C:\Users\MGChen\AppData\Roaming\Tencent\Users\565569449\QQ\WinTemp\RichOle\TAG{S(9JQAFC4K8_@6ZF5%4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9575" y="1524000"/>
                <a:ext cx="1295400" cy="1676400"/>
              </a:xfrm>
              <a:prstGeom prst="rect">
                <a:avLst/>
              </a:prstGeom>
              <a:noFill/>
            </p:spPr>
          </p:pic>
          <p:pic>
            <p:nvPicPr>
              <p:cNvPr id="2050" name="Picture 2" descr="C:\Users\MGChen\AppData\Roaming\Tencent\Users\565569449\QQ\WinTemp\RichOle\JN@7OW51(7S)3YN9U]MHKI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1000" y="3295650"/>
                <a:ext cx="1628775" cy="2647950"/>
              </a:xfrm>
              <a:prstGeom prst="rect">
                <a:avLst/>
              </a:prstGeom>
              <a:noFill/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1245513" y="2209800"/>
              <a:ext cx="430887" cy="838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Trial #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0" y="4191000"/>
              <a:ext cx="430887" cy="14478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Spike times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31" descr=" 32"/>
          <p:cNvGrpSpPr/>
          <p:nvPr/>
        </p:nvGrpSpPr>
        <p:grpSpPr>
          <a:xfrm>
            <a:off x="2216948" y="1524000"/>
            <a:ext cx="2023939" cy="4391025"/>
            <a:chOff x="2216948" y="1524000"/>
            <a:chExt cx="2023939" cy="4391025"/>
          </a:xfrm>
        </p:grpSpPr>
        <p:grpSp>
          <p:nvGrpSpPr>
            <p:cNvPr id="5" name="Group 14"/>
            <p:cNvGrpSpPr/>
            <p:nvPr/>
          </p:nvGrpSpPr>
          <p:grpSpPr>
            <a:xfrm>
              <a:off x="2216948" y="1524000"/>
              <a:ext cx="1914507" cy="4391025"/>
              <a:chOff x="2486025" y="1524000"/>
              <a:chExt cx="1914507" cy="4391025"/>
            </a:xfrm>
          </p:grpSpPr>
          <p:pic>
            <p:nvPicPr>
              <p:cNvPr id="13" name="Picture 6" descr="C:\Users\MGChen\AppData\Roaming\Tencent\Users\565569449\QQ\WinTemp\RichOle\IQB)HEF5U)QMFVSX[Y0D2IK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r="19512"/>
              <a:stretch>
                <a:fillRect/>
              </a:stretch>
            </p:blipFill>
            <p:spPr bwMode="auto">
              <a:xfrm>
                <a:off x="2514600" y="3276600"/>
                <a:ext cx="1885932" cy="2638425"/>
              </a:xfrm>
              <a:prstGeom prst="rect">
                <a:avLst/>
              </a:prstGeom>
              <a:noFill/>
            </p:spPr>
          </p:pic>
          <p:pic>
            <p:nvPicPr>
              <p:cNvPr id="14" name="Picture 7" descr="C:\Users\MGChen\AppData\Roaming\Tencent\Users\565569449\QQ\WinTemp\RichOle\PW{K0QQRK7E92W3D`E9FDSW.jp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486025" y="1524000"/>
                <a:ext cx="1400175" cy="1666875"/>
              </a:xfrm>
              <a:prstGeom prst="rect">
                <a:avLst/>
              </a:prstGeom>
              <a:noFill/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3226713" y="2209800"/>
              <a:ext cx="430887" cy="838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Trial #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00" y="4191000"/>
              <a:ext cx="430887" cy="14478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waveforms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32" descr=" 33"/>
          <p:cNvGrpSpPr/>
          <p:nvPr/>
        </p:nvGrpSpPr>
        <p:grpSpPr>
          <a:xfrm>
            <a:off x="4414827" y="1524000"/>
            <a:ext cx="1457325" cy="4391025"/>
            <a:chOff x="4414828" y="1524000"/>
            <a:chExt cx="1457325" cy="4391025"/>
          </a:xfrm>
        </p:grpSpPr>
        <p:grpSp>
          <p:nvGrpSpPr>
            <p:cNvPr id="8" name="Group 15"/>
            <p:cNvGrpSpPr/>
            <p:nvPr/>
          </p:nvGrpSpPr>
          <p:grpSpPr>
            <a:xfrm>
              <a:off x="4414828" y="1524000"/>
              <a:ext cx="1457325" cy="4391025"/>
              <a:chOff x="5476875" y="1524000"/>
              <a:chExt cx="1457325" cy="4391025"/>
            </a:xfrm>
          </p:grpSpPr>
          <p:pic>
            <p:nvPicPr>
              <p:cNvPr id="19" name="Picture 4" descr="C:\Users\MGChen\AppData\Roaming\Tencent\Users\565569449\QQ\WinTemp\RichOle\A%_~K{B}_YHPA[[EG0NP{TK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476875" y="1524000"/>
                <a:ext cx="1152525" cy="1685925"/>
              </a:xfrm>
              <a:prstGeom prst="rect">
                <a:avLst/>
              </a:prstGeom>
              <a:noFill/>
            </p:spPr>
          </p:pic>
          <p:pic>
            <p:nvPicPr>
              <p:cNvPr id="20" name="Picture 5" descr="C:\Users\MGChen\AppData\Roaming\Tencent\Users\565569449\QQ\WinTemp\RichOle\K2`KBVF})RTJ}D0Q2A3B7NH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495925" y="3276600"/>
                <a:ext cx="1438275" cy="2638425"/>
              </a:xfrm>
              <a:prstGeom prst="rect">
                <a:avLst/>
              </a:prstGeom>
              <a:noFill/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5257800" y="2209800"/>
              <a:ext cx="430887" cy="838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Trial #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4113" y="4191000"/>
              <a:ext cx="430887" cy="14478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unit #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33" descr=" 34"/>
          <p:cNvGrpSpPr/>
          <p:nvPr/>
        </p:nvGrpSpPr>
        <p:grpSpPr>
          <a:xfrm>
            <a:off x="6155525" y="1524000"/>
            <a:ext cx="1485900" cy="4362450"/>
            <a:chOff x="6155526" y="1524000"/>
            <a:chExt cx="1485900" cy="4362450"/>
          </a:xfrm>
        </p:grpSpPr>
        <p:grpSp>
          <p:nvGrpSpPr>
            <p:cNvPr id="23" name="Group 18"/>
            <p:cNvGrpSpPr/>
            <p:nvPr/>
          </p:nvGrpSpPr>
          <p:grpSpPr>
            <a:xfrm>
              <a:off x="6155526" y="1524000"/>
              <a:ext cx="1485900" cy="4362450"/>
              <a:chOff x="6438900" y="1524000"/>
              <a:chExt cx="1485900" cy="4362450"/>
            </a:xfrm>
          </p:grpSpPr>
          <p:pic>
            <p:nvPicPr>
              <p:cNvPr id="26" name="Picture 9" descr="C:\Users\MGChen\AppData\Roaming\Tencent\Users\565569449\QQ\WinTemp\RichOle\%}(Y{BENDY(0)IKEACWPUPF.jp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r="53665"/>
              <a:stretch>
                <a:fillRect/>
              </a:stretch>
            </p:blipFill>
            <p:spPr bwMode="auto">
              <a:xfrm>
                <a:off x="6438900" y="1524000"/>
                <a:ext cx="1421064" cy="1828800"/>
              </a:xfrm>
              <a:prstGeom prst="rect">
                <a:avLst/>
              </a:prstGeom>
              <a:noFill/>
            </p:spPr>
          </p:pic>
          <p:pic>
            <p:nvPicPr>
              <p:cNvPr id="27" name="Picture 10" descr="C:\Users\MGChen\AppData\Roaming\Tencent\Users\565569449\QQ\WinTemp\RichOle\23H2354]1IL{[DM6@2VVRW6.jp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438900" y="3276600"/>
                <a:ext cx="1485900" cy="2609850"/>
              </a:xfrm>
              <a:prstGeom prst="rect">
                <a:avLst/>
              </a:prstGeom>
              <a:noFill/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7010400" y="4419600"/>
              <a:ext cx="430887" cy="838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Trial #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 descr=" 6"/>
          <p:cNvSpPr txBox="1">
            <a:spLocks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1A74D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Data format for online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spikes (*.mat)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pic>
        <p:nvPicPr>
          <p:cNvPr id="28" name="Picture 8" descr="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9550" y="1504950"/>
            <a:ext cx="1543050" cy="1390650"/>
          </a:xfrm>
          <a:prstGeom prst="rect">
            <a:avLst/>
          </a:prstGeom>
          <a:noFill/>
        </p:spPr>
      </p:pic>
      <p:grpSp>
        <p:nvGrpSpPr>
          <p:cNvPr id="2" name="Group 30" descr=" 31"/>
          <p:cNvGrpSpPr/>
          <p:nvPr/>
        </p:nvGrpSpPr>
        <p:grpSpPr>
          <a:xfrm>
            <a:off x="304800" y="1524000"/>
            <a:ext cx="1628775" cy="4419600"/>
            <a:chOff x="304800" y="1524000"/>
            <a:chExt cx="1628775" cy="4419600"/>
          </a:xfrm>
        </p:grpSpPr>
        <p:grpSp>
          <p:nvGrpSpPr>
            <p:cNvPr id="3" name="Group 13"/>
            <p:cNvGrpSpPr/>
            <p:nvPr/>
          </p:nvGrpSpPr>
          <p:grpSpPr>
            <a:xfrm>
              <a:off x="304800" y="1524000"/>
              <a:ext cx="1628775" cy="4419600"/>
              <a:chOff x="381000" y="1524000"/>
              <a:chExt cx="1628775" cy="4419600"/>
            </a:xfrm>
          </p:grpSpPr>
          <p:pic>
            <p:nvPicPr>
              <p:cNvPr id="2049" name="Picture 1" descr="C:\Users\MGChen\AppData\Roaming\Tencent\Users\565569449\QQ\WinTemp\RichOle\TAG{S(9JQAFC4K8_@6ZF5%4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9575" y="1524000"/>
                <a:ext cx="1295400" cy="1676400"/>
              </a:xfrm>
              <a:prstGeom prst="rect">
                <a:avLst/>
              </a:prstGeom>
              <a:noFill/>
            </p:spPr>
          </p:pic>
          <p:pic>
            <p:nvPicPr>
              <p:cNvPr id="2050" name="Picture 2" descr="C:\Users\MGChen\AppData\Roaming\Tencent\Users\565569449\QQ\WinTemp\RichOle\JN@7OW51(7S)3YN9U]MHKI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81000" y="3295650"/>
                <a:ext cx="1628775" cy="2647950"/>
              </a:xfrm>
              <a:prstGeom prst="rect">
                <a:avLst/>
              </a:prstGeom>
              <a:noFill/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1245513" y="2209800"/>
              <a:ext cx="430887" cy="838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Trial #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0" y="4191000"/>
              <a:ext cx="430887" cy="14478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Spike times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31" descr=" 32"/>
          <p:cNvGrpSpPr/>
          <p:nvPr/>
        </p:nvGrpSpPr>
        <p:grpSpPr>
          <a:xfrm>
            <a:off x="2216948" y="1524000"/>
            <a:ext cx="2023939" cy="4391025"/>
            <a:chOff x="2216948" y="1524000"/>
            <a:chExt cx="2023939" cy="4391025"/>
          </a:xfrm>
        </p:grpSpPr>
        <p:grpSp>
          <p:nvGrpSpPr>
            <p:cNvPr id="5" name="Group 14"/>
            <p:cNvGrpSpPr/>
            <p:nvPr/>
          </p:nvGrpSpPr>
          <p:grpSpPr>
            <a:xfrm>
              <a:off x="2216948" y="1524000"/>
              <a:ext cx="1914507" cy="4391025"/>
              <a:chOff x="2486025" y="1524000"/>
              <a:chExt cx="1914507" cy="4391025"/>
            </a:xfrm>
          </p:grpSpPr>
          <p:pic>
            <p:nvPicPr>
              <p:cNvPr id="13" name="Picture 6" descr="C:\Users\MGChen\AppData\Roaming\Tencent\Users\565569449\QQ\WinTemp\RichOle\IQB)HEF5U)QMFVSX[Y0D2IK.jp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r="19512"/>
              <a:stretch>
                <a:fillRect/>
              </a:stretch>
            </p:blipFill>
            <p:spPr bwMode="auto">
              <a:xfrm>
                <a:off x="2514600" y="3276600"/>
                <a:ext cx="1885932" cy="2638425"/>
              </a:xfrm>
              <a:prstGeom prst="rect">
                <a:avLst/>
              </a:prstGeom>
              <a:noFill/>
            </p:spPr>
          </p:pic>
          <p:pic>
            <p:nvPicPr>
              <p:cNvPr id="14" name="Picture 7" descr="C:\Users\MGChen\AppData\Roaming\Tencent\Users\565569449\QQ\WinTemp\RichOle\PW{K0QQRK7E92W3D`E9FDSW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486025" y="1524000"/>
                <a:ext cx="1400175" cy="1666875"/>
              </a:xfrm>
              <a:prstGeom prst="rect">
                <a:avLst/>
              </a:prstGeom>
              <a:noFill/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3226713" y="2209800"/>
              <a:ext cx="430887" cy="838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Trial #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00" y="4191000"/>
              <a:ext cx="430887" cy="14478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waveforms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32" descr=" 33"/>
          <p:cNvGrpSpPr/>
          <p:nvPr/>
        </p:nvGrpSpPr>
        <p:grpSpPr>
          <a:xfrm>
            <a:off x="4414827" y="1524000"/>
            <a:ext cx="1457325" cy="4391025"/>
            <a:chOff x="4414828" y="1524000"/>
            <a:chExt cx="1457325" cy="4391025"/>
          </a:xfrm>
        </p:grpSpPr>
        <p:grpSp>
          <p:nvGrpSpPr>
            <p:cNvPr id="8" name="Group 15"/>
            <p:cNvGrpSpPr/>
            <p:nvPr/>
          </p:nvGrpSpPr>
          <p:grpSpPr>
            <a:xfrm>
              <a:off x="4414828" y="1524000"/>
              <a:ext cx="1457325" cy="4391025"/>
              <a:chOff x="5476875" y="1524000"/>
              <a:chExt cx="1457325" cy="4391025"/>
            </a:xfrm>
          </p:grpSpPr>
          <p:pic>
            <p:nvPicPr>
              <p:cNvPr id="19" name="Picture 4" descr="C:\Users\MGChen\AppData\Roaming\Tencent\Users\565569449\QQ\WinTemp\RichOle\A%_~K{B}_YHPA[[EG0NP{TK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476875" y="1524000"/>
                <a:ext cx="1152525" cy="1685925"/>
              </a:xfrm>
              <a:prstGeom prst="rect">
                <a:avLst/>
              </a:prstGeom>
              <a:noFill/>
            </p:spPr>
          </p:pic>
          <p:pic>
            <p:nvPicPr>
              <p:cNvPr id="20" name="Picture 5" descr="C:\Users\MGChen\AppData\Roaming\Tencent\Users\565569449\QQ\WinTemp\RichOle\K2`KBVF})RTJ}D0Q2A3B7NH.jp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495925" y="3276600"/>
                <a:ext cx="1438275" cy="2638425"/>
              </a:xfrm>
              <a:prstGeom prst="rect">
                <a:avLst/>
              </a:prstGeom>
              <a:noFill/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5257800" y="2209800"/>
              <a:ext cx="430887" cy="838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Trial #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4113" y="4191000"/>
              <a:ext cx="430887" cy="14478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unit #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33" descr=" 34"/>
          <p:cNvGrpSpPr/>
          <p:nvPr/>
        </p:nvGrpSpPr>
        <p:grpSpPr>
          <a:xfrm>
            <a:off x="6155525" y="1524000"/>
            <a:ext cx="1485900" cy="4362450"/>
            <a:chOff x="6155526" y="1524000"/>
            <a:chExt cx="1485900" cy="4362450"/>
          </a:xfrm>
        </p:grpSpPr>
        <p:grpSp>
          <p:nvGrpSpPr>
            <p:cNvPr id="10" name="Group 18"/>
            <p:cNvGrpSpPr/>
            <p:nvPr/>
          </p:nvGrpSpPr>
          <p:grpSpPr>
            <a:xfrm>
              <a:off x="6155526" y="1524000"/>
              <a:ext cx="1485900" cy="4362450"/>
              <a:chOff x="6438900" y="1524000"/>
              <a:chExt cx="1485900" cy="4362450"/>
            </a:xfrm>
          </p:grpSpPr>
          <p:pic>
            <p:nvPicPr>
              <p:cNvPr id="26" name="Picture 9" descr="C:\Users\MGChen\AppData\Roaming\Tencent\Users\565569449\QQ\WinTemp\RichOle\%}(Y{BENDY(0)IKEACWPUPF.jp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 r="53665"/>
              <a:stretch>
                <a:fillRect/>
              </a:stretch>
            </p:blipFill>
            <p:spPr bwMode="auto">
              <a:xfrm>
                <a:off x="6438900" y="1524000"/>
                <a:ext cx="1421064" cy="1828800"/>
              </a:xfrm>
              <a:prstGeom prst="rect">
                <a:avLst/>
              </a:prstGeom>
              <a:noFill/>
            </p:spPr>
          </p:pic>
          <p:pic>
            <p:nvPicPr>
              <p:cNvPr id="27" name="Picture 10" descr="C:\Users\MGChen\AppData\Roaming\Tencent\Users\565569449\QQ\WinTemp\RichOle\23H2354]1IL{[DM6@2VVRW6.jp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6438900" y="3276600"/>
                <a:ext cx="1485900" cy="2609850"/>
              </a:xfrm>
              <a:prstGeom prst="rect">
                <a:avLst/>
              </a:prstGeom>
              <a:noFill/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7010400" y="4419600"/>
              <a:ext cx="430887" cy="838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Trial #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 descr=" 6"/>
          <p:cNvSpPr txBox="1">
            <a:spLocks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1A74D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Data format for unfiltered LFP (*.mat)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pic>
        <p:nvPicPr>
          <p:cNvPr id="10" name="Picture 8" descr="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9550" y="1504950"/>
            <a:ext cx="1543050" cy="1390650"/>
          </a:xfrm>
          <a:prstGeom prst="rect">
            <a:avLst/>
          </a:prstGeom>
          <a:noFill/>
        </p:spPr>
      </p:pic>
      <p:grpSp>
        <p:nvGrpSpPr>
          <p:cNvPr id="3" name="Group 33" descr=" 34"/>
          <p:cNvGrpSpPr/>
          <p:nvPr/>
        </p:nvGrpSpPr>
        <p:grpSpPr>
          <a:xfrm>
            <a:off x="6155525" y="1524000"/>
            <a:ext cx="1485900" cy="4362450"/>
            <a:chOff x="6155526" y="1524000"/>
            <a:chExt cx="1485900" cy="4362450"/>
          </a:xfrm>
        </p:grpSpPr>
        <p:grpSp>
          <p:nvGrpSpPr>
            <p:cNvPr id="4" name="Group 18"/>
            <p:cNvGrpSpPr/>
            <p:nvPr/>
          </p:nvGrpSpPr>
          <p:grpSpPr>
            <a:xfrm>
              <a:off x="6155526" y="1524000"/>
              <a:ext cx="1485900" cy="4362450"/>
              <a:chOff x="6438900" y="1524000"/>
              <a:chExt cx="1485900" cy="4362450"/>
            </a:xfrm>
          </p:grpSpPr>
          <p:pic>
            <p:nvPicPr>
              <p:cNvPr id="14" name="Picture 9" descr="C:\Users\MGChen\AppData\Roaming\Tencent\Users\565569449\QQ\WinTemp\RichOle\%}(Y{BENDY(0)IKEACWPUPF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r="53665"/>
              <a:stretch>
                <a:fillRect/>
              </a:stretch>
            </p:blipFill>
            <p:spPr bwMode="auto">
              <a:xfrm>
                <a:off x="6438900" y="1524000"/>
                <a:ext cx="1421064" cy="1828800"/>
              </a:xfrm>
              <a:prstGeom prst="rect">
                <a:avLst/>
              </a:prstGeom>
              <a:noFill/>
            </p:spPr>
          </p:pic>
          <p:pic>
            <p:nvPicPr>
              <p:cNvPr id="15" name="Picture 10" descr="C:\Users\MGChen\AppData\Roaming\Tencent\Users\565569449\QQ\WinTemp\RichOle\23H2354]1IL{[DM6@2VVRW6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38900" y="3276600"/>
                <a:ext cx="1485900" cy="2609850"/>
              </a:xfrm>
              <a:prstGeom prst="rect">
                <a:avLst/>
              </a:prstGeom>
              <a:noFill/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7010400" y="4419600"/>
              <a:ext cx="430887" cy="838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Trial #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 descr=" 6"/>
          <p:cNvSpPr txBox="1">
            <a:spLocks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1A74D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Data format for unfiltered LFP (*.mat)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grpSp>
        <p:nvGrpSpPr>
          <p:cNvPr id="7" name="Group 8" descr=" 9"/>
          <p:cNvGrpSpPr/>
          <p:nvPr/>
        </p:nvGrpSpPr>
        <p:grpSpPr>
          <a:xfrm>
            <a:off x="3552825" y="1524000"/>
            <a:ext cx="1476375" cy="1666875"/>
            <a:chOff x="3552825" y="1524000"/>
            <a:chExt cx="1476375" cy="1666875"/>
          </a:xfrm>
        </p:grpSpPr>
        <p:pic>
          <p:nvPicPr>
            <p:cNvPr id="8" name="Picture 1" descr="C:\Users\MGChen\AppData\Roaming\Tencent\Users\565569449\QQ\WinTemp\RichOle\N8A5O4`KM2R@9[IL~8)O[5V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52825" y="1524000"/>
              <a:ext cx="1247775" cy="1666875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4598313" y="2209800"/>
              <a:ext cx="430887" cy="838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Trial #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Picture 8" descr="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9550" y="1504950"/>
            <a:ext cx="1543050" cy="1390650"/>
          </a:xfrm>
          <a:prstGeom prst="rect">
            <a:avLst/>
          </a:prstGeom>
          <a:noFill/>
        </p:spPr>
      </p:pic>
      <p:grpSp>
        <p:nvGrpSpPr>
          <p:cNvPr id="11" name="Group 33" descr=" 34"/>
          <p:cNvGrpSpPr/>
          <p:nvPr/>
        </p:nvGrpSpPr>
        <p:grpSpPr>
          <a:xfrm>
            <a:off x="6155525" y="1524000"/>
            <a:ext cx="1485900" cy="4362450"/>
            <a:chOff x="6155526" y="1524000"/>
            <a:chExt cx="1485900" cy="4362450"/>
          </a:xfrm>
        </p:grpSpPr>
        <p:grpSp>
          <p:nvGrpSpPr>
            <p:cNvPr id="12" name="Group 18"/>
            <p:cNvGrpSpPr/>
            <p:nvPr/>
          </p:nvGrpSpPr>
          <p:grpSpPr>
            <a:xfrm>
              <a:off x="6155526" y="1524000"/>
              <a:ext cx="1485900" cy="4362450"/>
              <a:chOff x="6438900" y="1524000"/>
              <a:chExt cx="1485900" cy="4362450"/>
            </a:xfrm>
          </p:grpSpPr>
          <p:pic>
            <p:nvPicPr>
              <p:cNvPr id="14" name="Picture 9" descr="C:\Users\MGChen\AppData\Roaming\Tencent\Users\565569449\QQ\WinTemp\RichOle\%}(Y{BENDY(0)IKEACWPUPF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r="53665"/>
              <a:stretch>
                <a:fillRect/>
              </a:stretch>
            </p:blipFill>
            <p:spPr bwMode="auto">
              <a:xfrm>
                <a:off x="6438900" y="1524000"/>
                <a:ext cx="1421064" cy="1828800"/>
              </a:xfrm>
              <a:prstGeom prst="rect">
                <a:avLst/>
              </a:prstGeom>
              <a:noFill/>
            </p:spPr>
          </p:pic>
          <p:pic>
            <p:nvPicPr>
              <p:cNvPr id="15" name="Picture 10" descr="C:\Users\MGChen\AppData\Roaming\Tencent\Users\565569449\QQ\WinTemp\RichOle\23H2354]1IL{[DM6@2VVRW6.jp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438900" y="3276600"/>
                <a:ext cx="1485900" cy="2609850"/>
              </a:xfrm>
              <a:prstGeom prst="rect">
                <a:avLst/>
              </a:prstGeom>
              <a:noFill/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7010400" y="4419600"/>
              <a:ext cx="430887" cy="838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Trial #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159512" y="1905000"/>
            <a:ext cx="202688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40"/>
          <p:cNvSpPr/>
          <p:nvPr/>
        </p:nvSpPr>
        <p:spPr>
          <a:xfrm>
            <a:off x="5207512" y="1905000"/>
            <a:ext cx="278888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itle 1" descr=" 7170"/>
          <p:cNvSpPr txBox="1">
            <a:spLocks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1A74D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cs typeface="Arial" pitchFamily="34" charset="0"/>
              </a:rPr>
              <a:t>Automated analysis </a:t>
            </a:r>
            <a:endParaRPr lang="zh-CN" altLang="en-US" sz="32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381000" y="1143000"/>
            <a:ext cx="8077200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cs typeface="Arial" pitchFamily="34" charset="0"/>
              </a:rPr>
              <a:t> individual *.mat file -- open the mat file directly</a:t>
            </a:r>
          </a:p>
          <a:p>
            <a:endParaRPr lang="en-US" altLang="zh-CN" sz="20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cs typeface="Arial" pitchFamily="34" charset="0"/>
              </a:rPr>
              <a:t> batch mat files -- open *</a:t>
            </a:r>
            <a:r>
              <a:rPr lang="en-US" altLang="zh-CN" sz="2000" dirty="0" err="1" smtClean="0">
                <a:cs typeface="Arial" pitchFamily="34" charset="0"/>
              </a:rPr>
              <a:t>Batch.m</a:t>
            </a:r>
            <a:r>
              <a:rPr lang="en-US" altLang="zh-CN" sz="2000" dirty="0" smtClean="0">
                <a:cs typeface="Arial" pitchFamily="34" charset="0"/>
              </a:rPr>
              <a:t> directly</a:t>
            </a: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ea typeface="楷体_GB231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ea typeface="楷体_GB231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ea typeface="楷体_GB231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CN" sz="500" dirty="0" smtClean="0">
              <a:ea typeface="楷体_GB231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ea typeface="楷体_GB2312"/>
                <a:cs typeface="Arial" pitchFamily="34" charset="0"/>
              </a:rPr>
              <a:t> batch all channels in multiple files -- </a:t>
            </a:r>
            <a:r>
              <a:rPr lang="en-US" altLang="zh-CN" sz="2000" dirty="0" smtClean="0">
                <a:cs typeface="Arial" pitchFamily="34" charset="0"/>
              </a:rPr>
              <a:t>open *</a:t>
            </a:r>
            <a:r>
              <a:rPr lang="en-US" altLang="zh-CN" sz="2000" dirty="0" err="1" smtClean="0">
                <a:cs typeface="Arial" pitchFamily="34" charset="0"/>
              </a:rPr>
              <a:t>FileBatch.m</a:t>
            </a:r>
            <a:r>
              <a:rPr lang="en-US" altLang="zh-CN" sz="2000" dirty="0" smtClean="0">
                <a:cs typeface="Arial" pitchFamily="34" charset="0"/>
              </a:rPr>
              <a:t> directly</a:t>
            </a:r>
            <a:endParaRPr lang="en-US" altLang="zh-CN" sz="2000" dirty="0" smtClean="0">
              <a:ea typeface="楷体_GB231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ea typeface="楷体_GB231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ea typeface="楷体_GB231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ea typeface="楷体_GB231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ea typeface="楷体_GB231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ea typeface="楷体_GB231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CN" sz="1000" dirty="0" smtClean="0">
              <a:ea typeface="楷体_GB2312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ea typeface="楷体_GB2312"/>
                <a:cs typeface="Arial" pitchFamily="34" charset="0"/>
              </a:rPr>
              <a:t> called as a function</a:t>
            </a:r>
          </a:p>
          <a:p>
            <a:pPr>
              <a:buFont typeface="Wingdings" pitchFamily="2" charset="2"/>
              <a:buChar char="Ø"/>
            </a:pPr>
            <a:endParaRPr lang="en-US" altLang="zh-CN" sz="2000" dirty="0">
              <a:ea typeface="楷体_GB2312"/>
              <a:cs typeface="Arial" pitchFamily="34" charset="0"/>
            </a:endParaRPr>
          </a:p>
        </p:txBody>
      </p:sp>
      <p:pic>
        <p:nvPicPr>
          <p:cNvPr id="22530" name="Picture 2" descr="C:\Users\MGChen\AppData\Roaming\Tencent\Users\565569449\QQ\WinTemp\RichOle\3FC2EMN[KQ@BLXM133`6W)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429000"/>
            <a:ext cx="5791200" cy="1628775"/>
          </a:xfrm>
          <a:prstGeom prst="rect">
            <a:avLst/>
          </a:prstGeom>
          <a:noFill/>
        </p:spPr>
      </p:pic>
      <p:pic>
        <p:nvPicPr>
          <p:cNvPr id="22531" name="Picture 3" descr="C:\Users\MGChen\AppData\Roaming\Tencent\Users\565569449\QQ\WinTemp\RichOle\`E5V0PGMQ$9~XX~]9`P81A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6325" y="2133600"/>
            <a:ext cx="5934075" cy="904875"/>
          </a:xfrm>
          <a:prstGeom prst="rect">
            <a:avLst/>
          </a:prstGeom>
          <a:noFill/>
        </p:spPr>
      </p:pic>
      <p:pic>
        <p:nvPicPr>
          <p:cNvPr id="15361" name="Picture 1" descr="C:\Users\MGChen\AppData\Roaming\Tencent\Users\565569449\QQ\WinTemp\RichOle\ZU[7{O80}Z@KE)4[6}YPTN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5391150"/>
            <a:ext cx="6343650" cy="123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 descr=" 1024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1A74D6"/>
          </a:solidFill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cs typeface="Arial" pitchFamily="34" charset="0"/>
              </a:rPr>
              <a:t>Offline sorting?</a:t>
            </a:r>
            <a:endParaRPr lang="zh-CN" altLang="en-US" sz="32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8" descr=" 15"/>
          <p:cNvSpPr txBox="1">
            <a:spLocks noChangeArrowheads="1"/>
          </p:cNvSpPr>
          <p:nvPr/>
        </p:nvSpPr>
        <p:spPr bwMode="auto">
          <a:xfrm>
            <a:off x="914400" y="1714143"/>
            <a:ext cx="73914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cs typeface="Arial" pitchFamily="34" charset="0"/>
              </a:rPr>
              <a:t> multi-electrode array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cs typeface="Arial" pitchFamily="34" charset="0"/>
              </a:rPr>
              <a:t> signal quality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cs typeface="Arial" pitchFamily="34" charset="0"/>
              </a:rPr>
              <a:t> manual sorting using Offline Sorter -- time-consuming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cs typeface="Arial" pitchFamily="34" charset="0"/>
              </a:rPr>
              <a:t> customized codes -- which algorithm?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cs typeface="Arial" pitchFamily="34" charset="0"/>
              </a:rPr>
              <a:t> isolation quality -- ‘well-isolated’ doesn’t work nowadays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 descr=" 1024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1A74D6"/>
          </a:solidFill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cs typeface="Arial" pitchFamily="34" charset="0"/>
              </a:rPr>
              <a:t>Offline sorting?</a:t>
            </a:r>
            <a:endParaRPr lang="zh-CN" altLang="en-US" sz="32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8" descr=" 15"/>
          <p:cNvSpPr txBox="1">
            <a:spLocks noChangeArrowheads="1"/>
          </p:cNvSpPr>
          <p:nvPr/>
        </p:nvSpPr>
        <p:spPr bwMode="auto">
          <a:xfrm>
            <a:off x="914400" y="1714143"/>
            <a:ext cx="73914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cs typeface="Arial" pitchFamily="34" charset="0"/>
              </a:rPr>
              <a:t> multi-electrode array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cs typeface="Arial" pitchFamily="34" charset="0"/>
              </a:rPr>
              <a:t> signal quality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cs typeface="Arial" pitchFamily="34" charset="0"/>
              </a:rPr>
              <a:t> manual sorting using Offline Sorter -- time-consuming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cs typeface="Arial" pitchFamily="34" charset="0"/>
              </a:rPr>
              <a:t> customized codes -- which algorithm?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cs typeface="Arial" pitchFamily="34" charset="0"/>
              </a:rPr>
              <a:t> isolation quality -- ‘well-isolated’ doesn’t work nowadays</a:t>
            </a:r>
          </a:p>
        </p:txBody>
      </p:sp>
      <p:sp>
        <p:nvSpPr>
          <p:cNvPr id="4" name="Title 1" descr=" 19"/>
          <p:cNvSpPr txBox="1">
            <a:spLocks/>
          </p:cNvSpPr>
          <p:nvPr/>
        </p:nvSpPr>
        <p:spPr bwMode="auto">
          <a:xfrm>
            <a:off x="1676400" y="4419600"/>
            <a:ext cx="5410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An integrated toolbox to </a:t>
            </a:r>
          </a:p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automatically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sort action potentials,</a:t>
            </a:r>
          </a:p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zh-CN" sz="2400" b="1" dirty="0" smtClean="0">
                <a:latin typeface="+mj-lt"/>
                <a:ea typeface="+mj-ea"/>
                <a:cs typeface="Arial" pitchFamily="34" charset="0"/>
              </a:rPr>
              <a:t>quantify </a:t>
            </a:r>
            <a:r>
              <a:rPr lang="en-US" altLang="zh-CN" sz="2400" b="1" baseline="0" dirty="0" smtClean="0">
                <a:latin typeface="+mj-lt"/>
                <a:ea typeface="+mj-ea"/>
                <a:cs typeface="Arial" pitchFamily="34" charset="0"/>
              </a:rPr>
              <a:t>the isolation quality.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 descr=" 1024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1A74D6"/>
          </a:solidFill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cs typeface="Arial" pitchFamily="34" charset="0"/>
              </a:rPr>
              <a:t>SpikeCluster</a:t>
            </a:r>
            <a:endParaRPr lang="zh-CN" altLang="en-US" sz="32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3810000" y="6350169"/>
            <a:ext cx="51816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cs typeface="Arial" pitchFamily="34" charset="0"/>
              </a:rPr>
              <a:t>A similar GUI to WAVE_CLUS by Quiroga, R.Q.</a:t>
            </a:r>
          </a:p>
        </p:txBody>
      </p:sp>
      <p:pic>
        <p:nvPicPr>
          <p:cNvPr id="27650" name="Picture 2" descr="C:\Users\MGChen\AppData\Roaming\Tencent\Users\565569449\QQ\WinTemp\RichOle\]BE93XEL$(PVTS7TCWR@C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32414"/>
            <a:ext cx="7528935" cy="5368386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 descr=" 1024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1A74D6"/>
          </a:solidFill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cs typeface="Arial" pitchFamily="34" charset="0"/>
              </a:rPr>
              <a:t>But SpikeCluster has…</a:t>
            </a:r>
            <a:endParaRPr lang="zh-CN" altLang="en-US" sz="32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9697" name="Picture 1" descr="C:\Users\MGChen\AppData\Roaming\Tencent\Users\565569449\QQ\WinTemp\RichOle\I4{$@AA@N}6]V`PQGVX_60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1751" y="990600"/>
            <a:ext cx="5004849" cy="5410200"/>
          </a:xfrm>
          <a:prstGeom prst="rect">
            <a:avLst/>
          </a:prstGeom>
          <a:noFill/>
        </p:spPr>
      </p:pic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3810000" y="6350169"/>
            <a:ext cx="5181600" cy="45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cs typeface="Arial" pitchFamily="34" charset="0"/>
              </a:rPr>
              <a:t>Aims to automate spike sorting and qualification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 descr=" 1024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1A74D6"/>
          </a:solidFill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cs typeface="Arial" pitchFamily="34" charset="0"/>
              </a:rPr>
              <a:t>Overall scheme of SpikeCluster</a:t>
            </a:r>
            <a:endParaRPr lang="zh-CN" altLang="en-US" sz="32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 descr=" 5"/>
          <p:cNvSpPr txBox="1"/>
          <p:nvPr/>
        </p:nvSpPr>
        <p:spPr>
          <a:xfrm>
            <a:off x="3200400" y="1219200"/>
            <a:ext cx="2133600" cy="381000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Raw signal</a:t>
            </a:r>
            <a:endParaRPr lang="zh-CN" altLang="en-US" dirty="0"/>
          </a:p>
        </p:txBody>
      </p:sp>
      <p:sp>
        <p:nvSpPr>
          <p:cNvPr id="6" name="TextBox 5" descr=" 6"/>
          <p:cNvSpPr txBox="1"/>
          <p:nvPr/>
        </p:nvSpPr>
        <p:spPr>
          <a:xfrm>
            <a:off x="3200400" y="1840468"/>
            <a:ext cx="2133600" cy="369332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Filtering</a:t>
            </a:r>
            <a:endParaRPr lang="zh-CN" altLang="en-US" dirty="0"/>
          </a:p>
        </p:txBody>
      </p:sp>
      <p:sp>
        <p:nvSpPr>
          <p:cNvPr id="7" name="TextBox 6" descr=" 7"/>
          <p:cNvSpPr txBox="1"/>
          <p:nvPr/>
        </p:nvSpPr>
        <p:spPr>
          <a:xfrm>
            <a:off x="3200400" y="2450068"/>
            <a:ext cx="2133600" cy="369332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Spike detection</a:t>
            </a:r>
            <a:endParaRPr lang="zh-CN" altLang="en-US" dirty="0"/>
          </a:p>
        </p:txBody>
      </p:sp>
      <p:sp>
        <p:nvSpPr>
          <p:cNvPr id="8" name="TextBox 7" descr=" 8"/>
          <p:cNvSpPr txBox="1"/>
          <p:nvPr/>
        </p:nvSpPr>
        <p:spPr>
          <a:xfrm>
            <a:off x="3200400" y="3059668"/>
            <a:ext cx="2133600" cy="369332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Feature extraction</a:t>
            </a:r>
            <a:endParaRPr lang="zh-CN" altLang="en-US" dirty="0"/>
          </a:p>
        </p:txBody>
      </p:sp>
      <p:sp>
        <p:nvSpPr>
          <p:cNvPr id="9" name="TextBox 8" descr=" 9"/>
          <p:cNvSpPr txBox="1"/>
          <p:nvPr/>
        </p:nvSpPr>
        <p:spPr>
          <a:xfrm>
            <a:off x="3200400" y="3733800"/>
            <a:ext cx="2133600" cy="369332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Clustering</a:t>
            </a:r>
            <a:endParaRPr lang="zh-CN" altLang="en-US" dirty="0"/>
          </a:p>
        </p:txBody>
      </p:sp>
      <p:sp>
        <p:nvSpPr>
          <p:cNvPr id="10" name="TextBox 9" descr=" 10"/>
          <p:cNvSpPr txBox="1"/>
          <p:nvPr/>
        </p:nvSpPr>
        <p:spPr>
          <a:xfrm>
            <a:off x="3200400" y="4953000"/>
            <a:ext cx="2133600" cy="369332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Template matching</a:t>
            </a:r>
            <a:endParaRPr lang="zh-CN" altLang="en-US" dirty="0"/>
          </a:p>
        </p:txBody>
      </p:sp>
      <p:sp>
        <p:nvSpPr>
          <p:cNvPr id="11" name="TextBox 10" descr=" 11"/>
          <p:cNvSpPr txBox="1"/>
          <p:nvPr/>
        </p:nvSpPr>
        <p:spPr>
          <a:xfrm>
            <a:off x="3200400" y="5562600"/>
            <a:ext cx="2133600" cy="369332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Segment matching</a:t>
            </a:r>
            <a:endParaRPr lang="zh-CN" altLang="en-US" dirty="0"/>
          </a:p>
        </p:txBody>
      </p:sp>
      <p:sp>
        <p:nvSpPr>
          <p:cNvPr id="12" name="TextBox 11" descr=" 12"/>
          <p:cNvSpPr txBox="1"/>
          <p:nvPr/>
        </p:nvSpPr>
        <p:spPr>
          <a:xfrm>
            <a:off x="3200400" y="6172200"/>
            <a:ext cx="2133600" cy="369332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Isolation quality</a:t>
            </a:r>
            <a:endParaRPr lang="zh-CN" altLang="en-US" dirty="0"/>
          </a:p>
        </p:txBody>
      </p:sp>
      <p:sp>
        <p:nvSpPr>
          <p:cNvPr id="16" name="Curved Right Arrow 15" descr=" 16"/>
          <p:cNvSpPr/>
          <p:nvPr/>
        </p:nvSpPr>
        <p:spPr>
          <a:xfrm>
            <a:off x="2743200" y="3886200"/>
            <a:ext cx="381000" cy="1295400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 descr=" 1024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1A74D6"/>
          </a:solidFill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cs typeface="Arial" pitchFamily="34" charset="0"/>
              </a:rPr>
              <a:t>Overall scheme of SpikeCluster</a:t>
            </a:r>
            <a:endParaRPr lang="zh-CN" altLang="en-US" sz="32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 descr=" 5"/>
          <p:cNvSpPr txBox="1"/>
          <p:nvPr/>
        </p:nvSpPr>
        <p:spPr>
          <a:xfrm>
            <a:off x="3200400" y="1219200"/>
            <a:ext cx="2133600" cy="381000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Raw signal</a:t>
            </a:r>
            <a:endParaRPr lang="zh-CN" altLang="en-US" dirty="0"/>
          </a:p>
        </p:txBody>
      </p:sp>
      <p:sp>
        <p:nvSpPr>
          <p:cNvPr id="6" name="TextBox 5" descr=" 6"/>
          <p:cNvSpPr txBox="1"/>
          <p:nvPr/>
        </p:nvSpPr>
        <p:spPr>
          <a:xfrm>
            <a:off x="3200400" y="1840468"/>
            <a:ext cx="2133600" cy="369332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Filtering</a:t>
            </a:r>
            <a:endParaRPr lang="zh-CN" altLang="en-US" dirty="0"/>
          </a:p>
        </p:txBody>
      </p:sp>
      <p:sp>
        <p:nvSpPr>
          <p:cNvPr id="7" name="TextBox 6" descr=" 7"/>
          <p:cNvSpPr txBox="1"/>
          <p:nvPr/>
        </p:nvSpPr>
        <p:spPr>
          <a:xfrm>
            <a:off x="3200400" y="2450068"/>
            <a:ext cx="2133600" cy="369332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Spike detection</a:t>
            </a:r>
            <a:endParaRPr lang="zh-CN" altLang="en-US" dirty="0"/>
          </a:p>
        </p:txBody>
      </p:sp>
      <p:sp>
        <p:nvSpPr>
          <p:cNvPr id="8" name="TextBox 7" descr=" 8"/>
          <p:cNvSpPr txBox="1"/>
          <p:nvPr/>
        </p:nvSpPr>
        <p:spPr>
          <a:xfrm>
            <a:off x="3200400" y="3059668"/>
            <a:ext cx="2133600" cy="369332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Feature extraction</a:t>
            </a:r>
            <a:endParaRPr lang="zh-CN" altLang="en-US" dirty="0"/>
          </a:p>
        </p:txBody>
      </p:sp>
      <p:sp>
        <p:nvSpPr>
          <p:cNvPr id="9" name="TextBox 8" descr=" 9"/>
          <p:cNvSpPr txBox="1"/>
          <p:nvPr/>
        </p:nvSpPr>
        <p:spPr>
          <a:xfrm>
            <a:off x="3200400" y="3733800"/>
            <a:ext cx="2133600" cy="369332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Clustering</a:t>
            </a:r>
            <a:endParaRPr lang="zh-CN" altLang="en-US" dirty="0"/>
          </a:p>
        </p:txBody>
      </p:sp>
      <p:sp>
        <p:nvSpPr>
          <p:cNvPr id="10" name="TextBox 9" descr=" 10"/>
          <p:cNvSpPr txBox="1"/>
          <p:nvPr/>
        </p:nvSpPr>
        <p:spPr>
          <a:xfrm>
            <a:off x="3200400" y="4953000"/>
            <a:ext cx="2133600" cy="369332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Template matching</a:t>
            </a:r>
            <a:endParaRPr lang="zh-CN" altLang="en-US" dirty="0"/>
          </a:p>
        </p:txBody>
      </p:sp>
      <p:sp>
        <p:nvSpPr>
          <p:cNvPr id="11" name="TextBox 10" descr=" 11"/>
          <p:cNvSpPr txBox="1"/>
          <p:nvPr/>
        </p:nvSpPr>
        <p:spPr>
          <a:xfrm>
            <a:off x="3200400" y="5562600"/>
            <a:ext cx="2133600" cy="369332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Segment matching</a:t>
            </a:r>
            <a:endParaRPr lang="zh-CN" altLang="en-US" dirty="0"/>
          </a:p>
        </p:txBody>
      </p:sp>
      <p:sp>
        <p:nvSpPr>
          <p:cNvPr id="12" name="TextBox 11" descr=" 12"/>
          <p:cNvSpPr txBox="1"/>
          <p:nvPr/>
        </p:nvSpPr>
        <p:spPr>
          <a:xfrm>
            <a:off x="3200400" y="6172200"/>
            <a:ext cx="2133600" cy="369332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Isolation quality</a:t>
            </a:r>
            <a:endParaRPr lang="zh-CN" altLang="en-US" dirty="0"/>
          </a:p>
        </p:txBody>
      </p:sp>
      <p:sp>
        <p:nvSpPr>
          <p:cNvPr id="16" name="Curved Right Arrow 15" descr=" 16"/>
          <p:cNvSpPr/>
          <p:nvPr/>
        </p:nvSpPr>
        <p:spPr>
          <a:xfrm>
            <a:off x="2743200" y="3886200"/>
            <a:ext cx="381000" cy="1295400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extBox 12" descr=" 18"/>
          <p:cNvSpPr txBox="1"/>
          <p:nvPr/>
        </p:nvSpPr>
        <p:spPr>
          <a:xfrm>
            <a:off x="2209800" y="435953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/>
              <a:t>≥ 2 clusters</a:t>
            </a:r>
            <a:endParaRPr lang="zh-CN" altLang="en-US" sz="12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 descr=" 1024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1A74D6"/>
          </a:solidFill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cs typeface="Arial" pitchFamily="34" charset="0"/>
              </a:rPr>
              <a:t>Overall scheme of SpikeCluster</a:t>
            </a:r>
            <a:endParaRPr lang="zh-CN" altLang="en-US" sz="32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 descr=" 5"/>
          <p:cNvSpPr txBox="1"/>
          <p:nvPr/>
        </p:nvSpPr>
        <p:spPr>
          <a:xfrm>
            <a:off x="3200400" y="1219200"/>
            <a:ext cx="2133600" cy="381000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Raw signal</a:t>
            </a:r>
            <a:endParaRPr lang="zh-CN" altLang="en-US" dirty="0"/>
          </a:p>
        </p:txBody>
      </p:sp>
      <p:sp>
        <p:nvSpPr>
          <p:cNvPr id="6" name="TextBox 5" descr=" 6"/>
          <p:cNvSpPr txBox="1"/>
          <p:nvPr/>
        </p:nvSpPr>
        <p:spPr>
          <a:xfrm>
            <a:off x="3200400" y="1840468"/>
            <a:ext cx="2133600" cy="369332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Filtering</a:t>
            </a:r>
            <a:endParaRPr lang="zh-CN" altLang="en-US" dirty="0"/>
          </a:p>
        </p:txBody>
      </p:sp>
      <p:sp>
        <p:nvSpPr>
          <p:cNvPr id="7" name="TextBox 6" descr=" 7"/>
          <p:cNvSpPr txBox="1"/>
          <p:nvPr/>
        </p:nvSpPr>
        <p:spPr>
          <a:xfrm>
            <a:off x="3200400" y="2450068"/>
            <a:ext cx="2133600" cy="369332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Spike detection</a:t>
            </a:r>
            <a:endParaRPr lang="zh-CN" altLang="en-US" dirty="0"/>
          </a:p>
        </p:txBody>
      </p:sp>
      <p:sp>
        <p:nvSpPr>
          <p:cNvPr id="8" name="TextBox 7" descr=" 8"/>
          <p:cNvSpPr txBox="1"/>
          <p:nvPr/>
        </p:nvSpPr>
        <p:spPr>
          <a:xfrm>
            <a:off x="3200400" y="3059668"/>
            <a:ext cx="2133600" cy="369332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Feature extraction</a:t>
            </a:r>
            <a:endParaRPr lang="zh-CN" altLang="en-US" dirty="0"/>
          </a:p>
        </p:txBody>
      </p:sp>
      <p:sp>
        <p:nvSpPr>
          <p:cNvPr id="9" name="TextBox 8" descr=" 9"/>
          <p:cNvSpPr txBox="1"/>
          <p:nvPr/>
        </p:nvSpPr>
        <p:spPr>
          <a:xfrm>
            <a:off x="3200400" y="3733800"/>
            <a:ext cx="2133600" cy="369332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Clustering</a:t>
            </a:r>
            <a:endParaRPr lang="zh-CN" altLang="en-US" dirty="0"/>
          </a:p>
        </p:txBody>
      </p:sp>
      <p:sp>
        <p:nvSpPr>
          <p:cNvPr id="10" name="TextBox 9" descr=" 10"/>
          <p:cNvSpPr txBox="1"/>
          <p:nvPr/>
        </p:nvSpPr>
        <p:spPr>
          <a:xfrm>
            <a:off x="3200400" y="4953000"/>
            <a:ext cx="2133600" cy="369332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Template matching</a:t>
            </a:r>
            <a:endParaRPr lang="zh-CN" altLang="en-US" dirty="0"/>
          </a:p>
        </p:txBody>
      </p:sp>
      <p:sp>
        <p:nvSpPr>
          <p:cNvPr id="11" name="TextBox 10" descr=" 11"/>
          <p:cNvSpPr txBox="1"/>
          <p:nvPr/>
        </p:nvSpPr>
        <p:spPr>
          <a:xfrm>
            <a:off x="3200400" y="5562600"/>
            <a:ext cx="2133600" cy="369332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Segment matching</a:t>
            </a:r>
            <a:endParaRPr lang="zh-CN" altLang="en-US" dirty="0"/>
          </a:p>
        </p:txBody>
      </p:sp>
      <p:sp>
        <p:nvSpPr>
          <p:cNvPr id="12" name="TextBox 11" descr=" 12"/>
          <p:cNvSpPr txBox="1"/>
          <p:nvPr/>
        </p:nvSpPr>
        <p:spPr>
          <a:xfrm>
            <a:off x="3200400" y="6172200"/>
            <a:ext cx="2133600" cy="369332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Isolation quality</a:t>
            </a:r>
            <a:endParaRPr lang="zh-CN" altLang="en-US" dirty="0"/>
          </a:p>
        </p:txBody>
      </p:sp>
      <p:sp>
        <p:nvSpPr>
          <p:cNvPr id="16" name="Curved Right Arrow 15" descr=" 16"/>
          <p:cNvSpPr/>
          <p:nvPr/>
        </p:nvSpPr>
        <p:spPr>
          <a:xfrm>
            <a:off x="2743200" y="3886200"/>
            <a:ext cx="381000" cy="1295400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Curved Right Arrow 13" descr=" 17"/>
          <p:cNvSpPr/>
          <p:nvPr/>
        </p:nvSpPr>
        <p:spPr>
          <a:xfrm flipH="1">
            <a:off x="5410200" y="3886200"/>
            <a:ext cx="381000" cy="1295400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extBox 12" descr=" 18"/>
          <p:cNvSpPr txBox="1"/>
          <p:nvPr/>
        </p:nvSpPr>
        <p:spPr>
          <a:xfrm>
            <a:off x="2209800" y="435953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/>
              <a:t>≥ 2 clusters</a:t>
            </a:r>
            <a:endParaRPr lang="zh-CN" altLang="en-US" sz="1200" b="1" dirty="0"/>
          </a:p>
        </p:txBody>
      </p:sp>
      <p:sp>
        <p:nvSpPr>
          <p:cNvPr id="15" name="TextBox 14" descr=" 20"/>
          <p:cNvSpPr txBox="1"/>
          <p:nvPr/>
        </p:nvSpPr>
        <p:spPr>
          <a:xfrm>
            <a:off x="4572000" y="4191000"/>
            <a:ext cx="251460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/>
              <a:t>Failed</a:t>
            </a:r>
          </a:p>
          <a:p>
            <a:pPr algn="ctr"/>
            <a:r>
              <a:rPr lang="en-US" altLang="zh-CN" sz="1200" b="1" dirty="0" smtClean="0"/>
              <a:t>(a single cluster with a low SNR)</a:t>
            </a:r>
          </a:p>
          <a:p>
            <a:pPr algn="ctr"/>
            <a:r>
              <a:rPr lang="en-US" altLang="zh-CN" sz="1200" b="1" dirty="0" smtClean="0"/>
              <a:t>Auto-template</a:t>
            </a:r>
            <a:endParaRPr lang="zh-CN" altLang="en-US" sz="12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159512" y="2133600"/>
            <a:ext cx="202688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40"/>
          <p:cNvSpPr/>
          <p:nvPr/>
        </p:nvSpPr>
        <p:spPr>
          <a:xfrm>
            <a:off x="5207512" y="2133600"/>
            <a:ext cx="278888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itle 1" descr=" 7170"/>
          <p:cNvSpPr txBox="1">
            <a:spLocks/>
          </p:cNvSpPr>
          <p:nvPr/>
        </p:nvSpPr>
        <p:spPr bwMode="auto">
          <a:xfrm>
            <a:off x="3009900" y="2971800"/>
            <a:ext cx="3124200" cy="914400"/>
          </a:xfrm>
          <a:prstGeom prst="rect">
            <a:avLst/>
          </a:prstGeom>
          <a:solidFill>
            <a:srgbClr val="1A74D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Time for demos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12030</TotalTime>
  <Words>349</Words>
  <Application>Microsoft Office PowerPoint</Application>
  <PresentationFormat>On-screen Show (4:3)</PresentationFormat>
  <Paragraphs>117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宋体</vt:lpstr>
      <vt:lpstr>楷体_GB2312</vt:lpstr>
      <vt:lpstr>Arial</vt:lpstr>
      <vt:lpstr>Calibri</vt:lpstr>
      <vt:lpstr>Wingdings</vt:lpstr>
      <vt:lpstr>Office Theme</vt:lpstr>
      <vt:lpstr>PowerPoint Presentation</vt:lpstr>
      <vt:lpstr>Offline sorting?</vt:lpstr>
      <vt:lpstr>Offline sorting?</vt:lpstr>
      <vt:lpstr>SpikeCluster</vt:lpstr>
      <vt:lpstr>But SpikeCluster has…</vt:lpstr>
      <vt:lpstr>Overall scheme of SpikeCluster</vt:lpstr>
      <vt:lpstr>Overall scheme of SpikeCluster</vt:lpstr>
      <vt:lpstr>Overall scheme of SpikeCluster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Minggui Chen</dc:creator>
  <cp:lastModifiedBy>MGChen</cp:lastModifiedBy>
  <cp:revision>2040</cp:revision>
  <dcterms:created xsi:type="dcterms:W3CDTF">2010-03-12T00:21:20Z</dcterms:created>
  <dcterms:modified xsi:type="dcterms:W3CDTF">2016-10-14T02:49:13Z</dcterms:modified>
</cp:coreProperties>
</file>