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9" r:id="rId3"/>
    <p:sldId id="272" r:id="rId4"/>
    <p:sldId id="279" r:id="rId5"/>
    <p:sldId id="278" r:id="rId6"/>
    <p:sldId id="266" r:id="rId7"/>
    <p:sldId id="273" r:id="rId8"/>
    <p:sldId id="274" r:id="rId9"/>
    <p:sldId id="275" r:id="rId10"/>
    <p:sldId id="277" r:id="rId11"/>
    <p:sldId id="269" r:id="rId12"/>
    <p:sldId id="270" r:id="rId1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8" d="100"/>
          <a:sy n="98" d="100"/>
        </p:scale>
        <p:origin x="106" y="1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0692488-05E4-47EA-A390-EB65BB8352AD}" type="datetimeFigureOut">
              <a:rPr lang="zh-CN" altLang="en-US" smtClean="0"/>
              <a:t>2021/5/3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2C861F-40B2-4FC5-92AD-01475A704018}" type="slidenum">
              <a:rPr lang="zh-CN" altLang="en-US" smtClean="0"/>
              <a:t>‹#›</a:t>
            </a:fld>
            <a:endParaRPr lang="zh-CN" altLang="en-US"/>
          </a:p>
        </p:txBody>
      </p:sp>
    </p:spTree>
    <p:extLst>
      <p:ext uri="{BB962C8B-B14F-4D97-AF65-F5344CB8AC3E}">
        <p14:creationId xmlns:p14="http://schemas.microsoft.com/office/powerpoint/2010/main" val="20200187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D2C861F-40B2-4FC5-92AD-01475A704018}" type="slidenum">
              <a:rPr lang="zh-CN" altLang="en-US" smtClean="0"/>
              <a:t>10</a:t>
            </a:fld>
            <a:endParaRPr lang="zh-CN" altLang="en-US"/>
          </a:p>
        </p:txBody>
      </p:sp>
    </p:spTree>
    <p:extLst>
      <p:ext uri="{BB962C8B-B14F-4D97-AF65-F5344CB8AC3E}">
        <p14:creationId xmlns:p14="http://schemas.microsoft.com/office/powerpoint/2010/main" val="27935305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77AC335E-5A7A-4864-917C-F8C7B34A3EDE}" type="datetimeFigureOut">
              <a:rPr lang="zh-CN" altLang="en-US" smtClean="0"/>
              <a:t>2021/5/3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C2BCEAC-8FA0-4B0E-979A-82009A013F9E}" type="slidenum">
              <a:rPr lang="zh-CN" altLang="en-US" smtClean="0"/>
              <a:t>‹#›</a:t>
            </a:fld>
            <a:endParaRPr lang="zh-CN" altLang="en-US"/>
          </a:p>
        </p:txBody>
      </p:sp>
    </p:spTree>
    <p:extLst>
      <p:ext uri="{BB962C8B-B14F-4D97-AF65-F5344CB8AC3E}">
        <p14:creationId xmlns:p14="http://schemas.microsoft.com/office/powerpoint/2010/main" val="29352649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7AC335E-5A7A-4864-917C-F8C7B34A3EDE}" type="datetimeFigureOut">
              <a:rPr lang="zh-CN" altLang="en-US" smtClean="0"/>
              <a:t>2021/5/3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C2BCEAC-8FA0-4B0E-979A-82009A013F9E}" type="slidenum">
              <a:rPr lang="zh-CN" altLang="en-US" smtClean="0"/>
              <a:t>‹#›</a:t>
            </a:fld>
            <a:endParaRPr lang="zh-CN" altLang="en-US"/>
          </a:p>
        </p:txBody>
      </p:sp>
    </p:spTree>
    <p:extLst>
      <p:ext uri="{BB962C8B-B14F-4D97-AF65-F5344CB8AC3E}">
        <p14:creationId xmlns:p14="http://schemas.microsoft.com/office/powerpoint/2010/main" val="22449861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7AC335E-5A7A-4864-917C-F8C7B34A3EDE}" type="datetimeFigureOut">
              <a:rPr lang="zh-CN" altLang="en-US" smtClean="0"/>
              <a:t>2021/5/3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C2BCEAC-8FA0-4B0E-979A-82009A013F9E}" type="slidenum">
              <a:rPr lang="zh-CN" altLang="en-US" smtClean="0"/>
              <a:t>‹#›</a:t>
            </a:fld>
            <a:endParaRPr lang="zh-CN" altLang="en-US"/>
          </a:p>
        </p:txBody>
      </p:sp>
    </p:spTree>
    <p:extLst>
      <p:ext uri="{BB962C8B-B14F-4D97-AF65-F5344CB8AC3E}">
        <p14:creationId xmlns:p14="http://schemas.microsoft.com/office/powerpoint/2010/main" val="790445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7AC335E-5A7A-4864-917C-F8C7B34A3EDE}" type="datetimeFigureOut">
              <a:rPr lang="zh-CN" altLang="en-US" smtClean="0"/>
              <a:t>2021/5/3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C2BCEAC-8FA0-4B0E-979A-82009A013F9E}" type="slidenum">
              <a:rPr lang="zh-CN" altLang="en-US" smtClean="0"/>
              <a:t>‹#›</a:t>
            </a:fld>
            <a:endParaRPr lang="zh-CN" altLang="en-US"/>
          </a:p>
        </p:txBody>
      </p:sp>
    </p:spTree>
    <p:extLst>
      <p:ext uri="{BB962C8B-B14F-4D97-AF65-F5344CB8AC3E}">
        <p14:creationId xmlns:p14="http://schemas.microsoft.com/office/powerpoint/2010/main" val="8919403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77AC335E-5A7A-4864-917C-F8C7B34A3EDE}" type="datetimeFigureOut">
              <a:rPr lang="zh-CN" altLang="en-US" smtClean="0"/>
              <a:t>2021/5/3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C2BCEAC-8FA0-4B0E-979A-82009A013F9E}" type="slidenum">
              <a:rPr lang="zh-CN" altLang="en-US" smtClean="0"/>
              <a:t>‹#›</a:t>
            </a:fld>
            <a:endParaRPr lang="zh-CN" altLang="en-US"/>
          </a:p>
        </p:txBody>
      </p:sp>
    </p:spTree>
    <p:extLst>
      <p:ext uri="{BB962C8B-B14F-4D97-AF65-F5344CB8AC3E}">
        <p14:creationId xmlns:p14="http://schemas.microsoft.com/office/powerpoint/2010/main" val="39264633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77AC335E-5A7A-4864-917C-F8C7B34A3EDE}" type="datetimeFigureOut">
              <a:rPr lang="zh-CN" altLang="en-US" smtClean="0"/>
              <a:t>2021/5/3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C2BCEAC-8FA0-4B0E-979A-82009A013F9E}" type="slidenum">
              <a:rPr lang="zh-CN" altLang="en-US" smtClean="0"/>
              <a:t>‹#›</a:t>
            </a:fld>
            <a:endParaRPr lang="zh-CN" altLang="en-US"/>
          </a:p>
        </p:txBody>
      </p:sp>
    </p:spTree>
    <p:extLst>
      <p:ext uri="{BB962C8B-B14F-4D97-AF65-F5344CB8AC3E}">
        <p14:creationId xmlns:p14="http://schemas.microsoft.com/office/powerpoint/2010/main" val="3264041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77AC335E-5A7A-4864-917C-F8C7B34A3EDE}" type="datetimeFigureOut">
              <a:rPr lang="zh-CN" altLang="en-US" smtClean="0"/>
              <a:t>2021/5/3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C2BCEAC-8FA0-4B0E-979A-82009A013F9E}" type="slidenum">
              <a:rPr lang="zh-CN" altLang="en-US" smtClean="0"/>
              <a:t>‹#›</a:t>
            </a:fld>
            <a:endParaRPr lang="zh-CN" altLang="en-US"/>
          </a:p>
        </p:txBody>
      </p:sp>
    </p:spTree>
    <p:extLst>
      <p:ext uri="{BB962C8B-B14F-4D97-AF65-F5344CB8AC3E}">
        <p14:creationId xmlns:p14="http://schemas.microsoft.com/office/powerpoint/2010/main" val="26200252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7AC335E-5A7A-4864-917C-F8C7B34A3EDE}" type="datetimeFigureOut">
              <a:rPr lang="zh-CN" altLang="en-US" smtClean="0"/>
              <a:t>2021/5/3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C2BCEAC-8FA0-4B0E-979A-82009A013F9E}" type="slidenum">
              <a:rPr lang="zh-CN" altLang="en-US" smtClean="0"/>
              <a:t>‹#›</a:t>
            </a:fld>
            <a:endParaRPr lang="zh-CN" altLang="en-US"/>
          </a:p>
        </p:txBody>
      </p:sp>
    </p:spTree>
    <p:extLst>
      <p:ext uri="{BB962C8B-B14F-4D97-AF65-F5344CB8AC3E}">
        <p14:creationId xmlns:p14="http://schemas.microsoft.com/office/powerpoint/2010/main" val="30577538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7AC335E-5A7A-4864-917C-F8C7B34A3EDE}" type="datetimeFigureOut">
              <a:rPr lang="zh-CN" altLang="en-US" smtClean="0"/>
              <a:t>2021/5/3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C2BCEAC-8FA0-4B0E-979A-82009A013F9E}" type="slidenum">
              <a:rPr lang="zh-CN" altLang="en-US" smtClean="0"/>
              <a:t>‹#›</a:t>
            </a:fld>
            <a:endParaRPr lang="zh-CN" altLang="en-US"/>
          </a:p>
        </p:txBody>
      </p:sp>
    </p:spTree>
    <p:extLst>
      <p:ext uri="{BB962C8B-B14F-4D97-AF65-F5344CB8AC3E}">
        <p14:creationId xmlns:p14="http://schemas.microsoft.com/office/powerpoint/2010/main" val="42095170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77AC335E-5A7A-4864-917C-F8C7B34A3EDE}" type="datetimeFigureOut">
              <a:rPr lang="zh-CN" altLang="en-US" smtClean="0"/>
              <a:t>2021/5/3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C2BCEAC-8FA0-4B0E-979A-82009A013F9E}" type="slidenum">
              <a:rPr lang="zh-CN" altLang="en-US" smtClean="0"/>
              <a:t>‹#›</a:t>
            </a:fld>
            <a:endParaRPr lang="zh-CN" altLang="en-US"/>
          </a:p>
        </p:txBody>
      </p:sp>
    </p:spTree>
    <p:extLst>
      <p:ext uri="{BB962C8B-B14F-4D97-AF65-F5344CB8AC3E}">
        <p14:creationId xmlns:p14="http://schemas.microsoft.com/office/powerpoint/2010/main" val="14579571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77AC335E-5A7A-4864-917C-F8C7B34A3EDE}" type="datetimeFigureOut">
              <a:rPr lang="zh-CN" altLang="en-US" smtClean="0"/>
              <a:t>2021/5/3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C2BCEAC-8FA0-4B0E-979A-82009A013F9E}" type="slidenum">
              <a:rPr lang="zh-CN" altLang="en-US" smtClean="0"/>
              <a:t>‹#›</a:t>
            </a:fld>
            <a:endParaRPr lang="zh-CN" altLang="en-US"/>
          </a:p>
        </p:txBody>
      </p:sp>
    </p:spTree>
    <p:extLst>
      <p:ext uri="{BB962C8B-B14F-4D97-AF65-F5344CB8AC3E}">
        <p14:creationId xmlns:p14="http://schemas.microsoft.com/office/powerpoint/2010/main" val="6556937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AC335E-5A7A-4864-917C-F8C7B34A3EDE}" type="datetimeFigureOut">
              <a:rPr lang="zh-CN" altLang="en-US" smtClean="0"/>
              <a:t>2021/5/3</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2BCEAC-8FA0-4B0E-979A-82009A013F9E}" type="slidenum">
              <a:rPr lang="zh-CN" altLang="en-US" smtClean="0"/>
              <a:t>‹#›</a:t>
            </a:fld>
            <a:endParaRPr lang="zh-CN" altLang="en-US"/>
          </a:p>
        </p:txBody>
      </p:sp>
    </p:spTree>
    <p:extLst>
      <p:ext uri="{BB962C8B-B14F-4D97-AF65-F5344CB8AC3E}">
        <p14:creationId xmlns:p14="http://schemas.microsoft.com/office/powerpoint/2010/main" val="27140952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kaggle.com/stefanoleone992/imdb-extensive-dataset?select=IMDb+ratings.csv"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19620" y="5382991"/>
            <a:ext cx="8850700" cy="830997"/>
          </a:xfrm>
          <a:prstGeom prst="rect">
            <a:avLst/>
          </a:prstGeom>
          <a:noFill/>
        </p:spPr>
        <p:txBody>
          <a:bodyPr wrap="square" rtlCol="0">
            <a:spAutoFit/>
          </a:bodyPr>
          <a:lstStyle/>
          <a:p>
            <a:r>
              <a:rPr lang="en-US" altLang="zh-CN" sz="4800" dirty="0" smtClean="0">
                <a:solidFill>
                  <a:srgbClr val="17324D"/>
                </a:solidFill>
                <a:latin typeface="Aharoni" panose="02010803020104030203" pitchFamily="2" charset="-79"/>
                <a:ea typeface="华文细黑" panose="02010600040101010101" pitchFamily="2" charset="-122"/>
                <a:cs typeface="Aharoni" panose="02010803020104030203" pitchFamily="2" charset="-79"/>
              </a:rPr>
              <a:t>Data Wrangling</a:t>
            </a:r>
            <a:r>
              <a:rPr lang="en-US" altLang="zh-CN" sz="4800" dirty="0" smtClean="0">
                <a:solidFill>
                  <a:srgbClr val="17324D"/>
                </a:solidFill>
                <a:latin typeface="Aharoni" panose="02010803020104030203" pitchFamily="2" charset="-79"/>
                <a:ea typeface="华文细黑" panose="02010600040101010101" pitchFamily="2" charset="-122"/>
                <a:cs typeface="Aharoni" panose="02010803020104030203" pitchFamily="2" charset="-79"/>
              </a:rPr>
              <a:t> </a:t>
            </a:r>
            <a:r>
              <a:rPr lang="en-US" altLang="zh-CN" sz="4800" dirty="0">
                <a:solidFill>
                  <a:srgbClr val="17324D"/>
                </a:solidFill>
                <a:latin typeface="Aharoni" panose="02010803020104030203" pitchFamily="2" charset="-79"/>
                <a:ea typeface="华文细黑" panose="02010600040101010101" pitchFamily="2" charset="-122"/>
                <a:cs typeface="Aharoni" panose="02010803020104030203" pitchFamily="2" charset="-79"/>
              </a:rPr>
              <a:t>Project</a:t>
            </a:r>
            <a:endParaRPr lang="zh-CN" altLang="en-US" sz="4800" dirty="0">
              <a:solidFill>
                <a:srgbClr val="17324D"/>
              </a:solidFill>
              <a:latin typeface="Aharoni" panose="02010803020104030203" pitchFamily="2" charset="-79"/>
              <a:ea typeface="华文细黑" panose="02010600040101010101" pitchFamily="2" charset="-122"/>
              <a:cs typeface="Aharoni" panose="02010803020104030203" pitchFamily="2" charset="-79"/>
            </a:endParaRPr>
          </a:p>
        </p:txBody>
      </p:sp>
      <p:sp>
        <p:nvSpPr>
          <p:cNvPr id="5" name="文本框 4"/>
          <p:cNvSpPr txBox="1"/>
          <p:nvPr/>
        </p:nvSpPr>
        <p:spPr>
          <a:xfrm>
            <a:off x="238125" y="6213988"/>
            <a:ext cx="11752759" cy="523220"/>
          </a:xfrm>
          <a:prstGeom prst="rect">
            <a:avLst/>
          </a:prstGeom>
          <a:noFill/>
        </p:spPr>
        <p:txBody>
          <a:bodyPr wrap="square" rtlCol="0">
            <a:spAutoFit/>
          </a:bodyPr>
          <a:lstStyle/>
          <a:p>
            <a:r>
              <a:rPr lang="en-US" altLang="zh-CN" sz="2800" dirty="0" smtClean="0">
                <a:solidFill>
                  <a:srgbClr val="17324D"/>
                </a:solidFill>
              </a:rPr>
              <a:t>Study </a:t>
            </a:r>
            <a:r>
              <a:rPr lang="en-US" altLang="zh-CN" sz="2800" dirty="0" err="1" smtClean="0">
                <a:solidFill>
                  <a:srgbClr val="17324D"/>
                </a:solidFill>
              </a:rPr>
              <a:t>IMDb</a:t>
            </a:r>
            <a:r>
              <a:rPr lang="en-US" altLang="zh-CN" sz="2800" dirty="0" smtClean="0">
                <a:solidFill>
                  <a:srgbClr val="17324D"/>
                </a:solidFill>
              </a:rPr>
              <a:t> top 250 and popular 100 movies.</a:t>
            </a:r>
            <a:endParaRPr lang="zh-CN" altLang="en-US" sz="2800" dirty="0">
              <a:solidFill>
                <a:srgbClr val="17324D"/>
              </a:solidFill>
            </a:endParaRPr>
          </a:p>
        </p:txBody>
      </p:sp>
      <p:cxnSp>
        <p:nvCxnSpPr>
          <p:cNvPr id="11" name="直接连接符 10"/>
          <p:cNvCxnSpPr/>
          <p:nvPr/>
        </p:nvCxnSpPr>
        <p:spPr>
          <a:xfrm>
            <a:off x="289560" y="6199291"/>
            <a:ext cx="11649891" cy="0"/>
          </a:xfrm>
          <a:prstGeom prst="line">
            <a:avLst/>
          </a:prstGeom>
          <a:ln w="19050">
            <a:solidFill>
              <a:srgbClr val="17324D"/>
            </a:solidFill>
          </a:ln>
        </p:spPr>
        <p:style>
          <a:lnRef idx="1">
            <a:schemeClr val="accent1"/>
          </a:lnRef>
          <a:fillRef idx="0">
            <a:schemeClr val="accent1"/>
          </a:fillRef>
          <a:effectRef idx="0">
            <a:schemeClr val="accent1"/>
          </a:effectRef>
          <a:fontRef idx="minor">
            <a:schemeClr val="tx1"/>
          </a:fontRef>
        </p:style>
      </p:cxnSp>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192000" cy="5334000"/>
          </a:xfrm>
          <a:prstGeom prst="rect">
            <a:avLst/>
          </a:prstGeom>
        </p:spPr>
      </p:pic>
    </p:spTree>
    <p:extLst>
      <p:ext uri="{BB962C8B-B14F-4D97-AF65-F5344CB8AC3E}">
        <p14:creationId xmlns:p14="http://schemas.microsoft.com/office/powerpoint/2010/main" val="283714823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1"/>
            <a:ext cx="12192000" cy="715617"/>
          </a:xfrm>
          <a:prstGeom prst="rect">
            <a:avLst/>
          </a:prstGeom>
          <a:solidFill>
            <a:srgbClr val="984C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alibri" panose="020F0502020204030204" pitchFamily="34" charset="0"/>
            </a:endParaRPr>
          </a:p>
        </p:txBody>
      </p:sp>
      <p:pic>
        <p:nvPicPr>
          <p:cNvPr id="2" name="图片 1"/>
          <p:cNvPicPr>
            <a:picLocks noChangeAspect="1"/>
          </p:cNvPicPr>
          <p:nvPr/>
        </p:nvPicPr>
        <p:blipFill>
          <a:blip r:embed="rId3"/>
          <a:stretch>
            <a:fillRect/>
          </a:stretch>
        </p:blipFill>
        <p:spPr>
          <a:xfrm>
            <a:off x="0" y="1104272"/>
            <a:ext cx="12119863" cy="4304492"/>
          </a:xfrm>
          <a:prstGeom prst="rect">
            <a:avLst/>
          </a:prstGeom>
        </p:spPr>
      </p:pic>
      <p:sp>
        <p:nvSpPr>
          <p:cNvPr id="6" name="文本框 5"/>
          <p:cNvSpPr txBox="1"/>
          <p:nvPr/>
        </p:nvSpPr>
        <p:spPr>
          <a:xfrm>
            <a:off x="145774" y="-57692"/>
            <a:ext cx="5271615" cy="830997"/>
          </a:xfrm>
          <a:prstGeom prst="rect">
            <a:avLst/>
          </a:prstGeom>
          <a:noFill/>
        </p:spPr>
        <p:txBody>
          <a:bodyPr wrap="square" rtlCol="0">
            <a:spAutoFit/>
          </a:bodyPr>
          <a:lstStyle/>
          <a:p>
            <a:r>
              <a:rPr lang="en-US" altLang="zh-CN" sz="4800" b="1" dirty="0" smtClean="0">
                <a:solidFill>
                  <a:srgbClr val="E7B552"/>
                </a:solidFill>
                <a:latin typeface="Calibri" panose="020F0502020204030204" pitchFamily="34" charset="0"/>
              </a:rPr>
              <a:t>Data visualization</a:t>
            </a:r>
            <a:endParaRPr lang="zh-CN" altLang="en-US" sz="4800" b="1" dirty="0">
              <a:solidFill>
                <a:srgbClr val="E7B552"/>
              </a:solidFill>
              <a:latin typeface="Calibri" panose="020F0502020204030204" pitchFamily="34" charset="0"/>
            </a:endParaRPr>
          </a:p>
        </p:txBody>
      </p:sp>
      <p:sp>
        <p:nvSpPr>
          <p:cNvPr id="4" name="矩形 3"/>
          <p:cNvSpPr/>
          <p:nvPr/>
        </p:nvSpPr>
        <p:spPr>
          <a:xfrm>
            <a:off x="1302890" y="5797420"/>
            <a:ext cx="9083314" cy="646331"/>
          </a:xfrm>
          <a:prstGeom prst="rect">
            <a:avLst/>
          </a:prstGeom>
        </p:spPr>
        <p:txBody>
          <a:bodyPr wrap="square">
            <a:spAutoFit/>
          </a:bodyPr>
          <a:lstStyle/>
          <a:p>
            <a:r>
              <a:rPr lang="en-US" altLang="zh-CN" dirty="0" smtClean="0">
                <a:solidFill>
                  <a:srgbClr val="3D3D3D"/>
                </a:solidFill>
                <a:latin typeface="Calibri" panose="020F0502020204030204" pitchFamily="34" charset="0"/>
              </a:rPr>
              <a:t>In the list of the top 250 movies, it is surprised to see that a trend of decreasing in negative information as the </a:t>
            </a:r>
            <a:r>
              <a:rPr lang="en-US" altLang="zh-CN" dirty="0" smtClean="0">
                <a:solidFill>
                  <a:srgbClr val="3D3D3D"/>
                </a:solidFill>
                <a:latin typeface="Calibri" panose="020F0502020204030204" pitchFamily="34" charset="0"/>
              </a:rPr>
              <a:t>scores rising.</a:t>
            </a:r>
            <a:endParaRPr lang="zh-CN" altLang="en-US" dirty="0"/>
          </a:p>
        </p:txBody>
      </p:sp>
    </p:spTree>
    <p:extLst>
      <p:ext uri="{BB962C8B-B14F-4D97-AF65-F5344CB8AC3E}">
        <p14:creationId xmlns:p14="http://schemas.microsoft.com/office/powerpoint/2010/main" val="3726683816"/>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3">
            <a:extLst>
              <a:ext uri="{FF2B5EF4-FFF2-40B4-BE49-F238E27FC236}">
                <a16:creationId xmlns="" xmlns:a16="http://schemas.microsoft.com/office/drawing/2014/main" id="{FB371300-0390-437F-BE5D-EB8B6308534A}"/>
              </a:ext>
            </a:extLst>
          </p:cNvPr>
          <p:cNvSpPr txBox="1"/>
          <p:nvPr/>
        </p:nvSpPr>
        <p:spPr>
          <a:xfrm>
            <a:off x="145774" y="1919066"/>
            <a:ext cx="12046226" cy="3785652"/>
          </a:xfrm>
          <a:prstGeom prst="rect">
            <a:avLst/>
          </a:prstGeom>
          <a:noFill/>
        </p:spPr>
        <p:txBody>
          <a:bodyPr wrap="square" rtlCol="0">
            <a:spAutoFit/>
          </a:bodyPr>
          <a:lstStyle/>
          <a:p>
            <a:r>
              <a:rPr lang="en-US" altLang="zh-CN" sz="2400" dirty="0" smtClean="0"/>
              <a:t>Among the current mainstream genres, high-scoring movies can be produced under any genre.</a:t>
            </a:r>
          </a:p>
          <a:p>
            <a:endParaRPr lang="en-US" altLang="zh-CN" sz="2400" dirty="0"/>
          </a:p>
          <a:p>
            <a:r>
              <a:rPr lang="en-US" altLang="zh-CN" sz="2400" dirty="0" smtClean="0"/>
              <a:t>Perhaps war movies, due to their high production costs, generally get a not-low rating. </a:t>
            </a:r>
          </a:p>
          <a:p>
            <a:endParaRPr lang="en-US" altLang="zh-CN" sz="2400" dirty="0"/>
          </a:p>
          <a:p>
            <a:r>
              <a:rPr lang="en-US" altLang="zh-CN" sz="2400" dirty="0" smtClean="0"/>
              <a:t>In the descriptions of these movies, more negative words appear. Does it reflect that the current movies convey too much negative information? Or maybe negative adjectives are more attractive to the audience.</a:t>
            </a:r>
          </a:p>
          <a:p>
            <a:endParaRPr lang="en-US" altLang="zh-CN" sz="2400" dirty="0"/>
          </a:p>
          <a:p>
            <a:r>
              <a:rPr lang="en-US" altLang="zh-CN" sz="2400" dirty="0" smtClean="0"/>
              <a:t>Do these movies make people feel positive or negative? Maybe in the future it is worthwhile to collect these movie-related reviews to study this point.</a:t>
            </a:r>
            <a:endParaRPr lang="en-US" altLang="zh-CN" sz="2400" b="1" dirty="0">
              <a:solidFill>
                <a:srgbClr val="3D3D3D"/>
              </a:solidFill>
              <a:latin typeface="Calibri" panose="020F0502020204030204" pitchFamily="34" charset="0"/>
            </a:endParaRPr>
          </a:p>
        </p:txBody>
      </p:sp>
      <p:sp>
        <p:nvSpPr>
          <p:cNvPr id="8" name="矩形 4"/>
          <p:cNvSpPr/>
          <p:nvPr/>
        </p:nvSpPr>
        <p:spPr>
          <a:xfrm>
            <a:off x="0" y="-1"/>
            <a:ext cx="12192000" cy="715617"/>
          </a:xfrm>
          <a:prstGeom prst="rect">
            <a:avLst/>
          </a:prstGeom>
          <a:solidFill>
            <a:srgbClr val="984C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alibri" panose="020F0502020204030204" pitchFamily="34" charset="0"/>
            </a:endParaRPr>
          </a:p>
        </p:txBody>
      </p:sp>
      <p:sp>
        <p:nvSpPr>
          <p:cNvPr id="9" name="文本框 7"/>
          <p:cNvSpPr txBox="1"/>
          <p:nvPr/>
        </p:nvSpPr>
        <p:spPr>
          <a:xfrm>
            <a:off x="145774" y="-57692"/>
            <a:ext cx="4032687" cy="830997"/>
          </a:xfrm>
          <a:prstGeom prst="rect">
            <a:avLst/>
          </a:prstGeom>
          <a:noFill/>
        </p:spPr>
        <p:txBody>
          <a:bodyPr wrap="square" rtlCol="0">
            <a:spAutoFit/>
          </a:bodyPr>
          <a:lstStyle/>
          <a:p>
            <a:r>
              <a:rPr lang="en-US" altLang="zh-CN" sz="4800" b="1" dirty="0" smtClean="0">
                <a:solidFill>
                  <a:srgbClr val="E7B552"/>
                </a:solidFill>
                <a:latin typeface="Calibri" panose="020F0502020204030204" pitchFamily="34" charset="0"/>
              </a:rPr>
              <a:t>Discussion</a:t>
            </a:r>
            <a:endParaRPr lang="zh-CN" altLang="en-US" sz="4800" b="1" dirty="0">
              <a:solidFill>
                <a:srgbClr val="E7B552"/>
              </a:solidFill>
              <a:latin typeface="Calibri" panose="020F0502020204030204" pitchFamily="34" charset="0"/>
            </a:endParaRPr>
          </a:p>
        </p:txBody>
      </p:sp>
    </p:spTree>
    <p:extLst>
      <p:ext uri="{BB962C8B-B14F-4D97-AF65-F5344CB8AC3E}">
        <p14:creationId xmlns:p14="http://schemas.microsoft.com/office/powerpoint/2010/main" val="41980371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椭圆 10"/>
          <p:cNvSpPr/>
          <p:nvPr/>
        </p:nvSpPr>
        <p:spPr>
          <a:xfrm>
            <a:off x="5909320" y="5769620"/>
            <a:ext cx="373360" cy="373360"/>
          </a:xfrm>
          <a:prstGeom prst="ellipse">
            <a:avLst/>
          </a:prstGeom>
          <a:noFill/>
          <a:ln>
            <a:solidFill>
              <a:srgbClr val="984C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haroni" panose="02010803020104030203" pitchFamily="2" charset="-79"/>
              <a:cs typeface="Aharoni" panose="02010803020104030203" pitchFamily="2" charset="-79"/>
            </a:endParaRPr>
          </a:p>
        </p:txBody>
      </p:sp>
      <p:grpSp>
        <p:nvGrpSpPr>
          <p:cNvPr id="7" name="组合 6"/>
          <p:cNvGrpSpPr/>
          <p:nvPr/>
        </p:nvGrpSpPr>
        <p:grpSpPr>
          <a:xfrm>
            <a:off x="6002403" y="5862703"/>
            <a:ext cx="187194" cy="995297"/>
            <a:chOff x="6002403" y="5862703"/>
            <a:chExt cx="187194" cy="995297"/>
          </a:xfrm>
        </p:grpSpPr>
        <p:cxnSp>
          <p:nvCxnSpPr>
            <p:cNvPr id="3" name="直接连接符 2"/>
            <p:cNvCxnSpPr/>
            <p:nvPr/>
          </p:nvCxnSpPr>
          <p:spPr>
            <a:xfrm flipV="1">
              <a:off x="6096000" y="5956300"/>
              <a:ext cx="0" cy="901700"/>
            </a:xfrm>
            <a:prstGeom prst="line">
              <a:avLst/>
            </a:prstGeom>
            <a:ln w="19050">
              <a:solidFill>
                <a:srgbClr val="984C50"/>
              </a:solidFill>
            </a:ln>
          </p:spPr>
          <p:style>
            <a:lnRef idx="1">
              <a:schemeClr val="accent1"/>
            </a:lnRef>
            <a:fillRef idx="0">
              <a:schemeClr val="accent1"/>
            </a:fillRef>
            <a:effectRef idx="0">
              <a:schemeClr val="accent1"/>
            </a:effectRef>
            <a:fontRef idx="minor">
              <a:schemeClr val="tx1"/>
            </a:fontRef>
          </p:style>
        </p:cxnSp>
        <p:sp>
          <p:nvSpPr>
            <p:cNvPr id="15" name="椭圆 14"/>
            <p:cNvSpPr/>
            <p:nvPr/>
          </p:nvSpPr>
          <p:spPr>
            <a:xfrm>
              <a:off x="6002403" y="5862703"/>
              <a:ext cx="187194" cy="187194"/>
            </a:xfrm>
            <a:prstGeom prst="ellipse">
              <a:avLst/>
            </a:prstGeom>
            <a:solidFill>
              <a:srgbClr val="984C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haroni" panose="02010803020104030203" pitchFamily="2" charset="-79"/>
                <a:cs typeface="Aharoni" panose="02010803020104030203" pitchFamily="2" charset="-79"/>
              </a:endParaRPr>
            </a:p>
          </p:txBody>
        </p:sp>
      </p:grpSp>
      <p:grpSp>
        <p:nvGrpSpPr>
          <p:cNvPr id="4" name="Group 3">
            <a:extLst>
              <a:ext uri="{FF2B5EF4-FFF2-40B4-BE49-F238E27FC236}">
                <a16:creationId xmlns="" xmlns:a16="http://schemas.microsoft.com/office/drawing/2014/main" id="{6936075C-6B7E-40C4-9858-9CE05CC7A6E2}"/>
              </a:ext>
            </a:extLst>
          </p:cNvPr>
          <p:cNvGrpSpPr/>
          <p:nvPr/>
        </p:nvGrpSpPr>
        <p:grpSpPr>
          <a:xfrm>
            <a:off x="2060904" y="2643126"/>
            <a:ext cx="7696831" cy="1571748"/>
            <a:chOff x="4205816" y="2649361"/>
            <a:chExt cx="7696831" cy="1571748"/>
          </a:xfrm>
        </p:grpSpPr>
        <p:grpSp>
          <p:nvGrpSpPr>
            <p:cNvPr id="2" name="Group 1">
              <a:extLst>
                <a:ext uri="{FF2B5EF4-FFF2-40B4-BE49-F238E27FC236}">
                  <a16:creationId xmlns="" xmlns:a16="http://schemas.microsoft.com/office/drawing/2014/main" id="{55282DF9-94BE-4881-9EAB-8D409CD25EAF}"/>
                </a:ext>
              </a:extLst>
            </p:cNvPr>
            <p:cNvGrpSpPr/>
            <p:nvPr/>
          </p:nvGrpSpPr>
          <p:grpSpPr>
            <a:xfrm>
              <a:off x="4205816" y="2649361"/>
              <a:ext cx="3780368" cy="1569660"/>
              <a:chOff x="4205816" y="2649361"/>
              <a:chExt cx="3780368" cy="1569660"/>
            </a:xfrm>
          </p:grpSpPr>
          <p:sp>
            <p:nvSpPr>
              <p:cNvPr id="8" name="矩形 7"/>
              <p:cNvSpPr>
                <a:spLocks noChangeAspect="1"/>
              </p:cNvSpPr>
              <p:nvPr/>
            </p:nvSpPr>
            <p:spPr>
              <a:xfrm>
                <a:off x="5511270" y="2649361"/>
                <a:ext cx="1169459" cy="1559278"/>
              </a:xfrm>
              <a:prstGeom prst="rect">
                <a:avLst/>
              </a:prstGeom>
              <a:solidFill>
                <a:srgbClr val="994C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haroni" panose="02010803020104030203" pitchFamily="2" charset="-79"/>
                  <a:cs typeface="Aharoni" panose="02010803020104030203" pitchFamily="2" charset="-79"/>
                </a:endParaRPr>
              </a:p>
            </p:txBody>
          </p:sp>
          <p:sp>
            <p:nvSpPr>
              <p:cNvPr id="9" name="矩形 8"/>
              <p:cNvSpPr>
                <a:spLocks noChangeAspect="1"/>
              </p:cNvSpPr>
              <p:nvPr/>
            </p:nvSpPr>
            <p:spPr>
              <a:xfrm>
                <a:off x="4205816" y="2649361"/>
                <a:ext cx="1169459" cy="1559278"/>
              </a:xfrm>
              <a:prstGeom prst="rect">
                <a:avLst/>
              </a:prstGeom>
              <a:solidFill>
                <a:srgbClr val="994C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haroni" panose="02010803020104030203" pitchFamily="2" charset="-79"/>
                  <a:cs typeface="Aharoni" panose="02010803020104030203" pitchFamily="2" charset="-79"/>
                </a:endParaRPr>
              </a:p>
            </p:txBody>
          </p:sp>
          <p:sp>
            <p:nvSpPr>
              <p:cNvPr id="10" name="矩形 9"/>
              <p:cNvSpPr>
                <a:spLocks noChangeAspect="1"/>
              </p:cNvSpPr>
              <p:nvPr/>
            </p:nvSpPr>
            <p:spPr>
              <a:xfrm>
                <a:off x="6816725" y="2649361"/>
                <a:ext cx="1169459" cy="1559278"/>
              </a:xfrm>
              <a:prstGeom prst="rect">
                <a:avLst/>
              </a:prstGeom>
              <a:solidFill>
                <a:srgbClr val="994C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haroni" panose="02010803020104030203" pitchFamily="2" charset="-79"/>
                  <a:cs typeface="Aharoni" panose="02010803020104030203" pitchFamily="2" charset="-79"/>
                </a:endParaRPr>
              </a:p>
            </p:txBody>
          </p:sp>
          <p:sp>
            <p:nvSpPr>
              <p:cNvPr id="12" name="文本框 11"/>
              <p:cNvSpPr txBox="1"/>
              <p:nvPr/>
            </p:nvSpPr>
            <p:spPr>
              <a:xfrm>
                <a:off x="4345381" y="2649361"/>
                <a:ext cx="890328" cy="1569660"/>
              </a:xfrm>
              <a:prstGeom prst="rect">
                <a:avLst/>
              </a:prstGeom>
              <a:noFill/>
            </p:spPr>
            <p:txBody>
              <a:bodyPr wrap="square" rtlCol="0">
                <a:spAutoFit/>
              </a:bodyPr>
              <a:lstStyle/>
              <a:p>
                <a:pPr algn="ctr"/>
                <a:r>
                  <a:rPr lang="en-US" altLang="zh-CN" sz="9600" dirty="0">
                    <a:solidFill>
                      <a:schemeClr val="bg1"/>
                    </a:solidFill>
                    <a:latin typeface="Aharoni" panose="02010803020104030203" pitchFamily="2" charset="-79"/>
                    <a:ea typeface="华文细黑" panose="02010600040101010101" pitchFamily="2" charset="-122"/>
                    <a:cs typeface="Aharoni" panose="02010803020104030203" pitchFamily="2" charset="-79"/>
                  </a:rPr>
                  <a:t>T</a:t>
                </a:r>
              </a:p>
            </p:txBody>
          </p:sp>
          <p:sp>
            <p:nvSpPr>
              <p:cNvPr id="13" name="文本框 12"/>
              <p:cNvSpPr txBox="1"/>
              <p:nvPr/>
            </p:nvSpPr>
            <p:spPr>
              <a:xfrm>
                <a:off x="5650835" y="2649361"/>
                <a:ext cx="890328" cy="1569660"/>
              </a:xfrm>
              <a:prstGeom prst="rect">
                <a:avLst/>
              </a:prstGeom>
              <a:noFill/>
            </p:spPr>
            <p:txBody>
              <a:bodyPr wrap="square" rtlCol="0">
                <a:spAutoFit/>
              </a:bodyPr>
              <a:lstStyle/>
              <a:p>
                <a:pPr algn="ctr"/>
                <a:r>
                  <a:rPr lang="en-US" altLang="zh-CN" sz="9600" dirty="0">
                    <a:solidFill>
                      <a:schemeClr val="bg1"/>
                    </a:solidFill>
                    <a:latin typeface="Aharoni" panose="02010803020104030203" pitchFamily="2" charset="-79"/>
                    <a:ea typeface="华文细黑" panose="02010600040101010101" pitchFamily="2" charset="-122"/>
                    <a:cs typeface="Aharoni" panose="02010803020104030203" pitchFamily="2" charset="-79"/>
                  </a:rPr>
                  <a:t>H</a:t>
                </a:r>
              </a:p>
            </p:txBody>
          </p:sp>
          <p:sp>
            <p:nvSpPr>
              <p:cNvPr id="14" name="文本框 13"/>
              <p:cNvSpPr txBox="1"/>
              <p:nvPr/>
            </p:nvSpPr>
            <p:spPr>
              <a:xfrm>
                <a:off x="6956290" y="2649361"/>
                <a:ext cx="890328" cy="1569660"/>
              </a:xfrm>
              <a:prstGeom prst="rect">
                <a:avLst/>
              </a:prstGeom>
              <a:noFill/>
            </p:spPr>
            <p:txBody>
              <a:bodyPr wrap="square" rtlCol="0">
                <a:spAutoFit/>
              </a:bodyPr>
              <a:lstStyle/>
              <a:p>
                <a:pPr algn="ctr"/>
                <a:r>
                  <a:rPr lang="en-US" altLang="zh-CN" sz="9600" dirty="0">
                    <a:solidFill>
                      <a:schemeClr val="bg1"/>
                    </a:solidFill>
                    <a:latin typeface="Aharoni" panose="02010803020104030203" pitchFamily="2" charset="-79"/>
                    <a:ea typeface="华文细黑" panose="02010600040101010101" pitchFamily="2" charset="-122"/>
                    <a:cs typeface="Aharoni" panose="02010803020104030203" pitchFamily="2" charset="-79"/>
                  </a:rPr>
                  <a:t>A</a:t>
                </a:r>
              </a:p>
            </p:txBody>
          </p:sp>
        </p:grpSp>
        <p:grpSp>
          <p:nvGrpSpPr>
            <p:cNvPr id="16" name="Group 15">
              <a:extLst>
                <a:ext uri="{FF2B5EF4-FFF2-40B4-BE49-F238E27FC236}">
                  <a16:creationId xmlns="" xmlns:a16="http://schemas.microsoft.com/office/drawing/2014/main" id="{D72FA087-99F3-4E1F-ABBE-E7DD5CCAA2FC}"/>
                </a:ext>
              </a:extLst>
            </p:cNvPr>
            <p:cNvGrpSpPr/>
            <p:nvPr/>
          </p:nvGrpSpPr>
          <p:grpSpPr>
            <a:xfrm>
              <a:off x="8122279" y="2651449"/>
              <a:ext cx="3780368" cy="1569660"/>
              <a:chOff x="4205816" y="2649361"/>
              <a:chExt cx="3780368" cy="1569660"/>
            </a:xfrm>
          </p:grpSpPr>
          <p:sp>
            <p:nvSpPr>
              <p:cNvPr id="17" name="矩形 7">
                <a:extLst>
                  <a:ext uri="{FF2B5EF4-FFF2-40B4-BE49-F238E27FC236}">
                    <a16:creationId xmlns="" xmlns:a16="http://schemas.microsoft.com/office/drawing/2014/main" id="{9B68C2AA-D889-48C0-BA3B-A88690811AA2}"/>
                  </a:ext>
                </a:extLst>
              </p:cNvPr>
              <p:cNvSpPr>
                <a:spLocks noChangeAspect="1"/>
              </p:cNvSpPr>
              <p:nvPr/>
            </p:nvSpPr>
            <p:spPr>
              <a:xfrm>
                <a:off x="5511270" y="2649361"/>
                <a:ext cx="1169459" cy="1559278"/>
              </a:xfrm>
              <a:prstGeom prst="rect">
                <a:avLst/>
              </a:prstGeom>
              <a:solidFill>
                <a:srgbClr val="994C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haroni" panose="02010803020104030203" pitchFamily="2" charset="-79"/>
                  <a:cs typeface="Aharoni" panose="02010803020104030203" pitchFamily="2" charset="-79"/>
                </a:endParaRPr>
              </a:p>
            </p:txBody>
          </p:sp>
          <p:sp>
            <p:nvSpPr>
              <p:cNvPr id="18" name="矩形 8">
                <a:extLst>
                  <a:ext uri="{FF2B5EF4-FFF2-40B4-BE49-F238E27FC236}">
                    <a16:creationId xmlns="" xmlns:a16="http://schemas.microsoft.com/office/drawing/2014/main" id="{E59C53DD-5515-475C-9685-4E355DDFF47C}"/>
                  </a:ext>
                </a:extLst>
              </p:cNvPr>
              <p:cNvSpPr>
                <a:spLocks noChangeAspect="1"/>
              </p:cNvSpPr>
              <p:nvPr/>
            </p:nvSpPr>
            <p:spPr>
              <a:xfrm>
                <a:off x="4205816" y="2649361"/>
                <a:ext cx="1169459" cy="1559278"/>
              </a:xfrm>
              <a:prstGeom prst="rect">
                <a:avLst/>
              </a:prstGeom>
              <a:solidFill>
                <a:srgbClr val="994C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haroni" panose="02010803020104030203" pitchFamily="2" charset="-79"/>
                  <a:cs typeface="Aharoni" panose="02010803020104030203" pitchFamily="2" charset="-79"/>
                </a:endParaRPr>
              </a:p>
            </p:txBody>
          </p:sp>
          <p:sp>
            <p:nvSpPr>
              <p:cNvPr id="19" name="矩形 9">
                <a:extLst>
                  <a:ext uri="{FF2B5EF4-FFF2-40B4-BE49-F238E27FC236}">
                    <a16:creationId xmlns="" xmlns:a16="http://schemas.microsoft.com/office/drawing/2014/main" id="{F086E846-94B3-4BF3-B766-6C57F2054C2B}"/>
                  </a:ext>
                </a:extLst>
              </p:cNvPr>
              <p:cNvSpPr>
                <a:spLocks noChangeAspect="1"/>
              </p:cNvSpPr>
              <p:nvPr/>
            </p:nvSpPr>
            <p:spPr>
              <a:xfrm>
                <a:off x="6816725" y="2649361"/>
                <a:ext cx="1169459" cy="1559278"/>
              </a:xfrm>
              <a:prstGeom prst="rect">
                <a:avLst/>
              </a:prstGeom>
              <a:solidFill>
                <a:srgbClr val="994C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haroni" panose="02010803020104030203" pitchFamily="2" charset="-79"/>
                  <a:cs typeface="Aharoni" panose="02010803020104030203" pitchFamily="2" charset="-79"/>
                </a:endParaRPr>
              </a:p>
            </p:txBody>
          </p:sp>
          <p:sp>
            <p:nvSpPr>
              <p:cNvPr id="20" name="文本框 11">
                <a:extLst>
                  <a:ext uri="{FF2B5EF4-FFF2-40B4-BE49-F238E27FC236}">
                    <a16:creationId xmlns="" xmlns:a16="http://schemas.microsoft.com/office/drawing/2014/main" id="{0A443F8A-497F-4BA1-B766-EB9337ABC6A2}"/>
                  </a:ext>
                </a:extLst>
              </p:cNvPr>
              <p:cNvSpPr txBox="1"/>
              <p:nvPr/>
            </p:nvSpPr>
            <p:spPr>
              <a:xfrm>
                <a:off x="4345381" y="2649361"/>
                <a:ext cx="890328" cy="1569660"/>
              </a:xfrm>
              <a:prstGeom prst="rect">
                <a:avLst/>
              </a:prstGeom>
              <a:noFill/>
            </p:spPr>
            <p:txBody>
              <a:bodyPr wrap="square" rtlCol="0">
                <a:spAutoFit/>
              </a:bodyPr>
              <a:lstStyle/>
              <a:p>
                <a:pPr algn="ctr"/>
                <a:r>
                  <a:rPr lang="en-US" altLang="zh-CN" sz="9600" dirty="0">
                    <a:solidFill>
                      <a:schemeClr val="bg1"/>
                    </a:solidFill>
                    <a:latin typeface="Aharoni" panose="02010803020104030203" pitchFamily="2" charset="-79"/>
                    <a:ea typeface="华文细黑" panose="02010600040101010101" pitchFamily="2" charset="-122"/>
                    <a:cs typeface="Aharoni" panose="02010803020104030203" pitchFamily="2" charset="-79"/>
                  </a:rPr>
                  <a:t>N</a:t>
                </a:r>
              </a:p>
            </p:txBody>
          </p:sp>
          <p:sp>
            <p:nvSpPr>
              <p:cNvPr id="21" name="文本框 12">
                <a:extLst>
                  <a:ext uri="{FF2B5EF4-FFF2-40B4-BE49-F238E27FC236}">
                    <a16:creationId xmlns="" xmlns:a16="http://schemas.microsoft.com/office/drawing/2014/main" id="{ADD1DBF9-85F4-4965-B4B1-C9CE3E17F70F}"/>
                  </a:ext>
                </a:extLst>
              </p:cNvPr>
              <p:cNvSpPr txBox="1"/>
              <p:nvPr/>
            </p:nvSpPr>
            <p:spPr>
              <a:xfrm>
                <a:off x="5650835" y="2649361"/>
                <a:ext cx="890328" cy="1569660"/>
              </a:xfrm>
              <a:prstGeom prst="rect">
                <a:avLst/>
              </a:prstGeom>
              <a:noFill/>
            </p:spPr>
            <p:txBody>
              <a:bodyPr wrap="square" rtlCol="0">
                <a:spAutoFit/>
              </a:bodyPr>
              <a:lstStyle/>
              <a:p>
                <a:pPr algn="ctr"/>
                <a:r>
                  <a:rPr lang="en-US" altLang="zh-CN" sz="9600" dirty="0">
                    <a:solidFill>
                      <a:schemeClr val="bg1"/>
                    </a:solidFill>
                    <a:latin typeface="Aharoni" panose="02010803020104030203" pitchFamily="2" charset="-79"/>
                    <a:ea typeface="华文细黑" panose="02010600040101010101" pitchFamily="2" charset="-122"/>
                    <a:cs typeface="Aharoni" panose="02010803020104030203" pitchFamily="2" charset="-79"/>
                  </a:rPr>
                  <a:t>K</a:t>
                </a:r>
              </a:p>
            </p:txBody>
          </p:sp>
          <p:sp>
            <p:nvSpPr>
              <p:cNvPr id="22" name="文本框 13">
                <a:extLst>
                  <a:ext uri="{FF2B5EF4-FFF2-40B4-BE49-F238E27FC236}">
                    <a16:creationId xmlns="" xmlns:a16="http://schemas.microsoft.com/office/drawing/2014/main" id="{0C860131-0B3A-4198-8989-62D07CC43E8A}"/>
                  </a:ext>
                </a:extLst>
              </p:cNvPr>
              <p:cNvSpPr txBox="1"/>
              <p:nvPr/>
            </p:nvSpPr>
            <p:spPr>
              <a:xfrm>
                <a:off x="6956290" y="2649361"/>
                <a:ext cx="890328" cy="1569660"/>
              </a:xfrm>
              <a:prstGeom prst="rect">
                <a:avLst/>
              </a:prstGeom>
              <a:noFill/>
            </p:spPr>
            <p:txBody>
              <a:bodyPr wrap="square" rtlCol="0">
                <a:spAutoFit/>
              </a:bodyPr>
              <a:lstStyle/>
              <a:p>
                <a:pPr algn="ctr"/>
                <a:r>
                  <a:rPr lang="en-US" altLang="zh-CN" sz="9600" dirty="0">
                    <a:solidFill>
                      <a:schemeClr val="bg1"/>
                    </a:solidFill>
                    <a:latin typeface="Aharoni" panose="02010803020104030203" pitchFamily="2" charset="-79"/>
                    <a:ea typeface="华文细黑" panose="02010600040101010101" pitchFamily="2" charset="-122"/>
                    <a:cs typeface="Aharoni" panose="02010803020104030203" pitchFamily="2" charset="-79"/>
                  </a:rPr>
                  <a:t>S</a:t>
                </a:r>
              </a:p>
            </p:txBody>
          </p:sp>
        </p:grpSp>
      </p:grpSp>
    </p:spTree>
    <p:extLst>
      <p:ext uri="{BB962C8B-B14F-4D97-AF65-F5344CB8AC3E}">
        <p14:creationId xmlns:p14="http://schemas.microsoft.com/office/powerpoint/2010/main" val="42754960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20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1" presetClass="entr" presetSubtype="1" fill="hold" grpId="0" nodeType="withEffect">
                                  <p:stCondLst>
                                    <p:cond delay="600"/>
                                  </p:stCondLst>
                                  <p:childTnLst>
                                    <p:set>
                                      <p:cBhvr>
                                        <p:cTn id="10" dur="1" fill="hold">
                                          <p:stCondLst>
                                            <p:cond delay="0"/>
                                          </p:stCondLst>
                                        </p:cTn>
                                        <p:tgtEl>
                                          <p:spTgt spid="11"/>
                                        </p:tgtEl>
                                        <p:attrNameLst>
                                          <p:attrName>style.visibility</p:attrName>
                                        </p:attrNameLst>
                                      </p:cBhvr>
                                      <p:to>
                                        <p:strVal val="visible"/>
                                      </p:to>
                                    </p:set>
                                    <p:animEffect transition="in" filter="wheel(1)">
                                      <p:cBhvr>
                                        <p:cTn id="11" dur="500"/>
                                        <p:tgtEl>
                                          <p:spTgt spid="11"/>
                                        </p:tgtEl>
                                      </p:cBhvr>
                                    </p:animEffect>
                                  </p:childTnLst>
                                </p:cTn>
                              </p:par>
                              <p:par>
                                <p:cTn id="12" presetID="6" presetClass="emph" presetSubtype="0" fill="hold" grpId="1" nodeType="withEffect">
                                  <p:stCondLst>
                                    <p:cond delay="1100"/>
                                  </p:stCondLst>
                                  <p:childTnLst>
                                    <p:animScale>
                                      <p:cBhvr>
                                        <p:cTn id="13" dur="500" fill="hold"/>
                                        <p:tgtEl>
                                          <p:spTgt spid="11"/>
                                        </p:tgtEl>
                                      </p:cBhvr>
                                      <p:by x="150000" y="150000"/>
                                    </p:animScale>
                                  </p:childTnLst>
                                </p:cTn>
                              </p:par>
                              <p:par>
                                <p:cTn id="14" presetID="10" presetClass="exit" presetSubtype="0" fill="hold" grpId="2" nodeType="withEffect">
                                  <p:stCondLst>
                                    <p:cond delay="1100"/>
                                  </p:stCondLst>
                                  <p:childTnLst>
                                    <p:animEffect transition="out" filter="fade">
                                      <p:cBhvr>
                                        <p:cTn id="15" dur="500"/>
                                        <p:tgtEl>
                                          <p:spTgt spid="11"/>
                                        </p:tgtEl>
                                      </p:cBhvr>
                                    </p:animEffect>
                                    <p:set>
                                      <p:cBhvr>
                                        <p:cTn id="16" dur="1" fill="hold">
                                          <p:stCondLst>
                                            <p:cond delay="499"/>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1" grpId="1" animBg="1"/>
      <p:bldP spid="11" grpId="2"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3">
            <a:extLst>
              <a:ext uri="{FF2B5EF4-FFF2-40B4-BE49-F238E27FC236}">
                <a16:creationId xmlns="" xmlns:a16="http://schemas.microsoft.com/office/drawing/2014/main" xmlns:a14="http://schemas.microsoft.com/office/drawing/2010/main" xmlns:mc="http://schemas.openxmlformats.org/markup-compatibility/2006" id="{FB371300-0390-437F-BE5D-EB8B6308534A}"/>
              </a:ext>
            </a:extLst>
          </p:cNvPr>
          <p:cNvSpPr txBox="1"/>
          <p:nvPr/>
        </p:nvSpPr>
        <p:spPr>
          <a:xfrm>
            <a:off x="612475" y="878221"/>
            <a:ext cx="11404121" cy="1508105"/>
          </a:xfrm>
          <a:prstGeom prst="rect">
            <a:avLst/>
          </a:prstGeom>
          <a:noFill/>
        </p:spPr>
        <p:txBody>
          <a:bodyPr wrap="square" rtlCol="0">
            <a:spAutoFit/>
          </a:bodyPr>
          <a:lstStyle/>
          <a:p>
            <a:pPr marL="342900" indent="-342900">
              <a:buFont typeface="Wingdings" panose="05000000000000000000" pitchFamily="2" charset="2"/>
              <a:buChar char="l"/>
            </a:pPr>
            <a:r>
              <a:rPr lang="en-US" altLang="zh-CN" sz="2400" b="1" dirty="0" err="1" smtClean="0">
                <a:solidFill>
                  <a:srgbClr val="3D3D3D"/>
                </a:solidFill>
                <a:latin typeface="Calibri" panose="020F0502020204030204" pitchFamily="34" charset="0"/>
              </a:rPr>
              <a:t>IMDb</a:t>
            </a:r>
            <a:r>
              <a:rPr lang="en-US" altLang="zh-CN" sz="2400" b="1" dirty="0" smtClean="0">
                <a:solidFill>
                  <a:srgbClr val="3D3D3D"/>
                </a:solidFill>
                <a:latin typeface="Calibri" panose="020F0502020204030204" pitchFamily="34" charset="0"/>
              </a:rPr>
              <a:t> API </a:t>
            </a:r>
            <a:r>
              <a:rPr lang="en-US" altLang="zh-CN" sz="2400" b="1" dirty="0" err="1" smtClean="0">
                <a:solidFill>
                  <a:srgbClr val="3D3D3D"/>
                </a:solidFill>
                <a:latin typeface="Calibri" panose="020F0502020204030204" pitchFamily="34" charset="0"/>
              </a:rPr>
              <a:t>weibsite</a:t>
            </a:r>
            <a:r>
              <a:rPr lang="en-US" altLang="zh-CN" sz="2400" b="1" dirty="0" smtClean="0">
                <a:solidFill>
                  <a:srgbClr val="3D3D3D"/>
                </a:solidFill>
                <a:latin typeface="Calibri" panose="020F0502020204030204" pitchFamily="34" charset="0"/>
              </a:rPr>
              <a:t>:</a:t>
            </a:r>
            <a:endParaRPr lang="en-US" altLang="zh-CN" sz="2400" b="1" dirty="0">
              <a:solidFill>
                <a:srgbClr val="3D3D3D"/>
              </a:solidFill>
              <a:latin typeface="Calibri" panose="020F0502020204030204" pitchFamily="34" charset="0"/>
            </a:endParaRPr>
          </a:p>
          <a:p>
            <a:pPr marL="342900" indent="-342900">
              <a:buFont typeface="Wingdings" panose="05000000000000000000" pitchFamily="2" charset="2"/>
              <a:buChar char="l"/>
            </a:pPr>
            <a:endParaRPr lang="en-US" altLang="zh-CN" sz="2400" b="1" dirty="0">
              <a:solidFill>
                <a:srgbClr val="3D3D3D"/>
              </a:solidFill>
              <a:latin typeface="Calibri" panose="020F0502020204030204" pitchFamily="34" charset="0"/>
            </a:endParaRPr>
          </a:p>
          <a:p>
            <a:r>
              <a:rPr lang="en-US" altLang="zh-CN" sz="2400" b="1" dirty="0">
                <a:solidFill>
                  <a:srgbClr val="3D3D3D"/>
                </a:solidFill>
                <a:latin typeface="Calibri" panose="020F0502020204030204" pitchFamily="34" charset="0"/>
              </a:rPr>
              <a:t>    </a:t>
            </a:r>
            <a:r>
              <a:rPr lang="en-US" altLang="zh-CN" sz="2000" dirty="0" smtClean="0">
                <a:solidFill>
                  <a:srgbClr val="3D3D3D"/>
                </a:solidFill>
                <a:latin typeface="Calibri" panose="020F0502020204030204" pitchFamily="34" charset="0"/>
              </a:rPr>
              <a:t>Apply for an API key, grasp two list of data: top 250 movies &amp; popular movies (100).</a:t>
            </a:r>
          </a:p>
          <a:p>
            <a:endParaRPr lang="en-US" altLang="zh-CN" sz="2000" dirty="0">
              <a:solidFill>
                <a:srgbClr val="3D3D3D"/>
              </a:solidFill>
              <a:latin typeface="Calibri" panose="020F0502020204030204" pitchFamily="34" charset="0"/>
            </a:endParaRPr>
          </a:p>
        </p:txBody>
      </p:sp>
      <p:sp>
        <p:nvSpPr>
          <p:cNvPr id="8" name="矩形 4"/>
          <p:cNvSpPr/>
          <p:nvPr/>
        </p:nvSpPr>
        <p:spPr>
          <a:xfrm>
            <a:off x="0" y="-1"/>
            <a:ext cx="12192000" cy="715617"/>
          </a:xfrm>
          <a:prstGeom prst="rect">
            <a:avLst/>
          </a:prstGeom>
          <a:solidFill>
            <a:srgbClr val="984C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alibri" panose="020F0502020204030204" pitchFamily="34" charset="0"/>
            </a:endParaRPr>
          </a:p>
        </p:txBody>
      </p:sp>
      <p:sp>
        <p:nvSpPr>
          <p:cNvPr id="9" name="文本框 7"/>
          <p:cNvSpPr txBox="1"/>
          <p:nvPr/>
        </p:nvSpPr>
        <p:spPr>
          <a:xfrm>
            <a:off x="145774" y="-57692"/>
            <a:ext cx="4032687" cy="830997"/>
          </a:xfrm>
          <a:prstGeom prst="rect">
            <a:avLst/>
          </a:prstGeom>
          <a:noFill/>
        </p:spPr>
        <p:txBody>
          <a:bodyPr wrap="square" rtlCol="0">
            <a:spAutoFit/>
          </a:bodyPr>
          <a:lstStyle/>
          <a:p>
            <a:r>
              <a:rPr lang="en-US" altLang="zh-CN" sz="4800" b="1" dirty="0" smtClean="0">
                <a:solidFill>
                  <a:srgbClr val="E7B552"/>
                </a:solidFill>
                <a:latin typeface="Calibri" panose="020F0502020204030204" pitchFamily="34" charset="0"/>
              </a:rPr>
              <a:t>Source</a:t>
            </a:r>
            <a:endParaRPr lang="zh-CN" altLang="en-US" sz="4800" b="1" dirty="0">
              <a:solidFill>
                <a:srgbClr val="E7B552"/>
              </a:solidFill>
              <a:latin typeface="Calibri" panose="020F0502020204030204" pitchFamily="34" charset="0"/>
            </a:endParaRPr>
          </a:p>
        </p:txBody>
      </p:sp>
      <p:pic>
        <p:nvPicPr>
          <p:cNvPr id="2" name="图片 1"/>
          <p:cNvPicPr>
            <a:picLocks noChangeAspect="1"/>
          </p:cNvPicPr>
          <p:nvPr/>
        </p:nvPicPr>
        <p:blipFill>
          <a:blip r:embed="rId2"/>
          <a:stretch>
            <a:fillRect/>
          </a:stretch>
        </p:blipFill>
        <p:spPr>
          <a:xfrm>
            <a:off x="0" y="2386326"/>
            <a:ext cx="12192000" cy="4029075"/>
          </a:xfrm>
          <a:prstGeom prst="rect">
            <a:avLst/>
          </a:prstGeom>
        </p:spPr>
      </p:pic>
    </p:spTree>
    <p:extLst>
      <p:ext uri="{BB962C8B-B14F-4D97-AF65-F5344CB8AC3E}">
        <p14:creationId xmlns:p14="http://schemas.microsoft.com/office/powerpoint/2010/main" val="379610748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3">
            <a:extLst>
              <a:ext uri="{FF2B5EF4-FFF2-40B4-BE49-F238E27FC236}">
                <a16:creationId xmlns="" xmlns:a16="http://schemas.microsoft.com/office/drawing/2014/main" xmlns:a14="http://schemas.microsoft.com/office/drawing/2010/main" xmlns:mc="http://schemas.openxmlformats.org/markup-compatibility/2006" id="{FB371300-0390-437F-BE5D-EB8B6308534A}"/>
              </a:ext>
            </a:extLst>
          </p:cNvPr>
          <p:cNvSpPr txBox="1"/>
          <p:nvPr/>
        </p:nvSpPr>
        <p:spPr>
          <a:xfrm>
            <a:off x="612475" y="878221"/>
            <a:ext cx="11404121" cy="3046988"/>
          </a:xfrm>
          <a:prstGeom prst="rect">
            <a:avLst/>
          </a:prstGeom>
          <a:noFill/>
        </p:spPr>
        <p:txBody>
          <a:bodyPr wrap="square" rtlCol="0">
            <a:spAutoFit/>
          </a:bodyPr>
          <a:lstStyle/>
          <a:p>
            <a:pPr marL="342900" indent="-342900">
              <a:buFont typeface="Wingdings" panose="05000000000000000000" pitchFamily="2" charset="2"/>
              <a:buChar char="l"/>
            </a:pPr>
            <a:r>
              <a:rPr lang="en-US" altLang="zh-CN" sz="2400" b="1" dirty="0" err="1" smtClean="0">
                <a:solidFill>
                  <a:srgbClr val="3D3D3D"/>
                </a:solidFill>
                <a:latin typeface="Calibri" panose="020F0502020204030204" pitchFamily="34" charset="0"/>
              </a:rPr>
              <a:t>Kaggle</a:t>
            </a:r>
            <a:r>
              <a:rPr lang="en-US" altLang="zh-CN" sz="2400" b="1" dirty="0" smtClean="0">
                <a:solidFill>
                  <a:srgbClr val="3D3D3D"/>
                </a:solidFill>
                <a:latin typeface="Calibri" panose="020F0502020204030204" pitchFamily="34" charset="0"/>
              </a:rPr>
              <a:t>:</a:t>
            </a:r>
          </a:p>
          <a:p>
            <a:pPr marL="342900" indent="-342900">
              <a:buFont typeface="Wingdings" panose="05000000000000000000" pitchFamily="2" charset="2"/>
              <a:buChar char="l"/>
            </a:pPr>
            <a:endParaRPr lang="en-US" altLang="zh-CN" sz="2400" b="1" dirty="0" smtClean="0">
              <a:solidFill>
                <a:srgbClr val="3D3D3D"/>
              </a:solidFill>
              <a:latin typeface="Calibri" panose="020F0502020204030204" pitchFamily="34" charset="0"/>
            </a:endParaRPr>
          </a:p>
          <a:p>
            <a:r>
              <a:rPr lang="en-US" altLang="zh-CN" sz="2400" b="1" dirty="0" smtClean="0">
                <a:solidFill>
                  <a:srgbClr val="3D3D3D"/>
                </a:solidFill>
                <a:latin typeface="Calibri" panose="020F0502020204030204" pitchFamily="34" charset="0"/>
              </a:rPr>
              <a:t> </a:t>
            </a:r>
            <a:r>
              <a:rPr lang="en-US" altLang="zh-CN" dirty="0">
                <a:solidFill>
                  <a:srgbClr val="3D3D3D"/>
                </a:solidFill>
                <a:latin typeface="Calibri" panose="020F0502020204030204" pitchFamily="34" charset="0"/>
                <a:ea typeface="华文细黑" panose="02010600040101010101" pitchFamily="2" charset="-122"/>
                <a:cs typeface="Aharoni" panose="02010803020104030203" pitchFamily="2" charset="-79"/>
                <a:sym typeface="Nixie One" charset="-122"/>
                <a:hlinkClick r:id="rId2"/>
              </a:rPr>
              <a:t>https://</a:t>
            </a:r>
            <a:r>
              <a:rPr lang="en-US" altLang="zh-CN" dirty="0" smtClean="0">
                <a:solidFill>
                  <a:srgbClr val="3D3D3D"/>
                </a:solidFill>
                <a:latin typeface="Calibri" panose="020F0502020204030204" pitchFamily="34" charset="0"/>
                <a:ea typeface="华文细黑" panose="02010600040101010101" pitchFamily="2" charset="-122"/>
                <a:cs typeface="Aharoni" panose="02010803020104030203" pitchFamily="2" charset="-79"/>
                <a:sym typeface="Nixie One" charset="-122"/>
                <a:hlinkClick r:id="rId2"/>
              </a:rPr>
              <a:t>www.kaggle.com/stefanoleone992/imdb-extensive-dataset?select=IMDb+ratings.csv</a:t>
            </a:r>
            <a:endParaRPr lang="en-US" altLang="zh-CN" dirty="0" smtClean="0">
              <a:solidFill>
                <a:srgbClr val="3D3D3D"/>
              </a:solidFill>
              <a:latin typeface="Calibri" panose="020F0502020204030204" pitchFamily="34" charset="0"/>
              <a:ea typeface="华文细黑" panose="02010600040101010101" pitchFamily="2" charset="-122"/>
              <a:cs typeface="Aharoni" panose="02010803020104030203" pitchFamily="2" charset="-79"/>
              <a:sym typeface="Nixie One" charset="-122"/>
            </a:endParaRPr>
          </a:p>
          <a:p>
            <a:endParaRPr lang="en-US" altLang="zh-CN" sz="2000" dirty="0">
              <a:solidFill>
                <a:srgbClr val="3D3D3D"/>
              </a:solidFill>
              <a:latin typeface="Calibri" panose="020F0502020204030204" pitchFamily="34" charset="0"/>
              <a:ea typeface="华文细黑" panose="02010600040101010101" pitchFamily="2" charset="-122"/>
              <a:cs typeface="Aharoni" panose="02010803020104030203" pitchFamily="2" charset="-79"/>
              <a:sym typeface="Nixie One" charset="-122"/>
            </a:endParaRPr>
          </a:p>
          <a:p>
            <a:r>
              <a:rPr lang="en-US" altLang="zh-CN" sz="2000" dirty="0" smtClean="0">
                <a:solidFill>
                  <a:srgbClr val="3D3D3D"/>
                </a:solidFill>
                <a:latin typeface="Calibri" panose="020F0502020204030204" pitchFamily="34" charset="0"/>
                <a:ea typeface="华文细黑" panose="02010600040101010101" pitchFamily="2" charset="-122"/>
                <a:cs typeface="Aharoni" panose="02010803020104030203" pitchFamily="2" charset="-79"/>
                <a:sym typeface="Nixie One" charset="-122"/>
              </a:rPr>
              <a:t>Select the following some useful columns </a:t>
            </a:r>
            <a:r>
              <a:rPr lang="en-US" altLang="zh-CN" sz="2000" dirty="0" smtClean="0">
                <a:solidFill>
                  <a:srgbClr val="3D3D3D"/>
                </a:solidFill>
                <a:latin typeface="Calibri" panose="020F0502020204030204" pitchFamily="34" charset="0"/>
                <a:ea typeface="华文细黑" panose="02010600040101010101" pitchFamily="2" charset="-122"/>
                <a:cs typeface="Aharoni" panose="02010803020104030203" pitchFamily="2" charset="-79"/>
                <a:sym typeface="Nixie One" charset="-122"/>
              </a:rPr>
              <a:t>from the attached link.</a:t>
            </a:r>
          </a:p>
          <a:p>
            <a:endParaRPr lang="en-US" altLang="zh-CN" sz="2000" dirty="0">
              <a:solidFill>
                <a:srgbClr val="3D3D3D"/>
              </a:solidFill>
              <a:latin typeface="Calibri" panose="020F0502020204030204" pitchFamily="34" charset="0"/>
              <a:ea typeface="华文细黑" panose="02010600040101010101" pitchFamily="2" charset="-122"/>
              <a:cs typeface="Aharoni" panose="02010803020104030203" pitchFamily="2" charset="-79"/>
              <a:sym typeface="Nixie One" charset="-122"/>
            </a:endParaRPr>
          </a:p>
          <a:p>
            <a:r>
              <a:rPr lang="en-US" altLang="zh-CN" sz="2000" dirty="0" smtClean="0">
                <a:solidFill>
                  <a:srgbClr val="3D3D3D"/>
                </a:solidFill>
                <a:latin typeface="Calibri" panose="020F0502020204030204" pitchFamily="34" charset="0"/>
                <a:ea typeface="华文细黑" panose="02010600040101010101" pitchFamily="2" charset="-122"/>
                <a:cs typeface="Aharoni" panose="02010803020104030203" pitchFamily="2" charset="-79"/>
                <a:sym typeface="Nixie One" charset="-122"/>
              </a:rPr>
              <a:t>Top 250: no Zack Snyder’s Justice League (2021), no Soul (2020).</a:t>
            </a:r>
          </a:p>
          <a:p>
            <a:endParaRPr lang="en-US" altLang="zh-CN" sz="2000" dirty="0">
              <a:solidFill>
                <a:srgbClr val="3D3D3D"/>
              </a:solidFill>
              <a:latin typeface="Calibri" panose="020F0502020204030204" pitchFamily="34" charset="0"/>
              <a:ea typeface="华文细黑" panose="02010600040101010101" pitchFamily="2" charset="-122"/>
              <a:cs typeface="Aharoni" panose="02010803020104030203" pitchFamily="2" charset="-79"/>
              <a:sym typeface="Nixie One" charset="-122"/>
            </a:endParaRPr>
          </a:p>
          <a:p>
            <a:r>
              <a:rPr lang="en-US" altLang="zh-CN" sz="2000" dirty="0" smtClean="0">
                <a:solidFill>
                  <a:srgbClr val="3D3D3D"/>
                </a:solidFill>
                <a:latin typeface="Calibri" panose="020F0502020204030204" pitchFamily="34" charset="0"/>
                <a:ea typeface="华文细黑" panose="02010600040101010101" pitchFamily="2" charset="-122"/>
                <a:cs typeface="Aharoni" panose="02010803020104030203" pitchFamily="2" charset="-79"/>
                <a:sym typeface="Nixie One" charset="-122"/>
              </a:rPr>
              <a:t>Popular 100: one half missing.</a:t>
            </a:r>
            <a:endParaRPr lang="en-US" altLang="zh-CN" sz="2000" dirty="0">
              <a:solidFill>
                <a:srgbClr val="3D3D3D"/>
              </a:solidFill>
              <a:latin typeface="Calibri" panose="020F0502020204030204" pitchFamily="34" charset="0"/>
            </a:endParaRPr>
          </a:p>
        </p:txBody>
      </p:sp>
      <p:sp>
        <p:nvSpPr>
          <p:cNvPr id="8" name="矩形 4"/>
          <p:cNvSpPr/>
          <p:nvPr/>
        </p:nvSpPr>
        <p:spPr>
          <a:xfrm>
            <a:off x="0" y="-1"/>
            <a:ext cx="12192000" cy="715617"/>
          </a:xfrm>
          <a:prstGeom prst="rect">
            <a:avLst/>
          </a:prstGeom>
          <a:solidFill>
            <a:srgbClr val="984C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alibri" panose="020F0502020204030204" pitchFamily="34" charset="0"/>
            </a:endParaRPr>
          </a:p>
        </p:txBody>
      </p:sp>
      <p:sp>
        <p:nvSpPr>
          <p:cNvPr id="9" name="文本框 7"/>
          <p:cNvSpPr txBox="1"/>
          <p:nvPr/>
        </p:nvSpPr>
        <p:spPr>
          <a:xfrm>
            <a:off x="145774" y="-57692"/>
            <a:ext cx="4032687" cy="830997"/>
          </a:xfrm>
          <a:prstGeom prst="rect">
            <a:avLst/>
          </a:prstGeom>
          <a:noFill/>
        </p:spPr>
        <p:txBody>
          <a:bodyPr wrap="square" rtlCol="0">
            <a:spAutoFit/>
          </a:bodyPr>
          <a:lstStyle/>
          <a:p>
            <a:r>
              <a:rPr lang="en-US" altLang="zh-CN" sz="4800" b="1" dirty="0" smtClean="0">
                <a:solidFill>
                  <a:srgbClr val="E7B552"/>
                </a:solidFill>
                <a:latin typeface="Calibri" panose="020F0502020204030204" pitchFamily="34" charset="0"/>
              </a:rPr>
              <a:t>Source</a:t>
            </a:r>
            <a:endParaRPr lang="zh-CN" altLang="en-US" sz="4800" b="1" dirty="0">
              <a:solidFill>
                <a:srgbClr val="E7B552"/>
              </a:solidFill>
              <a:latin typeface="Calibri" panose="020F0502020204030204" pitchFamily="34" charset="0"/>
            </a:endParaRPr>
          </a:p>
        </p:txBody>
      </p:sp>
      <p:pic>
        <p:nvPicPr>
          <p:cNvPr id="3" name="图片 2"/>
          <p:cNvPicPr>
            <a:picLocks noChangeAspect="1"/>
          </p:cNvPicPr>
          <p:nvPr/>
        </p:nvPicPr>
        <p:blipFill>
          <a:blip r:embed="rId3"/>
          <a:stretch>
            <a:fillRect/>
          </a:stretch>
        </p:blipFill>
        <p:spPr>
          <a:xfrm>
            <a:off x="1120085" y="4087814"/>
            <a:ext cx="9020175" cy="2095500"/>
          </a:xfrm>
          <a:prstGeom prst="rect">
            <a:avLst/>
          </a:prstGeom>
        </p:spPr>
      </p:pic>
    </p:spTree>
    <p:extLst>
      <p:ext uri="{BB962C8B-B14F-4D97-AF65-F5344CB8AC3E}">
        <p14:creationId xmlns:p14="http://schemas.microsoft.com/office/powerpoint/2010/main" val="28030631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
                                            <p:txEl>
                                              <p:pRg st="2" end="2"/>
                                            </p:txEl>
                                          </p:spTgt>
                                        </p:tgtEl>
                                        <p:attrNameLst>
                                          <p:attrName>style.visibility</p:attrName>
                                        </p:attrNameLst>
                                      </p:cBhvr>
                                      <p:to>
                                        <p:strVal val="visible"/>
                                      </p:to>
                                    </p:set>
                                    <p:animEffect transition="in" filter="fade">
                                      <p:cBhvr>
                                        <p:cTn id="7" dur="500"/>
                                        <p:tgtEl>
                                          <p:spTgt spid="10">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0">
                                            <p:txEl>
                                              <p:pRg st="4" end="4"/>
                                            </p:txEl>
                                          </p:spTgt>
                                        </p:tgtEl>
                                        <p:attrNameLst>
                                          <p:attrName>style.visibility</p:attrName>
                                        </p:attrNameLst>
                                      </p:cBhvr>
                                      <p:to>
                                        <p:strVal val="visible"/>
                                      </p:to>
                                    </p:set>
                                    <p:animEffect transition="in" filter="fade">
                                      <p:cBhvr>
                                        <p:cTn id="10" dur="500"/>
                                        <p:tgtEl>
                                          <p:spTgt spid="10">
                                            <p:txEl>
                                              <p:pRg st="4" end="4"/>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10">
                                            <p:txEl>
                                              <p:pRg st="6" end="6"/>
                                            </p:txEl>
                                          </p:spTgt>
                                        </p:tgtEl>
                                        <p:attrNameLst>
                                          <p:attrName>style.visibility</p:attrName>
                                        </p:attrNameLst>
                                      </p:cBhvr>
                                      <p:to>
                                        <p:strVal val="visible"/>
                                      </p:to>
                                    </p:set>
                                    <p:animEffect transition="in" filter="fade">
                                      <p:cBhvr>
                                        <p:cTn id="13" dur="500"/>
                                        <p:tgtEl>
                                          <p:spTgt spid="10">
                                            <p:txEl>
                                              <p:pRg st="6" end="6"/>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10">
                                            <p:txEl>
                                              <p:pRg st="8" end="8"/>
                                            </p:txEl>
                                          </p:spTgt>
                                        </p:tgtEl>
                                        <p:attrNameLst>
                                          <p:attrName>style.visibility</p:attrName>
                                        </p:attrNameLst>
                                      </p:cBhvr>
                                      <p:to>
                                        <p:strVal val="visible"/>
                                      </p:to>
                                    </p:set>
                                    <p:animEffect transition="in" filter="fade">
                                      <p:cBhvr>
                                        <p:cTn id="16" dur="500"/>
                                        <p:tgtEl>
                                          <p:spTgt spid="10">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1"/>
            <a:ext cx="12192000" cy="715617"/>
          </a:xfrm>
          <a:prstGeom prst="rect">
            <a:avLst/>
          </a:prstGeom>
          <a:solidFill>
            <a:srgbClr val="984C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alibri" panose="020F0502020204030204" pitchFamily="34" charset="0"/>
            </a:endParaRPr>
          </a:p>
        </p:txBody>
      </p:sp>
      <p:sp>
        <p:nvSpPr>
          <p:cNvPr id="8" name="文本框 7"/>
          <p:cNvSpPr txBox="1"/>
          <p:nvPr/>
        </p:nvSpPr>
        <p:spPr>
          <a:xfrm>
            <a:off x="145774" y="-57692"/>
            <a:ext cx="5271615" cy="830997"/>
          </a:xfrm>
          <a:prstGeom prst="rect">
            <a:avLst/>
          </a:prstGeom>
          <a:noFill/>
        </p:spPr>
        <p:txBody>
          <a:bodyPr wrap="square" rtlCol="0">
            <a:spAutoFit/>
          </a:bodyPr>
          <a:lstStyle/>
          <a:p>
            <a:r>
              <a:rPr lang="en-US" altLang="zh-CN" sz="4800" b="1" dirty="0" smtClean="0">
                <a:solidFill>
                  <a:srgbClr val="E7B552"/>
                </a:solidFill>
                <a:latin typeface="Calibri" panose="020F0502020204030204" pitchFamily="34" charset="0"/>
              </a:rPr>
              <a:t>Data visualization</a:t>
            </a:r>
            <a:endParaRPr lang="zh-CN" altLang="en-US" sz="4800" b="1" dirty="0">
              <a:solidFill>
                <a:srgbClr val="E7B552"/>
              </a:solidFill>
              <a:latin typeface="Calibri" panose="020F0502020204030204" pitchFamily="34" charset="0"/>
            </a:endParaRPr>
          </a:p>
        </p:txBody>
      </p:sp>
      <p:sp>
        <p:nvSpPr>
          <p:cNvPr id="18" name="矩形 17"/>
          <p:cNvSpPr/>
          <p:nvPr/>
        </p:nvSpPr>
        <p:spPr>
          <a:xfrm>
            <a:off x="1148326" y="739602"/>
            <a:ext cx="3761351" cy="369332"/>
          </a:xfrm>
          <a:prstGeom prst="rect">
            <a:avLst/>
          </a:prstGeom>
        </p:spPr>
        <p:txBody>
          <a:bodyPr wrap="none">
            <a:spAutoFit/>
          </a:bodyPr>
          <a:lstStyle/>
          <a:p>
            <a:r>
              <a:rPr lang="en-US" altLang="zh-CN" b="1" dirty="0" smtClean="0">
                <a:solidFill>
                  <a:srgbClr val="3D3D3D"/>
                </a:solidFill>
                <a:latin typeface="Calibri" panose="020F0502020204030204" pitchFamily="34" charset="0"/>
              </a:rPr>
              <a:t>Ratings versus Year in top 250 movies</a:t>
            </a:r>
            <a:endParaRPr lang="en-US" altLang="zh-CN" b="1" dirty="0">
              <a:solidFill>
                <a:srgbClr val="3D3D3D"/>
              </a:solidFill>
              <a:latin typeface="Calibri" panose="020F0502020204030204" pitchFamily="34" charset="0"/>
            </a:endParaRPr>
          </a:p>
        </p:txBody>
      </p:sp>
      <p:sp>
        <p:nvSpPr>
          <p:cNvPr id="19" name="矩形 18"/>
          <p:cNvSpPr/>
          <p:nvPr/>
        </p:nvSpPr>
        <p:spPr>
          <a:xfrm>
            <a:off x="7580744" y="2807056"/>
            <a:ext cx="3778022" cy="369332"/>
          </a:xfrm>
          <a:prstGeom prst="rect">
            <a:avLst/>
          </a:prstGeom>
        </p:spPr>
        <p:txBody>
          <a:bodyPr wrap="none">
            <a:spAutoFit/>
          </a:bodyPr>
          <a:lstStyle/>
          <a:p>
            <a:r>
              <a:rPr lang="en-US" altLang="zh-CN" b="1" dirty="0" smtClean="0">
                <a:solidFill>
                  <a:srgbClr val="3D3D3D"/>
                </a:solidFill>
                <a:latin typeface="Calibri" panose="020F0502020204030204" pitchFamily="34" charset="0"/>
              </a:rPr>
              <a:t>Ratings versus Year in popular movies</a:t>
            </a:r>
            <a:endParaRPr lang="en-US" altLang="zh-CN" b="1" dirty="0">
              <a:solidFill>
                <a:srgbClr val="3D3D3D"/>
              </a:solidFill>
              <a:latin typeface="Calibri" panose="020F0502020204030204" pitchFamily="34" charset="0"/>
            </a:endParaRPr>
          </a:p>
        </p:txBody>
      </p:sp>
      <p:pic>
        <p:nvPicPr>
          <p:cNvPr id="14" name="图片 13"/>
          <p:cNvPicPr>
            <a:picLocks noChangeAspect="1"/>
          </p:cNvPicPr>
          <p:nvPr/>
        </p:nvPicPr>
        <p:blipFill>
          <a:blip r:embed="rId2"/>
          <a:stretch>
            <a:fillRect/>
          </a:stretch>
        </p:blipFill>
        <p:spPr>
          <a:xfrm>
            <a:off x="0" y="1132920"/>
            <a:ext cx="6394541" cy="3929782"/>
          </a:xfrm>
          <a:prstGeom prst="rect">
            <a:avLst/>
          </a:prstGeom>
        </p:spPr>
      </p:pic>
      <p:pic>
        <p:nvPicPr>
          <p:cNvPr id="4" name="图片 3"/>
          <p:cNvPicPr>
            <a:picLocks noChangeAspect="1"/>
          </p:cNvPicPr>
          <p:nvPr/>
        </p:nvPicPr>
        <p:blipFill>
          <a:blip r:embed="rId3"/>
          <a:stretch>
            <a:fillRect/>
          </a:stretch>
        </p:blipFill>
        <p:spPr>
          <a:xfrm>
            <a:off x="6394541" y="3229823"/>
            <a:ext cx="5797459" cy="3541913"/>
          </a:xfrm>
          <a:prstGeom prst="rect">
            <a:avLst/>
          </a:prstGeom>
        </p:spPr>
      </p:pic>
    </p:spTree>
    <p:extLst>
      <p:ext uri="{BB962C8B-B14F-4D97-AF65-F5344CB8AC3E}">
        <p14:creationId xmlns:p14="http://schemas.microsoft.com/office/powerpoint/2010/main" val="4287797293"/>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1"/>
            <a:ext cx="12192000" cy="715617"/>
          </a:xfrm>
          <a:prstGeom prst="rect">
            <a:avLst/>
          </a:prstGeom>
          <a:solidFill>
            <a:srgbClr val="984C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alibri" panose="020F0502020204030204" pitchFamily="34" charset="0"/>
            </a:endParaRPr>
          </a:p>
        </p:txBody>
      </p:sp>
      <p:pic>
        <p:nvPicPr>
          <p:cNvPr id="2" name="图片 1"/>
          <p:cNvPicPr>
            <a:picLocks noChangeAspect="1"/>
          </p:cNvPicPr>
          <p:nvPr/>
        </p:nvPicPr>
        <p:blipFill>
          <a:blip r:embed="rId2"/>
          <a:stretch>
            <a:fillRect/>
          </a:stretch>
        </p:blipFill>
        <p:spPr>
          <a:xfrm>
            <a:off x="6090250" y="3138154"/>
            <a:ext cx="5960852" cy="3581824"/>
          </a:xfrm>
          <a:prstGeom prst="rect">
            <a:avLst/>
          </a:prstGeom>
        </p:spPr>
      </p:pic>
      <p:sp>
        <p:nvSpPr>
          <p:cNvPr id="8" name="文本框 7"/>
          <p:cNvSpPr txBox="1"/>
          <p:nvPr/>
        </p:nvSpPr>
        <p:spPr>
          <a:xfrm>
            <a:off x="145774" y="-57692"/>
            <a:ext cx="5271615" cy="830997"/>
          </a:xfrm>
          <a:prstGeom prst="rect">
            <a:avLst/>
          </a:prstGeom>
          <a:noFill/>
        </p:spPr>
        <p:txBody>
          <a:bodyPr wrap="square" rtlCol="0">
            <a:spAutoFit/>
          </a:bodyPr>
          <a:lstStyle/>
          <a:p>
            <a:r>
              <a:rPr lang="en-US" altLang="zh-CN" sz="4800" b="1" dirty="0" smtClean="0">
                <a:solidFill>
                  <a:srgbClr val="E7B552"/>
                </a:solidFill>
                <a:latin typeface="Calibri" panose="020F0502020204030204" pitchFamily="34" charset="0"/>
              </a:rPr>
              <a:t>Data visualization</a:t>
            </a:r>
            <a:endParaRPr lang="zh-CN" altLang="en-US" sz="4800" b="1" dirty="0">
              <a:solidFill>
                <a:srgbClr val="E7B552"/>
              </a:solidFill>
              <a:latin typeface="Calibri" panose="020F0502020204030204" pitchFamily="34" charset="0"/>
            </a:endParaRPr>
          </a:p>
        </p:txBody>
      </p:sp>
      <p:pic>
        <p:nvPicPr>
          <p:cNvPr id="3" name="图片 2"/>
          <p:cNvPicPr>
            <a:picLocks noChangeAspect="1"/>
          </p:cNvPicPr>
          <p:nvPr/>
        </p:nvPicPr>
        <p:blipFill>
          <a:blip r:embed="rId3"/>
          <a:stretch>
            <a:fillRect/>
          </a:stretch>
        </p:blipFill>
        <p:spPr>
          <a:xfrm>
            <a:off x="21566" y="1075230"/>
            <a:ext cx="6140589" cy="3516717"/>
          </a:xfrm>
          <a:prstGeom prst="rect">
            <a:avLst/>
          </a:prstGeom>
        </p:spPr>
      </p:pic>
      <p:cxnSp>
        <p:nvCxnSpPr>
          <p:cNvPr id="6" name="直接箭头连接符 5"/>
          <p:cNvCxnSpPr/>
          <p:nvPr/>
        </p:nvCxnSpPr>
        <p:spPr>
          <a:xfrm>
            <a:off x="5740215" y="1258021"/>
            <a:ext cx="2104845" cy="69011"/>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9" name="直接箭头连接符 8"/>
          <p:cNvCxnSpPr/>
          <p:nvPr/>
        </p:nvCxnSpPr>
        <p:spPr>
          <a:xfrm flipH="1" flipV="1">
            <a:off x="9583947" y="2156604"/>
            <a:ext cx="1932317" cy="1095554"/>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0" name="矩形 9"/>
          <p:cNvSpPr/>
          <p:nvPr/>
        </p:nvSpPr>
        <p:spPr>
          <a:xfrm>
            <a:off x="7318184" y="1512500"/>
            <a:ext cx="3792639" cy="369332"/>
          </a:xfrm>
          <a:prstGeom prst="rect">
            <a:avLst/>
          </a:prstGeom>
        </p:spPr>
        <p:txBody>
          <a:bodyPr wrap="square">
            <a:spAutoFit/>
          </a:bodyPr>
          <a:lstStyle/>
          <a:p>
            <a:r>
              <a:rPr lang="en-US" altLang="zh-CN" dirty="0"/>
              <a:t>The </a:t>
            </a:r>
            <a:r>
              <a:rPr lang="en-US" altLang="zh-CN" dirty="0" err="1"/>
              <a:t>Shawshank</a:t>
            </a:r>
            <a:r>
              <a:rPr lang="en-US" altLang="zh-CN" dirty="0"/>
              <a:t> Redemption (1994)</a:t>
            </a:r>
            <a:endParaRPr lang="zh-CN" altLang="en-US" dirty="0"/>
          </a:p>
        </p:txBody>
      </p:sp>
      <p:cxnSp>
        <p:nvCxnSpPr>
          <p:cNvPr id="13" name="直接箭头连接符 12"/>
          <p:cNvCxnSpPr/>
          <p:nvPr/>
        </p:nvCxnSpPr>
        <p:spPr>
          <a:xfrm flipH="1">
            <a:off x="4088878" y="1881832"/>
            <a:ext cx="1423358" cy="3188896"/>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5" name="直接箭头连接符 14"/>
          <p:cNvCxnSpPr/>
          <p:nvPr/>
        </p:nvCxnSpPr>
        <p:spPr>
          <a:xfrm flipH="1">
            <a:off x="4235570" y="3554083"/>
            <a:ext cx="7185804" cy="161314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7" name="矩形 16"/>
          <p:cNvSpPr/>
          <p:nvPr/>
        </p:nvSpPr>
        <p:spPr>
          <a:xfrm>
            <a:off x="1942393" y="5029217"/>
            <a:ext cx="2438291" cy="369332"/>
          </a:xfrm>
          <a:prstGeom prst="rect">
            <a:avLst/>
          </a:prstGeom>
        </p:spPr>
        <p:txBody>
          <a:bodyPr wrap="square">
            <a:spAutoFit/>
          </a:bodyPr>
          <a:lstStyle/>
          <a:p>
            <a:r>
              <a:rPr lang="en-US" altLang="zh-CN" dirty="0"/>
              <a:t>The Godfather (1972)</a:t>
            </a:r>
            <a:endParaRPr lang="zh-CN" altLang="en-US" dirty="0"/>
          </a:p>
        </p:txBody>
      </p:sp>
      <p:sp>
        <p:nvSpPr>
          <p:cNvPr id="18" name="矩形 17"/>
          <p:cNvSpPr/>
          <p:nvPr/>
        </p:nvSpPr>
        <p:spPr>
          <a:xfrm>
            <a:off x="1148326" y="739602"/>
            <a:ext cx="4010137" cy="369332"/>
          </a:xfrm>
          <a:prstGeom prst="rect">
            <a:avLst/>
          </a:prstGeom>
        </p:spPr>
        <p:txBody>
          <a:bodyPr wrap="none">
            <a:spAutoFit/>
          </a:bodyPr>
          <a:lstStyle/>
          <a:p>
            <a:r>
              <a:rPr lang="en-US" altLang="zh-CN" b="1" dirty="0" smtClean="0">
                <a:solidFill>
                  <a:srgbClr val="3D3D3D"/>
                </a:solidFill>
                <a:latin typeface="Calibri" panose="020F0502020204030204" pitchFamily="34" charset="0"/>
              </a:rPr>
              <a:t>Ratings versus Counts in top 250 movies</a:t>
            </a:r>
            <a:endParaRPr lang="en-US" altLang="zh-CN" b="1" dirty="0">
              <a:solidFill>
                <a:srgbClr val="3D3D3D"/>
              </a:solidFill>
              <a:latin typeface="Calibri" panose="020F0502020204030204" pitchFamily="34" charset="0"/>
            </a:endParaRPr>
          </a:p>
        </p:txBody>
      </p:sp>
      <p:sp>
        <p:nvSpPr>
          <p:cNvPr id="19" name="矩形 18"/>
          <p:cNvSpPr/>
          <p:nvPr/>
        </p:nvSpPr>
        <p:spPr>
          <a:xfrm>
            <a:off x="7093224" y="2849123"/>
            <a:ext cx="4026808" cy="369332"/>
          </a:xfrm>
          <a:prstGeom prst="rect">
            <a:avLst/>
          </a:prstGeom>
        </p:spPr>
        <p:txBody>
          <a:bodyPr wrap="none">
            <a:spAutoFit/>
          </a:bodyPr>
          <a:lstStyle/>
          <a:p>
            <a:r>
              <a:rPr lang="en-US" altLang="zh-CN" b="1" dirty="0" smtClean="0">
                <a:solidFill>
                  <a:srgbClr val="3D3D3D"/>
                </a:solidFill>
                <a:latin typeface="Calibri" panose="020F0502020204030204" pitchFamily="34" charset="0"/>
              </a:rPr>
              <a:t>Ratings versus Counts in popular movies</a:t>
            </a:r>
            <a:endParaRPr lang="en-US" altLang="zh-CN" b="1" dirty="0">
              <a:solidFill>
                <a:srgbClr val="3D3D3D"/>
              </a:solidFill>
              <a:latin typeface="Calibri" panose="020F0502020204030204" pitchFamily="34" charset="0"/>
            </a:endParaRPr>
          </a:p>
        </p:txBody>
      </p:sp>
    </p:spTree>
    <p:extLst>
      <p:ext uri="{BB962C8B-B14F-4D97-AF65-F5344CB8AC3E}">
        <p14:creationId xmlns:p14="http://schemas.microsoft.com/office/powerpoint/2010/main" val="3577050212"/>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1"/>
            <a:ext cx="12192000" cy="715617"/>
          </a:xfrm>
          <a:prstGeom prst="rect">
            <a:avLst/>
          </a:prstGeom>
          <a:solidFill>
            <a:srgbClr val="984C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alibri" panose="020F0502020204030204" pitchFamily="34" charset="0"/>
            </a:endParaRPr>
          </a:p>
        </p:txBody>
      </p:sp>
      <p:pic>
        <p:nvPicPr>
          <p:cNvPr id="12" name="图片 11"/>
          <p:cNvPicPr>
            <a:picLocks noChangeAspect="1"/>
          </p:cNvPicPr>
          <p:nvPr/>
        </p:nvPicPr>
        <p:blipFill>
          <a:blip r:embed="rId2"/>
          <a:stretch>
            <a:fillRect/>
          </a:stretch>
        </p:blipFill>
        <p:spPr>
          <a:xfrm>
            <a:off x="145775" y="1232736"/>
            <a:ext cx="6177388" cy="5625264"/>
          </a:xfrm>
          <a:prstGeom prst="rect">
            <a:avLst/>
          </a:prstGeom>
        </p:spPr>
      </p:pic>
      <p:pic>
        <p:nvPicPr>
          <p:cNvPr id="13" name="图片 12"/>
          <p:cNvPicPr>
            <a:picLocks noChangeAspect="1"/>
          </p:cNvPicPr>
          <p:nvPr/>
        </p:nvPicPr>
        <p:blipFill>
          <a:blip r:embed="rId3"/>
          <a:stretch>
            <a:fillRect/>
          </a:stretch>
        </p:blipFill>
        <p:spPr>
          <a:xfrm>
            <a:off x="7263442" y="1232736"/>
            <a:ext cx="4808327" cy="5587003"/>
          </a:xfrm>
          <a:prstGeom prst="rect">
            <a:avLst/>
          </a:prstGeom>
        </p:spPr>
      </p:pic>
      <p:sp>
        <p:nvSpPr>
          <p:cNvPr id="7" name="矩形 6"/>
          <p:cNvSpPr/>
          <p:nvPr/>
        </p:nvSpPr>
        <p:spPr>
          <a:xfrm>
            <a:off x="1152929" y="773305"/>
            <a:ext cx="4202369" cy="369332"/>
          </a:xfrm>
          <a:prstGeom prst="rect">
            <a:avLst/>
          </a:prstGeom>
        </p:spPr>
        <p:txBody>
          <a:bodyPr wrap="none">
            <a:spAutoFit/>
          </a:bodyPr>
          <a:lstStyle/>
          <a:p>
            <a:r>
              <a:rPr lang="en-US" altLang="zh-CN" b="1" dirty="0" smtClean="0">
                <a:solidFill>
                  <a:srgbClr val="3D3D3D"/>
                </a:solidFill>
                <a:latin typeface="Calibri" panose="020F0502020204030204" pitchFamily="34" charset="0"/>
              </a:rPr>
              <a:t>Mean ratings for top 250 movies in genres</a:t>
            </a:r>
            <a:endParaRPr lang="en-US" altLang="zh-CN" b="1" dirty="0">
              <a:solidFill>
                <a:srgbClr val="3D3D3D"/>
              </a:solidFill>
              <a:latin typeface="Calibri" panose="020F0502020204030204" pitchFamily="34" charset="0"/>
            </a:endParaRPr>
          </a:p>
        </p:txBody>
      </p:sp>
      <p:sp>
        <p:nvSpPr>
          <p:cNvPr id="14" name="矩形 13"/>
          <p:cNvSpPr/>
          <p:nvPr/>
        </p:nvSpPr>
        <p:spPr>
          <a:xfrm>
            <a:off x="7930403" y="753185"/>
            <a:ext cx="4219040" cy="369332"/>
          </a:xfrm>
          <a:prstGeom prst="rect">
            <a:avLst/>
          </a:prstGeom>
        </p:spPr>
        <p:txBody>
          <a:bodyPr wrap="none">
            <a:spAutoFit/>
          </a:bodyPr>
          <a:lstStyle/>
          <a:p>
            <a:r>
              <a:rPr lang="en-US" altLang="zh-CN" b="1" dirty="0" smtClean="0">
                <a:solidFill>
                  <a:srgbClr val="3D3D3D"/>
                </a:solidFill>
                <a:latin typeface="Calibri" panose="020F0502020204030204" pitchFamily="34" charset="0"/>
              </a:rPr>
              <a:t>Mean ratings for popular movies in genres</a:t>
            </a:r>
            <a:endParaRPr lang="en-US" altLang="zh-CN" b="1" dirty="0">
              <a:solidFill>
                <a:srgbClr val="3D3D3D"/>
              </a:solidFill>
              <a:latin typeface="Calibri" panose="020F0502020204030204" pitchFamily="34" charset="0"/>
            </a:endParaRPr>
          </a:p>
        </p:txBody>
      </p:sp>
      <p:sp>
        <p:nvSpPr>
          <p:cNvPr id="15" name="文本框 14"/>
          <p:cNvSpPr txBox="1"/>
          <p:nvPr/>
        </p:nvSpPr>
        <p:spPr>
          <a:xfrm>
            <a:off x="145774" y="-57692"/>
            <a:ext cx="5271615" cy="830997"/>
          </a:xfrm>
          <a:prstGeom prst="rect">
            <a:avLst/>
          </a:prstGeom>
          <a:noFill/>
        </p:spPr>
        <p:txBody>
          <a:bodyPr wrap="square" rtlCol="0">
            <a:spAutoFit/>
          </a:bodyPr>
          <a:lstStyle/>
          <a:p>
            <a:r>
              <a:rPr lang="en-US" altLang="zh-CN" sz="4800" b="1" dirty="0" smtClean="0">
                <a:solidFill>
                  <a:srgbClr val="E7B552"/>
                </a:solidFill>
                <a:latin typeface="Calibri" panose="020F0502020204030204" pitchFamily="34" charset="0"/>
              </a:rPr>
              <a:t>Data visualization</a:t>
            </a:r>
            <a:endParaRPr lang="zh-CN" altLang="en-US" sz="4800" b="1" dirty="0">
              <a:solidFill>
                <a:srgbClr val="E7B552"/>
              </a:solidFill>
              <a:latin typeface="Calibri" panose="020F0502020204030204" pitchFamily="34" charset="0"/>
            </a:endParaRPr>
          </a:p>
        </p:txBody>
      </p:sp>
    </p:spTree>
    <p:extLst>
      <p:ext uri="{BB962C8B-B14F-4D97-AF65-F5344CB8AC3E}">
        <p14:creationId xmlns:p14="http://schemas.microsoft.com/office/powerpoint/2010/main" val="40489721"/>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1"/>
            <a:ext cx="12192000" cy="715617"/>
          </a:xfrm>
          <a:prstGeom prst="rect">
            <a:avLst/>
          </a:prstGeom>
          <a:solidFill>
            <a:srgbClr val="984C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alibri" panose="020F0502020204030204" pitchFamily="34" charset="0"/>
            </a:endParaRPr>
          </a:p>
        </p:txBody>
      </p:sp>
      <p:pic>
        <p:nvPicPr>
          <p:cNvPr id="2" name="图片 1"/>
          <p:cNvPicPr>
            <a:picLocks noChangeAspect="1"/>
          </p:cNvPicPr>
          <p:nvPr/>
        </p:nvPicPr>
        <p:blipFill>
          <a:blip r:embed="rId2"/>
          <a:stretch>
            <a:fillRect/>
          </a:stretch>
        </p:blipFill>
        <p:spPr>
          <a:xfrm>
            <a:off x="-1" y="1200327"/>
            <a:ext cx="6067211" cy="5657674"/>
          </a:xfrm>
          <a:prstGeom prst="rect">
            <a:avLst/>
          </a:prstGeom>
        </p:spPr>
      </p:pic>
      <p:pic>
        <p:nvPicPr>
          <p:cNvPr id="3" name="图片 2"/>
          <p:cNvPicPr>
            <a:picLocks noChangeAspect="1"/>
          </p:cNvPicPr>
          <p:nvPr/>
        </p:nvPicPr>
        <p:blipFill>
          <a:blip r:embed="rId3"/>
          <a:stretch>
            <a:fillRect/>
          </a:stretch>
        </p:blipFill>
        <p:spPr>
          <a:xfrm>
            <a:off x="7109703" y="1200327"/>
            <a:ext cx="4898716" cy="5657673"/>
          </a:xfrm>
          <a:prstGeom prst="rect">
            <a:avLst/>
          </a:prstGeom>
        </p:spPr>
      </p:pic>
      <p:sp>
        <p:nvSpPr>
          <p:cNvPr id="7" name="矩形 6"/>
          <p:cNvSpPr/>
          <p:nvPr/>
        </p:nvSpPr>
        <p:spPr>
          <a:xfrm>
            <a:off x="963148" y="773305"/>
            <a:ext cx="4621843" cy="369332"/>
          </a:xfrm>
          <a:prstGeom prst="rect">
            <a:avLst/>
          </a:prstGeom>
        </p:spPr>
        <p:txBody>
          <a:bodyPr wrap="none">
            <a:spAutoFit/>
          </a:bodyPr>
          <a:lstStyle/>
          <a:p>
            <a:r>
              <a:rPr lang="en-US" altLang="zh-CN" b="1" dirty="0" smtClean="0">
                <a:solidFill>
                  <a:srgbClr val="3D3D3D"/>
                </a:solidFill>
                <a:latin typeface="Calibri" panose="020F0502020204030204" pitchFamily="34" charset="0"/>
              </a:rPr>
              <a:t>Maximum ratings for top 250 movies in genres</a:t>
            </a:r>
            <a:endParaRPr lang="en-US" altLang="zh-CN" b="1" dirty="0">
              <a:solidFill>
                <a:srgbClr val="3D3D3D"/>
              </a:solidFill>
              <a:latin typeface="Calibri" panose="020F0502020204030204" pitchFamily="34" charset="0"/>
            </a:endParaRPr>
          </a:p>
        </p:txBody>
      </p:sp>
      <p:sp>
        <p:nvSpPr>
          <p:cNvPr id="9" name="矩形 8"/>
          <p:cNvSpPr/>
          <p:nvPr/>
        </p:nvSpPr>
        <p:spPr>
          <a:xfrm>
            <a:off x="7553486" y="830995"/>
            <a:ext cx="4638514" cy="369332"/>
          </a:xfrm>
          <a:prstGeom prst="rect">
            <a:avLst/>
          </a:prstGeom>
        </p:spPr>
        <p:txBody>
          <a:bodyPr wrap="none">
            <a:spAutoFit/>
          </a:bodyPr>
          <a:lstStyle/>
          <a:p>
            <a:r>
              <a:rPr lang="en-US" altLang="zh-CN" b="1" dirty="0" smtClean="0">
                <a:solidFill>
                  <a:srgbClr val="3D3D3D"/>
                </a:solidFill>
                <a:latin typeface="Calibri" panose="020F0502020204030204" pitchFamily="34" charset="0"/>
              </a:rPr>
              <a:t>Maximum ratings for popular movies in genres</a:t>
            </a:r>
            <a:endParaRPr lang="en-US" altLang="zh-CN" b="1" dirty="0">
              <a:solidFill>
                <a:srgbClr val="3D3D3D"/>
              </a:solidFill>
              <a:latin typeface="Calibri" panose="020F0502020204030204" pitchFamily="34" charset="0"/>
            </a:endParaRPr>
          </a:p>
        </p:txBody>
      </p:sp>
      <p:sp>
        <p:nvSpPr>
          <p:cNvPr id="10" name="文本框 9"/>
          <p:cNvSpPr txBox="1"/>
          <p:nvPr/>
        </p:nvSpPr>
        <p:spPr>
          <a:xfrm>
            <a:off x="145774" y="-57692"/>
            <a:ext cx="5271615" cy="830997"/>
          </a:xfrm>
          <a:prstGeom prst="rect">
            <a:avLst/>
          </a:prstGeom>
          <a:noFill/>
        </p:spPr>
        <p:txBody>
          <a:bodyPr wrap="square" rtlCol="0">
            <a:spAutoFit/>
          </a:bodyPr>
          <a:lstStyle/>
          <a:p>
            <a:r>
              <a:rPr lang="en-US" altLang="zh-CN" sz="4800" b="1" dirty="0" smtClean="0">
                <a:solidFill>
                  <a:srgbClr val="E7B552"/>
                </a:solidFill>
                <a:latin typeface="Calibri" panose="020F0502020204030204" pitchFamily="34" charset="0"/>
              </a:rPr>
              <a:t>Data visualization</a:t>
            </a:r>
            <a:endParaRPr lang="zh-CN" altLang="en-US" sz="4800" b="1" dirty="0">
              <a:solidFill>
                <a:srgbClr val="E7B552"/>
              </a:solidFill>
              <a:latin typeface="Calibri" panose="020F0502020204030204" pitchFamily="34" charset="0"/>
            </a:endParaRPr>
          </a:p>
        </p:txBody>
      </p:sp>
    </p:spTree>
    <p:extLst>
      <p:ext uri="{BB962C8B-B14F-4D97-AF65-F5344CB8AC3E}">
        <p14:creationId xmlns:p14="http://schemas.microsoft.com/office/powerpoint/2010/main" val="722561294"/>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1"/>
            <a:ext cx="12192000" cy="715617"/>
          </a:xfrm>
          <a:prstGeom prst="rect">
            <a:avLst/>
          </a:prstGeom>
          <a:solidFill>
            <a:srgbClr val="984C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alibri" panose="020F0502020204030204" pitchFamily="34" charset="0"/>
            </a:endParaRPr>
          </a:p>
        </p:txBody>
      </p:sp>
      <p:pic>
        <p:nvPicPr>
          <p:cNvPr id="2" name="图片 1"/>
          <p:cNvPicPr>
            <a:picLocks noChangeAspect="1"/>
          </p:cNvPicPr>
          <p:nvPr/>
        </p:nvPicPr>
        <p:blipFill>
          <a:blip r:embed="rId2"/>
          <a:stretch>
            <a:fillRect/>
          </a:stretch>
        </p:blipFill>
        <p:spPr>
          <a:xfrm>
            <a:off x="76762" y="1242204"/>
            <a:ext cx="5806933" cy="5615796"/>
          </a:xfrm>
          <a:prstGeom prst="rect">
            <a:avLst/>
          </a:prstGeom>
        </p:spPr>
      </p:pic>
      <p:sp>
        <p:nvSpPr>
          <p:cNvPr id="7" name="矩形 6"/>
          <p:cNvSpPr/>
          <p:nvPr/>
        </p:nvSpPr>
        <p:spPr>
          <a:xfrm>
            <a:off x="7378313" y="773305"/>
            <a:ext cx="4600555" cy="369332"/>
          </a:xfrm>
          <a:prstGeom prst="rect">
            <a:avLst/>
          </a:prstGeom>
        </p:spPr>
        <p:txBody>
          <a:bodyPr wrap="none">
            <a:spAutoFit/>
          </a:bodyPr>
          <a:lstStyle/>
          <a:p>
            <a:r>
              <a:rPr lang="en-US" altLang="zh-CN" b="1" dirty="0" smtClean="0">
                <a:solidFill>
                  <a:srgbClr val="3D3D3D"/>
                </a:solidFill>
                <a:latin typeface="Calibri" panose="020F0502020204030204" pitchFamily="34" charset="0"/>
              </a:rPr>
              <a:t>Minimum ratings for popular movies in genres</a:t>
            </a:r>
            <a:endParaRPr lang="en-US" altLang="zh-CN" b="1" dirty="0">
              <a:solidFill>
                <a:srgbClr val="3D3D3D"/>
              </a:solidFill>
              <a:latin typeface="Calibri" panose="020F0502020204030204" pitchFamily="34" charset="0"/>
            </a:endParaRPr>
          </a:p>
        </p:txBody>
      </p:sp>
      <p:pic>
        <p:nvPicPr>
          <p:cNvPr id="4" name="图片 3"/>
          <p:cNvPicPr>
            <a:picLocks noChangeAspect="1"/>
          </p:cNvPicPr>
          <p:nvPr/>
        </p:nvPicPr>
        <p:blipFill>
          <a:blip r:embed="rId3"/>
          <a:stretch>
            <a:fillRect/>
          </a:stretch>
        </p:blipFill>
        <p:spPr>
          <a:xfrm>
            <a:off x="6556392" y="1242204"/>
            <a:ext cx="5574954" cy="5510751"/>
          </a:xfrm>
          <a:prstGeom prst="rect">
            <a:avLst/>
          </a:prstGeom>
        </p:spPr>
      </p:pic>
      <p:sp>
        <p:nvSpPr>
          <p:cNvPr id="9" name="矩形 8"/>
          <p:cNvSpPr/>
          <p:nvPr/>
        </p:nvSpPr>
        <p:spPr>
          <a:xfrm>
            <a:off x="963148" y="773305"/>
            <a:ext cx="4583884" cy="369332"/>
          </a:xfrm>
          <a:prstGeom prst="rect">
            <a:avLst/>
          </a:prstGeom>
        </p:spPr>
        <p:txBody>
          <a:bodyPr wrap="none">
            <a:spAutoFit/>
          </a:bodyPr>
          <a:lstStyle/>
          <a:p>
            <a:r>
              <a:rPr lang="en-US" altLang="zh-CN" b="1" dirty="0" smtClean="0">
                <a:solidFill>
                  <a:srgbClr val="3D3D3D"/>
                </a:solidFill>
                <a:latin typeface="Calibri" panose="020F0502020204030204" pitchFamily="34" charset="0"/>
              </a:rPr>
              <a:t>Minimum ratings for top 250 movies in genres</a:t>
            </a:r>
            <a:endParaRPr lang="en-US" altLang="zh-CN" b="1" dirty="0">
              <a:solidFill>
                <a:srgbClr val="3D3D3D"/>
              </a:solidFill>
              <a:latin typeface="Calibri" panose="020F0502020204030204" pitchFamily="34" charset="0"/>
            </a:endParaRPr>
          </a:p>
        </p:txBody>
      </p:sp>
      <p:sp>
        <p:nvSpPr>
          <p:cNvPr id="10" name="文本框 9"/>
          <p:cNvSpPr txBox="1"/>
          <p:nvPr/>
        </p:nvSpPr>
        <p:spPr>
          <a:xfrm>
            <a:off x="145774" y="-57692"/>
            <a:ext cx="5271615" cy="830997"/>
          </a:xfrm>
          <a:prstGeom prst="rect">
            <a:avLst/>
          </a:prstGeom>
          <a:noFill/>
        </p:spPr>
        <p:txBody>
          <a:bodyPr wrap="square" rtlCol="0">
            <a:spAutoFit/>
          </a:bodyPr>
          <a:lstStyle/>
          <a:p>
            <a:r>
              <a:rPr lang="en-US" altLang="zh-CN" sz="4800" b="1" dirty="0" smtClean="0">
                <a:solidFill>
                  <a:srgbClr val="E7B552"/>
                </a:solidFill>
                <a:latin typeface="Calibri" panose="020F0502020204030204" pitchFamily="34" charset="0"/>
              </a:rPr>
              <a:t>Data visualization</a:t>
            </a:r>
            <a:endParaRPr lang="zh-CN" altLang="en-US" sz="4800" b="1" dirty="0">
              <a:solidFill>
                <a:srgbClr val="E7B552"/>
              </a:solidFill>
              <a:latin typeface="Calibri" panose="020F0502020204030204" pitchFamily="34" charset="0"/>
            </a:endParaRPr>
          </a:p>
        </p:txBody>
      </p:sp>
    </p:spTree>
    <p:extLst>
      <p:ext uri="{BB962C8B-B14F-4D97-AF65-F5344CB8AC3E}">
        <p14:creationId xmlns:p14="http://schemas.microsoft.com/office/powerpoint/2010/main" val="458778706"/>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1"/>
            <a:ext cx="12192000" cy="715617"/>
          </a:xfrm>
          <a:prstGeom prst="rect">
            <a:avLst/>
          </a:prstGeom>
          <a:solidFill>
            <a:srgbClr val="984C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alibri" panose="020F0502020204030204" pitchFamily="34" charset="0"/>
            </a:endParaRPr>
          </a:p>
        </p:txBody>
      </p:sp>
      <p:pic>
        <p:nvPicPr>
          <p:cNvPr id="2" name="图片 1"/>
          <p:cNvPicPr>
            <a:picLocks noChangeAspect="1"/>
          </p:cNvPicPr>
          <p:nvPr/>
        </p:nvPicPr>
        <p:blipFill>
          <a:blip r:embed="rId2"/>
          <a:stretch>
            <a:fillRect/>
          </a:stretch>
        </p:blipFill>
        <p:spPr>
          <a:xfrm>
            <a:off x="527830" y="1294409"/>
            <a:ext cx="5391150" cy="4838700"/>
          </a:xfrm>
          <a:prstGeom prst="rect">
            <a:avLst/>
          </a:prstGeom>
        </p:spPr>
      </p:pic>
      <p:sp>
        <p:nvSpPr>
          <p:cNvPr id="6" name="文本框 5"/>
          <p:cNvSpPr txBox="1"/>
          <p:nvPr/>
        </p:nvSpPr>
        <p:spPr>
          <a:xfrm>
            <a:off x="145774" y="-57692"/>
            <a:ext cx="5271615" cy="830997"/>
          </a:xfrm>
          <a:prstGeom prst="rect">
            <a:avLst/>
          </a:prstGeom>
          <a:noFill/>
        </p:spPr>
        <p:txBody>
          <a:bodyPr wrap="square" rtlCol="0">
            <a:spAutoFit/>
          </a:bodyPr>
          <a:lstStyle/>
          <a:p>
            <a:r>
              <a:rPr lang="en-US" altLang="zh-CN" sz="4800" b="1" dirty="0" smtClean="0">
                <a:solidFill>
                  <a:srgbClr val="E7B552"/>
                </a:solidFill>
                <a:latin typeface="Calibri" panose="020F0502020204030204" pitchFamily="34" charset="0"/>
              </a:rPr>
              <a:t>Data visualization</a:t>
            </a:r>
            <a:endParaRPr lang="zh-CN" altLang="en-US" sz="4800" b="1" dirty="0">
              <a:solidFill>
                <a:srgbClr val="E7B552"/>
              </a:solidFill>
              <a:latin typeface="Calibri" panose="020F0502020204030204" pitchFamily="34" charset="0"/>
            </a:endParaRPr>
          </a:p>
        </p:txBody>
      </p:sp>
      <p:pic>
        <p:nvPicPr>
          <p:cNvPr id="7" name="图片 6"/>
          <p:cNvPicPr>
            <a:picLocks noChangeAspect="1"/>
          </p:cNvPicPr>
          <p:nvPr/>
        </p:nvPicPr>
        <p:blipFill>
          <a:blip r:embed="rId3"/>
          <a:stretch>
            <a:fillRect/>
          </a:stretch>
        </p:blipFill>
        <p:spPr>
          <a:xfrm>
            <a:off x="7872310" y="1624559"/>
            <a:ext cx="2209800" cy="1952625"/>
          </a:xfrm>
          <a:prstGeom prst="rect">
            <a:avLst/>
          </a:prstGeom>
        </p:spPr>
      </p:pic>
      <p:sp>
        <p:nvSpPr>
          <p:cNvPr id="9" name="矩形 8"/>
          <p:cNvSpPr/>
          <p:nvPr/>
        </p:nvSpPr>
        <p:spPr>
          <a:xfrm>
            <a:off x="7165528" y="1109743"/>
            <a:ext cx="3669787" cy="369332"/>
          </a:xfrm>
          <a:prstGeom prst="rect">
            <a:avLst/>
          </a:prstGeom>
        </p:spPr>
        <p:txBody>
          <a:bodyPr wrap="none">
            <a:spAutoFit/>
          </a:bodyPr>
          <a:lstStyle/>
          <a:p>
            <a:r>
              <a:rPr lang="en-US" altLang="zh-CN" b="1" dirty="0" smtClean="0">
                <a:solidFill>
                  <a:srgbClr val="3D3D3D"/>
                </a:solidFill>
                <a:latin typeface="Calibri" panose="020F0502020204030204" pitchFamily="34" charset="0"/>
              </a:rPr>
              <a:t>10 most common bigrams in top 250</a:t>
            </a:r>
            <a:endParaRPr lang="en-US" altLang="zh-CN" b="1" dirty="0">
              <a:solidFill>
                <a:srgbClr val="3D3D3D"/>
              </a:solidFill>
              <a:latin typeface="Calibri" panose="020F0502020204030204" pitchFamily="34" charset="0"/>
            </a:endParaRPr>
          </a:p>
        </p:txBody>
      </p:sp>
      <p:pic>
        <p:nvPicPr>
          <p:cNvPr id="10" name="图片 9"/>
          <p:cNvPicPr>
            <a:picLocks noChangeAspect="1"/>
          </p:cNvPicPr>
          <p:nvPr/>
        </p:nvPicPr>
        <p:blipFill>
          <a:blip r:embed="rId4"/>
          <a:stretch>
            <a:fillRect/>
          </a:stretch>
        </p:blipFill>
        <p:spPr>
          <a:xfrm>
            <a:off x="7642285" y="4445386"/>
            <a:ext cx="2514600" cy="1952625"/>
          </a:xfrm>
          <a:prstGeom prst="rect">
            <a:avLst/>
          </a:prstGeom>
        </p:spPr>
      </p:pic>
      <p:sp>
        <p:nvSpPr>
          <p:cNvPr id="11" name="矩形 10"/>
          <p:cNvSpPr/>
          <p:nvPr/>
        </p:nvSpPr>
        <p:spPr>
          <a:xfrm>
            <a:off x="7283412" y="3936329"/>
            <a:ext cx="3686458" cy="369332"/>
          </a:xfrm>
          <a:prstGeom prst="rect">
            <a:avLst/>
          </a:prstGeom>
        </p:spPr>
        <p:txBody>
          <a:bodyPr wrap="none">
            <a:spAutoFit/>
          </a:bodyPr>
          <a:lstStyle/>
          <a:p>
            <a:r>
              <a:rPr lang="en-US" altLang="zh-CN" b="1" dirty="0" smtClean="0">
                <a:solidFill>
                  <a:srgbClr val="3D3D3D"/>
                </a:solidFill>
                <a:latin typeface="Calibri" panose="020F0502020204030204" pitchFamily="34" charset="0"/>
              </a:rPr>
              <a:t>10 most common bigrams in popular</a:t>
            </a:r>
            <a:endParaRPr lang="en-US" altLang="zh-CN" b="1" dirty="0">
              <a:solidFill>
                <a:srgbClr val="3D3D3D"/>
              </a:solidFill>
              <a:latin typeface="Calibri" panose="020F0502020204030204" pitchFamily="34" charset="0"/>
            </a:endParaRPr>
          </a:p>
        </p:txBody>
      </p:sp>
      <p:sp>
        <p:nvSpPr>
          <p:cNvPr id="3" name="矩形 2"/>
          <p:cNvSpPr/>
          <p:nvPr/>
        </p:nvSpPr>
        <p:spPr>
          <a:xfrm>
            <a:off x="1368311" y="6213345"/>
            <a:ext cx="4550669" cy="369332"/>
          </a:xfrm>
          <a:prstGeom prst="rect">
            <a:avLst/>
          </a:prstGeom>
        </p:spPr>
        <p:txBody>
          <a:bodyPr wrap="none">
            <a:spAutoFit/>
          </a:bodyPr>
          <a:lstStyle/>
          <a:p>
            <a:r>
              <a:rPr lang="en-US" altLang="zh-CN" dirty="0" smtClean="0">
                <a:solidFill>
                  <a:srgbClr val="3D3D3D"/>
                </a:solidFill>
                <a:latin typeface="Calibri" panose="020F0502020204030204" pitchFamily="34" charset="0"/>
              </a:rPr>
              <a:t>The correlation between these two lists is 0.34</a:t>
            </a:r>
            <a:endParaRPr lang="zh-CN" altLang="en-US" dirty="0"/>
          </a:p>
        </p:txBody>
      </p:sp>
    </p:spTree>
    <p:extLst>
      <p:ext uri="{BB962C8B-B14F-4D97-AF65-F5344CB8AC3E}">
        <p14:creationId xmlns:p14="http://schemas.microsoft.com/office/powerpoint/2010/main" val="1243755266"/>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982</TotalTime>
  <Words>327</Words>
  <Application>Microsoft Office PowerPoint</Application>
  <PresentationFormat>宽屏</PresentationFormat>
  <Paragraphs>54</Paragraphs>
  <Slides>12</Slides>
  <Notes>1</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12</vt:i4>
      </vt:variant>
    </vt:vector>
  </HeadingPairs>
  <TitlesOfParts>
    <vt:vector size="21" baseType="lpstr">
      <vt:lpstr>Nixie One</vt:lpstr>
      <vt:lpstr>华文细黑</vt:lpstr>
      <vt:lpstr>宋体</vt:lpstr>
      <vt:lpstr>Aharoni</vt:lpstr>
      <vt:lpstr>Arial</vt:lpstr>
      <vt:lpstr>Calibri</vt:lpstr>
      <vt:lpstr>Calibri Light</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P R 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Christin Dai</dc:creator>
  <cp:lastModifiedBy>Christin Dai</cp:lastModifiedBy>
  <cp:revision>25</cp:revision>
  <dcterms:created xsi:type="dcterms:W3CDTF">2021-05-03T06:32:45Z</dcterms:created>
  <dcterms:modified xsi:type="dcterms:W3CDTF">2021-05-03T22:55:11Z</dcterms:modified>
</cp:coreProperties>
</file>