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7" r:id="rId2"/>
    <p:sldId id="273" r:id="rId3"/>
    <p:sldId id="288" r:id="rId4"/>
    <p:sldId id="284" r:id="rId5"/>
    <p:sldId id="285" r:id="rId6"/>
    <p:sldId id="299" r:id="rId7"/>
    <p:sldId id="298" r:id="rId8"/>
    <p:sldId id="290" r:id="rId9"/>
    <p:sldId id="275" r:id="rId10"/>
    <p:sldId id="292" r:id="rId11"/>
    <p:sldId id="301" r:id="rId12"/>
    <p:sldId id="300" r:id="rId13"/>
    <p:sldId id="302" r:id="rId14"/>
    <p:sldId id="261" r:id="rId15"/>
    <p:sldId id="279"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1820"/>
    <a:srgbClr val="FF9DA7"/>
    <a:srgbClr val="F5F4FA"/>
    <a:srgbClr val="FCFCFE"/>
    <a:srgbClr val="E4008D"/>
    <a:srgbClr val="99425C"/>
    <a:srgbClr val="FF69B4"/>
    <a:srgbClr val="F20079"/>
    <a:srgbClr val="E75480"/>
    <a:srgbClr val="C715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59" autoAdjust="0"/>
    <p:restoredTop sz="94598" autoAdjust="0"/>
  </p:normalViewPr>
  <p:slideViewPr>
    <p:cSldViewPr snapToGrid="0">
      <p:cViewPr varScale="1">
        <p:scale>
          <a:sx n="84" d="100"/>
          <a:sy n="84" d="100"/>
        </p:scale>
        <p:origin x="114" y="450"/>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hris\OneDrive\Dokumente\Weiterbildung\CAREERFOUNDRY\3)%20Data%20Immersion_SQL\_ACHIEVEMENT\Syntax%20and%20Outpu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Count</a:t>
            </a:r>
            <a:r>
              <a:rPr lang="en-US" baseline="0"/>
              <a:t> of Movies per Rating</a:t>
            </a:r>
            <a:endParaRPr lang="en-US"/>
          </a:p>
        </c:rich>
      </c:tx>
      <c:layout>
        <c:manualLayout>
          <c:xMode val="edge"/>
          <c:yMode val="edge"/>
          <c:x val="0.13068587315247493"/>
          <c:y val="4.40528634361233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doughnutChart>
        <c:varyColors val="1"/>
        <c:ser>
          <c:idx val="0"/>
          <c:order val="0"/>
          <c:tx>
            <c:strRef>
              <c:f>'3.10_Output'!$B$3039</c:f>
              <c:strCache>
                <c:ptCount val="1"/>
                <c:pt idx="0">
                  <c:v>count_movie</c:v>
                </c:pt>
              </c:strCache>
            </c:strRef>
          </c:tx>
          <c:spPr>
            <a:solidFill>
              <a:srgbClr val="1A1820"/>
            </a:solidFill>
          </c:spPr>
          <c:dPt>
            <c:idx val="0"/>
            <c:bubble3D val="0"/>
            <c:spPr>
              <a:solidFill>
                <a:srgbClr val="1A1820"/>
              </a:solidFill>
              <a:ln>
                <a:noFill/>
              </a:ln>
              <a:effectLst/>
            </c:spPr>
            <c:extLst>
              <c:ext xmlns:c16="http://schemas.microsoft.com/office/drawing/2014/chart" uri="{C3380CC4-5D6E-409C-BE32-E72D297353CC}">
                <c16:uniqueId val="{00000001-B871-4B5C-8C48-D976A9B9A6F8}"/>
              </c:ext>
            </c:extLst>
          </c:dPt>
          <c:dPt>
            <c:idx val="1"/>
            <c:bubble3D val="0"/>
            <c:spPr>
              <a:solidFill>
                <a:srgbClr val="1A1820"/>
              </a:solidFill>
              <a:ln>
                <a:noFill/>
              </a:ln>
              <a:effectLst/>
            </c:spPr>
            <c:extLst>
              <c:ext xmlns:c16="http://schemas.microsoft.com/office/drawing/2014/chart" uri="{C3380CC4-5D6E-409C-BE32-E72D297353CC}">
                <c16:uniqueId val="{00000003-B871-4B5C-8C48-D976A9B9A6F8}"/>
              </c:ext>
            </c:extLst>
          </c:dPt>
          <c:dPt>
            <c:idx val="2"/>
            <c:bubble3D val="0"/>
            <c:spPr>
              <a:solidFill>
                <a:srgbClr val="FF9DA7"/>
              </a:solidFill>
              <a:ln>
                <a:noFill/>
              </a:ln>
              <a:effectLst/>
            </c:spPr>
            <c:extLst>
              <c:ext xmlns:c16="http://schemas.microsoft.com/office/drawing/2014/chart" uri="{C3380CC4-5D6E-409C-BE32-E72D297353CC}">
                <c16:uniqueId val="{00000005-B871-4B5C-8C48-D976A9B9A6F8}"/>
              </c:ext>
            </c:extLst>
          </c:dPt>
          <c:dPt>
            <c:idx val="3"/>
            <c:bubble3D val="0"/>
            <c:spPr>
              <a:solidFill>
                <a:srgbClr val="1A1820"/>
              </a:solidFill>
              <a:ln>
                <a:noFill/>
              </a:ln>
              <a:effectLst/>
            </c:spPr>
            <c:extLst>
              <c:ext xmlns:c16="http://schemas.microsoft.com/office/drawing/2014/chart" uri="{C3380CC4-5D6E-409C-BE32-E72D297353CC}">
                <c16:uniqueId val="{00000007-B871-4B5C-8C48-D976A9B9A6F8}"/>
              </c:ext>
            </c:extLst>
          </c:dPt>
          <c:dPt>
            <c:idx val="4"/>
            <c:bubble3D val="0"/>
            <c:spPr>
              <a:solidFill>
                <a:srgbClr val="1A1820"/>
              </a:solidFill>
              <a:ln>
                <a:noFill/>
              </a:ln>
              <a:effectLst/>
            </c:spPr>
            <c:extLst>
              <c:ext xmlns:c16="http://schemas.microsoft.com/office/drawing/2014/chart" uri="{C3380CC4-5D6E-409C-BE32-E72D297353CC}">
                <c16:uniqueId val="{00000009-B871-4B5C-8C48-D976A9B9A6F8}"/>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'3.10_Output'!$C$3040:$C$3044</c:f>
              <c:strCache>
                <c:ptCount val="5"/>
                <c:pt idx="0">
                  <c:v>G</c:v>
                </c:pt>
                <c:pt idx="1">
                  <c:v>PG</c:v>
                </c:pt>
                <c:pt idx="2">
                  <c:v>PG-13</c:v>
                </c:pt>
                <c:pt idx="3">
                  <c:v>R</c:v>
                </c:pt>
                <c:pt idx="4">
                  <c:v>NC-17</c:v>
                </c:pt>
              </c:strCache>
            </c:strRef>
          </c:cat>
          <c:val>
            <c:numRef>
              <c:f>'3.10_Output'!$B$3040:$B$3044</c:f>
              <c:numCache>
                <c:formatCode>General</c:formatCode>
                <c:ptCount val="5"/>
                <c:pt idx="0">
                  <c:v>178</c:v>
                </c:pt>
                <c:pt idx="1">
                  <c:v>194</c:v>
                </c:pt>
                <c:pt idx="2">
                  <c:v>223</c:v>
                </c:pt>
                <c:pt idx="3">
                  <c:v>195</c:v>
                </c:pt>
                <c:pt idx="4">
                  <c:v>210</c:v>
                </c:pt>
              </c:numCache>
            </c:numRef>
          </c:val>
          <c:extLst>
            <c:ext xmlns:c16="http://schemas.microsoft.com/office/drawing/2014/chart" uri="{C3380CC4-5D6E-409C-BE32-E72D297353CC}">
              <c16:uniqueId val="{0000000A-B871-4B5C-8C48-D976A9B9A6F8}"/>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72294322504886077"/>
          <c:y val="0.35245798019740926"/>
          <c:w val="0.1306488757342513"/>
          <c:h val="0.4129984853214934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18C5E-A17D-4EEB-A8DC-6534648B126F}" type="datetimeFigureOut">
              <a:rPr lang="de-DE" smtClean="0"/>
              <a:t>28.04.2023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E47405-FE1B-4E49-95CF-D3A0484FC6EA}" type="slidenum">
              <a:rPr lang="de-DE" smtClean="0"/>
              <a:t>‹Nr.›</a:t>
            </a:fld>
            <a:endParaRPr lang="de-DE"/>
          </a:p>
        </p:txBody>
      </p:sp>
    </p:spTree>
    <p:extLst>
      <p:ext uri="{BB962C8B-B14F-4D97-AF65-F5344CB8AC3E}">
        <p14:creationId xmlns:p14="http://schemas.microsoft.com/office/powerpoint/2010/main" val="1566238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5E47405-FE1B-4E49-95CF-D3A0484FC6EA}" type="slidenum">
              <a:rPr lang="de-DE" smtClean="0"/>
              <a:t>2</a:t>
            </a:fld>
            <a:endParaRPr lang="de-DE"/>
          </a:p>
        </p:txBody>
      </p:sp>
    </p:spTree>
    <p:extLst>
      <p:ext uri="{BB962C8B-B14F-4D97-AF65-F5344CB8AC3E}">
        <p14:creationId xmlns:p14="http://schemas.microsoft.com/office/powerpoint/2010/main" val="1273681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dirty="0"/>
          </a:p>
        </p:txBody>
      </p:sp>
      <p:sp>
        <p:nvSpPr>
          <p:cNvPr id="4" name="Foliennummernplatzhalter 3"/>
          <p:cNvSpPr>
            <a:spLocks noGrp="1"/>
          </p:cNvSpPr>
          <p:nvPr>
            <p:ph type="sldNum" sz="quarter" idx="5"/>
          </p:nvPr>
        </p:nvSpPr>
        <p:spPr/>
        <p:txBody>
          <a:bodyPr/>
          <a:lstStyle/>
          <a:p>
            <a:fld id="{35E47405-FE1B-4E49-95CF-D3A0484FC6EA}" type="slidenum">
              <a:rPr lang="de-DE" smtClean="0"/>
              <a:t>11</a:t>
            </a:fld>
            <a:endParaRPr lang="de-DE"/>
          </a:p>
        </p:txBody>
      </p:sp>
    </p:spTree>
    <p:extLst>
      <p:ext uri="{BB962C8B-B14F-4D97-AF65-F5344CB8AC3E}">
        <p14:creationId xmlns:p14="http://schemas.microsoft.com/office/powerpoint/2010/main" val="2511806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dirty="0"/>
          </a:p>
        </p:txBody>
      </p:sp>
      <p:sp>
        <p:nvSpPr>
          <p:cNvPr id="4" name="Foliennummernplatzhalter 3"/>
          <p:cNvSpPr>
            <a:spLocks noGrp="1"/>
          </p:cNvSpPr>
          <p:nvPr>
            <p:ph type="sldNum" sz="quarter" idx="5"/>
          </p:nvPr>
        </p:nvSpPr>
        <p:spPr/>
        <p:txBody>
          <a:bodyPr/>
          <a:lstStyle/>
          <a:p>
            <a:fld id="{35E47405-FE1B-4E49-95CF-D3A0484FC6EA}" type="slidenum">
              <a:rPr lang="de-DE" smtClean="0"/>
              <a:t>12</a:t>
            </a:fld>
            <a:endParaRPr lang="de-DE"/>
          </a:p>
        </p:txBody>
      </p:sp>
    </p:spTree>
    <p:extLst>
      <p:ext uri="{BB962C8B-B14F-4D97-AF65-F5344CB8AC3E}">
        <p14:creationId xmlns:p14="http://schemas.microsoft.com/office/powerpoint/2010/main" val="2969322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657600" lvl="8" indent="0" algn="l">
              <a:buFontTx/>
              <a:buNone/>
            </a:pPr>
            <a:endParaRPr lang="de-DE" dirty="0"/>
          </a:p>
        </p:txBody>
      </p:sp>
      <p:sp>
        <p:nvSpPr>
          <p:cNvPr id="4" name="Foliennummernplatzhalter 3"/>
          <p:cNvSpPr>
            <a:spLocks noGrp="1"/>
          </p:cNvSpPr>
          <p:nvPr>
            <p:ph type="sldNum" sz="quarter" idx="5"/>
          </p:nvPr>
        </p:nvSpPr>
        <p:spPr/>
        <p:txBody>
          <a:bodyPr/>
          <a:lstStyle/>
          <a:p>
            <a:fld id="{35E47405-FE1B-4E49-95CF-D3A0484FC6EA}" type="slidenum">
              <a:rPr lang="de-DE" smtClean="0"/>
              <a:t>13</a:t>
            </a:fld>
            <a:endParaRPr lang="de-DE"/>
          </a:p>
        </p:txBody>
      </p:sp>
    </p:spTree>
    <p:extLst>
      <p:ext uri="{BB962C8B-B14F-4D97-AF65-F5344CB8AC3E}">
        <p14:creationId xmlns:p14="http://schemas.microsoft.com/office/powerpoint/2010/main" val="3699426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5E47405-FE1B-4E49-95CF-D3A0484FC6EA}" type="slidenum">
              <a:rPr lang="de-DE" smtClean="0"/>
              <a:t>15</a:t>
            </a:fld>
            <a:endParaRPr lang="de-DE"/>
          </a:p>
        </p:txBody>
      </p:sp>
    </p:spTree>
    <p:extLst>
      <p:ext uri="{BB962C8B-B14F-4D97-AF65-F5344CB8AC3E}">
        <p14:creationId xmlns:p14="http://schemas.microsoft.com/office/powerpoint/2010/main" val="1498439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5E47405-FE1B-4E49-95CF-D3A0484FC6EA}" type="slidenum">
              <a:rPr lang="de-DE" smtClean="0"/>
              <a:t>3</a:t>
            </a:fld>
            <a:endParaRPr lang="de-DE"/>
          </a:p>
        </p:txBody>
      </p:sp>
    </p:spTree>
    <p:extLst>
      <p:ext uri="{BB962C8B-B14F-4D97-AF65-F5344CB8AC3E}">
        <p14:creationId xmlns:p14="http://schemas.microsoft.com/office/powerpoint/2010/main" val="2094900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5E47405-FE1B-4E49-95CF-D3A0484FC6EA}" type="slidenum">
              <a:rPr lang="de-DE" smtClean="0"/>
              <a:t>4</a:t>
            </a:fld>
            <a:endParaRPr lang="de-DE"/>
          </a:p>
        </p:txBody>
      </p:sp>
    </p:spTree>
    <p:extLst>
      <p:ext uri="{BB962C8B-B14F-4D97-AF65-F5344CB8AC3E}">
        <p14:creationId xmlns:p14="http://schemas.microsoft.com/office/powerpoint/2010/main" val="2415181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dirty="0"/>
          </a:p>
        </p:txBody>
      </p:sp>
      <p:sp>
        <p:nvSpPr>
          <p:cNvPr id="4" name="Foliennummernplatzhalter 3"/>
          <p:cNvSpPr>
            <a:spLocks noGrp="1"/>
          </p:cNvSpPr>
          <p:nvPr>
            <p:ph type="sldNum" sz="quarter" idx="5"/>
          </p:nvPr>
        </p:nvSpPr>
        <p:spPr/>
        <p:txBody>
          <a:bodyPr/>
          <a:lstStyle/>
          <a:p>
            <a:fld id="{35E47405-FE1B-4E49-95CF-D3A0484FC6EA}" type="slidenum">
              <a:rPr lang="de-DE" smtClean="0"/>
              <a:t>5</a:t>
            </a:fld>
            <a:endParaRPr lang="de-DE"/>
          </a:p>
        </p:txBody>
      </p:sp>
    </p:spTree>
    <p:extLst>
      <p:ext uri="{BB962C8B-B14F-4D97-AF65-F5344CB8AC3E}">
        <p14:creationId xmlns:p14="http://schemas.microsoft.com/office/powerpoint/2010/main" val="1177231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dirty="0"/>
          </a:p>
        </p:txBody>
      </p:sp>
      <p:sp>
        <p:nvSpPr>
          <p:cNvPr id="4" name="Foliennummernplatzhalter 3"/>
          <p:cNvSpPr>
            <a:spLocks noGrp="1"/>
          </p:cNvSpPr>
          <p:nvPr>
            <p:ph type="sldNum" sz="quarter" idx="5"/>
          </p:nvPr>
        </p:nvSpPr>
        <p:spPr/>
        <p:txBody>
          <a:bodyPr/>
          <a:lstStyle/>
          <a:p>
            <a:fld id="{35E47405-FE1B-4E49-95CF-D3A0484FC6EA}" type="slidenum">
              <a:rPr lang="de-DE" smtClean="0"/>
              <a:t>6</a:t>
            </a:fld>
            <a:endParaRPr lang="de-DE"/>
          </a:p>
        </p:txBody>
      </p:sp>
    </p:spTree>
    <p:extLst>
      <p:ext uri="{BB962C8B-B14F-4D97-AF65-F5344CB8AC3E}">
        <p14:creationId xmlns:p14="http://schemas.microsoft.com/office/powerpoint/2010/main" val="1351589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dirty="0"/>
          </a:p>
        </p:txBody>
      </p:sp>
      <p:sp>
        <p:nvSpPr>
          <p:cNvPr id="4" name="Foliennummernplatzhalter 3"/>
          <p:cNvSpPr>
            <a:spLocks noGrp="1"/>
          </p:cNvSpPr>
          <p:nvPr>
            <p:ph type="sldNum" sz="quarter" idx="5"/>
          </p:nvPr>
        </p:nvSpPr>
        <p:spPr/>
        <p:txBody>
          <a:bodyPr/>
          <a:lstStyle/>
          <a:p>
            <a:fld id="{35E47405-FE1B-4E49-95CF-D3A0484FC6EA}" type="slidenum">
              <a:rPr lang="de-DE" smtClean="0"/>
              <a:t>7</a:t>
            </a:fld>
            <a:endParaRPr lang="de-DE"/>
          </a:p>
        </p:txBody>
      </p:sp>
    </p:spTree>
    <p:extLst>
      <p:ext uri="{BB962C8B-B14F-4D97-AF65-F5344CB8AC3E}">
        <p14:creationId xmlns:p14="http://schemas.microsoft.com/office/powerpoint/2010/main" val="1748491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5E47405-FE1B-4E49-95CF-D3A0484FC6EA}" type="slidenum">
              <a:rPr lang="de-DE" smtClean="0"/>
              <a:t>8</a:t>
            </a:fld>
            <a:endParaRPr lang="de-DE"/>
          </a:p>
        </p:txBody>
      </p:sp>
    </p:spTree>
    <p:extLst>
      <p:ext uri="{BB962C8B-B14F-4D97-AF65-F5344CB8AC3E}">
        <p14:creationId xmlns:p14="http://schemas.microsoft.com/office/powerpoint/2010/main" val="1422589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5E47405-FE1B-4E49-95CF-D3A0484FC6EA}" type="slidenum">
              <a:rPr lang="de-DE" smtClean="0"/>
              <a:t>9</a:t>
            </a:fld>
            <a:endParaRPr lang="de-DE"/>
          </a:p>
        </p:txBody>
      </p:sp>
    </p:spTree>
    <p:extLst>
      <p:ext uri="{BB962C8B-B14F-4D97-AF65-F5344CB8AC3E}">
        <p14:creationId xmlns:p14="http://schemas.microsoft.com/office/powerpoint/2010/main" val="2498161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dirty="0"/>
          </a:p>
        </p:txBody>
      </p:sp>
      <p:sp>
        <p:nvSpPr>
          <p:cNvPr id="4" name="Foliennummernplatzhalter 3"/>
          <p:cNvSpPr>
            <a:spLocks noGrp="1"/>
          </p:cNvSpPr>
          <p:nvPr>
            <p:ph type="sldNum" sz="quarter" idx="5"/>
          </p:nvPr>
        </p:nvSpPr>
        <p:spPr/>
        <p:txBody>
          <a:bodyPr/>
          <a:lstStyle/>
          <a:p>
            <a:fld id="{35E47405-FE1B-4E49-95CF-D3A0484FC6EA}" type="slidenum">
              <a:rPr lang="de-DE" smtClean="0"/>
              <a:t>10</a:t>
            </a:fld>
            <a:endParaRPr lang="de-DE"/>
          </a:p>
        </p:txBody>
      </p:sp>
    </p:spTree>
    <p:extLst>
      <p:ext uri="{BB962C8B-B14F-4D97-AF65-F5344CB8AC3E}">
        <p14:creationId xmlns:p14="http://schemas.microsoft.com/office/powerpoint/2010/main" val="153362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AC6FC8-AB0B-B8C2-EA79-AC4763AC64D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6394762E-2AA0-CD5B-2A30-872B1CE5F5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A2CD38AE-D74A-6231-FA40-AFF46FCA883D}"/>
              </a:ext>
            </a:extLst>
          </p:cNvPr>
          <p:cNvSpPr>
            <a:spLocks noGrp="1"/>
          </p:cNvSpPr>
          <p:nvPr>
            <p:ph type="dt" sz="half" idx="10"/>
          </p:nvPr>
        </p:nvSpPr>
        <p:spPr/>
        <p:txBody>
          <a:bodyPr/>
          <a:lstStyle/>
          <a:p>
            <a:fld id="{CF1F524B-247D-4633-8CA0-705D04066EC9}" type="datetimeFigureOut">
              <a:rPr lang="de-DE" smtClean="0"/>
              <a:t>28.04.2023</a:t>
            </a:fld>
            <a:endParaRPr lang="de-DE"/>
          </a:p>
        </p:txBody>
      </p:sp>
      <p:sp>
        <p:nvSpPr>
          <p:cNvPr id="5" name="Fußzeilenplatzhalter 4">
            <a:extLst>
              <a:ext uri="{FF2B5EF4-FFF2-40B4-BE49-F238E27FC236}">
                <a16:creationId xmlns:a16="http://schemas.microsoft.com/office/drawing/2014/main" id="{AAE39287-268D-044D-DED5-603ED480F5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DF442B2-5F71-CC33-49E5-BB6031A438A8}"/>
              </a:ext>
            </a:extLst>
          </p:cNvPr>
          <p:cNvSpPr>
            <a:spLocks noGrp="1"/>
          </p:cNvSpPr>
          <p:nvPr>
            <p:ph type="sldNum" sz="quarter" idx="12"/>
          </p:nvPr>
        </p:nvSpPr>
        <p:spPr/>
        <p:txBody>
          <a:bodyPr/>
          <a:lstStyle/>
          <a:p>
            <a:fld id="{3B9FCEFE-30FC-4E77-BED9-A7B4E3C672EC}" type="slidenum">
              <a:rPr lang="de-DE" smtClean="0"/>
              <a:t>‹Nr.›</a:t>
            </a:fld>
            <a:endParaRPr lang="de-DE"/>
          </a:p>
        </p:txBody>
      </p:sp>
    </p:spTree>
    <p:extLst>
      <p:ext uri="{BB962C8B-B14F-4D97-AF65-F5344CB8AC3E}">
        <p14:creationId xmlns:p14="http://schemas.microsoft.com/office/powerpoint/2010/main" val="2898597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81301-429D-7A72-67C8-C50E16C220E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7CAC7AA-0CFD-E420-32AD-76EC42832168}"/>
              </a:ext>
            </a:extLst>
          </p:cNvPr>
          <p:cNvSpPr>
            <a:spLocks noGrp="1"/>
          </p:cNvSpPr>
          <p:nvPr>
            <p:ph type="dt" sz="half" idx="10"/>
          </p:nvPr>
        </p:nvSpPr>
        <p:spPr/>
        <p:txBody>
          <a:bodyPr/>
          <a:lstStyle/>
          <a:p>
            <a:fld id="{CF1F524B-247D-4633-8CA0-705D04066EC9}" type="datetimeFigureOut">
              <a:rPr lang="de-DE" smtClean="0"/>
              <a:t>28.04.2023</a:t>
            </a:fld>
            <a:endParaRPr lang="de-DE"/>
          </a:p>
        </p:txBody>
      </p:sp>
      <p:sp>
        <p:nvSpPr>
          <p:cNvPr id="4" name="Fußzeilenplatzhalter 3">
            <a:extLst>
              <a:ext uri="{FF2B5EF4-FFF2-40B4-BE49-F238E27FC236}">
                <a16:creationId xmlns:a16="http://schemas.microsoft.com/office/drawing/2014/main" id="{CE3C3DAB-33C5-1C76-F46D-3330AC394D2E}"/>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A94E9589-E674-EFA2-C82C-73608D8F40BE}"/>
              </a:ext>
            </a:extLst>
          </p:cNvPr>
          <p:cNvSpPr>
            <a:spLocks noGrp="1"/>
          </p:cNvSpPr>
          <p:nvPr>
            <p:ph type="sldNum" sz="quarter" idx="12"/>
          </p:nvPr>
        </p:nvSpPr>
        <p:spPr/>
        <p:txBody>
          <a:bodyPr/>
          <a:lstStyle/>
          <a:p>
            <a:fld id="{3B9FCEFE-30FC-4E77-BED9-A7B4E3C672EC}" type="slidenum">
              <a:rPr lang="de-DE" smtClean="0"/>
              <a:t>‹Nr.›</a:t>
            </a:fld>
            <a:endParaRPr lang="de-DE"/>
          </a:p>
        </p:txBody>
      </p:sp>
    </p:spTree>
    <p:extLst>
      <p:ext uri="{BB962C8B-B14F-4D97-AF65-F5344CB8AC3E}">
        <p14:creationId xmlns:p14="http://schemas.microsoft.com/office/powerpoint/2010/main" val="2905452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8A9DC6C-3CDE-060D-1105-F8ABB02B846A}"/>
              </a:ext>
            </a:extLst>
          </p:cNvPr>
          <p:cNvSpPr>
            <a:spLocks noGrp="1"/>
          </p:cNvSpPr>
          <p:nvPr>
            <p:ph type="dt" sz="half" idx="10"/>
          </p:nvPr>
        </p:nvSpPr>
        <p:spPr/>
        <p:txBody>
          <a:bodyPr/>
          <a:lstStyle/>
          <a:p>
            <a:fld id="{CF1F524B-247D-4633-8CA0-705D04066EC9}" type="datetimeFigureOut">
              <a:rPr lang="de-DE" smtClean="0"/>
              <a:t>28.04.2023</a:t>
            </a:fld>
            <a:endParaRPr lang="de-DE"/>
          </a:p>
        </p:txBody>
      </p:sp>
      <p:sp>
        <p:nvSpPr>
          <p:cNvPr id="3" name="Fußzeilenplatzhalter 2">
            <a:extLst>
              <a:ext uri="{FF2B5EF4-FFF2-40B4-BE49-F238E27FC236}">
                <a16:creationId xmlns:a16="http://schemas.microsoft.com/office/drawing/2014/main" id="{E322049B-DF2D-76EB-50EF-2AD288EF2FFF}"/>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320BBD0-5FD0-0128-1D26-77E9361CD6C7}"/>
              </a:ext>
            </a:extLst>
          </p:cNvPr>
          <p:cNvSpPr>
            <a:spLocks noGrp="1"/>
          </p:cNvSpPr>
          <p:nvPr>
            <p:ph type="sldNum" sz="quarter" idx="12"/>
          </p:nvPr>
        </p:nvSpPr>
        <p:spPr/>
        <p:txBody>
          <a:bodyPr/>
          <a:lstStyle/>
          <a:p>
            <a:fld id="{3B9FCEFE-30FC-4E77-BED9-A7B4E3C672EC}" type="slidenum">
              <a:rPr lang="de-DE" smtClean="0"/>
              <a:t>‹Nr.›</a:t>
            </a:fld>
            <a:endParaRPr lang="de-DE"/>
          </a:p>
        </p:txBody>
      </p:sp>
    </p:spTree>
    <p:extLst>
      <p:ext uri="{BB962C8B-B14F-4D97-AF65-F5344CB8AC3E}">
        <p14:creationId xmlns:p14="http://schemas.microsoft.com/office/powerpoint/2010/main" val="172550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BF0CF1-D1A9-8D0D-C8F9-3C55FE4E8D2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755838B-2ED2-F287-DF08-AF42821E4E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F67D29C-6C22-4260-9844-DA839E6D0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EF0BFF3-2027-60E3-EF60-24891C06990E}"/>
              </a:ext>
            </a:extLst>
          </p:cNvPr>
          <p:cNvSpPr>
            <a:spLocks noGrp="1"/>
          </p:cNvSpPr>
          <p:nvPr>
            <p:ph type="dt" sz="half" idx="10"/>
          </p:nvPr>
        </p:nvSpPr>
        <p:spPr/>
        <p:txBody>
          <a:bodyPr/>
          <a:lstStyle/>
          <a:p>
            <a:fld id="{CF1F524B-247D-4633-8CA0-705D04066EC9}" type="datetimeFigureOut">
              <a:rPr lang="de-DE" smtClean="0"/>
              <a:t>28.04.2023</a:t>
            </a:fld>
            <a:endParaRPr lang="de-DE"/>
          </a:p>
        </p:txBody>
      </p:sp>
      <p:sp>
        <p:nvSpPr>
          <p:cNvPr id="6" name="Fußzeilenplatzhalter 5">
            <a:extLst>
              <a:ext uri="{FF2B5EF4-FFF2-40B4-BE49-F238E27FC236}">
                <a16:creationId xmlns:a16="http://schemas.microsoft.com/office/drawing/2014/main" id="{414C9F86-1842-B0A3-95AC-4423B599180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B04DEF8-20FB-52B2-4CC7-4CA76056A94F}"/>
              </a:ext>
            </a:extLst>
          </p:cNvPr>
          <p:cNvSpPr>
            <a:spLocks noGrp="1"/>
          </p:cNvSpPr>
          <p:nvPr>
            <p:ph type="sldNum" sz="quarter" idx="12"/>
          </p:nvPr>
        </p:nvSpPr>
        <p:spPr/>
        <p:txBody>
          <a:bodyPr/>
          <a:lstStyle/>
          <a:p>
            <a:fld id="{3B9FCEFE-30FC-4E77-BED9-A7B4E3C672EC}" type="slidenum">
              <a:rPr lang="de-DE" smtClean="0"/>
              <a:t>‹Nr.›</a:t>
            </a:fld>
            <a:endParaRPr lang="de-DE"/>
          </a:p>
        </p:txBody>
      </p:sp>
    </p:spTree>
    <p:extLst>
      <p:ext uri="{BB962C8B-B14F-4D97-AF65-F5344CB8AC3E}">
        <p14:creationId xmlns:p14="http://schemas.microsoft.com/office/powerpoint/2010/main" val="2122792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54D03-F701-161A-6E81-CD25BB92C59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5FE3828-5692-8CA7-89E9-F41D45A938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0E2E4903-46C7-61FD-8E31-0FE08420F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C6900ED-8258-67C0-0554-0B060A181AFD}"/>
              </a:ext>
            </a:extLst>
          </p:cNvPr>
          <p:cNvSpPr>
            <a:spLocks noGrp="1"/>
          </p:cNvSpPr>
          <p:nvPr>
            <p:ph type="dt" sz="half" idx="10"/>
          </p:nvPr>
        </p:nvSpPr>
        <p:spPr/>
        <p:txBody>
          <a:bodyPr/>
          <a:lstStyle/>
          <a:p>
            <a:fld id="{CF1F524B-247D-4633-8CA0-705D04066EC9}" type="datetimeFigureOut">
              <a:rPr lang="de-DE" smtClean="0"/>
              <a:t>28.04.2023</a:t>
            </a:fld>
            <a:endParaRPr lang="de-DE"/>
          </a:p>
        </p:txBody>
      </p:sp>
      <p:sp>
        <p:nvSpPr>
          <p:cNvPr id="6" name="Fußzeilenplatzhalter 5">
            <a:extLst>
              <a:ext uri="{FF2B5EF4-FFF2-40B4-BE49-F238E27FC236}">
                <a16:creationId xmlns:a16="http://schemas.microsoft.com/office/drawing/2014/main" id="{A088E5E1-D556-F29A-F139-2C481FA05BD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FA2A0F8-197B-5063-7425-22FC68207D84}"/>
              </a:ext>
            </a:extLst>
          </p:cNvPr>
          <p:cNvSpPr>
            <a:spLocks noGrp="1"/>
          </p:cNvSpPr>
          <p:nvPr>
            <p:ph type="sldNum" sz="quarter" idx="12"/>
          </p:nvPr>
        </p:nvSpPr>
        <p:spPr/>
        <p:txBody>
          <a:bodyPr/>
          <a:lstStyle/>
          <a:p>
            <a:fld id="{3B9FCEFE-30FC-4E77-BED9-A7B4E3C672EC}" type="slidenum">
              <a:rPr lang="de-DE" smtClean="0"/>
              <a:t>‹Nr.›</a:t>
            </a:fld>
            <a:endParaRPr lang="de-DE"/>
          </a:p>
        </p:txBody>
      </p:sp>
    </p:spTree>
    <p:extLst>
      <p:ext uri="{BB962C8B-B14F-4D97-AF65-F5344CB8AC3E}">
        <p14:creationId xmlns:p14="http://schemas.microsoft.com/office/powerpoint/2010/main" val="3242186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55A8F5-84DB-75C4-66E0-1D3B789D062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9B7AD23-AB4C-2E6C-3B71-77C1DBFE030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21375F-1859-6875-9D36-9B95E09AF948}"/>
              </a:ext>
            </a:extLst>
          </p:cNvPr>
          <p:cNvSpPr>
            <a:spLocks noGrp="1"/>
          </p:cNvSpPr>
          <p:nvPr>
            <p:ph type="dt" sz="half" idx="10"/>
          </p:nvPr>
        </p:nvSpPr>
        <p:spPr/>
        <p:txBody>
          <a:bodyPr/>
          <a:lstStyle/>
          <a:p>
            <a:fld id="{CF1F524B-247D-4633-8CA0-705D04066EC9}" type="datetimeFigureOut">
              <a:rPr lang="de-DE" smtClean="0"/>
              <a:t>28.04.2023</a:t>
            </a:fld>
            <a:endParaRPr lang="de-DE"/>
          </a:p>
        </p:txBody>
      </p:sp>
      <p:sp>
        <p:nvSpPr>
          <p:cNvPr id="5" name="Fußzeilenplatzhalter 4">
            <a:extLst>
              <a:ext uri="{FF2B5EF4-FFF2-40B4-BE49-F238E27FC236}">
                <a16:creationId xmlns:a16="http://schemas.microsoft.com/office/drawing/2014/main" id="{6E02753B-EC8E-AC0C-1C7F-DFA97AB1B93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921ED38-140A-CE21-4146-CBBB7204D1F7}"/>
              </a:ext>
            </a:extLst>
          </p:cNvPr>
          <p:cNvSpPr>
            <a:spLocks noGrp="1"/>
          </p:cNvSpPr>
          <p:nvPr>
            <p:ph type="sldNum" sz="quarter" idx="12"/>
          </p:nvPr>
        </p:nvSpPr>
        <p:spPr/>
        <p:txBody>
          <a:bodyPr/>
          <a:lstStyle/>
          <a:p>
            <a:fld id="{3B9FCEFE-30FC-4E77-BED9-A7B4E3C672EC}" type="slidenum">
              <a:rPr lang="de-DE" smtClean="0"/>
              <a:t>‹Nr.›</a:t>
            </a:fld>
            <a:endParaRPr lang="de-DE"/>
          </a:p>
        </p:txBody>
      </p:sp>
    </p:spTree>
    <p:extLst>
      <p:ext uri="{BB962C8B-B14F-4D97-AF65-F5344CB8AC3E}">
        <p14:creationId xmlns:p14="http://schemas.microsoft.com/office/powerpoint/2010/main" val="3987474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E681ABD-F8E6-70B0-F731-0BE7F1132DA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AEC07ED3-6802-ACA5-B328-8FAE8359C2FD}"/>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9E687B-B357-CED2-5930-A245300B3399}"/>
              </a:ext>
            </a:extLst>
          </p:cNvPr>
          <p:cNvSpPr>
            <a:spLocks noGrp="1"/>
          </p:cNvSpPr>
          <p:nvPr>
            <p:ph type="dt" sz="half" idx="10"/>
          </p:nvPr>
        </p:nvSpPr>
        <p:spPr/>
        <p:txBody>
          <a:bodyPr/>
          <a:lstStyle/>
          <a:p>
            <a:fld id="{CF1F524B-247D-4633-8CA0-705D04066EC9}" type="datetimeFigureOut">
              <a:rPr lang="de-DE" smtClean="0"/>
              <a:t>28.04.2023</a:t>
            </a:fld>
            <a:endParaRPr lang="de-DE"/>
          </a:p>
        </p:txBody>
      </p:sp>
      <p:sp>
        <p:nvSpPr>
          <p:cNvPr id="5" name="Fußzeilenplatzhalter 4">
            <a:extLst>
              <a:ext uri="{FF2B5EF4-FFF2-40B4-BE49-F238E27FC236}">
                <a16:creationId xmlns:a16="http://schemas.microsoft.com/office/drawing/2014/main" id="{C1F29B08-D00B-D8F8-11B3-B8FCCED9049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4C400A5-C1A5-FF63-E587-EEE69136BDA5}"/>
              </a:ext>
            </a:extLst>
          </p:cNvPr>
          <p:cNvSpPr>
            <a:spLocks noGrp="1"/>
          </p:cNvSpPr>
          <p:nvPr>
            <p:ph type="sldNum" sz="quarter" idx="12"/>
          </p:nvPr>
        </p:nvSpPr>
        <p:spPr/>
        <p:txBody>
          <a:bodyPr/>
          <a:lstStyle/>
          <a:p>
            <a:fld id="{3B9FCEFE-30FC-4E77-BED9-A7B4E3C672EC}" type="slidenum">
              <a:rPr lang="de-DE" smtClean="0"/>
              <a:t>‹Nr.›</a:t>
            </a:fld>
            <a:endParaRPr lang="de-DE"/>
          </a:p>
        </p:txBody>
      </p:sp>
    </p:spTree>
    <p:extLst>
      <p:ext uri="{BB962C8B-B14F-4D97-AF65-F5344CB8AC3E}">
        <p14:creationId xmlns:p14="http://schemas.microsoft.com/office/powerpoint/2010/main" val="2210200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bg>
      <p:bgPr>
        <a:solidFill>
          <a:srgbClr val="ECEBE9"/>
        </a:solidFill>
        <a:effectLst/>
      </p:bgPr>
    </p:bg>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879DDBED-75B8-7FEA-915E-7DC3CAD3D8E8}"/>
              </a:ext>
            </a:extLst>
          </p:cNvPr>
          <p:cNvSpPr>
            <a:spLocks noGrp="1"/>
          </p:cNvSpPr>
          <p:nvPr>
            <p:ph type="dt" sz="half" idx="10"/>
          </p:nvPr>
        </p:nvSpPr>
        <p:spPr/>
        <p:txBody>
          <a:bodyPr/>
          <a:lstStyle/>
          <a:p>
            <a:fld id="{CF1F524B-247D-4633-8CA0-705D04066EC9}" type="datetimeFigureOut">
              <a:rPr lang="de-DE" smtClean="0"/>
              <a:t>28.04.2023</a:t>
            </a:fld>
            <a:endParaRPr lang="de-DE"/>
          </a:p>
        </p:txBody>
      </p:sp>
      <p:sp>
        <p:nvSpPr>
          <p:cNvPr id="5" name="Fußzeilenplatzhalter 4">
            <a:extLst>
              <a:ext uri="{FF2B5EF4-FFF2-40B4-BE49-F238E27FC236}">
                <a16:creationId xmlns:a16="http://schemas.microsoft.com/office/drawing/2014/main" id="{A6D667AA-0A80-BC18-E870-985A66C20AC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175C853-DD16-5F10-4734-4B9E14E2570E}"/>
              </a:ext>
            </a:extLst>
          </p:cNvPr>
          <p:cNvSpPr>
            <a:spLocks noGrp="1"/>
          </p:cNvSpPr>
          <p:nvPr>
            <p:ph type="sldNum" sz="quarter" idx="12"/>
          </p:nvPr>
        </p:nvSpPr>
        <p:spPr/>
        <p:txBody>
          <a:bodyPr/>
          <a:lstStyle/>
          <a:p>
            <a:fld id="{3B9FCEFE-30FC-4E77-BED9-A7B4E3C672EC}" type="slidenum">
              <a:rPr lang="de-DE" smtClean="0"/>
              <a:t>‹Nr.›</a:t>
            </a:fld>
            <a:endParaRPr lang="de-DE"/>
          </a:p>
        </p:txBody>
      </p:sp>
      <p:pic>
        <p:nvPicPr>
          <p:cNvPr id="7" name="Grafik 6">
            <a:extLst>
              <a:ext uri="{FF2B5EF4-FFF2-40B4-BE49-F238E27FC236}">
                <a16:creationId xmlns:a16="http://schemas.microsoft.com/office/drawing/2014/main" id="{D3A4454E-CE2F-6001-2F0A-EAA68924C942}"/>
              </a:ext>
            </a:extLst>
          </p:cNvPr>
          <p:cNvPicPr>
            <a:picLocks noChangeAspect="1"/>
          </p:cNvPicPr>
          <p:nvPr userDrawn="1"/>
        </p:nvPicPr>
        <p:blipFill rotWithShape="1">
          <a:blip r:embed="rId2"/>
          <a:srcRect l="64048" r="6530" b="30774"/>
          <a:stretch/>
        </p:blipFill>
        <p:spPr>
          <a:xfrm rot="5400000">
            <a:off x="5647799" y="-5446921"/>
            <a:ext cx="896402" cy="12192000"/>
          </a:xfrm>
          <a:prstGeom prst="rect">
            <a:avLst/>
          </a:prstGeom>
        </p:spPr>
      </p:pic>
    </p:spTree>
    <p:extLst>
      <p:ext uri="{BB962C8B-B14F-4D97-AF65-F5344CB8AC3E}">
        <p14:creationId xmlns:p14="http://schemas.microsoft.com/office/powerpoint/2010/main" val="386465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 und Inhalt">
    <p:bg>
      <p:bgPr>
        <a:solidFill>
          <a:srgbClr val="ECEBE9"/>
        </a:solidFill>
        <a:effectLst/>
      </p:bgPr>
    </p:bg>
    <p:spTree>
      <p:nvGrpSpPr>
        <p:cNvPr id="1" name=""/>
        <p:cNvGrpSpPr/>
        <p:nvPr/>
      </p:nvGrpSpPr>
      <p:grpSpPr>
        <a:xfrm>
          <a:off x="0" y="0"/>
          <a:ext cx="0" cy="0"/>
          <a:chOff x="0" y="0"/>
          <a:chExt cx="0" cy="0"/>
        </a:xfrm>
      </p:grpSpPr>
      <p:sp>
        <p:nvSpPr>
          <p:cNvPr id="13" name="Freihandform: Form 12">
            <a:extLst>
              <a:ext uri="{FF2B5EF4-FFF2-40B4-BE49-F238E27FC236}">
                <a16:creationId xmlns:a16="http://schemas.microsoft.com/office/drawing/2014/main" id="{9CEDF1FE-FD85-FD77-DF0D-2CF8FBA549AA}"/>
              </a:ext>
            </a:extLst>
          </p:cNvPr>
          <p:cNvSpPr/>
          <p:nvPr userDrawn="1"/>
        </p:nvSpPr>
        <p:spPr>
          <a:xfrm rot="20711824">
            <a:off x="-1154581" y="-28455"/>
            <a:ext cx="6123938" cy="7798185"/>
          </a:xfrm>
          <a:custGeom>
            <a:avLst/>
            <a:gdLst>
              <a:gd name="connsiteX0" fmla="*/ 3629 w 6123938"/>
              <a:gd name="connsiteY0" fmla="*/ 3294332 h 7798185"/>
              <a:gd name="connsiteX1" fmla="*/ 0 w 6123938"/>
              <a:gd name="connsiteY1" fmla="*/ 3308066 h 7798185"/>
              <a:gd name="connsiteX2" fmla="*/ 1131 w 6123938"/>
              <a:gd name="connsiteY2" fmla="*/ 3302726 h 7798185"/>
              <a:gd name="connsiteX3" fmla="*/ 3457096 w 6123938"/>
              <a:gd name="connsiteY3" fmla="*/ 0 h 7798185"/>
              <a:gd name="connsiteX4" fmla="*/ 5757771 w 6123938"/>
              <a:gd name="connsiteY4" fmla="*/ 607991 h 7798185"/>
              <a:gd name="connsiteX5" fmla="*/ 5610790 w 6123938"/>
              <a:gd name="connsiteY5" fmla="*/ 741664 h 7798185"/>
              <a:gd name="connsiteX6" fmla="*/ 5991587 w 6123938"/>
              <a:gd name="connsiteY6" fmla="*/ 7695701 h 7798185"/>
              <a:gd name="connsiteX7" fmla="*/ 6123938 w 6123938"/>
              <a:gd name="connsiteY7" fmla="*/ 7798185 h 7798185"/>
              <a:gd name="connsiteX8" fmla="*/ 926710 w 6123938"/>
              <a:gd name="connsiteY8" fmla="*/ 6424733 h 7798185"/>
              <a:gd name="connsiteX9" fmla="*/ 804093 w 6123938"/>
              <a:gd name="connsiteY9" fmla="*/ 6293118 h 7798185"/>
              <a:gd name="connsiteX10" fmla="*/ 551298 w 6123938"/>
              <a:gd name="connsiteY10" fmla="*/ 5968226 h 7798185"/>
              <a:gd name="connsiteX11" fmla="*/ 544881 w 6123938"/>
              <a:gd name="connsiteY11" fmla="*/ 5958461 h 7798185"/>
              <a:gd name="connsiteX12" fmla="*/ 1897530 w 6123938"/>
              <a:gd name="connsiteY12" fmla="*/ 839950 h 7798185"/>
              <a:gd name="connsiteX13" fmla="*/ 2037796 w 6123938"/>
              <a:gd name="connsiteY13" fmla="*/ 742796 h 7798185"/>
              <a:gd name="connsiteX14" fmla="*/ 3281260 w 6123938"/>
              <a:gd name="connsiteY14" fmla="*/ 72897 h 7798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23938" h="7798185">
                <a:moveTo>
                  <a:pt x="3629" y="3294332"/>
                </a:moveTo>
                <a:lnTo>
                  <a:pt x="0" y="3308066"/>
                </a:lnTo>
                <a:lnTo>
                  <a:pt x="1131" y="3302726"/>
                </a:lnTo>
                <a:close/>
                <a:moveTo>
                  <a:pt x="3457096" y="0"/>
                </a:moveTo>
                <a:lnTo>
                  <a:pt x="5757771" y="607991"/>
                </a:lnTo>
                <a:lnTo>
                  <a:pt x="5610790" y="741664"/>
                </a:lnTo>
                <a:cubicBezTo>
                  <a:pt x="3354218" y="2861368"/>
                  <a:pt x="3481151" y="5651411"/>
                  <a:pt x="5991587" y="7695701"/>
                </a:cubicBezTo>
                <a:lnTo>
                  <a:pt x="6123938" y="7798185"/>
                </a:lnTo>
                <a:lnTo>
                  <a:pt x="926710" y="6424733"/>
                </a:lnTo>
                <a:lnTo>
                  <a:pt x="804093" y="6293118"/>
                </a:lnTo>
                <a:cubicBezTo>
                  <a:pt x="713497" y="6186995"/>
                  <a:pt x="629136" y="6078640"/>
                  <a:pt x="551298" y="5968226"/>
                </a:cubicBezTo>
                <a:lnTo>
                  <a:pt x="544881" y="5958461"/>
                </a:lnTo>
                <a:lnTo>
                  <a:pt x="1897530" y="839950"/>
                </a:lnTo>
                <a:lnTo>
                  <a:pt x="2037796" y="742796"/>
                </a:lnTo>
                <a:cubicBezTo>
                  <a:pt x="2412971" y="495133"/>
                  <a:pt x="2829657" y="270515"/>
                  <a:pt x="3281260" y="72897"/>
                </a:cubicBezTo>
                <a:close/>
              </a:path>
            </a:pathLst>
          </a:custGeom>
          <a:pattFill prst="ltHorz">
            <a:fgClr>
              <a:srgbClr val="DCCBC1"/>
            </a:fgClr>
            <a:bgClr>
              <a:srgbClr val="ECEBE9"/>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dirty="0"/>
          </a:p>
        </p:txBody>
      </p:sp>
      <p:sp>
        <p:nvSpPr>
          <p:cNvPr id="4" name="Datumsplatzhalter 3">
            <a:extLst>
              <a:ext uri="{FF2B5EF4-FFF2-40B4-BE49-F238E27FC236}">
                <a16:creationId xmlns:a16="http://schemas.microsoft.com/office/drawing/2014/main" id="{879DDBED-75B8-7FEA-915E-7DC3CAD3D8E8}"/>
              </a:ext>
            </a:extLst>
          </p:cNvPr>
          <p:cNvSpPr>
            <a:spLocks noGrp="1"/>
          </p:cNvSpPr>
          <p:nvPr>
            <p:ph type="dt" sz="half" idx="10"/>
          </p:nvPr>
        </p:nvSpPr>
        <p:spPr/>
        <p:txBody>
          <a:bodyPr/>
          <a:lstStyle/>
          <a:p>
            <a:fld id="{CF1F524B-247D-4633-8CA0-705D04066EC9}" type="datetimeFigureOut">
              <a:rPr lang="de-DE" smtClean="0"/>
              <a:t>28.04.2023</a:t>
            </a:fld>
            <a:endParaRPr lang="de-DE"/>
          </a:p>
        </p:txBody>
      </p:sp>
      <p:sp>
        <p:nvSpPr>
          <p:cNvPr id="5" name="Fußzeilenplatzhalter 4">
            <a:extLst>
              <a:ext uri="{FF2B5EF4-FFF2-40B4-BE49-F238E27FC236}">
                <a16:creationId xmlns:a16="http://schemas.microsoft.com/office/drawing/2014/main" id="{A6D667AA-0A80-BC18-E870-985A66C20AC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175C853-DD16-5F10-4734-4B9E14E2570E}"/>
              </a:ext>
            </a:extLst>
          </p:cNvPr>
          <p:cNvSpPr>
            <a:spLocks noGrp="1"/>
          </p:cNvSpPr>
          <p:nvPr>
            <p:ph type="sldNum" sz="quarter" idx="12"/>
          </p:nvPr>
        </p:nvSpPr>
        <p:spPr/>
        <p:txBody>
          <a:bodyPr/>
          <a:lstStyle/>
          <a:p>
            <a:fld id="{3B9FCEFE-30FC-4E77-BED9-A7B4E3C672EC}" type="slidenum">
              <a:rPr lang="de-DE" smtClean="0"/>
              <a:t>‹Nr.›</a:t>
            </a:fld>
            <a:endParaRPr lang="de-DE"/>
          </a:p>
        </p:txBody>
      </p:sp>
      <p:pic>
        <p:nvPicPr>
          <p:cNvPr id="3" name="Grafik 2">
            <a:extLst>
              <a:ext uri="{FF2B5EF4-FFF2-40B4-BE49-F238E27FC236}">
                <a16:creationId xmlns:a16="http://schemas.microsoft.com/office/drawing/2014/main" id="{66F95EC8-BCF0-719A-CEC3-31CB2F35EB46}"/>
              </a:ext>
            </a:extLst>
          </p:cNvPr>
          <p:cNvPicPr>
            <a:picLocks noChangeAspect="1"/>
          </p:cNvPicPr>
          <p:nvPr userDrawn="1"/>
        </p:nvPicPr>
        <p:blipFill>
          <a:blip r:embed="rId2"/>
          <a:stretch>
            <a:fillRect/>
          </a:stretch>
        </p:blipFill>
        <p:spPr>
          <a:xfrm>
            <a:off x="0" y="949911"/>
            <a:ext cx="12204000" cy="118420"/>
          </a:xfrm>
          <a:prstGeom prst="rect">
            <a:avLst/>
          </a:prstGeom>
        </p:spPr>
      </p:pic>
    </p:spTree>
    <p:extLst>
      <p:ext uri="{BB962C8B-B14F-4D97-AF65-F5344CB8AC3E}">
        <p14:creationId xmlns:p14="http://schemas.microsoft.com/office/powerpoint/2010/main" val="2591506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el und Inhalt">
    <p:bg>
      <p:bgPr>
        <a:solidFill>
          <a:srgbClr val="ECEBE9"/>
        </a:solidFill>
        <a:effectLst/>
      </p:bgPr>
    </p:bg>
    <p:spTree>
      <p:nvGrpSpPr>
        <p:cNvPr id="1" name=""/>
        <p:cNvGrpSpPr/>
        <p:nvPr/>
      </p:nvGrpSpPr>
      <p:grpSpPr>
        <a:xfrm>
          <a:off x="0" y="0"/>
          <a:ext cx="0" cy="0"/>
          <a:chOff x="0" y="0"/>
          <a:chExt cx="0" cy="0"/>
        </a:xfrm>
      </p:grpSpPr>
      <p:sp>
        <p:nvSpPr>
          <p:cNvPr id="13" name="Freihandform: Form 12">
            <a:extLst>
              <a:ext uri="{FF2B5EF4-FFF2-40B4-BE49-F238E27FC236}">
                <a16:creationId xmlns:a16="http://schemas.microsoft.com/office/drawing/2014/main" id="{9CEDF1FE-FD85-FD77-DF0D-2CF8FBA549AA}"/>
              </a:ext>
            </a:extLst>
          </p:cNvPr>
          <p:cNvSpPr/>
          <p:nvPr userDrawn="1"/>
        </p:nvSpPr>
        <p:spPr>
          <a:xfrm rot="20711824">
            <a:off x="-1154581" y="-28455"/>
            <a:ext cx="6123938" cy="7798185"/>
          </a:xfrm>
          <a:custGeom>
            <a:avLst/>
            <a:gdLst>
              <a:gd name="connsiteX0" fmla="*/ 3629 w 6123938"/>
              <a:gd name="connsiteY0" fmla="*/ 3294332 h 7798185"/>
              <a:gd name="connsiteX1" fmla="*/ 0 w 6123938"/>
              <a:gd name="connsiteY1" fmla="*/ 3308066 h 7798185"/>
              <a:gd name="connsiteX2" fmla="*/ 1131 w 6123938"/>
              <a:gd name="connsiteY2" fmla="*/ 3302726 h 7798185"/>
              <a:gd name="connsiteX3" fmla="*/ 3457096 w 6123938"/>
              <a:gd name="connsiteY3" fmla="*/ 0 h 7798185"/>
              <a:gd name="connsiteX4" fmla="*/ 5757771 w 6123938"/>
              <a:gd name="connsiteY4" fmla="*/ 607991 h 7798185"/>
              <a:gd name="connsiteX5" fmla="*/ 5610790 w 6123938"/>
              <a:gd name="connsiteY5" fmla="*/ 741664 h 7798185"/>
              <a:gd name="connsiteX6" fmla="*/ 5991587 w 6123938"/>
              <a:gd name="connsiteY6" fmla="*/ 7695701 h 7798185"/>
              <a:gd name="connsiteX7" fmla="*/ 6123938 w 6123938"/>
              <a:gd name="connsiteY7" fmla="*/ 7798185 h 7798185"/>
              <a:gd name="connsiteX8" fmla="*/ 926710 w 6123938"/>
              <a:gd name="connsiteY8" fmla="*/ 6424733 h 7798185"/>
              <a:gd name="connsiteX9" fmla="*/ 804093 w 6123938"/>
              <a:gd name="connsiteY9" fmla="*/ 6293118 h 7798185"/>
              <a:gd name="connsiteX10" fmla="*/ 551298 w 6123938"/>
              <a:gd name="connsiteY10" fmla="*/ 5968226 h 7798185"/>
              <a:gd name="connsiteX11" fmla="*/ 544881 w 6123938"/>
              <a:gd name="connsiteY11" fmla="*/ 5958461 h 7798185"/>
              <a:gd name="connsiteX12" fmla="*/ 1897530 w 6123938"/>
              <a:gd name="connsiteY12" fmla="*/ 839950 h 7798185"/>
              <a:gd name="connsiteX13" fmla="*/ 2037796 w 6123938"/>
              <a:gd name="connsiteY13" fmla="*/ 742796 h 7798185"/>
              <a:gd name="connsiteX14" fmla="*/ 3281260 w 6123938"/>
              <a:gd name="connsiteY14" fmla="*/ 72897 h 7798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23938" h="7798185">
                <a:moveTo>
                  <a:pt x="3629" y="3294332"/>
                </a:moveTo>
                <a:lnTo>
                  <a:pt x="0" y="3308066"/>
                </a:lnTo>
                <a:lnTo>
                  <a:pt x="1131" y="3302726"/>
                </a:lnTo>
                <a:close/>
                <a:moveTo>
                  <a:pt x="3457096" y="0"/>
                </a:moveTo>
                <a:lnTo>
                  <a:pt x="5757771" y="607991"/>
                </a:lnTo>
                <a:lnTo>
                  <a:pt x="5610790" y="741664"/>
                </a:lnTo>
                <a:cubicBezTo>
                  <a:pt x="3354218" y="2861368"/>
                  <a:pt x="3481151" y="5651411"/>
                  <a:pt x="5991587" y="7695701"/>
                </a:cubicBezTo>
                <a:lnTo>
                  <a:pt x="6123938" y="7798185"/>
                </a:lnTo>
                <a:lnTo>
                  <a:pt x="926710" y="6424733"/>
                </a:lnTo>
                <a:lnTo>
                  <a:pt x="804093" y="6293118"/>
                </a:lnTo>
                <a:cubicBezTo>
                  <a:pt x="713497" y="6186995"/>
                  <a:pt x="629136" y="6078640"/>
                  <a:pt x="551298" y="5968226"/>
                </a:cubicBezTo>
                <a:lnTo>
                  <a:pt x="544881" y="5958461"/>
                </a:lnTo>
                <a:lnTo>
                  <a:pt x="1897530" y="839950"/>
                </a:lnTo>
                <a:lnTo>
                  <a:pt x="2037796" y="742796"/>
                </a:lnTo>
                <a:cubicBezTo>
                  <a:pt x="2412971" y="495133"/>
                  <a:pt x="2829657" y="270515"/>
                  <a:pt x="3281260" y="72897"/>
                </a:cubicBezTo>
                <a:close/>
              </a:path>
            </a:pathLst>
          </a:custGeom>
          <a:pattFill prst="divot">
            <a:fgClr>
              <a:srgbClr val="DCCBC1"/>
            </a:fgClr>
            <a:bgClr>
              <a:srgbClr val="ECEBE9"/>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dirty="0"/>
          </a:p>
        </p:txBody>
      </p:sp>
      <p:sp>
        <p:nvSpPr>
          <p:cNvPr id="4" name="Datumsplatzhalter 3">
            <a:extLst>
              <a:ext uri="{FF2B5EF4-FFF2-40B4-BE49-F238E27FC236}">
                <a16:creationId xmlns:a16="http://schemas.microsoft.com/office/drawing/2014/main" id="{879DDBED-75B8-7FEA-915E-7DC3CAD3D8E8}"/>
              </a:ext>
            </a:extLst>
          </p:cNvPr>
          <p:cNvSpPr>
            <a:spLocks noGrp="1"/>
          </p:cNvSpPr>
          <p:nvPr>
            <p:ph type="dt" sz="half" idx="10"/>
          </p:nvPr>
        </p:nvSpPr>
        <p:spPr/>
        <p:txBody>
          <a:bodyPr/>
          <a:lstStyle/>
          <a:p>
            <a:fld id="{CF1F524B-247D-4633-8CA0-705D04066EC9}" type="datetimeFigureOut">
              <a:rPr lang="de-DE" smtClean="0"/>
              <a:t>28.04.2023</a:t>
            </a:fld>
            <a:endParaRPr lang="de-DE"/>
          </a:p>
        </p:txBody>
      </p:sp>
      <p:sp>
        <p:nvSpPr>
          <p:cNvPr id="5" name="Fußzeilenplatzhalter 4">
            <a:extLst>
              <a:ext uri="{FF2B5EF4-FFF2-40B4-BE49-F238E27FC236}">
                <a16:creationId xmlns:a16="http://schemas.microsoft.com/office/drawing/2014/main" id="{A6D667AA-0A80-BC18-E870-985A66C20AC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175C853-DD16-5F10-4734-4B9E14E2570E}"/>
              </a:ext>
            </a:extLst>
          </p:cNvPr>
          <p:cNvSpPr>
            <a:spLocks noGrp="1"/>
          </p:cNvSpPr>
          <p:nvPr>
            <p:ph type="sldNum" sz="quarter" idx="12"/>
          </p:nvPr>
        </p:nvSpPr>
        <p:spPr/>
        <p:txBody>
          <a:bodyPr/>
          <a:lstStyle/>
          <a:p>
            <a:fld id="{3B9FCEFE-30FC-4E77-BED9-A7B4E3C672EC}" type="slidenum">
              <a:rPr lang="de-DE" smtClean="0"/>
              <a:t>‹Nr.›</a:t>
            </a:fld>
            <a:endParaRPr lang="de-DE"/>
          </a:p>
        </p:txBody>
      </p:sp>
      <p:sp>
        <p:nvSpPr>
          <p:cNvPr id="2" name="Rechteck 1">
            <a:extLst>
              <a:ext uri="{FF2B5EF4-FFF2-40B4-BE49-F238E27FC236}">
                <a16:creationId xmlns:a16="http://schemas.microsoft.com/office/drawing/2014/main" id="{676CE6D9-677B-016D-F311-38B7724D00DF}"/>
              </a:ext>
            </a:extLst>
          </p:cNvPr>
          <p:cNvSpPr/>
          <p:nvPr userDrawn="1"/>
        </p:nvSpPr>
        <p:spPr>
          <a:xfrm>
            <a:off x="0" y="798653"/>
            <a:ext cx="12192000" cy="69448"/>
          </a:xfrm>
          <a:prstGeom prst="rect">
            <a:avLst/>
          </a:prstGeom>
          <a:solidFill>
            <a:srgbClr val="2E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285648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el und Inhalt">
    <p:bg>
      <p:bgPr>
        <a:solidFill>
          <a:srgbClr val="F5F4FA"/>
        </a:solidFill>
        <a:effectLst/>
      </p:bgPr>
    </p:bg>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D5C9A0D7-7D52-A1FE-552C-3022A82F0E1C}"/>
              </a:ext>
            </a:extLst>
          </p:cNvPr>
          <p:cNvSpPr/>
          <p:nvPr userDrawn="1"/>
        </p:nvSpPr>
        <p:spPr>
          <a:xfrm rot="11499807">
            <a:off x="8197419" y="-273419"/>
            <a:ext cx="4624730" cy="7671054"/>
          </a:xfrm>
          <a:custGeom>
            <a:avLst/>
            <a:gdLst>
              <a:gd name="connsiteX0" fmla="*/ 1978232 w 4624730"/>
              <a:gd name="connsiteY0" fmla="*/ 7548892 h 7671054"/>
              <a:gd name="connsiteX1" fmla="*/ 1386431 w 4624730"/>
              <a:gd name="connsiteY1" fmla="*/ 7671054 h 7671054"/>
              <a:gd name="connsiteX2" fmla="*/ 0 w 4624730"/>
              <a:gd name="connsiteY2" fmla="*/ 954660 h 7671054"/>
              <a:gd name="connsiteX3" fmla="*/ 4624730 w 4624730"/>
              <a:gd name="connsiteY3" fmla="*/ 0 h 7671054"/>
              <a:gd name="connsiteX4" fmla="*/ 4337622 w 4624730"/>
              <a:gd name="connsiteY4" fmla="*/ 242521 h 7671054"/>
              <a:gd name="connsiteX5" fmla="*/ 1965454 w 4624730"/>
              <a:gd name="connsiteY5" fmla="*/ 7517953 h 767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4730" h="7671054">
                <a:moveTo>
                  <a:pt x="1978232" y="7548892"/>
                </a:moveTo>
                <a:lnTo>
                  <a:pt x="1386431" y="7671054"/>
                </a:lnTo>
                <a:lnTo>
                  <a:pt x="0" y="954660"/>
                </a:lnTo>
                <a:lnTo>
                  <a:pt x="4624730" y="0"/>
                </a:lnTo>
                <a:lnTo>
                  <a:pt x="4337622" y="242521"/>
                </a:lnTo>
                <a:cubicBezTo>
                  <a:pt x="1829547" y="2456504"/>
                  <a:pt x="1038824" y="5058998"/>
                  <a:pt x="1965454" y="7517953"/>
                </a:cubicBezTo>
                <a:close/>
              </a:path>
            </a:pathLst>
          </a:custGeom>
          <a:pattFill prst="pct5">
            <a:fgClr>
              <a:srgbClr val="FF69B4"/>
            </a:fgClr>
            <a:bgClr>
              <a:srgbClr val="F5F4FA"/>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dirty="0"/>
          </a:p>
        </p:txBody>
      </p:sp>
      <p:sp>
        <p:nvSpPr>
          <p:cNvPr id="4" name="Datumsplatzhalter 3">
            <a:extLst>
              <a:ext uri="{FF2B5EF4-FFF2-40B4-BE49-F238E27FC236}">
                <a16:creationId xmlns:a16="http://schemas.microsoft.com/office/drawing/2014/main" id="{879DDBED-75B8-7FEA-915E-7DC3CAD3D8E8}"/>
              </a:ext>
            </a:extLst>
          </p:cNvPr>
          <p:cNvSpPr>
            <a:spLocks noGrp="1"/>
          </p:cNvSpPr>
          <p:nvPr>
            <p:ph type="dt" sz="half" idx="10"/>
          </p:nvPr>
        </p:nvSpPr>
        <p:spPr/>
        <p:txBody>
          <a:bodyPr/>
          <a:lstStyle/>
          <a:p>
            <a:fld id="{CF1F524B-247D-4633-8CA0-705D04066EC9}" type="datetimeFigureOut">
              <a:rPr lang="de-DE" smtClean="0"/>
              <a:t>28.04.2023</a:t>
            </a:fld>
            <a:endParaRPr lang="de-DE"/>
          </a:p>
        </p:txBody>
      </p:sp>
      <p:sp>
        <p:nvSpPr>
          <p:cNvPr id="5" name="Fußzeilenplatzhalter 4">
            <a:extLst>
              <a:ext uri="{FF2B5EF4-FFF2-40B4-BE49-F238E27FC236}">
                <a16:creationId xmlns:a16="http://schemas.microsoft.com/office/drawing/2014/main" id="{A6D667AA-0A80-BC18-E870-985A66C20AC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175C853-DD16-5F10-4734-4B9E14E2570E}"/>
              </a:ext>
            </a:extLst>
          </p:cNvPr>
          <p:cNvSpPr>
            <a:spLocks noGrp="1"/>
          </p:cNvSpPr>
          <p:nvPr>
            <p:ph type="sldNum" sz="quarter" idx="12"/>
          </p:nvPr>
        </p:nvSpPr>
        <p:spPr/>
        <p:txBody>
          <a:bodyPr/>
          <a:lstStyle/>
          <a:p>
            <a:fld id="{3B9FCEFE-30FC-4E77-BED9-A7B4E3C672EC}" type="slidenum">
              <a:rPr lang="de-DE" smtClean="0"/>
              <a:t>‹Nr.›</a:t>
            </a:fld>
            <a:endParaRPr lang="de-DE"/>
          </a:p>
        </p:txBody>
      </p:sp>
      <p:sp>
        <p:nvSpPr>
          <p:cNvPr id="2" name="Rechteck 1">
            <a:extLst>
              <a:ext uri="{FF2B5EF4-FFF2-40B4-BE49-F238E27FC236}">
                <a16:creationId xmlns:a16="http://schemas.microsoft.com/office/drawing/2014/main" id="{676CE6D9-677B-016D-F311-38B7724D00DF}"/>
              </a:ext>
            </a:extLst>
          </p:cNvPr>
          <p:cNvSpPr/>
          <p:nvPr userDrawn="1"/>
        </p:nvSpPr>
        <p:spPr>
          <a:xfrm>
            <a:off x="0" y="798653"/>
            <a:ext cx="12192000" cy="69448"/>
          </a:xfrm>
          <a:prstGeom prst="rect">
            <a:avLst/>
          </a:prstGeom>
          <a:solidFill>
            <a:srgbClr val="2E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380395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el und Inhalt">
    <p:bg>
      <p:bgPr>
        <a:solidFill>
          <a:srgbClr val="F5F4FA"/>
        </a:solidFill>
        <a:effectLst/>
      </p:bgPr>
    </p:bg>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D5C9A0D7-7D52-A1FE-552C-3022A82F0E1C}"/>
              </a:ext>
            </a:extLst>
          </p:cNvPr>
          <p:cNvSpPr/>
          <p:nvPr userDrawn="1"/>
        </p:nvSpPr>
        <p:spPr>
          <a:xfrm rot="11499807">
            <a:off x="8197419" y="-273419"/>
            <a:ext cx="4624730" cy="7671054"/>
          </a:xfrm>
          <a:custGeom>
            <a:avLst/>
            <a:gdLst>
              <a:gd name="connsiteX0" fmla="*/ 1978232 w 4624730"/>
              <a:gd name="connsiteY0" fmla="*/ 7548892 h 7671054"/>
              <a:gd name="connsiteX1" fmla="*/ 1386431 w 4624730"/>
              <a:gd name="connsiteY1" fmla="*/ 7671054 h 7671054"/>
              <a:gd name="connsiteX2" fmla="*/ 0 w 4624730"/>
              <a:gd name="connsiteY2" fmla="*/ 954660 h 7671054"/>
              <a:gd name="connsiteX3" fmla="*/ 4624730 w 4624730"/>
              <a:gd name="connsiteY3" fmla="*/ 0 h 7671054"/>
              <a:gd name="connsiteX4" fmla="*/ 4337622 w 4624730"/>
              <a:gd name="connsiteY4" fmla="*/ 242521 h 7671054"/>
              <a:gd name="connsiteX5" fmla="*/ 1965454 w 4624730"/>
              <a:gd name="connsiteY5" fmla="*/ 7517953 h 767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4730" h="7671054">
                <a:moveTo>
                  <a:pt x="1978232" y="7548892"/>
                </a:moveTo>
                <a:lnTo>
                  <a:pt x="1386431" y="7671054"/>
                </a:lnTo>
                <a:lnTo>
                  <a:pt x="0" y="954660"/>
                </a:lnTo>
                <a:lnTo>
                  <a:pt x="4624730" y="0"/>
                </a:lnTo>
                <a:lnTo>
                  <a:pt x="4337622" y="242521"/>
                </a:lnTo>
                <a:cubicBezTo>
                  <a:pt x="1829547" y="2456504"/>
                  <a:pt x="1038824" y="5058998"/>
                  <a:pt x="1965454" y="7517953"/>
                </a:cubicBezTo>
                <a:close/>
              </a:path>
            </a:pathLst>
          </a:custGeom>
          <a:pattFill prst="pct5">
            <a:fgClr>
              <a:srgbClr val="FF69B4"/>
            </a:fgClr>
            <a:bgClr>
              <a:srgbClr val="F5F4FA"/>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dirty="0"/>
          </a:p>
        </p:txBody>
      </p:sp>
      <p:sp>
        <p:nvSpPr>
          <p:cNvPr id="4" name="Datumsplatzhalter 3">
            <a:extLst>
              <a:ext uri="{FF2B5EF4-FFF2-40B4-BE49-F238E27FC236}">
                <a16:creationId xmlns:a16="http://schemas.microsoft.com/office/drawing/2014/main" id="{879DDBED-75B8-7FEA-915E-7DC3CAD3D8E8}"/>
              </a:ext>
            </a:extLst>
          </p:cNvPr>
          <p:cNvSpPr>
            <a:spLocks noGrp="1"/>
          </p:cNvSpPr>
          <p:nvPr>
            <p:ph type="dt" sz="half" idx="10"/>
          </p:nvPr>
        </p:nvSpPr>
        <p:spPr/>
        <p:txBody>
          <a:bodyPr/>
          <a:lstStyle/>
          <a:p>
            <a:fld id="{CF1F524B-247D-4633-8CA0-705D04066EC9}" type="datetimeFigureOut">
              <a:rPr lang="de-DE" smtClean="0"/>
              <a:t>28.04.2023</a:t>
            </a:fld>
            <a:endParaRPr lang="de-DE"/>
          </a:p>
        </p:txBody>
      </p:sp>
      <p:sp>
        <p:nvSpPr>
          <p:cNvPr id="5" name="Fußzeilenplatzhalter 4">
            <a:extLst>
              <a:ext uri="{FF2B5EF4-FFF2-40B4-BE49-F238E27FC236}">
                <a16:creationId xmlns:a16="http://schemas.microsoft.com/office/drawing/2014/main" id="{A6D667AA-0A80-BC18-E870-985A66C20AC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175C853-DD16-5F10-4734-4B9E14E2570E}"/>
              </a:ext>
            </a:extLst>
          </p:cNvPr>
          <p:cNvSpPr>
            <a:spLocks noGrp="1"/>
          </p:cNvSpPr>
          <p:nvPr>
            <p:ph type="sldNum" sz="quarter" idx="12"/>
          </p:nvPr>
        </p:nvSpPr>
        <p:spPr/>
        <p:txBody>
          <a:bodyPr/>
          <a:lstStyle/>
          <a:p>
            <a:fld id="{3B9FCEFE-30FC-4E77-BED9-A7B4E3C672EC}" type="slidenum">
              <a:rPr lang="de-DE" smtClean="0"/>
              <a:t>‹Nr.›</a:t>
            </a:fld>
            <a:endParaRPr lang="de-DE"/>
          </a:p>
        </p:txBody>
      </p:sp>
      <p:cxnSp>
        <p:nvCxnSpPr>
          <p:cNvPr id="7" name="Gerader Verbinder 6">
            <a:extLst>
              <a:ext uri="{FF2B5EF4-FFF2-40B4-BE49-F238E27FC236}">
                <a16:creationId xmlns:a16="http://schemas.microsoft.com/office/drawing/2014/main" id="{55265F13-F633-5BBC-C39D-D77F5CF3E8B9}"/>
              </a:ext>
            </a:extLst>
          </p:cNvPr>
          <p:cNvCxnSpPr/>
          <p:nvPr userDrawn="1"/>
        </p:nvCxnSpPr>
        <p:spPr>
          <a:xfrm>
            <a:off x="4996873" y="953654"/>
            <a:ext cx="0" cy="4950691"/>
          </a:xfrm>
          <a:prstGeom prst="line">
            <a:avLst/>
          </a:prstGeom>
          <a:ln w="50800">
            <a:solidFill>
              <a:srgbClr val="FF9DA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562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98BD3E-7322-2F62-5DF7-5F5E92C6957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6FF5F5B-2EC1-E47C-17A4-9E23A09CD7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1BD1909-9BD6-C78F-0698-5194549AA7A4}"/>
              </a:ext>
            </a:extLst>
          </p:cNvPr>
          <p:cNvSpPr>
            <a:spLocks noGrp="1"/>
          </p:cNvSpPr>
          <p:nvPr>
            <p:ph type="dt" sz="half" idx="10"/>
          </p:nvPr>
        </p:nvSpPr>
        <p:spPr/>
        <p:txBody>
          <a:bodyPr/>
          <a:lstStyle/>
          <a:p>
            <a:fld id="{CF1F524B-247D-4633-8CA0-705D04066EC9}" type="datetimeFigureOut">
              <a:rPr lang="de-DE" smtClean="0"/>
              <a:t>28.04.2023</a:t>
            </a:fld>
            <a:endParaRPr lang="de-DE"/>
          </a:p>
        </p:txBody>
      </p:sp>
      <p:sp>
        <p:nvSpPr>
          <p:cNvPr id="5" name="Fußzeilenplatzhalter 4">
            <a:extLst>
              <a:ext uri="{FF2B5EF4-FFF2-40B4-BE49-F238E27FC236}">
                <a16:creationId xmlns:a16="http://schemas.microsoft.com/office/drawing/2014/main" id="{8B5D616E-6D59-90CC-3B1A-D0CF14D4815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52E18CB-18F7-8C69-8C23-A38A113F59D5}"/>
              </a:ext>
            </a:extLst>
          </p:cNvPr>
          <p:cNvSpPr>
            <a:spLocks noGrp="1"/>
          </p:cNvSpPr>
          <p:nvPr>
            <p:ph type="sldNum" sz="quarter" idx="12"/>
          </p:nvPr>
        </p:nvSpPr>
        <p:spPr/>
        <p:txBody>
          <a:bodyPr/>
          <a:lstStyle/>
          <a:p>
            <a:fld id="{3B9FCEFE-30FC-4E77-BED9-A7B4E3C672EC}" type="slidenum">
              <a:rPr lang="de-DE" smtClean="0"/>
              <a:t>‹Nr.›</a:t>
            </a:fld>
            <a:endParaRPr lang="de-DE"/>
          </a:p>
        </p:txBody>
      </p:sp>
    </p:spTree>
    <p:extLst>
      <p:ext uri="{BB962C8B-B14F-4D97-AF65-F5344CB8AC3E}">
        <p14:creationId xmlns:p14="http://schemas.microsoft.com/office/powerpoint/2010/main" val="2122853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AC768A-2401-ABCF-18FF-1854763D760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4A290F7-226F-0CD9-32A6-B470A2ABD5DB}"/>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17743E5E-B364-FD1B-0D19-76CD54C9508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CE00EEF-6871-90E7-49A0-0F5DE54FB2B1}"/>
              </a:ext>
            </a:extLst>
          </p:cNvPr>
          <p:cNvSpPr>
            <a:spLocks noGrp="1"/>
          </p:cNvSpPr>
          <p:nvPr>
            <p:ph type="dt" sz="half" idx="10"/>
          </p:nvPr>
        </p:nvSpPr>
        <p:spPr/>
        <p:txBody>
          <a:bodyPr/>
          <a:lstStyle/>
          <a:p>
            <a:fld id="{CF1F524B-247D-4633-8CA0-705D04066EC9}" type="datetimeFigureOut">
              <a:rPr lang="de-DE" smtClean="0"/>
              <a:t>28.04.2023</a:t>
            </a:fld>
            <a:endParaRPr lang="de-DE"/>
          </a:p>
        </p:txBody>
      </p:sp>
      <p:sp>
        <p:nvSpPr>
          <p:cNvPr id="6" name="Fußzeilenplatzhalter 5">
            <a:extLst>
              <a:ext uri="{FF2B5EF4-FFF2-40B4-BE49-F238E27FC236}">
                <a16:creationId xmlns:a16="http://schemas.microsoft.com/office/drawing/2014/main" id="{21BF60BA-8B0B-9276-CFD0-BB26F7CD4CD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5715867-D4F9-33DA-AC16-BA832E8534AC}"/>
              </a:ext>
            </a:extLst>
          </p:cNvPr>
          <p:cNvSpPr>
            <a:spLocks noGrp="1"/>
          </p:cNvSpPr>
          <p:nvPr>
            <p:ph type="sldNum" sz="quarter" idx="12"/>
          </p:nvPr>
        </p:nvSpPr>
        <p:spPr/>
        <p:txBody>
          <a:bodyPr/>
          <a:lstStyle/>
          <a:p>
            <a:fld id="{3B9FCEFE-30FC-4E77-BED9-A7B4E3C672EC}" type="slidenum">
              <a:rPr lang="de-DE" smtClean="0"/>
              <a:t>‹Nr.›</a:t>
            </a:fld>
            <a:endParaRPr lang="de-DE"/>
          </a:p>
        </p:txBody>
      </p:sp>
    </p:spTree>
    <p:extLst>
      <p:ext uri="{BB962C8B-B14F-4D97-AF65-F5344CB8AC3E}">
        <p14:creationId xmlns:p14="http://schemas.microsoft.com/office/powerpoint/2010/main" val="452877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E0121F-6C18-D9C5-CDC1-95FCB1DA1DA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6CE86E6-99E0-B30E-AD3F-51AF370900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6AA2B18-089C-9150-82CC-9898173E06F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41E9D18-486E-729F-E8F3-8FA1870E9E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DF77F8E-B94B-4488-9546-6B483B2377C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6676C187-08C4-EED4-81D1-E51DD37E9989}"/>
              </a:ext>
            </a:extLst>
          </p:cNvPr>
          <p:cNvSpPr>
            <a:spLocks noGrp="1"/>
          </p:cNvSpPr>
          <p:nvPr>
            <p:ph type="dt" sz="half" idx="10"/>
          </p:nvPr>
        </p:nvSpPr>
        <p:spPr/>
        <p:txBody>
          <a:bodyPr/>
          <a:lstStyle/>
          <a:p>
            <a:fld id="{CF1F524B-247D-4633-8CA0-705D04066EC9}" type="datetimeFigureOut">
              <a:rPr lang="de-DE" smtClean="0"/>
              <a:t>28.04.2023</a:t>
            </a:fld>
            <a:endParaRPr lang="de-DE"/>
          </a:p>
        </p:txBody>
      </p:sp>
      <p:sp>
        <p:nvSpPr>
          <p:cNvPr id="8" name="Fußzeilenplatzhalter 7">
            <a:extLst>
              <a:ext uri="{FF2B5EF4-FFF2-40B4-BE49-F238E27FC236}">
                <a16:creationId xmlns:a16="http://schemas.microsoft.com/office/drawing/2014/main" id="{EA105C96-A2BA-CA8D-E665-EE807656626D}"/>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BFC70F5-5BC6-D8C4-05BA-0AA6A953FA41}"/>
              </a:ext>
            </a:extLst>
          </p:cNvPr>
          <p:cNvSpPr>
            <a:spLocks noGrp="1"/>
          </p:cNvSpPr>
          <p:nvPr>
            <p:ph type="sldNum" sz="quarter" idx="12"/>
          </p:nvPr>
        </p:nvSpPr>
        <p:spPr/>
        <p:txBody>
          <a:bodyPr/>
          <a:lstStyle/>
          <a:p>
            <a:fld id="{3B9FCEFE-30FC-4E77-BED9-A7B4E3C672EC}" type="slidenum">
              <a:rPr lang="de-DE" smtClean="0"/>
              <a:t>‹Nr.›</a:t>
            </a:fld>
            <a:endParaRPr lang="de-DE"/>
          </a:p>
        </p:txBody>
      </p:sp>
    </p:spTree>
    <p:extLst>
      <p:ext uri="{BB962C8B-B14F-4D97-AF65-F5344CB8AC3E}">
        <p14:creationId xmlns:p14="http://schemas.microsoft.com/office/powerpoint/2010/main" val="3052521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F46C6FF-6B3A-1861-EF8B-3065212CE4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1FE0A3DC-A2F9-3D70-2D82-33DF680486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853EC68-11F2-160F-0555-0C18F9E702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F524B-247D-4633-8CA0-705D04066EC9}" type="datetimeFigureOut">
              <a:rPr lang="de-DE" smtClean="0"/>
              <a:t>28.04.2023</a:t>
            </a:fld>
            <a:endParaRPr lang="de-DE"/>
          </a:p>
        </p:txBody>
      </p:sp>
      <p:sp>
        <p:nvSpPr>
          <p:cNvPr id="5" name="Fußzeilenplatzhalter 4">
            <a:extLst>
              <a:ext uri="{FF2B5EF4-FFF2-40B4-BE49-F238E27FC236}">
                <a16:creationId xmlns:a16="http://schemas.microsoft.com/office/drawing/2014/main" id="{692AB917-C35D-457E-B636-7215A38CF2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2DA277FB-DDEF-89F0-E92E-2F8845D274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CEFE-30FC-4E77-BED9-A7B4E3C672EC}" type="slidenum">
              <a:rPr lang="de-DE" smtClean="0"/>
              <a:t>‹Nr.›</a:t>
            </a:fld>
            <a:endParaRPr lang="de-DE"/>
          </a:p>
        </p:txBody>
      </p:sp>
    </p:spTree>
    <p:extLst>
      <p:ext uri="{BB962C8B-B14F-4D97-AF65-F5344CB8AC3E}">
        <p14:creationId xmlns:p14="http://schemas.microsoft.com/office/powerpoint/2010/main" val="3043749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public.tableau.com/app/profile/christine.dietzsch/viz/RockbusterStealthBoard/STORYBOARD?publish=yes" TargetMode="External"/><Relationship Id="rId5" Type="http://schemas.openxmlformats.org/officeDocument/2006/relationships/hyperlink" Target="https://de.linkedin.com/in/christine-dietzsch-1320707b" TargetMode="External"/><Relationship Id="rId4" Type="http://schemas.openxmlformats.org/officeDocument/2006/relationships/hyperlink" Target="https://www.xing.com/profile/Christine_Dietzsch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hemeOverride" Target="../theme/themeOverride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fik 8" descr="Ein Bild, das Im Haus, Tasse, Elektronik, Projektor enthält.&#10;&#10;Automatisch generierte Beschreibung">
            <a:extLst>
              <a:ext uri="{FF2B5EF4-FFF2-40B4-BE49-F238E27FC236}">
                <a16:creationId xmlns:a16="http://schemas.microsoft.com/office/drawing/2014/main" id="{D07A105A-BB24-5F4A-F89E-E80FD5606B2B}"/>
              </a:ext>
            </a:extLst>
          </p:cNvPr>
          <p:cNvPicPr>
            <a:picLocks noChangeAspect="1"/>
          </p:cNvPicPr>
          <p:nvPr/>
        </p:nvPicPr>
        <p:blipFill rotWithShape="1">
          <a:blip r:embed="rId2">
            <a:extLst>
              <a:ext uri="{28A0092B-C50C-407E-A947-70E740481C1C}">
                <a14:useLocalDpi xmlns:a14="http://schemas.microsoft.com/office/drawing/2010/main" val="0"/>
              </a:ext>
            </a:extLst>
          </a:blip>
          <a:srcRect l="5884" r="-1" b="-1"/>
          <a:stretch/>
        </p:blipFill>
        <p:spPr>
          <a:xfrm>
            <a:off x="1" y="10"/>
            <a:ext cx="9669642" cy="6857990"/>
          </a:xfrm>
          <a:prstGeom prst="rect">
            <a:avLst/>
          </a:prstGeom>
        </p:spPr>
      </p:pic>
      <p:sp>
        <p:nvSpPr>
          <p:cNvPr id="43" name="Rectangle 3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el 18">
            <a:extLst>
              <a:ext uri="{FF2B5EF4-FFF2-40B4-BE49-F238E27FC236}">
                <a16:creationId xmlns:a16="http://schemas.microsoft.com/office/drawing/2014/main" id="{F98BE739-AFCB-DE81-0E19-979EA1181F08}"/>
              </a:ext>
            </a:extLst>
          </p:cNvPr>
          <p:cNvSpPr txBox="1">
            <a:spLocks/>
          </p:cNvSpPr>
          <p:nvPr/>
        </p:nvSpPr>
        <p:spPr>
          <a:xfrm>
            <a:off x="7531610" y="1346756"/>
            <a:ext cx="3822189" cy="189991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b="1" dirty="0" err="1"/>
              <a:t>Rockbuster</a:t>
            </a:r>
            <a:r>
              <a:rPr lang="en-US" sz="4000" b="1" dirty="0"/>
              <a:t> Stealth</a:t>
            </a:r>
            <a:br>
              <a:rPr lang="en-US" sz="4000" dirty="0"/>
            </a:br>
            <a:endParaRPr lang="en-US" sz="4000" dirty="0"/>
          </a:p>
          <a:p>
            <a:pPr>
              <a:spcAft>
                <a:spcPts val="600"/>
              </a:spcAft>
            </a:pPr>
            <a:r>
              <a:rPr lang="en-US" sz="4000" dirty="0"/>
              <a:t>LAUNCHING THE STREAMING BUSINESS</a:t>
            </a:r>
          </a:p>
        </p:txBody>
      </p:sp>
      <p:sp>
        <p:nvSpPr>
          <p:cNvPr id="5" name="Untertitel 19">
            <a:extLst>
              <a:ext uri="{FF2B5EF4-FFF2-40B4-BE49-F238E27FC236}">
                <a16:creationId xmlns:a16="http://schemas.microsoft.com/office/drawing/2014/main" id="{EEADB412-6A81-5EB6-6B2C-B02901CCF456}"/>
              </a:ext>
            </a:extLst>
          </p:cNvPr>
          <p:cNvSpPr txBox="1">
            <a:spLocks/>
          </p:cNvSpPr>
          <p:nvPr/>
        </p:nvSpPr>
        <p:spPr>
          <a:xfrm>
            <a:off x="7531610" y="3711386"/>
            <a:ext cx="3822189" cy="2205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Analysis by </a:t>
            </a:r>
          </a:p>
          <a:p>
            <a:pPr marL="0" indent="0">
              <a:buNone/>
            </a:pPr>
            <a:r>
              <a:rPr lang="en-US" sz="2000" dirty="0"/>
              <a:t>Christine Dietzsch</a:t>
            </a:r>
            <a:endParaRPr lang="en-US" sz="2000" dirty="0">
              <a:solidFill>
                <a:srgbClr val="FF0000"/>
              </a:solidFill>
            </a:endParaRPr>
          </a:p>
        </p:txBody>
      </p:sp>
    </p:spTree>
    <p:extLst>
      <p:ext uri="{BB962C8B-B14F-4D97-AF65-F5344CB8AC3E}">
        <p14:creationId xmlns:p14="http://schemas.microsoft.com/office/powerpoint/2010/main" val="3092314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feld 17">
            <a:extLst>
              <a:ext uri="{FF2B5EF4-FFF2-40B4-BE49-F238E27FC236}">
                <a16:creationId xmlns:a16="http://schemas.microsoft.com/office/drawing/2014/main" id="{D14FB282-3029-289C-2452-7E709185C136}"/>
              </a:ext>
            </a:extLst>
          </p:cNvPr>
          <p:cNvSpPr txBox="1"/>
          <p:nvPr/>
        </p:nvSpPr>
        <p:spPr>
          <a:xfrm>
            <a:off x="193435" y="254717"/>
            <a:ext cx="11194365" cy="694482"/>
          </a:xfrm>
          <a:prstGeom prst="rect">
            <a:avLst/>
          </a:prstGeom>
        </p:spPr>
        <p:txBody>
          <a:bodyPr vert="horz" lIns="91440" tIns="45720" rIns="91440" bIns="45720" rtlCol="0" anchor="b" anchorCtr="0">
            <a:normAutofit lnSpcReduction="10000"/>
          </a:bodyPr>
          <a:lstStyle/>
          <a:p>
            <a:pPr>
              <a:lnSpc>
                <a:spcPct val="90000"/>
              </a:lnSpc>
              <a:spcBef>
                <a:spcPct val="0"/>
              </a:spcBef>
              <a:spcAft>
                <a:spcPts val="600"/>
              </a:spcAft>
            </a:pPr>
            <a:r>
              <a:rPr lang="en-US" sz="4400" b="1" dirty="0">
                <a:solidFill>
                  <a:srgbClr val="1A1820"/>
                </a:solidFill>
                <a:latin typeface="CordiaUPC" panose="020B0502040204020203" pitchFamily="34" charset="-34"/>
                <a:ea typeface="+mj-ea"/>
                <a:cs typeface="CordiaUPC" panose="020B0502040204020203" pitchFamily="34" charset="-34"/>
              </a:rPr>
              <a:t>India and China dominate the Asian market</a:t>
            </a:r>
            <a:endParaRPr lang="en-US" sz="4400" dirty="0">
              <a:solidFill>
                <a:srgbClr val="1A1820"/>
              </a:solidFill>
              <a:latin typeface="CordiaUPC" panose="020B0502040204020203" pitchFamily="34" charset="-34"/>
              <a:ea typeface="+mj-ea"/>
              <a:cs typeface="CordiaUPC" panose="020B0502040204020203" pitchFamily="34" charset="-34"/>
            </a:endParaRPr>
          </a:p>
        </p:txBody>
      </p:sp>
      <p:sp>
        <p:nvSpPr>
          <p:cNvPr id="3" name="Textfeld 2">
            <a:extLst>
              <a:ext uri="{FF2B5EF4-FFF2-40B4-BE49-F238E27FC236}">
                <a16:creationId xmlns:a16="http://schemas.microsoft.com/office/drawing/2014/main" id="{F75CB714-34F3-85E9-3316-98E4377E9B61}"/>
              </a:ext>
            </a:extLst>
          </p:cNvPr>
          <p:cNvSpPr txBox="1"/>
          <p:nvPr/>
        </p:nvSpPr>
        <p:spPr>
          <a:xfrm>
            <a:off x="751015" y="4670558"/>
            <a:ext cx="10423649" cy="1831271"/>
          </a:xfrm>
          <a:prstGeom prst="rect">
            <a:avLst/>
          </a:prstGeom>
          <a:noFill/>
        </p:spPr>
        <p:txBody>
          <a:bodyPr wrap="square" rtlCol="0">
            <a:spAutoFit/>
          </a:bodyPr>
          <a:lstStyle>
            <a:defPPr>
              <a:defRPr lang="de-DE"/>
            </a:defPPr>
            <a:lvl1pPr>
              <a:spcAft>
                <a:spcPts val="600"/>
              </a:spcAft>
              <a:defRPr b="1"/>
            </a:lvl1pPr>
          </a:lstStyle>
          <a:p>
            <a:pPr marL="285750" indent="-285750">
              <a:buFont typeface="Arial" panose="020B0604020202020204" pitchFamily="34" charset="0"/>
              <a:buChar char="•"/>
            </a:pPr>
            <a:r>
              <a:rPr lang="en-US" b="0" dirty="0">
                <a:solidFill>
                  <a:srgbClr val="1A1820"/>
                </a:solidFill>
              </a:rPr>
              <a:t>Most of the clients are located in India and China; in India almost twice as much as in the US and following countries.</a:t>
            </a:r>
          </a:p>
          <a:p>
            <a:pPr marL="285750" indent="-285750">
              <a:buFont typeface="Arial" panose="020B0604020202020204" pitchFamily="34" charset="0"/>
              <a:buChar char="•"/>
            </a:pPr>
            <a:r>
              <a:rPr lang="en-US" b="0" dirty="0">
                <a:solidFill>
                  <a:srgbClr val="1A1820"/>
                </a:solidFill>
              </a:rPr>
              <a:t>India and China a very open to digital or online-based business. Online streaming will have great impact here und will be easily established among potential customers from a device-and-software-point of view, but we will face also high customer demands on user experience and profound competition from established companies. </a:t>
            </a:r>
          </a:p>
        </p:txBody>
      </p:sp>
      <p:pic>
        <p:nvPicPr>
          <p:cNvPr id="10" name="Grafik 9">
            <a:extLst>
              <a:ext uri="{FF2B5EF4-FFF2-40B4-BE49-F238E27FC236}">
                <a16:creationId xmlns:a16="http://schemas.microsoft.com/office/drawing/2014/main" id="{9FB6383F-77FC-0016-266D-C079382B4DE4}"/>
              </a:ext>
            </a:extLst>
          </p:cNvPr>
          <p:cNvPicPr>
            <a:picLocks noChangeAspect="1"/>
          </p:cNvPicPr>
          <p:nvPr/>
        </p:nvPicPr>
        <p:blipFill>
          <a:blip r:embed="rId3"/>
          <a:stretch>
            <a:fillRect/>
          </a:stretch>
        </p:blipFill>
        <p:spPr>
          <a:xfrm>
            <a:off x="1409019" y="1271806"/>
            <a:ext cx="7957004" cy="3296331"/>
          </a:xfrm>
          <a:prstGeom prst="rect">
            <a:avLst/>
          </a:prstGeom>
        </p:spPr>
      </p:pic>
      <p:sp>
        <p:nvSpPr>
          <p:cNvPr id="2" name="Textfeld 1">
            <a:extLst>
              <a:ext uri="{FF2B5EF4-FFF2-40B4-BE49-F238E27FC236}">
                <a16:creationId xmlns:a16="http://schemas.microsoft.com/office/drawing/2014/main" id="{21614F43-7402-3A8F-0F03-8B80882AE2F3}"/>
              </a:ext>
            </a:extLst>
          </p:cNvPr>
          <p:cNvSpPr txBox="1"/>
          <p:nvPr/>
        </p:nvSpPr>
        <p:spPr>
          <a:xfrm>
            <a:off x="9750120" y="1095932"/>
            <a:ext cx="1383844" cy="276999"/>
          </a:xfrm>
          <a:prstGeom prst="rect">
            <a:avLst/>
          </a:prstGeom>
          <a:noFill/>
        </p:spPr>
        <p:txBody>
          <a:bodyPr wrap="square" rtlCol="0">
            <a:spAutoFit/>
          </a:bodyPr>
          <a:lstStyle>
            <a:defPPr>
              <a:defRPr lang="de-DE"/>
            </a:defPPr>
            <a:lvl1pPr>
              <a:spcAft>
                <a:spcPts val="600"/>
              </a:spcAft>
              <a:defRPr b="1"/>
            </a:lvl1pPr>
          </a:lstStyle>
          <a:p>
            <a:r>
              <a:rPr lang="en-US" sz="1200" dirty="0"/>
              <a:t>Avg USD/rental:</a:t>
            </a:r>
          </a:p>
        </p:txBody>
      </p:sp>
      <p:sp>
        <p:nvSpPr>
          <p:cNvPr id="4" name="Textfeld 3">
            <a:extLst>
              <a:ext uri="{FF2B5EF4-FFF2-40B4-BE49-F238E27FC236}">
                <a16:creationId xmlns:a16="http://schemas.microsoft.com/office/drawing/2014/main" id="{C4DD6F0B-127E-2305-DDEB-66BE6B8EEF9D}"/>
              </a:ext>
            </a:extLst>
          </p:cNvPr>
          <p:cNvSpPr txBox="1"/>
          <p:nvPr/>
        </p:nvSpPr>
        <p:spPr>
          <a:xfrm>
            <a:off x="9750120" y="1351820"/>
            <a:ext cx="1383844" cy="276999"/>
          </a:xfrm>
          <a:prstGeom prst="rect">
            <a:avLst/>
          </a:prstGeom>
          <a:noFill/>
        </p:spPr>
        <p:txBody>
          <a:bodyPr wrap="square" rtlCol="0">
            <a:spAutoFit/>
          </a:bodyPr>
          <a:lstStyle>
            <a:defPPr>
              <a:defRPr lang="de-DE"/>
            </a:defPPr>
            <a:lvl1pPr>
              <a:spcAft>
                <a:spcPts val="600"/>
              </a:spcAft>
              <a:defRPr b="1"/>
            </a:lvl1pPr>
          </a:lstStyle>
          <a:p>
            <a:r>
              <a:rPr lang="en-US" sz="1200" b="0" dirty="0"/>
              <a:t>India: 3,0</a:t>
            </a:r>
          </a:p>
        </p:txBody>
      </p:sp>
      <p:sp>
        <p:nvSpPr>
          <p:cNvPr id="5" name="Textfeld 4">
            <a:extLst>
              <a:ext uri="{FF2B5EF4-FFF2-40B4-BE49-F238E27FC236}">
                <a16:creationId xmlns:a16="http://schemas.microsoft.com/office/drawing/2014/main" id="{44895521-2DC4-C3D1-AAAA-CE5759C044CA}"/>
              </a:ext>
            </a:extLst>
          </p:cNvPr>
          <p:cNvSpPr txBox="1"/>
          <p:nvPr/>
        </p:nvSpPr>
        <p:spPr>
          <a:xfrm>
            <a:off x="9750120" y="1605587"/>
            <a:ext cx="1383844" cy="276999"/>
          </a:xfrm>
          <a:prstGeom prst="rect">
            <a:avLst/>
          </a:prstGeom>
          <a:noFill/>
        </p:spPr>
        <p:txBody>
          <a:bodyPr wrap="square" rtlCol="0">
            <a:spAutoFit/>
          </a:bodyPr>
          <a:lstStyle>
            <a:defPPr>
              <a:defRPr lang="de-DE"/>
            </a:defPPr>
            <a:lvl1pPr>
              <a:spcAft>
                <a:spcPts val="600"/>
              </a:spcAft>
              <a:defRPr b="1"/>
            </a:lvl1pPr>
          </a:lstStyle>
          <a:p>
            <a:r>
              <a:rPr lang="en-US" sz="1200" b="0" dirty="0"/>
              <a:t>China: 2,9</a:t>
            </a:r>
          </a:p>
        </p:txBody>
      </p:sp>
      <p:sp>
        <p:nvSpPr>
          <p:cNvPr id="6" name="Textfeld 5">
            <a:extLst>
              <a:ext uri="{FF2B5EF4-FFF2-40B4-BE49-F238E27FC236}">
                <a16:creationId xmlns:a16="http://schemas.microsoft.com/office/drawing/2014/main" id="{E39AC8F9-F4AD-E88F-92BD-4A24BA50A925}"/>
              </a:ext>
            </a:extLst>
          </p:cNvPr>
          <p:cNvSpPr txBox="1"/>
          <p:nvPr/>
        </p:nvSpPr>
        <p:spPr>
          <a:xfrm>
            <a:off x="9750120" y="1859354"/>
            <a:ext cx="1383844" cy="276999"/>
          </a:xfrm>
          <a:prstGeom prst="rect">
            <a:avLst/>
          </a:prstGeom>
          <a:noFill/>
        </p:spPr>
        <p:txBody>
          <a:bodyPr wrap="square" rtlCol="0">
            <a:spAutoFit/>
          </a:bodyPr>
          <a:lstStyle>
            <a:defPPr>
              <a:defRPr lang="de-DE"/>
            </a:defPPr>
            <a:lvl1pPr>
              <a:spcAft>
                <a:spcPts val="600"/>
              </a:spcAft>
              <a:defRPr b="1"/>
            </a:lvl1pPr>
          </a:lstStyle>
          <a:p>
            <a:r>
              <a:rPr lang="en-US" sz="1200" b="0" dirty="0"/>
              <a:t>USA: 2,9</a:t>
            </a:r>
          </a:p>
        </p:txBody>
      </p:sp>
      <p:sp>
        <p:nvSpPr>
          <p:cNvPr id="7" name="Textfeld 6">
            <a:extLst>
              <a:ext uri="{FF2B5EF4-FFF2-40B4-BE49-F238E27FC236}">
                <a16:creationId xmlns:a16="http://schemas.microsoft.com/office/drawing/2014/main" id="{74BF9488-5084-1A31-0EAF-4684EECA99B5}"/>
              </a:ext>
            </a:extLst>
          </p:cNvPr>
          <p:cNvSpPr txBox="1"/>
          <p:nvPr/>
        </p:nvSpPr>
        <p:spPr>
          <a:xfrm>
            <a:off x="9750120" y="2113121"/>
            <a:ext cx="1383844" cy="276999"/>
          </a:xfrm>
          <a:prstGeom prst="rect">
            <a:avLst/>
          </a:prstGeom>
          <a:noFill/>
        </p:spPr>
        <p:txBody>
          <a:bodyPr wrap="square" rtlCol="0">
            <a:spAutoFit/>
          </a:bodyPr>
          <a:lstStyle>
            <a:defPPr>
              <a:defRPr lang="de-DE"/>
            </a:defPPr>
            <a:lvl1pPr>
              <a:spcAft>
                <a:spcPts val="600"/>
              </a:spcAft>
              <a:defRPr b="1"/>
            </a:lvl1pPr>
          </a:lstStyle>
          <a:p>
            <a:r>
              <a:rPr lang="en-US" sz="1200" b="0" dirty="0"/>
              <a:t>Japan: 3.0</a:t>
            </a:r>
          </a:p>
        </p:txBody>
      </p:sp>
      <p:sp>
        <p:nvSpPr>
          <p:cNvPr id="17" name="Textfeld 16">
            <a:extLst>
              <a:ext uri="{FF2B5EF4-FFF2-40B4-BE49-F238E27FC236}">
                <a16:creationId xmlns:a16="http://schemas.microsoft.com/office/drawing/2014/main" id="{7F1B2F79-89F0-3C8F-3C8C-2DBF85B68196}"/>
              </a:ext>
            </a:extLst>
          </p:cNvPr>
          <p:cNvSpPr txBox="1"/>
          <p:nvPr/>
        </p:nvSpPr>
        <p:spPr>
          <a:xfrm>
            <a:off x="9750120" y="2366888"/>
            <a:ext cx="1383844" cy="276999"/>
          </a:xfrm>
          <a:prstGeom prst="rect">
            <a:avLst/>
          </a:prstGeom>
          <a:noFill/>
        </p:spPr>
        <p:txBody>
          <a:bodyPr wrap="square" rtlCol="0">
            <a:spAutoFit/>
          </a:bodyPr>
          <a:lstStyle>
            <a:defPPr>
              <a:defRPr lang="de-DE"/>
            </a:defPPr>
            <a:lvl1pPr>
              <a:spcAft>
                <a:spcPts val="600"/>
              </a:spcAft>
              <a:defRPr b="1"/>
            </a:lvl1pPr>
          </a:lstStyle>
          <a:p>
            <a:r>
              <a:rPr lang="en-US" sz="1200" b="0" dirty="0"/>
              <a:t>Mexico: 3.0</a:t>
            </a:r>
          </a:p>
        </p:txBody>
      </p:sp>
      <p:sp>
        <p:nvSpPr>
          <p:cNvPr id="19" name="Textfeld 18">
            <a:extLst>
              <a:ext uri="{FF2B5EF4-FFF2-40B4-BE49-F238E27FC236}">
                <a16:creationId xmlns:a16="http://schemas.microsoft.com/office/drawing/2014/main" id="{6310AF02-7701-B4EE-57A4-B87C1CAA5D4A}"/>
              </a:ext>
            </a:extLst>
          </p:cNvPr>
          <p:cNvSpPr txBox="1"/>
          <p:nvPr/>
        </p:nvSpPr>
        <p:spPr>
          <a:xfrm>
            <a:off x="9750120" y="2620655"/>
            <a:ext cx="1383844" cy="276999"/>
          </a:xfrm>
          <a:prstGeom prst="rect">
            <a:avLst/>
          </a:prstGeom>
          <a:noFill/>
        </p:spPr>
        <p:txBody>
          <a:bodyPr wrap="square" rtlCol="0">
            <a:spAutoFit/>
          </a:bodyPr>
          <a:lstStyle>
            <a:defPPr>
              <a:defRPr lang="de-DE"/>
            </a:defPPr>
            <a:lvl1pPr>
              <a:spcAft>
                <a:spcPts val="600"/>
              </a:spcAft>
              <a:defRPr b="1"/>
            </a:lvl1pPr>
          </a:lstStyle>
          <a:p>
            <a:r>
              <a:rPr lang="en-US" sz="1200" b="0" dirty="0"/>
              <a:t>Brazil: 3.0</a:t>
            </a:r>
          </a:p>
        </p:txBody>
      </p:sp>
      <p:sp>
        <p:nvSpPr>
          <p:cNvPr id="20" name="Textfeld 19">
            <a:extLst>
              <a:ext uri="{FF2B5EF4-FFF2-40B4-BE49-F238E27FC236}">
                <a16:creationId xmlns:a16="http://schemas.microsoft.com/office/drawing/2014/main" id="{00706A5B-C48D-4328-0A9F-502EE21F7E2D}"/>
              </a:ext>
            </a:extLst>
          </p:cNvPr>
          <p:cNvSpPr txBox="1"/>
          <p:nvPr/>
        </p:nvSpPr>
        <p:spPr>
          <a:xfrm>
            <a:off x="9750120" y="2874422"/>
            <a:ext cx="1383844" cy="276999"/>
          </a:xfrm>
          <a:prstGeom prst="rect">
            <a:avLst/>
          </a:prstGeom>
          <a:noFill/>
        </p:spPr>
        <p:txBody>
          <a:bodyPr wrap="square" rtlCol="0">
            <a:spAutoFit/>
          </a:bodyPr>
          <a:lstStyle>
            <a:defPPr>
              <a:defRPr lang="de-DE"/>
            </a:defPPr>
            <a:lvl1pPr>
              <a:spcAft>
                <a:spcPts val="600"/>
              </a:spcAft>
              <a:defRPr b="1"/>
            </a:lvl1pPr>
          </a:lstStyle>
          <a:p>
            <a:r>
              <a:rPr lang="en-US" sz="1200" b="0" dirty="0" err="1"/>
              <a:t>Russ.Fed</a:t>
            </a:r>
            <a:r>
              <a:rPr lang="en-US" sz="1200" b="0" dirty="0"/>
              <a:t>.: 3.0</a:t>
            </a:r>
          </a:p>
        </p:txBody>
      </p:sp>
      <p:sp>
        <p:nvSpPr>
          <p:cNvPr id="21" name="Textfeld 20">
            <a:extLst>
              <a:ext uri="{FF2B5EF4-FFF2-40B4-BE49-F238E27FC236}">
                <a16:creationId xmlns:a16="http://schemas.microsoft.com/office/drawing/2014/main" id="{944A5FB0-6152-EC22-B2E6-7B37A6F90AB4}"/>
              </a:ext>
            </a:extLst>
          </p:cNvPr>
          <p:cNvSpPr txBox="1"/>
          <p:nvPr/>
        </p:nvSpPr>
        <p:spPr>
          <a:xfrm>
            <a:off x="9750120" y="3128189"/>
            <a:ext cx="1383844" cy="276999"/>
          </a:xfrm>
          <a:prstGeom prst="rect">
            <a:avLst/>
          </a:prstGeom>
          <a:noFill/>
        </p:spPr>
        <p:txBody>
          <a:bodyPr wrap="square" rtlCol="0">
            <a:spAutoFit/>
          </a:bodyPr>
          <a:lstStyle>
            <a:defPPr>
              <a:defRPr lang="de-DE"/>
            </a:defPPr>
            <a:lvl1pPr>
              <a:spcAft>
                <a:spcPts val="600"/>
              </a:spcAft>
              <a:defRPr b="1"/>
            </a:lvl1pPr>
          </a:lstStyle>
          <a:p>
            <a:r>
              <a:rPr lang="en-US" sz="1200" b="0" dirty="0"/>
              <a:t>Philippines: 2,9</a:t>
            </a:r>
          </a:p>
        </p:txBody>
      </p:sp>
      <p:sp>
        <p:nvSpPr>
          <p:cNvPr id="22" name="Textfeld 21">
            <a:extLst>
              <a:ext uri="{FF2B5EF4-FFF2-40B4-BE49-F238E27FC236}">
                <a16:creationId xmlns:a16="http://schemas.microsoft.com/office/drawing/2014/main" id="{6A09F7F1-A000-011C-A90A-C7129E5452B4}"/>
              </a:ext>
            </a:extLst>
          </p:cNvPr>
          <p:cNvSpPr txBox="1"/>
          <p:nvPr/>
        </p:nvSpPr>
        <p:spPr>
          <a:xfrm>
            <a:off x="9750120" y="3381956"/>
            <a:ext cx="1383844" cy="276999"/>
          </a:xfrm>
          <a:prstGeom prst="rect">
            <a:avLst/>
          </a:prstGeom>
          <a:noFill/>
        </p:spPr>
        <p:txBody>
          <a:bodyPr wrap="square" rtlCol="0">
            <a:spAutoFit/>
          </a:bodyPr>
          <a:lstStyle>
            <a:defPPr>
              <a:defRPr lang="de-DE"/>
            </a:defPPr>
            <a:lvl1pPr>
              <a:spcAft>
                <a:spcPts val="600"/>
              </a:spcAft>
              <a:defRPr b="1"/>
            </a:lvl1pPr>
          </a:lstStyle>
          <a:p>
            <a:r>
              <a:rPr lang="en-US" sz="1200" b="0" dirty="0"/>
              <a:t>Turkey: 3.0</a:t>
            </a:r>
          </a:p>
        </p:txBody>
      </p:sp>
      <p:sp>
        <p:nvSpPr>
          <p:cNvPr id="23" name="Textfeld 22">
            <a:extLst>
              <a:ext uri="{FF2B5EF4-FFF2-40B4-BE49-F238E27FC236}">
                <a16:creationId xmlns:a16="http://schemas.microsoft.com/office/drawing/2014/main" id="{FA6ED3F3-2E00-6356-B0A0-54F6955A8AB9}"/>
              </a:ext>
            </a:extLst>
          </p:cNvPr>
          <p:cNvSpPr txBox="1"/>
          <p:nvPr/>
        </p:nvSpPr>
        <p:spPr>
          <a:xfrm>
            <a:off x="9750120" y="3635724"/>
            <a:ext cx="1383844" cy="276999"/>
          </a:xfrm>
          <a:prstGeom prst="rect">
            <a:avLst/>
          </a:prstGeom>
          <a:noFill/>
        </p:spPr>
        <p:txBody>
          <a:bodyPr wrap="square" rtlCol="0">
            <a:spAutoFit/>
          </a:bodyPr>
          <a:lstStyle>
            <a:defPPr>
              <a:defRPr lang="de-DE"/>
            </a:defPPr>
            <a:lvl1pPr>
              <a:spcAft>
                <a:spcPts val="600"/>
              </a:spcAft>
              <a:defRPr b="1"/>
            </a:lvl1pPr>
          </a:lstStyle>
          <a:p>
            <a:r>
              <a:rPr lang="en-US" sz="1200" b="0" dirty="0"/>
              <a:t>Indonesia: 2,8</a:t>
            </a:r>
          </a:p>
        </p:txBody>
      </p:sp>
    </p:spTree>
    <p:extLst>
      <p:ext uri="{BB962C8B-B14F-4D97-AF65-F5344CB8AC3E}">
        <p14:creationId xmlns:p14="http://schemas.microsoft.com/office/powerpoint/2010/main" val="172076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52BF65E-3CF7-558E-1CCF-D989DD80C46F}"/>
              </a:ext>
            </a:extLst>
          </p:cNvPr>
          <p:cNvPicPr>
            <a:picLocks noChangeAspect="1"/>
          </p:cNvPicPr>
          <p:nvPr/>
        </p:nvPicPr>
        <p:blipFill>
          <a:blip r:embed="rId3"/>
          <a:srcRect t="8696"/>
          <a:stretch>
            <a:fillRect/>
          </a:stretch>
        </p:blipFill>
        <p:spPr>
          <a:xfrm>
            <a:off x="-13608" y="0"/>
            <a:ext cx="12205608" cy="6858000"/>
          </a:xfrm>
          <a:custGeom>
            <a:avLst/>
            <a:gdLst>
              <a:gd name="connsiteX0" fmla="*/ 0 w 12205608"/>
              <a:gd name="connsiteY0" fmla="*/ 0 h 6858000"/>
              <a:gd name="connsiteX1" fmla="*/ 12205608 w 12205608"/>
              <a:gd name="connsiteY1" fmla="*/ 0 h 6858000"/>
              <a:gd name="connsiteX2" fmla="*/ 12205608 w 12205608"/>
              <a:gd name="connsiteY2" fmla="*/ 6858000 h 6858000"/>
              <a:gd name="connsiteX3" fmla="*/ 0 w 1220560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05608" h="6858000">
                <a:moveTo>
                  <a:pt x="0" y="0"/>
                </a:moveTo>
                <a:lnTo>
                  <a:pt x="12205608" y="0"/>
                </a:lnTo>
                <a:lnTo>
                  <a:pt x="12205608" y="6858000"/>
                </a:lnTo>
                <a:lnTo>
                  <a:pt x="0" y="6858000"/>
                </a:lnTo>
                <a:close/>
              </a:path>
            </a:pathLst>
          </a:custGeom>
        </p:spPr>
      </p:pic>
      <p:sp>
        <p:nvSpPr>
          <p:cNvPr id="18" name="Textfeld 17">
            <a:extLst>
              <a:ext uri="{FF2B5EF4-FFF2-40B4-BE49-F238E27FC236}">
                <a16:creationId xmlns:a16="http://schemas.microsoft.com/office/drawing/2014/main" id="{D14FB282-3029-289C-2452-7E709185C136}"/>
              </a:ext>
            </a:extLst>
          </p:cNvPr>
          <p:cNvSpPr txBox="1"/>
          <p:nvPr/>
        </p:nvSpPr>
        <p:spPr>
          <a:xfrm>
            <a:off x="193435" y="254717"/>
            <a:ext cx="11194365" cy="694482"/>
          </a:xfrm>
          <a:prstGeom prst="rect">
            <a:avLst/>
          </a:prstGeom>
        </p:spPr>
        <p:txBody>
          <a:bodyPr vert="horz" lIns="91440" tIns="45720" rIns="91440" bIns="45720" rtlCol="0" anchor="b" anchorCtr="0">
            <a:normAutofit lnSpcReduction="10000"/>
          </a:bodyPr>
          <a:lstStyle/>
          <a:p>
            <a:pPr>
              <a:lnSpc>
                <a:spcPct val="90000"/>
              </a:lnSpc>
              <a:spcBef>
                <a:spcPct val="0"/>
              </a:spcBef>
              <a:spcAft>
                <a:spcPts val="600"/>
              </a:spcAft>
            </a:pPr>
            <a:r>
              <a:rPr lang="en-US" sz="4400" b="1" dirty="0">
                <a:solidFill>
                  <a:srgbClr val="FF9DA7"/>
                </a:solidFill>
                <a:latin typeface="CordiaUPC" panose="020B0502040204020203" pitchFamily="34" charset="-34"/>
                <a:ea typeface="+mj-ea"/>
                <a:cs typeface="CordiaUPC" panose="020B0502040204020203" pitchFamily="34" charset="-34"/>
              </a:rPr>
              <a:t>See in the map, where all the clients are located!</a:t>
            </a:r>
            <a:endParaRPr lang="en-US" sz="4400" dirty="0">
              <a:solidFill>
                <a:srgbClr val="FF9DA7"/>
              </a:solidFill>
              <a:latin typeface="CordiaUPC" panose="020B0502040204020203" pitchFamily="34" charset="-34"/>
              <a:ea typeface="+mj-ea"/>
              <a:cs typeface="CordiaUPC" panose="020B0502040204020203" pitchFamily="34" charset="-34"/>
            </a:endParaRPr>
          </a:p>
        </p:txBody>
      </p:sp>
      <p:sp>
        <p:nvSpPr>
          <p:cNvPr id="8" name="Textfeld 7">
            <a:extLst>
              <a:ext uri="{FF2B5EF4-FFF2-40B4-BE49-F238E27FC236}">
                <a16:creationId xmlns:a16="http://schemas.microsoft.com/office/drawing/2014/main" id="{1983C050-F5D5-3F8A-AE63-02D7C8C5C8EA}"/>
              </a:ext>
            </a:extLst>
          </p:cNvPr>
          <p:cNvSpPr txBox="1"/>
          <p:nvPr/>
        </p:nvSpPr>
        <p:spPr>
          <a:xfrm>
            <a:off x="6248401" y="4925901"/>
            <a:ext cx="5791200" cy="1677382"/>
          </a:xfrm>
          <a:prstGeom prst="rect">
            <a:avLst/>
          </a:prstGeom>
          <a:solidFill>
            <a:schemeClr val="bg1">
              <a:lumMod val="50000"/>
              <a:alpha val="65000"/>
            </a:schemeClr>
          </a:solidFill>
        </p:spPr>
        <p:txBody>
          <a:bodyPr wrap="square" rtlCol="0">
            <a:spAutoFit/>
          </a:bodyPr>
          <a:lstStyle/>
          <a:p>
            <a:pPr>
              <a:spcAft>
                <a:spcPts val="600"/>
              </a:spcAft>
            </a:pPr>
            <a:r>
              <a:rPr lang="de-DE" sz="1300" b="1" dirty="0">
                <a:solidFill>
                  <a:schemeClr val="bg1">
                    <a:lumMod val="95000"/>
                  </a:schemeClr>
                </a:solidFill>
              </a:rPr>
              <a:t>A </a:t>
            </a:r>
            <a:r>
              <a:rPr lang="de-DE" sz="1300" b="1" dirty="0" err="1">
                <a:solidFill>
                  <a:schemeClr val="bg1">
                    <a:lumMod val="95000"/>
                  </a:schemeClr>
                </a:solidFill>
              </a:rPr>
              <a:t>heartfelt</a:t>
            </a:r>
            <a:r>
              <a:rPr lang="de-DE" sz="1300" b="1" dirty="0">
                <a:solidFill>
                  <a:schemeClr val="bg1">
                    <a:lumMod val="95000"/>
                  </a:schemeClr>
                </a:solidFill>
              </a:rPr>
              <a:t> </a:t>
            </a:r>
            <a:r>
              <a:rPr lang="de-DE" sz="1300" b="1" dirty="0" err="1">
                <a:solidFill>
                  <a:schemeClr val="bg1">
                    <a:lumMod val="95000"/>
                  </a:schemeClr>
                </a:solidFill>
              </a:rPr>
              <a:t>reward</a:t>
            </a:r>
            <a:r>
              <a:rPr lang="de-DE" sz="1300" b="1" dirty="0">
                <a:solidFill>
                  <a:schemeClr val="bg1">
                    <a:lumMod val="95000"/>
                  </a:schemeClr>
                </a:solidFill>
              </a:rPr>
              <a:t> </a:t>
            </a:r>
            <a:r>
              <a:rPr lang="de-DE" sz="1300" b="1" dirty="0" err="1">
                <a:solidFill>
                  <a:schemeClr val="bg1">
                    <a:lumMod val="95000"/>
                  </a:schemeClr>
                </a:solidFill>
              </a:rPr>
              <a:t>to</a:t>
            </a:r>
            <a:r>
              <a:rPr lang="de-DE" sz="1300" b="1" dirty="0">
                <a:solidFill>
                  <a:schemeClr val="bg1">
                    <a:lumMod val="95000"/>
                  </a:schemeClr>
                </a:solidFill>
              </a:rPr>
              <a:t> </a:t>
            </a:r>
            <a:r>
              <a:rPr lang="de-DE" sz="1300" b="1" dirty="0" err="1">
                <a:solidFill>
                  <a:schemeClr val="bg1">
                    <a:lumMod val="95000"/>
                  </a:schemeClr>
                </a:solidFill>
              </a:rPr>
              <a:t>our</a:t>
            </a:r>
            <a:r>
              <a:rPr lang="de-DE" sz="1300" b="1" dirty="0">
                <a:solidFill>
                  <a:schemeClr val="bg1">
                    <a:lumMod val="95000"/>
                  </a:schemeClr>
                </a:solidFill>
              </a:rPr>
              <a:t> </a:t>
            </a:r>
            <a:r>
              <a:rPr lang="de-DE" sz="1300" b="1" dirty="0" err="1">
                <a:solidFill>
                  <a:schemeClr val="bg1">
                    <a:lumMod val="95000"/>
                  </a:schemeClr>
                </a:solidFill>
              </a:rPr>
              <a:t>most</a:t>
            </a:r>
            <a:r>
              <a:rPr lang="de-DE" sz="1300" b="1" dirty="0">
                <a:solidFill>
                  <a:schemeClr val="bg1">
                    <a:lumMod val="95000"/>
                  </a:schemeClr>
                </a:solidFill>
              </a:rPr>
              <a:t> </a:t>
            </a:r>
            <a:r>
              <a:rPr lang="de-DE" sz="1300" b="1" dirty="0" err="1">
                <a:solidFill>
                  <a:schemeClr val="bg1">
                    <a:lumMod val="95000"/>
                  </a:schemeClr>
                </a:solidFill>
              </a:rPr>
              <a:t>valuable</a:t>
            </a:r>
            <a:r>
              <a:rPr lang="de-DE" sz="1300" b="1" dirty="0">
                <a:solidFill>
                  <a:schemeClr val="bg1">
                    <a:lumMod val="95000"/>
                  </a:schemeClr>
                </a:solidFill>
              </a:rPr>
              <a:t> </a:t>
            </a:r>
            <a:r>
              <a:rPr lang="de-DE" sz="1300" b="1" dirty="0" err="1">
                <a:solidFill>
                  <a:schemeClr val="bg1">
                    <a:lumMod val="95000"/>
                  </a:schemeClr>
                </a:solidFill>
              </a:rPr>
              <a:t>clients</a:t>
            </a:r>
            <a:r>
              <a:rPr lang="de-DE" sz="1300" b="1" dirty="0">
                <a:solidFill>
                  <a:schemeClr val="bg1">
                    <a:lumMod val="95000"/>
                  </a:schemeClr>
                </a:solidFill>
              </a:rPr>
              <a:t>! This </a:t>
            </a:r>
            <a:r>
              <a:rPr lang="de-DE" sz="1300" b="1" dirty="0" err="1">
                <a:solidFill>
                  <a:schemeClr val="bg1">
                    <a:lumMod val="95000"/>
                  </a:schemeClr>
                </a:solidFill>
              </a:rPr>
              <a:t>reward</a:t>
            </a:r>
            <a:r>
              <a:rPr lang="de-DE" sz="1300" b="1" dirty="0">
                <a:solidFill>
                  <a:schemeClr val="bg1">
                    <a:lumMod val="95000"/>
                  </a:schemeClr>
                </a:solidFill>
              </a:rPr>
              <a:t> </a:t>
            </a:r>
            <a:r>
              <a:rPr lang="de-DE" sz="1300" b="1" dirty="0" err="1">
                <a:solidFill>
                  <a:schemeClr val="bg1">
                    <a:lumMod val="95000"/>
                  </a:schemeClr>
                </a:solidFill>
              </a:rPr>
              <a:t>goes</a:t>
            </a:r>
            <a:r>
              <a:rPr lang="de-DE" sz="1300" b="1" dirty="0">
                <a:solidFill>
                  <a:schemeClr val="bg1">
                    <a:lumMod val="95000"/>
                  </a:schemeClr>
                </a:solidFill>
              </a:rPr>
              <a:t> </a:t>
            </a:r>
            <a:r>
              <a:rPr lang="de-DE" sz="1300" b="1" dirty="0" err="1">
                <a:solidFill>
                  <a:schemeClr val="bg1">
                    <a:lumMod val="95000"/>
                  </a:schemeClr>
                </a:solidFill>
              </a:rPr>
              <a:t>to</a:t>
            </a:r>
            <a:r>
              <a:rPr lang="de-DE" sz="1300" b="1" dirty="0">
                <a:solidFill>
                  <a:schemeClr val="bg1">
                    <a:lumMod val="95000"/>
                  </a:schemeClr>
                </a:solidFill>
              </a:rPr>
              <a:t>:</a:t>
            </a:r>
          </a:p>
          <a:p>
            <a:pPr marL="285750" indent="-285750">
              <a:spcAft>
                <a:spcPts val="600"/>
              </a:spcAft>
              <a:buFont typeface="Arial" panose="020B0604020202020204" pitchFamily="34" charset="0"/>
              <a:buChar char="•"/>
            </a:pPr>
            <a:r>
              <a:rPr lang="de-DE" sz="1300" dirty="0">
                <a:solidFill>
                  <a:schemeClr val="bg1">
                    <a:lumMod val="95000"/>
                  </a:schemeClr>
                </a:solidFill>
              </a:rPr>
              <a:t>Eleanor </a:t>
            </a:r>
            <a:r>
              <a:rPr lang="de-DE" sz="1300" dirty="0" err="1">
                <a:solidFill>
                  <a:schemeClr val="bg1">
                    <a:lumMod val="95000"/>
                  </a:schemeClr>
                </a:solidFill>
              </a:rPr>
              <a:t>from</a:t>
            </a:r>
            <a:r>
              <a:rPr lang="de-DE" sz="1300" dirty="0">
                <a:solidFill>
                  <a:schemeClr val="bg1">
                    <a:lumMod val="95000"/>
                  </a:schemeClr>
                </a:solidFill>
              </a:rPr>
              <a:t> Saint-Denis, </a:t>
            </a:r>
            <a:r>
              <a:rPr lang="de-DE" sz="1300" dirty="0" err="1">
                <a:solidFill>
                  <a:schemeClr val="bg1">
                    <a:lumMod val="95000"/>
                  </a:schemeClr>
                </a:solidFill>
              </a:rPr>
              <a:t>Runion</a:t>
            </a:r>
            <a:r>
              <a:rPr lang="de-DE" sz="1300" dirty="0">
                <a:solidFill>
                  <a:schemeClr val="bg1">
                    <a:lumMod val="95000"/>
                  </a:schemeClr>
                </a:solidFill>
              </a:rPr>
              <a:t> </a:t>
            </a:r>
            <a:r>
              <a:rPr lang="de-DE" sz="1300" dirty="0" err="1">
                <a:solidFill>
                  <a:schemeClr val="bg1">
                    <a:lumMod val="95000"/>
                  </a:schemeClr>
                </a:solidFill>
              </a:rPr>
              <a:t>with</a:t>
            </a:r>
            <a:r>
              <a:rPr lang="de-DE" sz="1300" dirty="0">
                <a:solidFill>
                  <a:schemeClr val="bg1">
                    <a:lumMod val="95000"/>
                  </a:schemeClr>
                </a:solidFill>
              </a:rPr>
              <a:t> total </a:t>
            </a:r>
            <a:r>
              <a:rPr lang="de-DE" sz="1300" dirty="0" err="1">
                <a:solidFill>
                  <a:schemeClr val="bg1">
                    <a:lumMod val="95000"/>
                  </a:schemeClr>
                </a:solidFill>
              </a:rPr>
              <a:t>amount</a:t>
            </a:r>
            <a:r>
              <a:rPr lang="de-DE" sz="1300" dirty="0">
                <a:solidFill>
                  <a:schemeClr val="bg1">
                    <a:lumMod val="95000"/>
                  </a:schemeClr>
                </a:solidFill>
              </a:rPr>
              <a:t> </a:t>
            </a:r>
            <a:r>
              <a:rPr lang="de-DE" sz="1300" dirty="0" err="1">
                <a:solidFill>
                  <a:schemeClr val="bg1">
                    <a:lumMod val="95000"/>
                  </a:schemeClr>
                </a:solidFill>
              </a:rPr>
              <a:t>paid</a:t>
            </a:r>
            <a:r>
              <a:rPr lang="de-DE" sz="1300" dirty="0">
                <a:solidFill>
                  <a:schemeClr val="bg1">
                    <a:lumMod val="95000"/>
                  </a:schemeClr>
                </a:solidFill>
              </a:rPr>
              <a:t>: 211.55 USD</a:t>
            </a:r>
          </a:p>
          <a:p>
            <a:pPr marL="285750" indent="-285750">
              <a:spcAft>
                <a:spcPts val="600"/>
              </a:spcAft>
              <a:buFont typeface="Arial" panose="020B0604020202020204" pitchFamily="34" charset="0"/>
              <a:buChar char="•"/>
            </a:pPr>
            <a:r>
              <a:rPr lang="de-DE" sz="1300" dirty="0">
                <a:solidFill>
                  <a:schemeClr val="bg1">
                    <a:lumMod val="95000"/>
                  </a:schemeClr>
                </a:solidFill>
              </a:rPr>
              <a:t>Karl </a:t>
            </a:r>
            <a:r>
              <a:rPr lang="de-DE" sz="1300" dirty="0" err="1">
                <a:solidFill>
                  <a:schemeClr val="bg1">
                    <a:lumMod val="95000"/>
                  </a:schemeClr>
                </a:solidFill>
              </a:rPr>
              <a:t>from</a:t>
            </a:r>
            <a:r>
              <a:rPr lang="de-DE" sz="1300" dirty="0">
                <a:solidFill>
                  <a:schemeClr val="bg1">
                    <a:lumMod val="95000"/>
                  </a:schemeClr>
                </a:solidFill>
              </a:rPr>
              <a:t> Cape Coral, United States </a:t>
            </a:r>
            <a:r>
              <a:rPr lang="de-DE" sz="1300" dirty="0" err="1">
                <a:solidFill>
                  <a:schemeClr val="bg1">
                    <a:lumMod val="95000"/>
                  </a:schemeClr>
                </a:solidFill>
              </a:rPr>
              <a:t>with</a:t>
            </a:r>
            <a:r>
              <a:rPr lang="de-DE" sz="1300" dirty="0">
                <a:solidFill>
                  <a:schemeClr val="bg1">
                    <a:lumMod val="95000"/>
                  </a:schemeClr>
                </a:solidFill>
              </a:rPr>
              <a:t> total </a:t>
            </a:r>
            <a:r>
              <a:rPr lang="de-DE" sz="1300" dirty="0" err="1">
                <a:solidFill>
                  <a:schemeClr val="bg1">
                    <a:lumMod val="95000"/>
                  </a:schemeClr>
                </a:solidFill>
              </a:rPr>
              <a:t>amount</a:t>
            </a:r>
            <a:r>
              <a:rPr lang="de-DE" sz="1300" dirty="0">
                <a:solidFill>
                  <a:schemeClr val="bg1">
                    <a:lumMod val="95000"/>
                  </a:schemeClr>
                </a:solidFill>
              </a:rPr>
              <a:t> </a:t>
            </a:r>
            <a:r>
              <a:rPr lang="de-DE" sz="1300" dirty="0" err="1">
                <a:solidFill>
                  <a:schemeClr val="bg1">
                    <a:lumMod val="95000"/>
                  </a:schemeClr>
                </a:solidFill>
              </a:rPr>
              <a:t>paid</a:t>
            </a:r>
            <a:r>
              <a:rPr lang="de-DE" sz="1300" dirty="0">
                <a:solidFill>
                  <a:schemeClr val="bg1">
                    <a:lumMod val="95000"/>
                  </a:schemeClr>
                </a:solidFill>
              </a:rPr>
              <a:t>: 208.58 USD</a:t>
            </a:r>
          </a:p>
          <a:p>
            <a:pPr marL="285750" indent="-285750">
              <a:spcAft>
                <a:spcPts val="600"/>
              </a:spcAft>
              <a:buFont typeface="Arial" panose="020B0604020202020204" pitchFamily="34" charset="0"/>
              <a:buChar char="•"/>
            </a:pPr>
            <a:r>
              <a:rPr lang="de-DE" sz="1300" dirty="0">
                <a:solidFill>
                  <a:schemeClr val="bg1">
                    <a:lumMod val="95000"/>
                  </a:schemeClr>
                </a:solidFill>
              </a:rPr>
              <a:t>Marion </a:t>
            </a:r>
            <a:r>
              <a:rPr lang="de-DE" sz="1300" dirty="0" err="1">
                <a:solidFill>
                  <a:schemeClr val="bg1">
                    <a:lumMod val="95000"/>
                  </a:schemeClr>
                </a:solidFill>
              </a:rPr>
              <a:t>from</a:t>
            </a:r>
            <a:r>
              <a:rPr lang="de-DE" sz="1300" dirty="0">
                <a:solidFill>
                  <a:schemeClr val="bg1">
                    <a:lumMod val="95000"/>
                  </a:schemeClr>
                </a:solidFill>
              </a:rPr>
              <a:t> Santa </a:t>
            </a:r>
            <a:r>
              <a:rPr lang="de-DE" sz="1300" dirty="0" err="1">
                <a:solidFill>
                  <a:schemeClr val="bg1">
                    <a:lumMod val="95000"/>
                  </a:schemeClr>
                </a:solidFill>
              </a:rPr>
              <a:t>Brbara</a:t>
            </a:r>
            <a:r>
              <a:rPr lang="de-DE" sz="1300" dirty="0">
                <a:solidFill>
                  <a:schemeClr val="bg1">
                    <a:lumMod val="95000"/>
                  </a:schemeClr>
                </a:solidFill>
              </a:rPr>
              <a:t> </a:t>
            </a:r>
            <a:r>
              <a:rPr lang="de-DE" sz="1300" dirty="0" err="1">
                <a:solidFill>
                  <a:schemeClr val="bg1">
                    <a:lumMod val="95000"/>
                  </a:schemeClr>
                </a:solidFill>
              </a:rPr>
              <a:t>dOeste</a:t>
            </a:r>
            <a:r>
              <a:rPr lang="de-DE" sz="1300" dirty="0">
                <a:solidFill>
                  <a:schemeClr val="bg1">
                    <a:lumMod val="95000"/>
                  </a:schemeClr>
                </a:solidFill>
              </a:rPr>
              <a:t>, Brazil </a:t>
            </a:r>
            <a:r>
              <a:rPr lang="de-DE" sz="1300" dirty="0" err="1">
                <a:solidFill>
                  <a:schemeClr val="bg1">
                    <a:lumMod val="95000"/>
                  </a:schemeClr>
                </a:solidFill>
              </a:rPr>
              <a:t>with</a:t>
            </a:r>
            <a:r>
              <a:rPr lang="de-DE" sz="1300" dirty="0">
                <a:solidFill>
                  <a:schemeClr val="bg1">
                    <a:lumMod val="95000"/>
                  </a:schemeClr>
                </a:solidFill>
              </a:rPr>
              <a:t> total </a:t>
            </a:r>
            <a:r>
              <a:rPr lang="de-DE" sz="1300" dirty="0" err="1">
                <a:solidFill>
                  <a:schemeClr val="bg1">
                    <a:lumMod val="95000"/>
                  </a:schemeClr>
                </a:solidFill>
              </a:rPr>
              <a:t>amount</a:t>
            </a:r>
            <a:r>
              <a:rPr lang="de-DE" sz="1300" dirty="0">
                <a:solidFill>
                  <a:schemeClr val="bg1">
                    <a:lumMod val="95000"/>
                  </a:schemeClr>
                </a:solidFill>
              </a:rPr>
              <a:t> </a:t>
            </a:r>
            <a:r>
              <a:rPr lang="de-DE" sz="1300" dirty="0" err="1">
                <a:solidFill>
                  <a:schemeClr val="bg1">
                    <a:lumMod val="95000"/>
                  </a:schemeClr>
                </a:solidFill>
              </a:rPr>
              <a:t>paid</a:t>
            </a:r>
            <a:r>
              <a:rPr lang="de-DE" sz="1300" dirty="0">
                <a:solidFill>
                  <a:schemeClr val="bg1">
                    <a:lumMod val="95000"/>
                  </a:schemeClr>
                </a:solidFill>
              </a:rPr>
              <a:t>: 194.61 USD</a:t>
            </a:r>
          </a:p>
          <a:p>
            <a:pPr marL="285750" indent="-285750">
              <a:spcAft>
                <a:spcPts val="600"/>
              </a:spcAft>
              <a:buFont typeface="Arial" panose="020B0604020202020204" pitchFamily="34" charset="0"/>
              <a:buChar char="•"/>
            </a:pPr>
            <a:r>
              <a:rPr lang="de-DE" sz="1300" dirty="0">
                <a:solidFill>
                  <a:schemeClr val="bg1">
                    <a:lumMod val="95000"/>
                  </a:schemeClr>
                </a:solidFill>
              </a:rPr>
              <a:t>Rhonda </a:t>
            </a:r>
            <a:r>
              <a:rPr lang="de-DE" sz="1300" dirty="0" err="1">
                <a:solidFill>
                  <a:schemeClr val="bg1">
                    <a:lumMod val="95000"/>
                  </a:schemeClr>
                </a:solidFill>
              </a:rPr>
              <a:t>from</a:t>
            </a:r>
            <a:r>
              <a:rPr lang="de-DE" sz="1300" dirty="0">
                <a:solidFill>
                  <a:schemeClr val="bg1">
                    <a:lumMod val="95000"/>
                  </a:schemeClr>
                </a:solidFill>
              </a:rPr>
              <a:t> Apeldoorn, </a:t>
            </a:r>
            <a:r>
              <a:rPr lang="de-DE" sz="1300" dirty="0" err="1">
                <a:solidFill>
                  <a:schemeClr val="bg1">
                    <a:lumMod val="95000"/>
                  </a:schemeClr>
                </a:solidFill>
              </a:rPr>
              <a:t>Netherlands</a:t>
            </a:r>
            <a:r>
              <a:rPr lang="de-DE" sz="1300" dirty="0">
                <a:solidFill>
                  <a:schemeClr val="bg1">
                    <a:lumMod val="95000"/>
                  </a:schemeClr>
                </a:solidFill>
              </a:rPr>
              <a:t> </a:t>
            </a:r>
            <a:r>
              <a:rPr lang="de-DE" sz="1300" dirty="0" err="1">
                <a:solidFill>
                  <a:schemeClr val="bg1">
                    <a:lumMod val="95000"/>
                  </a:schemeClr>
                </a:solidFill>
              </a:rPr>
              <a:t>with</a:t>
            </a:r>
            <a:r>
              <a:rPr lang="de-DE" sz="1300" dirty="0">
                <a:solidFill>
                  <a:schemeClr val="bg1">
                    <a:lumMod val="95000"/>
                  </a:schemeClr>
                </a:solidFill>
              </a:rPr>
              <a:t> total </a:t>
            </a:r>
            <a:r>
              <a:rPr lang="de-DE" sz="1300" dirty="0" err="1">
                <a:solidFill>
                  <a:schemeClr val="bg1">
                    <a:lumMod val="95000"/>
                  </a:schemeClr>
                </a:solidFill>
              </a:rPr>
              <a:t>amount</a:t>
            </a:r>
            <a:r>
              <a:rPr lang="de-DE" sz="1300" dirty="0">
                <a:solidFill>
                  <a:schemeClr val="bg1">
                    <a:lumMod val="95000"/>
                  </a:schemeClr>
                </a:solidFill>
              </a:rPr>
              <a:t> </a:t>
            </a:r>
            <a:r>
              <a:rPr lang="de-DE" sz="1300" dirty="0" err="1">
                <a:solidFill>
                  <a:schemeClr val="bg1">
                    <a:lumMod val="95000"/>
                  </a:schemeClr>
                </a:solidFill>
              </a:rPr>
              <a:t>paid</a:t>
            </a:r>
            <a:r>
              <a:rPr lang="de-DE" sz="1300" dirty="0">
                <a:solidFill>
                  <a:schemeClr val="bg1">
                    <a:lumMod val="95000"/>
                  </a:schemeClr>
                </a:solidFill>
              </a:rPr>
              <a:t>: 191.62 USD</a:t>
            </a:r>
          </a:p>
          <a:p>
            <a:pPr marL="285750" indent="-285750">
              <a:spcAft>
                <a:spcPts val="600"/>
              </a:spcAft>
              <a:buFont typeface="Arial" panose="020B0604020202020204" pitchFamily="34" charset="0"/>
              <a:buChar char="•"/>
            </a:pPr>
            <a:r>
              <a:rPr lang="de-DE" sz="1300" dirty="0">
                <a:solidFill>
                  <a:schemeClr val="bg1">
                    <a:lumMod val="95000"/>
                  </a:schemeClr>
                </a:solidFill>
              </a:rPr>
              <a:t>Clara </a:t>
            </a:r>
            <a:r>
              <a:rPr lang="de-DE" sz="1300" dirty="0" err="1">
                <a:solidFill>
                  <a:schemeClr val="bg1">
                    <a:lumMod val="95000"/>
                  </a:schemeClr>
                </a:solidFill>
              </a:rPr>
              <a:t>from</a:t>
            </a:r>
            <a:r>
              <a:rPr lang="de-DE" sz="1300" dirty="0">
                <a:solidFill>
                  <a:schemeClr val="bg1">
                    <a:lumMod val="95000"/>
                  </a:schemeClr>
                </a:solidFill>
              </a:rPr>
              <a:t> </a:t>
            </a:r>
            <a:r>
              <a:rPr lang="de-DE" sz="1300" dirty="0" err="1">
                <a:solidFill>
                  <a:schemeClr val="bg1">
                    <a:lumMod val="95000"/>
                  </a:schemeClr>
                </a:solidFill>
              </a:rPr>
              <a:t>Molodetno</a:t>
            </a:r>
            <a:r>
              <a:rPr lang="de-DE" sz="1300" dirty="0">
                <a:solidFill>
                  <a:schemeClr val="bg1">
                    <a:lumMod val="95000"/>
                  </a:schemeClr>
                </a:solidFill>
              </a:rPr>
              <a:t>, Belarus </a:t>
            </a:r>
            <a:r>
              <a:rPr lang="de-DE" sz="1300" dirty="0" err="1">
                <a:solidFill>
                  <a:schemeClr val="bg1">
                    <a:lumMod val="95000"/>
                  </a:schemeClr>
                </a:solidFill>
              </a:rPr>
              <a:t>with</a:t>
            </a:r>
            <a:r>
              <a:rPr lang="de-DE" sz="1300" dirty="0">
                <a:solidFill>
                  <a:schemeClr val="bg1">
                    <a:lumMod val="95000"/>
                  </a:schemeClr>
                </a:solidFill>
              </a:rPr>
              <a:t> total </a:t>
            </a:r>
            <a:r>
              <a:rPr lang="de-DE" sz="1300" dirty="0" err="1">
                <a:solidFill>
                  <a:schemeClr val="bg1">
                    <a:lumMod val="95000"/>
                  </a:schemeClr>
                </a:solidFill>
              </a:rPr>
              <a:t>amount</a:t>
            </a:r>
            <a:r>
              <a:rPr lang="de-DE" sz="1300" dirty="0">
                <a:solidFill>
                  <a:schemeClr val="bg1">
                    <a:lumMod val="95000"/>
                  </a:schemeClr>
                </a:solidFill>
              </a:rPr>
              <a:t> </a:t>
            </a:r>
            <a:r>
              <a:rPr lang="de-DE" sz="1300" dirty="0" err="1">
                <a:solidFill>
                  <a:schemeClr val="bg1">
                    <a:lumMod val="95000"/>
                  </a:schemeClr>
                </a:solidFill>
              </a:rPr>
              <a:t>paid</a:t>
            </a:r>
            <a:r>
              <a:rPr lang="de-DE" sz="1300" dirty="0">
                <a:solidFill>
                  <a:schemeClr val="bg1">
                    <a:lumMod val="95000"/>
                  </a:schemeClr>
                </a:solidFill>
              </a:rPr>
              <a:t>: 189.6 USD</a:t>
            </a:r>
          </a:p>
        </p:txBody>
      </p:sp>
      <p:sp>
        <p:nvSpPr>
          <p:cNvPr id="3" name="Sprechblase: rechteckig mit abgerundeten Ecken 2">
            <a:extLst>
              <a:ext uri="{FF2B5EF4-FFF2-40B4-BE49-F238E27FC236}">
                <a16:creationId xmlns:a16="http://schemas.microsoft.com/office/drawing/2014/main" id="{CA04AA5F-0ED7-057B-63E6-4A522689474A}"/>
              </a:ext>
            </a:extLst>
          </p:cNvPr>
          <p:cNvSpPr/>
          <p:nvPr/>
        </p:nvSpPr>
        <p:spPr>
          <a:xfrm>
            <a:off x="8098972" y="2538499"/>
            <a:ext cx="713432" cy="505849"/>
          </a:xfrm>
          <a:prstGeom prst="wedgeRoundRectCallout">
            <a:avLst>
              <a:gd name="adj1" fmla="val -67529"/>
              <a:gd name="adj2" fmla="val 30972"/>
              <a:gd name="adj3" fmla="val 16667"/>
            </a:avLst>
          </a:prstGeom>
          <a:noFill/>
          <a:ln>
            <a:solidFill>
              <a:srgbClr val="FF9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a:t>China: 53</a:t>
            </a:r>
          </a:p>
        </p:txBody>
      </p:sp>
      <p:sp>
        <p:nvSpPr>
          <p:cNvPr id="4" name="Sprechblase: rechteckig mit abgerundeten Ecken 3">
            <a:extLst>
              <a:ext uri="{FF2B5EF4-FFF2-40B4-BE49-F238E27FC236}">
                <a16:creationId xmlns:a16="http://schemas.microsoft.com/office/drawing/2014/main" id="{DE49AB66-757E-96D9-2E34-26AA72CA0D1D}"/>
              </a:ext>
            </a:extLst>
          </p:cNvPr>
          <p:cNvSpPr/>
          <p:nvPr/>
        </p:nvSpPr>
        <p:spPr>
          <a:xfrm>
            <a:off x="6611816" y="4058536"/>
            <a:ext cx="813916" cy="412980"/>
          </a:xfrm>
          <a:prstGeom prst="wedgeRoundRectCallout">
            <a:avLst>
              <a:gd name="adj1" fmla="val 11171"/>
              <a:gd name="adj2" fmla="val -102993"/>
              <a:gd name="adj3" fmla="val 16667"/>
            </a:avLst>
          </a:prstGeom>
          <a:noFill/>
          <a:ln>
            <a:solidFill>
              <a:srgbClr val="FF9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a:t>India: 60</a:t>
            </a:r>
          </a:p>
        </p:txBody>
      </p:sp>
      <p:sp>
        <p:nvSpPr>
          <p:cNvPr id="5" name="Sprechblase: rechteckig mit abgerundeten Ecken 4">
            <a:extLst>
              <a:ext uri="{FF2B5EF4-FFF2-40B4-BE49-F238E27FC236}">
                <a16:creationId xmlns:a16="http://schemas.microsoft.com/office/drawing/2014/main" id="{71AB23A1-009A-C6E8-6E0A-10D26C3E74FB}"/>
              </a:ext>
            </a:extLst>
          </p:cNvPr>
          <p:cNvSpPr/>
          <p:nvPr/>
        </p:nvSpPr>
        <p:spPr>
          <a:xfrm>
            <a:off x="1346481" y="2178776"/>
            <a:ext cx="602900" cy="505849"/>
          </a:xfrm>
          <a:prstGeom prst="wedgeRoundRectCallout">
            <a:avLst>
              <a:gd name="adj1" fmla="val -79075"/>
              <a:gd name="adj2" fmla="val 55757"/>
              <a:gd name="adj3" fmla="val 16667"/>
            </a:avLst>
          </a:prstGeom>
          <a:noFill/>
          <a:ln>
            <a:solidFill>
              <a:srgbClr val="FF9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a:t>USA: 36</a:t>
            </a:r>
          </a:p>
        </p:txBody>
      </p:sp>
    </p:spTree>
    <p:extLst>
      <p:ext uri="{BB962C8B-B14F-4D97-AF65-F5344CB8AC3E}">
        <p14:creationId xmlns:p14="http://schemas.microsoft.com/office/powerpoint/2010/main" val="2868125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4FBCD3AE-B08C-7284-8CF3-B4F4C5F77252}"/>
              </a:ext>
            </a:extLst>
          </p:cNvPr>
          <p:cNvPicPr>
            <a:picLocks noChangeAspect="1"/>
          </p:cNvPicPr>
          <p:nvPr/>
        </p:nvPicPr>
        <p:blipFill>
          <a:blip r:embed="rId3"/>
          <a:srcRect r="6724"/>
          <a:stretch>
            <a:fillRect/>
          </a:stretch>
        </p:blipFill>
        <p:spPr>
          <a:xfrm>
            <a:off x="0" y="0"/>
            <a:ext cx="12192000" cy="6876000"/>
          </a:xfrm>
          <a:custGeom>
            <a:avLst/>
            <a:gdLst>
              <a:gd name="connsiteX0" fmla="*/ 0 w 12192000"/>
              <a:gd name="connsiteY0" fmla="*/ 0 h 6876000"/>
              <a:gd name="connsiteX1" fmla="*/ 12192000 w 12192000"/>
              <a:gd name="connsiteY1" fmla="*/ 0 h 6876000"/>
              <a:gd name="connsiteX2" fmla="*/ 12192000 w 12192000"/>
              <a:gd name="connsiteY2" fmla="*/ 6876000 h 6876000"/>
              <a:gd name="connsiteX3" fmla="*/ 0 w 12192000"/>
              <a:gd name="connsiteY3" fmla="*/ 6876000 h 6876000"/>
            </a:gdLst>
            <a:ahLst/>
            <a:cxnLst>
              <a:cxn ang="0">
                <a:pos x="connsiteX0" y="connsiteY0"/>
              </a:cxn>
              <a:cxn ang="0">
                <a:pos x="connsiteX1" y="connsiteY1"/>
              </a:cxn>
              <a:cxn ang="0">
                <a:pos x="connsiteX2" y="connsiteY2"/>
              </a:cxn>
              <a:cxn ang="0">
                <a:pos x="connsiteX3" y="connsiteY3"/>
              </a:cxn>
            </a:cxnLst>
            <a:rect l="l" t="t" r="r" b="b"/>
            <a:pathLst>
              <a:path w="12192000" h="6876000">
                <a:moveTo>
                  <a:pt x="0" y="0"/>
                </a:moveTo>
                <a:lnTo>
                  <a:pt x="12192000" y="0"/>
                </a:lnTo>
                <a:lnTo>
                  <a:pt x="12192000" y="6876000"/>
                </a:lnTo>
                <a:lnTo>
                  <a:pt x="0" y="6876000"/>
                </a:lnTo>
                <a:close/>
              </a:path>
            </a:pathLst>
          </a:custGeom>
        </p:spPr>
      </p:pic>
      <p:sp>
        <p:nvSpPr>
          <p:cNvPr id="8" name="Textfeld 7">
            <a:extLst>
              <a:ext uri="{FF2B5EF4-FFF2-40B4-BE49-F238E27FC236}">
                <a16:creationId xmlns:a16="http://schemas.microsoft.com/office/drawing/2014/main" id="{76B509D6-56CA-91A0-1747-3D33E0493B52}"/>
              </a:ext>
            </a:extLst>
          </p:cNvPr>
          <p:cNvSpPr txBox="1"/>
          <p:nvPr/>
        </p:nvSpPr>
        <p:spPr>
          <a:xfrm>
            <a:off x="193435" y="254717"/>
            <a:ext cx="8630525" cy="694482"/>
          </a:xfrm>
          <a:prstGeom prst="rect">
            <a:avLst/>
          </a:prstGeom>
          <a:solidFill>
            <a:srgbClr val="FCFCFE">
              <a:alpha val="87000"/>
            </a:srgbClr>
          </a:solidFill>
        </p:spPr>
        <p:txBody>
          <a:bodyPr vert="horz" lIns="91440" tIns="45720" rIns="91440" bIns="45720" rtlCol="0" anchor="ctr" anchorCtr="0">
            <a:normAutofit fontScale="92500"/>
          </a:bodyPr>
          <a:lstStyle/>
          <a:p>
            <a:pPr>
              <a:lnSpc>
                <a:spcPct val="90000"/>
              </a:lnSpc>
              <a:spcBef>
                <a:spcPct val="0"/>
              </a:spcBef>
              <a:spcAft>
                <a:spcPts val="600"/>
              </a:spcAft>
            </a:pPr>
            <a:r>
              <a:rPr lang="en-US" sz="4400" b="1" dirty="0">
                <a:solidFill>
                  <a:srgbClr val="1A1820"/>
                </a:solidFill>
                <a:latin typeface="CordiaUPC" panose="020B0502040204020203" pitchFamily="34" charset="-34"/>
                <a:ea typeface="+mj-ea"/>
                <a:cs typeface="CordiaUPC" panose="020B0502040204020203" pitchFamily="34" charset="-34"/>
              </a:rPr>
              <a:t>Global revenue per Country: India and China are best.</a:t>
            </a:r>
            <a:endParaRPr lang="en-US" sz="4400" dirty="0">
              <a:solidFill>
                <a:srgbClr val="1A1820"/>
              </a:solidFill>
              <a:latin typeface="CordiaUPC" panose="020B0502040204020203" pitchFamily="34" charset="-34"/>
              <a:ea typeface="+mj-ea"/>
              <a:cs typeface="CordiaUPC" panose="020B0502040204020203" pitchFamily="34" charset="-34"/>
            </a:endParaRPr>
          </a:p>
        </p:txBody>
      </p:sp>
      <p:pic>
        <p:nvPicPr>
          <p:cNvPr id="10" name="Grafik 9">
            <a:extLst>
              <a:ext uri="{FF2B5EF4-FFF2-40B4-BE49-F238E27FC236}">
                <a16:creationId xmlns:a16="http://schemas.microsoft.com/office/drawing/2014/main" id="{BEBA0C09-CD18-E658-6995-9815BBE6953D}"/>
              </a:ext>
            </a:extLst>
          </p:cNvPr>
          <p:cNvPicPr>
            <a:picLocks noChangeAspect="1"/>
          </p:cNvPicPr>
          <p:nvPr/>
        </p:nvPicPr>
        <p:blipFill>
          <a:blip r:embed="rId4"/>
          <a:stretch>
            <a:fillRect/>
          </a:stretch>
        </p:blipFill>
        <p:spPr>
          <a:xfrm>
            <a:off x="10033635" y="5833110"/>
            <a:ext cx="2000250" cy="933450"/>
          </a:xfrm>
          <a:prstGeom prst="rect">
            <a:avLst/>
          </a:prstGeom>
        </p:spPr>
      </p:pic>
    </p:spTree>
    <p:extLst>
      <p:ext uri="{BB962C8B-B14F-4D97-AF65-F5344CB8AC3E}">
        <p14:creationId xmlns:p14="http://schemas.microsoft.com/office/powerpoint/2010/main" val="2690310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feld 17">
            <a:extLst>
              <a:ext uri="{FF2B5EF4-FFF2-40B4-BE49-F238E27FC236}">
                <a16:creationId xmlns:a16="http://schemas.microsoft.com/office/drawing/2014/main" id="{D14FB282-3029-289C-2452-7E709185C136}"/>
              </a:ext>
            </a:extLst>
          </p:cNvPr>
          <p:cNvSpPr txBox="1"/>
          <p:nvPr/>
        </p:nvSpPr>
        <p:spPr>
          <a:xfrm>
            <a:off x="193435" y="254717"/>
            <a:ext cx="11194365" cy="694482"/>
          </a:xfrm>
          <a:prstGeom prst="rect">
            <a:avLst/>
          </a:prstGeom>
        </p:spPr>
        <p:txBody>
          <a:bodyPr vert="horz" lIns="91440" tIns="45720" rIns="91440" bIns="45720" rtlCol="0" anchor="b" anchorCtr="0">
            <a:normAutofit lnSpcReduction="10000"/>
          </a:bodyPr>
          <a:lstStyle/>
          <a:p>
            <a:pPr>
              <a:lnSpc>
                <a:spcPct val="90000"/>
              </a:lnSpc>
              <a:spcBef>
                <a:spcPct val="0"/>
              </a:spcBef>
              <a:spcAft>
                <a:spcPts val="600"/>
              </a:spcAft>
            </a:pPr>
            <a:r>
              <a:rPr lang="en-US" sz="4400" b="1" dirty="0">
                <a:solidFill>
                  <a:srgbClr val="1A1820"/>
                </a:solidFill>
                <a:latin typeface="CordiaUPC" panose="020B0502040204020203" pitchFamily="34" charset="-34"/>
                <a:ea typeface="+mj-ea"/>
                <a:cs typeface="CordiaUPC" panose="020B0502040204020203" pitchFamily="34" charset="-34"/>
              </a:rPr>
              <a:t>BTW: Remind due clients to pay…</a:t>
            </a:r>
            <a:endParaRPr lang="en-US" sz="4400" dirty="0">
              <a:solidFill>
                <a:srgbClr val="1A1820"/>
              </a:solidFill>
              <a:latin typeface="CordiaUPC" panose="020B0502040204020203" pitchFamily="34" charset="-34"/>
              <a:ea typeface="+mj-ea"/>
              <a:cs typeface="CordiaUPC" panose="020B0502040204020203" pitchFamily="34" charset="-34"/>
            </a:endParaRPr>
          </a:p>
        </p:txBody>
      </p:sp>
      <p:sp>
        <p:nvSpPr>
          <p:cNvPr id="3" name="Textfeld 2">
            <a:extLst>
              <a:ext uri="{FF2B5EF4-FFF2-40B4-BE49-F238E27FC236}">
                <a16:creationId xmlns:a16="http://schemas.microsoft.com/office/drawing/2014/main" id="{F75CB714-34F3-85E9-3316-98E4377E9B61}"/>
              </a:ext>
            </a:extLst>
          </p:cNvPr>
          <p:cNvSpPr txBox="1"/>
          <p:nvPr/>
        </p:nvSpPr>
        <p:spPr>
          <a:xfrm>
            <a:off x="401463" y="1302147"/>
            <a:ext cx="10423649" cy="1985159"/>
          </a:xfrm>
          <a:prstGeom prst="rect">
            <a:avLst/>
          </a:prstGeom>
          <a:noFill/>
        </p:spPr>
        <p:txBody>
          <a:bodyPr wrap="square" rtlCol="0">
            <a:spAutoFit/>
          </a:bodyPr>
          <a:lstStyle>
            <a:defPPr>
              <a:defRPr lang="de-DE"/>
            </a:defPPr>
            <a:lvl1pPr>
              <a:spcAft>
                <a:spcPts val="600"/>
              </a:spcAft>
              <a:defRPr b="1"/>
            </a:lvl1pPr>
          </a:lstStyle>
          <a:p>
            <a:pPr marL="285750" indent="-285750">
              <a:buFont typeface="Arial" panose="020B0604020202020204" pitchFamily="34" charset="0"/>
              <a:buChar char="•"/>
            </a:pPr>
            <a:r>
              <a:rPr lang="en-US" b="0" dirty="0">
                <a:solidFill>
                  <a:srgbClr val="1A1820"/>
                </a:solidFill>
              </a:rPr>
              <a:t>There are 530 clients with in total 1452 rentals (9% of total count of rentals), worth about 4,300 USD of missing revenue, who have returned the movie, but don’t have matching payments in the database.</a:t>
            </a:r>
          </a:p>
          <a:p>
            <a:pPr marL="285750" indent="-285750">
              <a:buFont typeface="Arial" panose="020B0604020202020204" pitchFamily="34" charset="0"/>
              <a:buChar char="•"/>
            </a:pPr>
            <a:r>
              <a:rPr lang="en-US" b="0" dirty="0">
                <a:solidFill>
                  <a:srgbClr val="1A1820"/>
                </a:solidFill>
              </a:rPr>
              <a:t>Those clients need to be reminded. They are to be found in the Excel file (Appendix). </a:t>
            </a:r>
          </a:p>
          <a:p>
            <a:pPr marL="285750" indent="-285750">
              <a:buFont typeface="Arial" panose="020B0604020202020204" pitchFamily="34" charset="0"/>
              <a:buChar char="•"/>
            </a:pPr>
            <a:r>
              <a:rPr lang="en-US" dirty="0">
                <a:solidFill>
                  <a:srgbClr val="1A1820"/>
                </a:solidFill>
              </a:rPr>
              <a:t>For a smooth visualization with correct ratios, the visualization has it’s focus on complete rental procedures, that is with completed payments. </a:t>
            </a:r>
          </a:p>
          <a:p>
            <a:pPr marL="285750" indent="-285750">
              <a:buFont typeface="Arial" panose="020B0604020202020204" pitchFamily="34" charset="0"/>
              <a:buChar char="•"/>
            </a:pPr>
            <a:endParaRPr lang="en-US" b="0" dirty="0">
              <a:solidFill>
                <a:srgbClr val="1A1820"/>
              </a:solidFill>
            </a:endParaRPr>
          </a:p>
        </p:txBody>
      </p:sp>
    </p:spTree>
    <p:extLst>
      <p:ext uri="{BB962C8B-B14F-4D97-AF65-F5344CB8AC3E}">
        <p14:creationId xmlns:p14="http://schemas.microsoft.com/office/powerpoint/2010/main" val="3817899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378B16F-1720-30E8-7679-3C5E4869C5EC}"/>
              </a:ext>
            </a:extLst>
          </p:cNvPr>
          <p:cNvSpPr txBox="1"/>
          <p:nvPr/>
        </p:nvSpPr>
        <p:spPr>
          <a:xfrm>
            <a:off x="614223" y="1248697"/>
            <a:ext cx="9833548" cy="5293757"/>
          </a:xfrm>
          <a:prstGeom prst="rect">
            <a:avLst/>
          </a:prstGeom>
          <a:noFill/>
        </p:spPr>
        <p:txBody>
          <a:bodyPr wrap="square" rtlCol="0">
            <a:spAutoFit/>
          </a:bodyPr>
          <a:lstStyle>
            <a:defPPr>
              <a:defRPr lang="de-DE"/>
            </a:defPPr>
            <a:lvl1pPr marL="285750" indent="-285750">
              <a:spcAft>
                <a:spcPts val="600"/>
              </a:spcAft>
              <a:buFont typeface="Arial" panose="020B0604020202020204" pitchFamily="34" charset="0"/>
              <a:buChar char="•"/>
              <a:defRPr b="0">
                <a:solidFill>
                  <a:srgbClr val="1A1820"/>
                </a:solidFill>
              </a:defRPr>
            </a:lvl1pPr>
          </a:lstStyle>
          <a:p>
            <a:pPr marL="0" indent="0">
              <a:buNone/>
            </a:pPr>
            <a:r>
              <a:rPr lang="en-US" b="1" dirty="0"/>
              <a:t>Data related recommendations:</a:t>
            </a:r>
          </a:p>
          <a:p>
            <a:r>
              <a:rPr lang="en-US" dirty="0"/>
              <a:t>Check </a:t>
            </a:r>
            <a:r>
              <a:rPr lang="en-US" dirty="0" err="1"/>
              <a:t>licences</a:t>
            </a:r>
            <a:r>
              <a:rPr lang="en-US" dirty="0"/>
              <a:t> and copyrights for all movies, especially for most successful ones:  Telegraph Voyage, Zorro Ark, Wife Turn, etc.</a:t>
            </a:r>
          </a:p>
          <a:p>
            <a:r>
              <a:rPr lang="en-US" dirty="0"/>
              <a:t>Purchase additional </a:t>
            </a:r>
            <a:r>
              <a:rPr lang="en-US" dirty="0" err="1"/>
              <a:t>licences</a:t>
            </a:r>
            <a:r>
              <a:rPr lang="en-US" dirty="0"/>
              <a:t> from most popular categories: Sports, Animation and Action</a:t>
            </a:r>
          </a:p>
          <a:p>
            <a:r>
              <a:rPr lang="en-US" dirty="0"/>
              <a:t>Purchase additional </a:t>
            </a:r>
            <a:r>
              <a:rPr lang="en-US" dirty="0" err="1"/>
              <a:t>licences</a:t>
            </a:r>
            <a:r>
              <a:rPr lang="en-US" dirty="0"/>
              <a:t> from most popular ratings: PG-13</a:t>
            </a:r>
          </a:p>
          <a:p>
            <a:r>
              <a:rPr lang="en-US" dirty="0"/>
              <a:t>Consider increasing rental rates for R-rated movies</a:t>
            </a:r>
          </a:p>
          <a:p>
            <a:r>
              <a:rPr lang="en-US" dirty="0"/>
              <a:t>Boost marketing activities in countries with high customer base (India and China)</a:t>
            </a:r>
          </a:p>
          <a:p>
            <a:r>
              <a:rPr lang="en-US" dirty="0"/>
              <a:t>Reward clients, who spent high amounts, like free rentals when first logging in in their streaming account, etc.</a:t>
            </a:r>
          </a:p>
          <a:p>
            <a:endParaRPr lang="en-US" sz="1000" dirty="0"/>
          </a:p>
          <a:p>
            <a:pPr marL="0" indent="0">
              <a:buNone/>
            </a:pPr>
            <a:r>
              <a:rPr lang="en-US" b="1" dirty="0"/>
              <a:t>General recommendations and next steps:</a:t>
            </a:r>
          </a:p>
          <a:p>
            <a:pPr>
              <a:buFontTx/>
              <a:buChar char="-"/>
            </a:pPr>
            <a:r>
              <a:rPr lang="en-US" dirty="0"/>
              <a:t>Invest in stable and high-end software solutions. User Experience will be crucial.</a:t>
            </a:r>
          </a:p>
          <a:p>
            <a:pPr>
              <a:buFontTx/>
              <a:buChar char="-"/>
            </a:pPr>
            <a:r>
              <a:rPr lang="en-US" dirty="0"/>
              <a:t>Commit to a profound analysis of the competition to benchmark recommendations from this analysis, that is after all run on only 599 clients. The potential client base is much bigger and the company will have to adapt to different demands and preferences, than those from current regular customers.</a:t>
            </a:r>
          </a:p>
        </p:txBody>
      </p:sp>
      <p:sp>
        <p:nvSpPr>
          <p:cNvPr id="4" name="Textfeld 3">
            <a:extLst>
              <a:ext uri="{FF2B5EF4-FFF2-40B4-BE49-F238E27FC236}">
                <a16:creationId xmlns:a16="http://schemas.microsoft.com/office/drawing/2014/main" id="{28FB1A0F-95DC-EC68-1186-575B1716D2CD}"/>
              </a:ext>
            </a:extLst>
          </p:cNvPr>
          <p:cNvSpPr txBox="1"/>
          <p:nvPr/>
        </p:nvSpPr>
        <p:spPr>
          <a:xfrm>
            <a:off x="193435" y="254717"/>
            <a:ext cx="11194365" cy="694482"/>
          </a:xfrm>
          <a:prstGeom prst="rect">
            <a:avLst/>
          </a:prstGeom>
        </p:spPr>
        <p:txBody>
          <a:bodyPr vert="horz" lIns="91440" tIns="45720" rIns="91440" bIns="45720" rtlCol="0" anchor="b" anchorCtr="0">
            <a:normAutofit lnSpcReduction="10000"/>
          </a:bodyPr>
          <a:lstStyle/>
          <a:p>
            <a:pPr>
              <a:lnSpc>
                <a:spcPct val="90000"/>
              </a:lnSpc>
              <a:spcBef>
                <a:spcPct val="0"/>
              </a:spcBef>
              <a:spcAft>
                <a:spcPts val="600"/>
              </a:spcAft>
            </a:pPr>
            <a:r>
              <a:rPr lang="en-US" sz="4400" b="1" dirty="0">
                <a:solidFill>
                  <a:srgbClr val="1A1820"/>
                </a:solidFill>
                <a:latin typeface="CordiaUPC" panose="020B0502040204020203" pitchFamily="34" charset="-34"/>
                <a:ea typeface="+mj-ea"/>
                <a:cs typeface="CordiaUPC" panose="020B0502040204020203" pitchFamily="34" charset="-34"/>
              </a:rPr>
              <a:t>Recommendations to start the streaming business</a:t>
            </a:r>
            <a:endParaRPr lang="en-US" sz="4400" dirty="0">
              <a:solidFill>
                <a:srgbClr val="1A1820"/>
              </a:solidFill>
              <a:latin typeface="CordiaUPC" panose="020B0502040204020203" pitchFamily="34" charset="-34"/>
              <a:ea typeface="+mj-ea"/>
              <a:cs typeface="CordiaUPC" panose="020B0502040204020203" pitchFamily="34" charset="-34"/>
            </a:endParaRPr>
          </a:p>
        </p:txBody>
      </p:sp>
    </p:spTree>
    <p:extLst>
      <p:ext uri="{BB962C8B-B14F-4D97-AF65-F5344CB8AC3E}">
        <p14:creationId xmlns:p14="http://schemas.microsoft.com/office/powerpoint/2010/main" val="1788815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AFE"/>
        </a:solidFill>
        <a:effectLst/>
      </p:bgPr>
    </p:bg>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047A6DB-1187-B00B-E696-63AA3491290F}"/>
              </a:ext>
            </a:extLst>
          </p:cNvPr>
          <p:cNvSpPr txBox="1"/>
          <p:nvPr/>
        </p:nvSpPr>
        <p:spPr>
          <a:xfrm>
            <a:off x="1146865" y="1029398"/>
            <a:ext cx="4683321" cy="214884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b="1" dirty="0">
                <a:solidFill>
                  <a:srgbClr val="1A1820"/>
                </a:solidFill>
                <a:latin typeface="+mj-lt"/>
                <a:ea typeface="+mj-ea"/>
                <a:cs typeface="+mj-cs"/>
              </a:rPr>
              <a:t>THANK YOU!</a:t>
            </a:r>
            <a:endParaRPr lang="en-US" sz="4400" dirty="0">
              <a:solidFill>
                <a:srgbClr val="1A1820"/>
              </a:solidFill>
              <a:latin typeface="+mj-lt"/>
              <a:ea typeface="+mj-ea"/>
              <a:cs typeface="+mj-cs"/>
            </a:endParaRPr>
          </a:p>
        </p:txBody>
      </p:sp>
      <p:pic>
        <p:nvPicPr>
          <p:cNvPr id="5" name="Grafik 4" descr="Ein Bild, das Im Haus, Tasse, Elektronik, Projektor enthält.&#10;&#10;Automatisch generierte Beschreibung">
            <a:extLst>
              <a:ext uri="{FF2B5EF4-FFF2-40B4-BE49-F238E27FC236}">
                <a16:creationId xmlns:a16="http://schemas.microsoft.com/office/drawing/2014/main" id="{5BDBCC6F-0216-9232-EAA4-24BD776E11BE}"/>
              </a:ext>
            </a:extLst>
          </p:cNvPr>
          <p:cNvPicPr>
            <a:picLocks noChangeAspect="1"/>
          </p:cNvPicPr>
          <p:nvPr/>
        </p:nvPicPr>
        <p:blipFill rotWithShape="1">
          <a:blip r:embed="rId3">
            <a:extLst>
              <a:ext uri="{28A0092B-C50C-407E-A947-70E740481C1C}">
                <a14:useLocalDpi xmlns:a14="http://schemas.microsoft.com/office/drawing/2010/main" val="0"/>
              </a:ext>
            </a:extLst>
          </a:blip>
          <a:srcRect t="12812"/>
          <a:stretch/>
        </p:blipFill>
        <p:spPr>
          <a:xfrm>
            <a:off x="0"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4" name="Textfeld 3">
            <a:extLst>
              <a:ext uri="{FF2B5EF4-FFF2-40B4-BE49-F238E27FC236}">
                <a16:creationId xmlns:a16="http://schemas.microsoft.com/office/drawing/2014/main" id="{536F4D8D-A2F5-E074-CE66-380EA349C461}"/>
              </a:ext>
            </a:extLst>
          </p:cNvPr>
          <p:cNvSpPr txBox="1"/>
          <p:nvPr/>
        </p:nvSpPr>
        <p:spPr>
          <a:xfrm>
            <a:off x="6797004" y="5722374"/>
            <a:ext cx="4555782" cy="658761"/>
          </a:xfrm>
          <a:prstGeom prst="rect">
            <a:avLst/>
          </a:prstGeom>
        </p:spPr>
        <p:txBody>
          <a:bodyPr vert="horz" lIns="91440" tIns="45720" rIns="91440" bIns="45720" rtlCol="0" anchor="t">
            <a:normAutofit/>
          </a:bodyPr>
          <a:lstStyle/>
          <a:p>
            <a:pPr>
              <a:lnSpc>
                <a:spcPct val="90000"/>
              </a:lnSpc>
              <a:spcAft>
                <a:spcPts val="600"/>
              </a:spcAft>
            </a:pPr>
            <a:r>
              <a:rPr lang="en-US" sz="1400" b="0" i="1" dirty="0">
                <a:solidFill>
                  <a:srgbClr val="1A1820"/>
                </a:solidFill>
                <a:effectLst/>
                <a:latin typeface="Calibri Textkörper"/>
              </a:rPr>
              <a:t>Find me on </a:t>
            </a:r>
            <a:r>
              <a:rPr lang="de-DE" sz="1400" i="1" u="sng" dirty="0">
                <a:solidFill>
                  <a:srgbClr val="0000FF"/>
                </a:solidFill>
                <a:effectLst/>
                <a:latin typeface="Calibri Textkörper"/>
                <a:ea typeface="Century Gothic" panose="020B0502020202020204" pitchFamily="34" charset="0"/>
                <a:cs typeface="Century Gothic" panose="020B0502020202020204" pitchFamily="34" charset="0"/>
                <a:hlinkClick r:id="rId4"/>
              </a:rPr>
              <a:t>XING</a:t>
            </a:r>
            <a:r>
              <a:rPr lang="en-US" sz="1400" b="0" i="1" dirty="0">
                <a:solidFill>
                  <a:srgbClr val="FF0000"/>
                </a:solidFill>
                <a:effectLst/>
                <a:latin typeface="Calibri Textkörper"/>
              </a:rPr>
              <a:t> </a:t>
            </a:r>
            <a:r>
              <a:rPr lang="en-US" sz="1400" i="1" dirty="0">
                <a:solidFill>
                  <a:srgbClr val="1A1820"/>
                </a:solidFill>
                <a:latin typeface="Calibri Textkörper"/>
              </a:rPr>
              <a:t>or</a:t>
            </a:r>
            <a:r>
              <a:rPr lang="en-US" sz="1400" b="0" i="1" dirty="0">
                <a:solidFill>
                  <a:srgbClr val="FF0000"/>
                </a:solidFill>
                <a:effectLst/>
                <a:latin typeface="Calibri Textkörper"/>
              </a:rPr>
              <a:t> </a:t>
            </a:r>
            <a:r>
              <a:rPr lang="de-DE" sz="1400" i="1" u="sng" dirty="0">
                <a:solidFill>
                  <a:srgbClr val="0000FF"/>
                </a:solidFill>
                <a:effectLst/>
                <a:latin typeface="Calibri Textkörper"/>
                <a:ea typeface="Century Gothic" panose="020B0502020202020204" pitchFamily="34" charset="0"/>
                <a:cs typeface="Century Gothic" panose="020B0502020202020204" pitchFamily="34" charset="0"/>
                <a:hlinkClick r:id="rId5"/>
              </a:rPr>
              <a:t>LinkedIn</a:t>
            </a:r>
            <a:endParaRPr lang="en-US" sz="1400" b="0" i="1" dirty="0">
              <a:solidFill>
                <a:srgbClr val="1A1820"/>
              </a:solidFill>
              <a:effectLst/>
              <a:latin typeface="Calibri Textkörper"/>
            </a:endParaRPr>
          </a:p>
          <a:p>
            <a:pPr>
              <a:lnSpc>
                <a:spcPct val="90000"/>
              </a:lnSpc>
              <a:spcAft>
                <a:spcPts val="600"/>
              </a:spcAft>
            </a:pPr>
            <a:r>
              <a:rPr lang="en-US" sz="1400" b="0" i="1" dirty="0">
                <a:solidFill>
                  <a:srgbClr val="1A1820"/>
                </a:solidFill>
                <a:effectLst/>
              </a:rPr>
              <a:t>Credits: </a:t>
            </a:r>
            <a:r>
              <a:rPr lang="en-US" sz="1400" i="1" dirty="0">
                <a:solidFill>
                  <a:srgbClr val="1A1820"/>
                </a:solidFill>
              </a:rPr>
              <a:t>Picture from </a:t>
            </a:r>
            <a:r>
              <a:rPr lang="en-US" sz="1400" i="1" dirty="0" err="1">
                <a:solidFill>
                  <a:srgbClr val="1A1820"/>
                </a:solidFill>
              </a:rPr>
              <a:t>Unsplash</a:t>
            </a:r>
            <a:r>
              <a:rPr lang="en-US" sz="1400" i="1" dirty="0">
                <a:solidFill>
                  <a:srgbClr val="1A1820"/>
                </a:solidFill>
              </a:rPr>
              <a:t> (Artist: </a:t>
            </a:r>
            <a:r>
              <a:rPr lang="en-US" sz="1400" i="1" dirty="0" err="1">
                <a:solidFill>
                  <a:srgbClr val="1A1820"/>
                </a:solidFill>
              </a:rPr>
              <a:t>Dyllan</a:t>
            </a:r>
            <a:r>
              <a:rPr lang="en-US" sz="1400" i="1" dirty="0">
                <a:solidFill>
                  <a:srgbClr val="1A1820"/>
                </a:solidFill>
              </a:rPr>
              <a:t> </a:t>
            </a:r>
            <a:r>
              <a:rPr lang="en-US" sz="1400" i="1" dirty="0" err="1">
                <a:solidFill>
                  <a:srgbClr val="1A1820"/>
                </a:solidFill>
              </a:rPr>
              <a:t>Calluy</a:t>
            </a:r>
            <a:r>
              <a:rPr lang="en-US" sz="1400" i="1" dirty="0">
                <a:solidFill>
                  <a:srgbClr val="1A1820"/>
                </a:solidFill>
              </a:rPr>
              <a:t>) </a:t>
            </a:r>
            <a:endParaRPr lang="en-US" sz="1400" b="0" i="1" dirty="0">
              <a:solidFill>
                <a:srgbClr val="1A1820"/>
              </a:solidFill>
              <a:effectLst/>
            </a:endParaRPr>
          </a:p>
        </p:txBody>
      </p:sp>
      <p:sp>
        <p:nvSpPr>
          <p:cNvPr id="8" name="Textfeld 7">
            <a:extLst>
              <a:ext uri="{FF2B5EF4-FFF2-40B4-BE49-F238E27FC236}">
                <a16:creationId xmlns:a16="http://schemas.microsoft.com/office/drawing/2014/main" id="{A8B07579-9168-BA00-A3DE-28256FCA3FDF}"/>
              </a:ext>
            </a:extLst>
          </p:cNvPr>
          <p:cNvSpPr txBox="1"/>
          <p:nvPr/>
        </p:nvSpPr>
        <p:spPr>
          <a:xfrm>
            <a:off x="6797004" y="1029398"/>
            <a:ext cx="4555782" cy="3600986"/>
          </a:xfrm>
          <a:prstGeom prst="rect">
            <a:avLst/>
          </a:prstGeom>
          <a:noFill/>
        </p:spPr>
        <p:txBody>
          <a:bodyPr wrap="square" rtlCol="0">
            <a:spAutoFit/>
          </a:bodyPr>
          <a:lstStyle>
            <a:defPPr>
              <a:defRPr lang="de-DE"/>
            </a:defPPr>
            <a:lvl1pPr marL="285750" indent="-285750">
              <a:spcAft>
                <a:spcPts val="600"/>
              </a:spcAft>
              <a:buFont typeface="Arial" panose="020B0604020202020204" pitchFamily="34" charset="0"/>
              <a:buChar char="•"/>
              <a:defRPr b="0">
                <a:solidFill>
                  <a:srgbClr val="1A1820"/>
                </a:solidFill>
              </a:defRPr>
            </a:lvl1pPr>
          </a:lstStyle>
          <a:p>
            <a:pPr marL="0" indent="0">
              <a:buNone/>
            </a:pPr>
            <a:r>
              <a:rPr lang="en-US" b="1" dirty="0"/>
              <a:t>This delivery includes:</a:t>
            </a:r>
          </a:p>
          <a:p>
            <a:r>
              <a:rPr lang="en-US" dirty="0"/>
              <a:t>PowerPoint Presentation</a:t>
            </a:r>
          </a:p>
          <a:p>
            <a:r>
              <a:rPr lang="en-US" dirty="0"/>
              <a:t>Data Dictionary</a:t>
            </a:r>
          </a:p>
          <a:p>
            <a:r>
              <a:rPr lang="en-US" dirty="0"/>
              <a:t>Excel file with all SQL codes and (additional) data outputs</a:t>
            </a:r>
          </a:p>
          <a:p>
            <a:r>
              <a:rPr lang="en-US" dirty="0"/>
              <a:t>Tableau Board with visualizations: </a:t>
            </a:r>
            <a:r>
              <a:rPr lang="en-US" dirty="0">
                <a:hlinkClick r:id="rId6"/>
              </a:rPr>
              <a:t>https://public.tableau.com/app/profile/christine.dietzsch/viz/RockbusterStealthBoard/STORYBOARD?publish=yes</a:t>
            </a:r>
            <a:r>
              <a:rPr lang="en-US" dirty="0"/>
              <a: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136744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047A6DB-1187-B00B-E696-63AA3491290F}"/>
              </a:ext>
            </a:extLst>
          </p:cNvPr>
          <p:cNvSpPr txBox="1"/>
          <p:nvPr/>
        </p:nvSpPr>
        <p:spPr>
          <a:xfrm>
            <a:off x="514236" y="0"/>
            <a:ext cx="4775162" cy="95632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dirty="0">
                <a:solidFill>
                  <a:srgbClr val="FF9DA7"/>
                </a:solidFill>
                <a:latin typeface="+mj-lt"/>
                <a:ea typeface="+mj-ea"/>
                <a:cs typeface="+mj-cs"/>
              </a:rPr>
              <a:t>The Why</a:t>
            </a:r>
            <a:endParaRPr lang="en-US" sz="3600" dirty="0">
              <a:solidFill>
                <a:srgbClr val="FF9DA7"/>
              </a:solidFill>
              <a:latin typeface="+mj-lt"/>
              <a:ea typeface="+mj-ea"/>
              <a:cs typeface="+mj-cs"/>
            </a:endParaRPr>
          </a:p>
        </p:txBody>
      </p:sp>
      <p:sp>
        <p:nvSpPr>
          <p:cNvPr id="2" name="Textfeld 1">
            <a:extLst>
              <a:ext uri="{FF2B5EF4-FFF2-40B4-BE49-F238E27FC236}">
                <a16:creationId xmlns:a16="http://schemas.microsoft.com/office/drawing/2014/main" id="{2A80A842-5DD0-4D65-E56B-EDA11670F301}"/>
              </a:ext>
            </a:extLst>
          </p:cNvPr>
          <p:cNvSpPr txBox="1"/>
          <p:nvPr/>
        </p:nvSpPr>
        <p:spPr>
          <a:xfrm>
            <a:off x="1075766" y="1354567"/>
            <a:ext cx="9993426" cy="4742597"/>
          </a:xfrm>
          <a:prstGeom prst="rect">
            <a:avLst/>
          </a:prstGeom>
        </p:spPr>
        <p:txBody>
          <a:bodyPr vert="horz" lIns="91440" tIns="45720" rIns="91440" bIns="45720" rtlCol="0" anchor="ctr">
            <a:noAutofit/>
          </a:bodyPr>
          <a:lstStyle/>
          <a:p>
            <a:pPr marL="268288" indent="-228600">
              <a:lnSpc>
                <a:spcPct val="200000"/>
              </a:lnSpc>
              <a:spcAft>
                <a:spcPts val="600"/>
              </a:spcAft>
              <a:buFont typeface="Arial" panose="020B0604020202020204" pitchFamily="34" charset="0"/>
              <a:buChar char="•"/>
            </a:pPr>
            <a:r>
              <a:rPr lang="en-US" sz="2200" dirty="0" err="1"/>
              <a:t>Rockbuster</a:t>
            </a:r>
            <a:r>
              <a:rPr lang="en-US" sz="2200" dirty="0"/>
              <a:t> Stealth LLC is a movie rental company that used to have stores around the world. </a:t>
            </a:r>
          </a:p>
          <a:p>
            <a:pPr marL="268288" indent="-228600">
              <a:lnSpc>
                <a:spcPct val="200000"/>
              </a:lnSpc>
              <a:spcAft>
                <a:spcPts val="600"/>
              </a:spcAft>
              <a:buFont typeface="Arial" panose="020B0604020202020204" pitchFamily="34" charset="0"/>
              <a:buChar char="•"/>
            </a:pPr>
            <a:r>
              <a:rPr lang="en-US" sz="2200" dirty="0"/>
              <a:t>Facing stiff competition from streaming services such as Netflix and Amazon Prime, the </a:t>
            </a:r>
            <a:r>
              <a:rPr lang="en-US" sz="2200" dirty="0" err="1"/>
              <a:t>Rockbuster</a:t>
            </a:r>
            <a:r>
              <a:rPr lang="en-US" sz="2200" dirty="0"/>
              <a:t> Stealth management team is planning to use its existing movie licenses to launch an online video rental service in order to stay competitive. </a:t>
            </a:r>
            <a:endParaRPr lang="en-US" sz="2200" b="0" i="0" dirty="0">
              <a:solidFill>
                <a:srgbClr val="333333"/>
              </a:solidFill>
              <a:effectLst/>
              <a:latin typeface="TradeGothicNextW01-Ligh 693250"/>
            </a:endParaRPr>
          </a:p>
          <a:p>
            <a:pPr marL="268288" indent="-228600">
              <a:lnSpc>
                <a:spcPct val="200000"/>
              </a:lnSpc>
              <a:spcAft>
                <a:spcPts val="600"/>
              </a:spcAft>
              <a:buFont typeface="Arial" panose="020B0604020202020204" pitchFamily="34" charset="0"/>
              <a:buChar char="•"/>
            </a:pPr>
            <a:r>
              <a:rPr lang="en-US" sz="2200" b="1" i="0" dirty="0">
                <a:solidFill>
                  <a:srgbClr val="1A1820"/>
                </a:solidFill>
                <a:effectLst/>
              </a:rPr>
              <a:t>This analysis provides insights for a strategy launch into online video service.</a:t>
            </a:r>
          </a:p>
          <a:p>
            <a:pPr indent="-228600">
              <a:lnSpc>
                <a:spcPct val="90000"/>
              </a:lnSpc>
              <a:spcAft>
                <a:spcPts val="600"/>
              </a:spcAft>
              <a:buFont typeface="Arial" panose="020B0604020202020204" pitchFamily="34" charset="0"/>
              <a:buChar char="•"/>
            </a:pPr>
            <a:endParaRPr lang="en-US" sz="2000" dirty="0">
              <a:solidFill>
                <a:srgbClr val="1A1820"/>
              </a:solidFill>
            </a:endParaRPr>
          </a:p>
        </p:txBody>
      </p:sp>
    </p:spTree>
    <p:extLst>
      <p:ext uri="{BB962C8B-B14F-4D97-AF65-F5344CB8AC3E}">
        <p14:creationId xmlns:p14="http://schemas.microsoft.com/office/powerpoint/2010/main" val="4075865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feld 16">
            <a:extLst>
              <a:ext uri="{FF2B5EF4-FFF2-40B4-BE49-F238E27FC236}">
                <a16:creationId xmlns:a16="http://schemas.microsoft.com/office/drawing/2014/main" id="{69E92156-3106-76CF-618E-D6E4FB4FE0B9}"/>
              </a:ext>
            </a:extLst>
          </p:cNvPr>
          <p:cNvSpPr txBox="1"/>
          <p:nvPr/>
        </p:nvSpPr>
        <p:spPr>
          <a:xfrm>
            <a:off x="5514622" y="1332717"/>
            <a:ext cx="5419725" cy="1785104"/>
          </a:xfrm>
          <a:prstGeom prst="rect">
            <a:avLst/>
          </a:prstGeom>
          <a:noFill/>
        </p:spPr>
        <p:txBody>
          <a:bodyPr wrap="square" rtlCol="0">
            <a:spAutoFit/>
          </a:bodyPr>
          <a:lstStyle>
            <a:defPPr>
              <a:defRPr lang="de-DE"/>
            </a:defPPr>
            <a:lvl1pPr>
              <a:spcAft>
                <a:spcPts val="600"/>
              </a:spcAft>
              <a:defRPr b="1"/>
            </a:lvl1pPr>
          </a:lstStyle>
          <a:p>
            <a:r>
              <a:rPr lang="en-US" dirty="0">
                <a:solidFill>
                  <a:srgbClr val="1A1820"/>
                </a:solidFill>
              </a:rPr>
              <a:t>BASIC FACTS:</a:t>
            </a:r>
          </a:p>
          <a:p>
            <a:pPr marL="285750" indent="-285750">
              <a:buFont typeface="Arial" panose="020B0604020202020204" pitchFamily="34" charset="0"/>
              <a:buChar char="•"/>
            </a:pPr>
            <a:r>
              <a:rPr lang="en-US" b="0" dirty="0">
                <a:solidFill>
                  <a:srgbClr val="1A1820"/>
                </a:solidFill>
              </a:rPr>
              <a:t>1,000 different movies </a:t>
            </a:r>
          </a:p>
          <a:p>
            <a:pPr marL="285750" indent="-285750">
              <a:buFont typeface="Arial" panose="020B0604020202020204" pitchFamily="34" charset="0"/>
              <a:buChar char="•"/>
            </a:pPr>
            <a:r>
              <a:rPr lang="en-US" b="0" dirty="0">
                <a:solidFill>
                  <a:srgbClr val="1A1820"/>
                </a:solidFill>
              </a:rPr>
              <a:t>20 different movie categories in total</a:t>
            </a:r>
          </a:p>
          <a:p>
            <a:pPr marL="285750" indent="-285750">
              <a:buFont typeface="Arial" panose="020B0604020202020204" pitchFamily="34" charset="0"/>
              <a:buChar char="•"/>
            </a:pPr>
            <a:r>
              <a:rPr lang="en-US" b="0" dirty="0">
                <a:solidFill>
                  <a:srgbClr val="1A1820"/>
                </a:solidFill>
              </a:rPr>
              <a:t>5 rating categories</a:t>
            </a:r>
          </a:p>
          <a:p>
            <a:pPr marL="285750" indent="-285750">
              <a:buFont typeface="Arial" panose="020B0604020202020204" pitchFamily="34" charset="0"/>
              <a:buChar char="•"/>
            </a:pPr>
            <a:r>
              <a:rPr lang="en-US" b="0" dirty="0">
                <a:solidFill>
                  <a:srgbClr val="1A1820"/>
                </a:solidFill>
              </a:rPr>
              <a:t>Movie Length: 46min to 185 min, avg: 115</a:t>
            </a:r>
          </a:p>
        </p:txBody>
      </p:sp>
      <p:sp>
        <p:nvSpPr>
          <p:cNvPr id="2" name="Textfeld 1">
            <a:extLst>
              <a:ext uri="{FF2B5EF4-FFF2-40B4-BE49-F238E27FC236}">
                <a16:creationId xmlns:a16="http://schemas.microsoft.com/office/drawing/2014/main" id="{25C8A2DB-D300-E750-5B98-37CD1F2617A9}"/>
              </a:ext>
            </a:extLst>
          </p:cNvPr>
          <p:cNvSpPr txBox="1"/>
          <p:nvPr/>
        </p:nvSpPr>
        <p:spPr>
          <a:xfrm>
            <a:off x="1421556" y="2399802"/>
            <a:ext cx="3125664" cy="2169825"/>
          </a:xfrm>
          <a:prstGeom prst="rect">
            <a:avLst/>
          </a:prstGeom>
          <a:noFill/>
        </p:spPr>
        <p:txBody>
          <a:bodyPr wrap="square" rtlCol="0">
            <a:spAutoFit/>
          </a:bodyPr>
          <a:lstStyle>
            <a:defPPr>
              <a:defRPr lang="de-DE"/>
            </a:defPPr>
            <a:lvl1pPr>
              <a:spcAft>
                <a:spcPts val="600"/>
              </a:spcAft>
              <a:defRPr b="1"/>
            </a:lvl1pPr>
          </a:lstStyle>
          <a:p>
            <a:pPr algn="ctr"/>
            <a:r>
              <a:rPr lang="en-US" sz="4500" dirty="0">
                <a:solidFill>
                  <a:srgbClr val="FF9DA7"/>
                </a:solidFill>
              </a:rPr>
              <a:t>MOVIES</a:t>
            </a:r>
          </a:p>
          <a:p>
            <a:pPr algn="ctr"/>
            <a:r>
              <a:rPr lang="en-US" sz="3500" dirty="0">
                <a:solidFill>
                  <a:srgbClr val="FF9DA7"/>
                </a:solidFill>
              </a:rPr>
              <a:t>&amp;</a:t>
            </a:r>
          </a:p>
          <a:p>
            <a:pPr algn="ctr"/>
            <a:r>
              <a:rPr lang="en-US" sz="4500" dirty="0">
                <a:solidFill>
                  <a:srgbClr val="FF9DA7"/>
                </a:solidFill>
              </a:rPr>
              <a:t>RENTALS</a:t>
            </a:r>
          </a:p>
        </p:txBody>
      </p:sp>
      <p:sp>
        <p:nvSpPr>
          <p:cNvPr id="3" name="Textfeld 2">
            <a:extLst>
              <a:ext uri="{FF2B5EF4-FFF2-40B4-BE49-F238E27FC236}">
                <a16:creationId xmlns:a16="http://schemas.microsoft.com/office/drawing/2014/main" id="{68EB89D3-41E2-4A88-F992-126873067101}"/>
              </a:ext>
            </a:extLst>
          </p:cNvPr>
          <p:cNvSpPr txBox="1"/>
          <p:nvPr/>
        </p:nvSpPr>
        <p:spPr>
          <a:xfrm>
            <a:off x="5514622" y="3429000"/>
            <a:ext cx="5419725" cy="2062103"/>
          </a:xfrm>
          <a:prstGeom prst="rect">
            <a:avLst/>
          </a:prstGeom>
          <a:noFill/>
        </p:spPr>
        <p:txBody>
          <a:bodyPr wrap="square" rtlCol="0">
            <a:spAutoFit/>
          </a:bodyPr>
          <a:lstStyle>
            <a:defPPr>
              <a:defRPr lang="de-DE"/>
            </a:defPPr>
            <a:lvl1pPr>
              <a:spcAft>
                <a:spcPts val="600"/>
              </a:spcAft>
              <a:defRPr b="1"/>
            </a:lvl1pPr>
          </a:lstStyle>
          <a:p>
            <a:r>
              <a:rPr lang="en-US" dirty="0">
                <a:solidFill>
                  <a:srgbClr val="1A1820"/>
                </a:solidFill>
              </a:rPr>
              <a:t>BASIC FACTS:</a:t>
            </a:r>
          </a:p>
          <a:p>
            <a:pPr marL="285750" indent="-285750">
              <a:buFont typeface="Arial" panose="020B0604020202020204" pitchFamily="34" charset="0"/>
              <a:buChar char="•"/>
            </a:pPr>
            <a:r>
              <a:rPr lang="en-US" b="0" dirty="0">
                <a:solidFill>
                  <a:srgbClr val="1A1820"/>
                </a:solidFill>
              </a:rPr>
              <a:t>16.044 rentals</a:t>
            </a:r>
          </a:p>
          <a:p>
            <a:pPr marL="285750" indent="-285750">
              <a:buFont typeface="Arial" panose="020B0604020202020204" pitchFamily="34" charset="0"/>
              <a:buChar char="•"/>
            </a:pPr>
            <a:r>
              <a:rPr lang="en-US" b="0" dirty="0">
                <a:solidFill>
                  <a:srgbClr val="1A1820"/>
                </a:solidFill>
              </a:rPr>
              <a:t>Rental Duration: 3 to 7 days, avg: 5 days </a:t>
            </a:r>
          </a:p>
          <a:p>
            <a:pPr marL="285750" indent="-285750">
              <a:buFont typeface="Arial" panose="020B0604020202020204" pitchFamily="34" charset="0"/>
              <a:buChar char="•"/>
            </a:pPr>
            <a:r>
              <a:rPr lang="en-US" b="0" dirty="0">
                <a:solidFill>
                  <a:srgbClr val="1A1820"/>
                </a:solidFill>
              </a:rPr>
              <a:t>Rental Rate: 0,99 USD to 4,99 USD, avg: 2,98 USD</a:t>
            </a:r>
          </a:p>
          <a:p>
            <a:pPr marL="285750" indent="-285750">
              <a:buFont typeface="Arial" panose="020B0604020202020204" pitchFamily="34" charset="0"/>
              <a:buChar char="•"/>
            </a:pPr>
            <a:r>
              <a:rPr lang="en-US" b="0" dirty="0">
                <a:solidFill>
                  <a:srgbClr val="1A1820"/>
                </a:solidFill>
              </a:rPr>
              <a:t>Replacement Costs: 9,99 USD to 29,99 USD, avg. 19,98 USD</a:t>
            </a:r>
          </a:p>
        </p:txBody>
      </p:sp>
    </p:spTree>
    <p:extLst>
      <p:ext uri="{BB962C8B-B14F-4D97-AF65-F5344CB8AC3E}">
        <p14:creationId xmlns:p14="http://schemas.microsoft.com/office/powerpoint/2010/main" val="2000820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feld 17">
            <a:extLst>
              <a:ext uri="{FF2B5EF4-FFF2-40B4-BE49-F238E27FC236}">
                <a16:creationId xmlns:a16="http://schemas.microsoft.com/office/drawing/2014/main" id="{D14FB282-3029-289C-2452-7E709185C136}"/>
              </a:ext>
            </a:extLst>
          </p:cNvPr>
          <p:cNvSpPr txBox="1"/>
          <p:nvPr/>
        </p:nvSpPr>
        <p:spPr>
          <a:xfrm>
            <a:off x="193435" y="254717"/>
            <a:ext cx="11194365" cy="694482"/>
          </a:xfrm>
          <a:prstGeom prst="rect">
            <a:avLst/>
          </a:prstGeom>
        </p:spPr>
        <p:txBody>
          <a:bodyPr vert="horz" lIns="91440" tIns="45720" rIns="91440" bIns="45720" rtlCol="0" anchor="b" anchorCtr="0">
            <a:normAutofit lnSpcReduction="10000"/>
          </a:bodyPr>
          <a:lstStyle/>
          <a:p>
            <a:pPr>
              <a:lnSpc>
                <a:spcPct val="90000"/>
              </a:lnSpc>
              <a:spcBef>
                <a:spcPct val="0"/>
              </a:spcBef>
              <a:spcAft>
                <a:spcPts val="600"/>
              </a:spcAft>
            </a:pPr>
            <a:r>
              <a:rPr lang="en-US" sz="4400" b="1" dirty="0">
                <a:solidFill>
                  <a:srgbClr val="1A1820"/>
                </a:solidFill>
                <a:latin typeface="CordiaUPC" panose="020B0502040204020203" pitchFamily="34" charset="-34"/>
                <a:ea typeface="+mj-ea"/>
                <a:cs typeface="CordiaUPC" panose="020B0502040204020203" pitchFamily="34" charset="-34"/>
              </a:rPr>
              <a:t>Most-revenue-movies: check licenses and copyrights</a:t>
            </a:r>
            <a:endParaRPr lang="en-US" sz="4400" dirty="0">
              <a:solidFill>
                <a:srgbClr val="1A1820"/>
              </a:solidFill>
              <a:latin typeface="CordiaUPC" panose="020B0502040204020203" pitchFamily="34" charset="-34"/>
              <a:ea typeface="+mj-ea"/>
              <a:cs typeface="CordiaUPC" panose="020B0502040204020203" pitchFamily="34" charset="-34"/>
            </a:endParaRPr>
          </a:p>
        </p:txBody>
      </p:sp>
      <p:sp>
        <p:nvSpPr>
          <p:cNvPr id="6" name="Textfeld 5">
            <a:extLst>
              <a:ext uri="{FF2B5EF4-FFF2-40B4-BE49-F238E27FC236}">
                <a16:creationId xmlns:a16="http://schemas.microsoft.com/office/drawing/2014/main" id="{BAE53A2C-C572-4763-3DD2-BA76E8FB6D79}"/>
              </a:ext>
            </a:extLst>
          </p:cNvPr>
          <p:cNvSpPr txBox="1"/>
          <p:nvPr/>
        </p:nvSpPr>
        <p:spPr>
          <a:xfrm>
            <a:off x="6946899" y="3540532"/>
            <a:ext cx="4864101" cy="2046714"/>
          </a:xfrm>
          <a:prstGeom prst="rect">
            <a:avLst/>
          </a:prstGeom>
          <a:noFill/>
        </p:spPr>
        <p:txBody>
          <a:bodyPr wrap="square" rtlCol="0">
            <a:spAutoFit/>
          </a:bodyPr>
          <a:lstStyle/>
          <a:p>
            <a:pPr>
              <a:spcAft>
                <a:spcPts val="600"/>
              </a:spcAft>
            </a:pPr>
            <a:r>
              <a:rPr lang="de-DE" sz="1600" b="1" dirty="0">
                <a:solidFill>
                  <a:srgbClr val="1A1820"/>
                </a:solidFill>
              </a:rPr>
              <a:t>Least </a:t>
            </a:r>
            <a:r>
              <a:rPr lang="de-DE" sz="1600" b="1" dirty="0" err="1">
                <a:solidFill>
                  <a:srgbClr val="1A1820"/>
                </a:solidFill>
              </a:rPr>
              <a:t>revenue</a:t>
            </a:r>
            <a:r>
              <a:rPr lang="de-DE" sz="1600" b="1" dirty="0">
                <a:solidFill>
                  <a:srgbClr val="1A1820"/>
                </a:solidFill>
              </a:rPr>
              <a:t>:</a:t>
            </a:r>
          </a:p>
          <a:p>
            <a:pPr marL="285750" indent="-285750">
              <a:spcAft>
                <a:spcPts val="600"/>
              </a:spcAft>
              <a:buFont typeface="Arial" panose="020B0604020202020204" pitchFamily="34" charset="0"/>
              <a:buChar char="•"/>
            </a:pPr>
            <a:r>
              <a:rPr lang="de-DE" sz="1600" dirty="0">
                <a:solidFill>
                  <a:srgbClr val="1A1820"/>
                </a:solidFill>
              </a:rPr>
              <a:t>„</a:t>
            </a:r>
            <a:r>
              <a:rPr lang="de-DE" sz="1600" dirty="0" err="1">
                <a:solidFill>
                  <a:srgbClr val="1A1820"/>
                </a:solidFill>
              </a:rPr>
              <a:t>Duffel</a:t>
            </a:r>
            <a:r>
              <a:rPr lang="de-DE" sz="1600" dirty="0">
                <a:solidFill>
                  <a:srgbClr val="1A1820"/>
                </a:solidFill>
              </a:rPr>
              <a:t> </a:t>
            </a:r>
            <a:r>
              <a:rPr lang="de-DE" sz="1600" dirty="0" err="1">
                <a:solidFill>
                  <a:srgbClr val="1A1820"/>
                </a:solidFill>
              </a:rPr>
              <a:t>Apocalypse</a:t>
            </a:r>
            <a:r>
              <a:rPr lang="de-DE" sz="1600" dirty="0">
                <a:solidFill>
                  <a:srgbClr val="1A1820"/>
                </a:solidFill>
              </a:rPr>
              <a:t>“ was </a:t>
            </a:r>
            <a:r>
              <a:rPr lang="de-DE" sz="1600" dirty="0" err="1">
                <a:solidFill>
                  <a:srgbClr val="1A1820"/>
                </a:solidFill>
              </a:rPr>
              <a:t>the</a:t>
            </a:r>
            <a:r>
              <a:rPr lang="de-DE" sz="1600" dirty="0">
                <a:solidFill>
                  <a:srgbClr val="1A1820"/>
                </a:solidFill>
              </a:rPr>
              <a:t> least </a:t>
            </a:r>
            <a:r>
              <a:rPr lang="de-DE" sz="1600" dirty="0" err="1">
                <a:solidFill>
                  <a:srgbClr val="1A1820"/>
                </a:solidFill>
              </a:rPr>
              <a:t>successful</a:t>
            </a:r>
            <a:r>
              <a:rPr lang="de-DE" sz="1600" dirty="0">
                <a:solidFill>
                  <a:srgbClr val="1A1820"/>
                </a:solidFill>
              </a:rPr>
              <a:t> </a:t>
            </a:r>
            <a:r>
              <a:rPr lang="de-DE" sz="1600" dirty="0" err="1">
                <a:solidFill>
                  <a:srgbClr val="1A1820"/>
                </a:solidFill>
              </a:rPr>
              <a:t>movie</a:t>
            </a:r>
            <a:r>
              <a:rPr lang="de-DE" sz="1600" dirty="0">
                <a:solidFill>
                  <a:srgbClr val="1A1820"/>
                </a:solidFill>
              </a:rPr>
              <a:t> </a:t>
            </a:r>
            <a:r>
              <a:rPr lang="de-DE" sz="1600" dirty="0" err="1">
                <a:solidFill>
                  <a:srgbClr val="1A1820"/>
                </a:solidFill>
              </a:rPr>
              <a:t>with</a:t>
            </a:r>
            <a:r>
              <a:rPr lang="de-DE" sz="1600" dirty="0">
                <a:solidFill>
                  <a:srgbClr val="1A1820"/>
                </a:solidFill>
              </a:rPr>
              <a:t> </a:t>
            </a:r>
            <a:r>
              <a:rPr lang="de-DE" sz="1600" dirty="0" err="1">
                <a:solidFill>
                  <a:srgbClr val="1A1820"/>
                </a:solidFill>
              </a:rPr>
              <a:t>only</a:t>
            </a:r>
            <a:r>
              <a:rPr lang="de-DE" sz="1600" dirty="0">
                <a:solidFill>
                  <a:srgbClr val="1A1820"/>
                </a:solidFill>
              </a:rPr>
              <a:t> 5,9 USD.</a:t>
            </a:r>
          </a:p>
          <a:p>
            <a:pPr marL="285750" indent="-285750">
              <a:spcAft>
                <a:spcPts val="600"/>
              </a:spcAft>
              <a:buFont typeface="Arial" panose="020B0604020202020204" pitchFamily="34" charset="0"/>
              <a:buChar char="•"/>
            </a:pPr>
            <a:r>
              <a:rPr lang="de-DE" sz="1600" dirty="0" err="1">
                <a:solidFill>
                  <a:srgbClr val="1A1820"/>
                </a:solidFill>
              </a:rPr>
              <a:t>If</a:t>
            </a:r>
            <a:r>
              <a:rPr lang="de-DE" sz="1600" dirty="0">
                <a:solidFill>
                  <a:srgbClr val="1A1820"/>
                </a:solidFill>
              </a:rPr>
              <a:t> </a:t>
            </a:r>
            <a:r>
              <a:rPr lang="de-DE" sz="1600" dirty="0" err="1">
                <a:solidFill>
                  <a:srgbClr val="1A1820"/>
                </a:solidFill>
              </a:rPr>
              <a:t>licences</a:t>
            </a:r>
            <a:r>
              <a:rPr lang="de-DE" sz="1600" dirty="0">
                <a:solidFill>
                  <a:srgbClr val="1A1820"/>
                </a:solidFill>
              </a:rPr>
              <a:t> </a:t>
            </a:r>
            <a:r>
              <a:rPr lang="de-DE" sz="1600" dirty="0" err="1">
                <a:solidFill>
                  <a:srgbClr val="1A1820"/>
                </a:solidFill>
              </a:rPr>
              <a:t>expire</a:t>
            </a:r>
            <a:r>
              <a:rPr lang="de-DE" sz="1600" dirty="0">
                <a:solidFill>
                  <a:srgbClr val="1A1820"/>
                </a:solidFill>
              </a:rPr>
              <a:t>: Take </a:t>
            </a:r>
            <a:r>
              <a:rPr lang="de-DE" sz="1600" dirty="0" err="1">
                <a:solidFill>
                  <a:srgbClr val="1A1820"/>
                </a:solidFill>
              </a:rPr>
              <a:t>movies</a:t>
            </a:r>
            <a:r>
              <a:rPr lang="de-DE" sz="1600" dirty="0">
                <a:solidFill>
                  <a:srgbClr val="1A1820"/>
                </a:solidFill>
              </a:rPr>
              <a:t> off </a:t>
            </a:r>
            <a:r>
              <a:rPr lang="de-DE" sz="1600" dirty="0" err="1">
                <a:solidFill>
                  <a:srgbClr val="1A1820"/>
                </a:solidFill>
              </a:rPr>
              <a:t>the</a:t>
            </a:r>
            <a:r>
              <a:rPr lang="de-DE" sz="1600" dirty="0">
                <a:solidFill>
                  <a:srgbClr val="1A1820"/>
                </a:solidFill>
              </a:rPr>
              <a:t> </a:t>
            </a:r>
            <a:r>
              <a:rPr lang="de-DE" sz="1600" dirty="0" err="1">
                <a:solidFill>
                  <a:srgbClr val="1A1820"/>
                </a:solidFill>
              </a:rPr>
              <a:t>platform</a:t>
            </a:r>
            <a:endParaRPr lang="de-DE" sz="1600" dirty="0">
              <a:solidFill>
                <a:srgbClr val="1A1820"/>
              </a:solidFill>
            </a:endParaRPr>
          </a:p>
          <a:p>
            <a:pPr marL="285750" indent="-285750">
              <a:spcAft>
                <a:spcPts val="600"/>
              </a:spcAft>
              <a:buFont typeface="Arial" panose="020B0604020202020204" pitchFamily="34" charset="0"/>
              <a:buChar char="•"/>
            </a:pPr>
            <a:r>
              <a:rPr lang="de-DE" sz="1600" dirty="0" err="1">
                <a:solidFill>
                  <a:srgbClr val="1A1820"/>
                </a:solidFill>
              </a:rPr>
              <a:t>If</a:t>
            </a:r>
            <a:r>
              <a:rPr lang="de-DE" sz="1600" dirty="0">
                <a:solidFill>
                  <a:srgbClr val="1A1820"/>
                </a:solidFill>
              </a:rPr>
              <a:t> </a:t>
            </a:r>
            <a:r>
              <a:rPr lang="de-DE" sz="1600" dirty="0" err="1">
                <a:solidFill>
                  <a:srgbClr val="1A1820"/>
                </a:solidFill>
              </a:rPr>
              <a:t>licences</a:t>
            </a:r>
            <a:r>
              <a:rPr lang="de-DE" sz="1600" dirty="0">
                <a:solidFill>
                  <a:srgbClr val="1A1820"/>
                </a:solidFill>
              </a:rPr>
              <a:t> </a:t>
            </a:r>
            <a:r>
              <a:rPr lang="de-DE" sz="1600" dirty="0" err="1">
                <a:solidFill>
                  <a:srgbClr val="1A1820"/>
                </a:solidFill>
              </a:rPr>
              <a:t>exist</a:t>
            </a:r>
            <a:r>
              <a:rPr lang="de-DE" sz="1600" dirty="0">
                <a:solidFill>
                  <a:srgbClr val="1A1820"/>
                </a:solidFill>
              </a:rPr>
              <a:t> </a:t>
            </a:r>
            <a:r>
              <a:rPr lang="de-DE" sz="1600" dirty="0" err="1">
                <a:solidFill>
                  <a:srgbClr val="1A1820"/>
                </a:solidFill>
              </a:rPr>
              <a:t>for</a:t>
            </a:r>
            <a:r>
              <a:rPr lang="de-DE" sz="1600" dirty="0">
                <a:solidFill>
                  <a:srgbClr val="1A1820"/>
                </a:solidFill>
              </a:rPr>
              <a:t> </a:t>
            </a:r>
            <a:r>
              <a:rPr lang="de-DE" sz="1600" dirty="0" err="1">
                <a:solidFill>
                  <a:srgbClr val="1A1820"/>
                </a:solidFill>
              </a:rPr>
              <a:t>the</a:t>
            </a:r>
            <a:r>
              <a:rPr lang="de-DE" sz="1600" dirty="0">
                <a:solidFill>
                  <a:srgbClr val="1A1820"/>
                </a:solidFill>
              </a:rPr>
              <a:t> </a:t>
            </a:r>
            <a:r>
              <a:rPr lang="de-DE" sz="1600" dirty="0" err="1">
                <a:solidFill>
                  <a:srgbClr val="1A1820"/>
                </a:solidFill>
              </a:rPr>
              <a:t>upcoming</a:t>
            </a:r>
            <a:r>
              <a:rPr lang="de-DE" sz="1600" dirty="0">
                <a:solidFill>
                  <a:srgbClr val="1A1820"/>
                </a:solidFill>
              </a:rPr>
              <a:t> time </a:t>
            </a:r>
            <a:r>
              <a:rPr lang="de-DE" sz="1600" dirty="0" err="1">
                <a:solidFill>
                  <a:srgbClr val="1A1820"/>
                </a:solidFill>
              </a:rPr>
              <a:t>or</a:t>
            </a:r>
            <a:r>
              <a:rPr lang="de-DE" sz="1600" dirty="0">
                <a:solidFill>
                  <a:srgbClr val="1A1820"/>
                </a:solidFill>
              </a:rPr>
              <a:t> </a:t>
            </a:r>
            <a:r>
              <a:rPr lang="de-DE" sz="1600" dirty="0" err="1">
                <a:solidFill>
                  <a:srgbClr val="1A1820"/>
                </a:solidFill>
              </a:rPr>
              <a:t>are</a:t>
            </a:r>
            <a:r>
              <a:rPr lang="de-DE" sz="1600" dirty="0">
                <a:solidFill>
                  <a:srgbClr val="1A1820"/>
                </a:solidFill>
              </a:rPr>
              <a:t> </a:t>
            </a:r>
            <a:r>
              <a:rPr lang="de-DE" sz="1600" dirty="0" err="1">
                <a:solidFill>
                  <a:srgbClr val="1A1820"/>
                </a:solidFill>
              </a:rPr>
              <a:t>very</a:t>
            </a:r>
            <a:r>
              <a:rPr lang="de-DE" sz="1600" dirty="0">
                <a:solidFill>
                  <a:srgbClr val="1A1820"/>
                </a:solidFill>
              </a:rPr>
              <a:t> </a:t>
            </a:r>
            <a:r>
              <a:rPr lang="de-DE" sz="1600" dirty="0" err="1">
                <a:solidFill>
                  <a:srgbClr val="1A1820"/>
                </a:solidFill>
              </a:rPr>
              <a:t>cheap</a:t>
            </a:r>
            <a:r>
              <a:rPr lang="de-DE" sz="1600" dirty="0">
                <a:solidFill>
                  <a:srgbClr val="1A1820"/>
                </a:solidFill>
              </a:rPr>
              <a:t>: </a:t>
            </a:r>
            <a:r>
              <a:rPr lang="de-DE" sz="1600" dirty="0" err="1">
                <a:solidFill>
                  <a:srgbClr val="1A1820"/>
                </a:solidFill>
              </a:rPr>
              <a:t>Prepare</a:t>
            </a:r>
            <a:r>
              <a:rPr lang="de-DE" sz="1600" dirty="0">
                <a:solidFill>
                  <a:srgbClr val="1A1820"/>
                </a:solidFill>
              </a:rPr>
              <a:t> </a:t>
            </a:r>
            <a:r>
              <a:rPr lang="de-DE" sz="1600" dirty="0" err="1">
                <a:solidFill>
                  <a:srgbClr val="1A1820"/>
                </a:solidFill>
              </a:rPr>
              <a:t>special</a:t>
            </a:r>
            <a:r>
              <a:rPr lang="de-DE" sz="1600" dirty="0">
                <a:solidFill>
                  <a:srgbClr val="1A1820"/>
                </a:solidFill>
              </a:rPr>
              <a:t> </a:t>
            </a:r>
            <a:r>
              <a:rPr lang="de-DE" sz="1600" dirty="0" err="1">
                <a:solidFill>
                  <a:srgbClr val="1A1820"/>
                </a:solidFill>
              </a:rPr>
              <a:t>offers</a:t>
            </a:r>
            <a:r>
              <a:rPr lang="de-DE" sz="1600" dirty="0">
                <a:solidFill>
                  <a:srgbClr val="1A1820"/>
                </a:solidFill>
              </a:rPr>
              <a:t> </a:t>
            </a:r>
            <a:r>
              <a:rPr lang="de-DE" sz="1600" dirty="0" err="1">
                <a:solidFill>
                  <a:srgbClr val="1A1820"/>
                </a:solidFill>
              </a:rPr>
              <a:t>for</a:t>
            </a:r>
            <a:r>
              <a:rPr lang="de-DE" sz="1600" dirty="0">
                <a:solidFill>
                  <a:srgbClr val="1A1820"/>
                </a:solidFill>
              </a:rPr>
              <a:t> </a:t>
            </a:r>
            <a:r>
              <a:rPr lang="de-DE" sz="1600" dirty="0" err="1">
                <a:solidFill>
                  <a:srgbClr val="1A1820"/>
                </a:solidFill>
              </a:rPr>
              <a:t>clients</a:t>
            </a:r>
            <a:r>
              <a:rPr lang="de-DE" sz="1600" dirty="0">
                <a:solidFill>
                  <a:srgbClr val="1A1820"/>
                </a:solidFill>
              </a:rPr>
              <a:t> </a:t>
            </a:r>
            <a:r>
              <a:rPr lang="de-DE" sz="1600" dirty="0" err="1">
                <a:solidFill>
                  <a:srgbClr val="1A1820"/>
                </a:solidFill>
              </a:rPr>
              <a:t>to</a:t>
            </a:r>
            <a:r>
              <a:rPr lang="de-DE" sz="1600" dirty="0">
                <a:solidFill>
                  <a:srgbClr val="1A1820"/>
                </a:solidFill>
              </a:rPr>
              <a:t> </a:t>
            </a:r>
            <a:r>
              <a:rPr lang="de-DE" sz="1600" dirty="0" err="1">
                <a:solidFill>
                  <a:srgbClr val="1A1820"/>
                </a:solidFill>
              </a:rPr>
              <a:t>increase</a:t>
            </a:r>
            <a:r>
              <a:rPr lang="de-DE" sz="1600" dirty="0">
                <a:solidFill>
                  <a:srgbClr val="1A1820"/>
                </a:solidFill>
              </a:rPr>
              <a:t> </a:t>
            </a:r>
            <a:r>
              <a:rPr lang="de-DE" sz="1600" dirty="0" err="1">
                <a:solidFill>
                  <a:srgbClr val="1A1820"/>
                </a:solidFill>
              </a:rPr>
              <a:t>rentals</a:t>
            </a:r>
            <a:r>
              <a:rPr lang="de-DE" sz="1600" dirty="0">
                <a:solidFill>
                  <a:srgbClr val="1A1820"/>
                </a:solidFill>
              </a:rPr>
              <a:t>.</a:t>
            </a:r>
          </a:p>
        </p:txBody>
      </p:sp>
      <p:pic>
        <p:nvPicPr>
          <p:cNvPr id="7" name="Grafik 6">
            <a:extLst>
              <a:ext uri="{FF2B5EF4-FFF2-40B4-BE49-F238E27FC236}">
                <a16:creationId xmlns:a16="http://schemas.microsoft.com/office/drawing/2014/main" id="{9FB567B5-D577-16F6-9F63-7471B7417964}"/>
              </a:ext>
            </a:extLst>
          </p:cNvPr>
          <p:cNvPicPr>
            <a:picLocks noChangeAspect="1"/>
          </p:cNvPicPr>
          <p:nvPr/>
        </p:nvPicPr>
        <p:blipFill>
          <a:blip r:embed="rId3"/>
          <a:stretch>
            <a:fillRect/>
          </a:stretch>
        </p:blipFill>
        <p:spPr>
          <a:xfrm>
            <a:off x="304338" y="3703217"/>
            <a:ext cx="6162675" cy="2028825"/>
          </a:xfrm>
          <a:prstGeom prst="rect">
            <a:avLst/>
          </a:prstGeom>
        </p:spPr>
      </p:pic>
      <p:pic>
        <p:nvPicPr>
          <p:cNvPr id="9" name="Grafik 8">
            <a:extLst>
              <a:ext uri="{FF2B5EF4-FFF2-40B4-BE49-F238E27FC236}">
                <a16:creationId xmlns:a16="http://schemas.microsoft.com/office/drawing/2014/main" id="{40FFDA94-47D4-3D0B-423A-36BCF14AB423}"/>
              </a:ext>
            </a:extLst>
          </p:cNvPr>
          <p:cNvPicPr>
            <a:picLocks noChangeAspect="1"/>
          </p:cNvPicPr>
          <p:nvPr/>
        </p:nvPicPr>
        <p:blipFill>
          <a:blip r:embed="rId4"/>
          <a:stretch>
            <a:fillRect/>
          </a:stretch>
        </p:blipFill>
        <p:spPr>
          <a:xfrm>
            <a:off x="532105" y="1400793"/>
            <a:ext cx="6591300" cy="1847850"/>
          </a:xfrm>
          <a:prstGeom prst="rect">
            <a:avLst/>
          </a:prstGeom>
        </p:spPr>
      </p:pic>
      <p:sp>
        <p:nvSpPr>
          <p:cNvPr id="5" name="Textfeld 4">
            <a:extLst>
              <a:ext uri="{FF2B5EF4-FFF2-40B4-BE49-F238E27FC236}">
                <a16:creationId xmlns:a16="http://schemas.microsoft.com/office/drawing/2014/main" id="{3077DC3F-11BE-3D59-A201-4F16B83D869B}"/>
              </a:ext>
            </a:extLst>
          </p:cNvPr>
          <p:cNvSpPr txBox="1"/>
          <p:nvPr/>
        </p:nvSpPr>
        <p:spPr>
          <a:xfrm>
            <a:off x="6946900" y="1310016"/>
            <a:ext cx="4864101" cy="1800493"/>
          </a:xfrm>
          <a:prstGeom prst="rect">
            <a:avLst/>
          </a:prstGeom>
          <a:noFill/>
        </p:spPr>
        <p:txBody>
          <a:bodyPr wrap="square" rtlCol="0">
            <a:spAutoFit/>
          </a:bodyPr>
          <a:lstStyle/>
          <a:p>
            <a:pPr>
              <a:spcAft>
                <a:spcPts val="600"/>
              </a:spcAft>
            </a:pPr>
            <a:r>
              <a:rPr lang="de-DE" sz="1600" b="1" dirty="0">
                <a:solidFill>
                  <a:srgbClr val="1A1820"/>
                </a:solidFill>
              </a:rPr>
              <a:t>Most </a:t>
            </a:r>
            <a:r>
              <a:rPr lang="de-DE" sz="1600" b="1" dirty="0" err="1">
                <a:solidFill>
                  <a:srgbClr val="1A1820"/>
                </a:solidFill>
              </a:rPr>
              <a:t>revenue</a:t>
            </a:r>
            <a:r>
              <a:rPr lang="de-DE" sz="1600" b="1" dirty="0">
                <a:solidFill>
                  <a:srgbClr val="1A1820"/>
                </a:solidFill>
              </a:rPr>
              <a:t>:</a:t>
            </a:r>
          </a:p>
          <a:p>
            <a:pPr marL="285750" indent="-285750">
              <a:spcAft>
                <a:spcPts val="600"/>
              </a:spcAft>
              <a:buFont typeface="Arial" panose="020B0604020202020204" pitchFamily="34" charset="0"/>
              <a:buChar char="•"/>
            </a:pPr>
            <a:r>
              <a:rPr lang="de-DE" sz="1600" dirty="0">
                <a:solidFill>
                  <a:srgbClr val="1A1820"/>
                </a:solidFill>
              </a:rPr>
              <a:t>„</a:t>
            </a:r>
            <a:r>
              <a:rPr lang="de-DE" sz="1600" dirty="0" err="1">
                <a:solidFill>
                  <a:srgbClr val="1A1820"/>
                </a:solidFill>
              </a:rPr>
              <a:t>Telegrah</a:t>
            </a:r>
            <a:r>
              <a:rPr lang="de-DE" sz="1600" dirty="0">
                <a:solidFill>
                  <a:srgbClr val="1A1820"/>
                </a:solidFill>
              </a:rPr>
              <a:t> Voyage“ </a:t>
            </a:r>
            <a:r>
              <a:rPr lang="de-DE" sz="1600" dirty="0" err="1">
                <a:solidFill>
                  <a:srgbClr val="1A1820"/>
                </a:solidFill>
              </a:rPr>
              <a:t>had</a:t>
            </a:r>
            <a:r>
              <a:rPr lang="de-DE" sz="1600" dirty="0">
                <a:solidFill>
                  <a:srgbClr val="1A1820"/>
                </a:solidFill>
              </a:rPr>
              <a:t> </a:t>
            </a:r>
            <a:r>
              <a:rPr lang="de-DE" sz="1600" dirty="0" err="1">
                <a:solidFill>
                  <a:srgbClr val="1A1820"/>
                </a:solidFill>
              </a:rPr>
              <a:t>the</a:t>
            </a:r>
            <a:r>
              <a:rPr lang="de-DE" sz="1600" dirty="0">
                <a:solidFill>
                  <a:srgbClr val="1A1820"/>
                </a:solidFill>
              </a:rPr>
              <a:t> </a:t>
            </a:r>
            <a:r>
              <a:rPr lang="de-DE" sz="1600" dirty="0" err="1">
                <a:solidFill>
                  <a:srgbClr val="1A1820"/>
                </a:solidFill>
              </a:rPr>
              <a:t>highest</a:t>
            </a:r>
            <a:r>
              <a:rPr lang="de-DE" sz="1600" dirty="0">
                <a:solidFill>
                  <a:srgbClr val="1A1820"/>
                </a:solidFill>
              </a:rPr>
              <a:t> </a:t>
            </a:r>
            <a:r>
              <a:rPr lang="de-DE" sz="1600" dirty="0" err="1">
                <a:solidFill>
                  <a:srgbClr val="1A1820"/>
                </a:solidFill>
              </a:rPr>
              <a:t>impact</a:t>
            </a:r>
            <a:r>
              <a:rPr lang="de-DE" sz="1600" dirty="0">
                <a:solidFill>
                  <a:srgbClr val="1A1820"/>
                </a:solidFill>
              </a:rPr>
              <a:t> in </a:t>
            </a:r>
            <a:r>
              <a:rPr lang="de-DE" sz="1600" dirty="0" err="1">
                <a:solidFill>
                  <a:srgbClr val="1A1820"/>
                </a:solidFill>
              </a:rPr>
              <a:t>revenue</a:t>
            </a:r>
            <a:r>
              <a:rPr lang="de-DE" sz="1600" dirty="0">
                <a:solidFill>
                  <a:srgbClr val="1A1820"/>
                </a:solidFill>
              </a:rPr>
              <a:t> </a:t>
            </a:r>
            <a:r>
              <a:rPr lang="de-DE" sz="1600" dirty="0" err="1">
                <a:solidFill>
                  <a:srgbClr val="1A1820"/>
                </a:solidFill>
              </a:rPr>
              <a:t>with</a:t>
            </a:r>
            <a:r>
              <a:rPr lang="de-DE" sz="1600" dirty="0">
                <a:solidFill>
                  <a:srgbClr val="1A1820"/>
                </a:solidFill>
              </a:rPr>
              <a:t> 215,75 USD.</a:t>
            </a:r>
          </a:p>
          <a:p>
            <a:pPr marL="285750" indent="-285750">
              <a:spcAft>
                <a:spcPts val="600"/>
              </a:spcAft>
              <a:buFont typeface="Arial" panose="020B0604020202020204" pitchFamily="34" charset="0"/>
              <a:buChar char="•"/>
            </a:pPr>
            <a:r>
              <a:rPr lang="de-DE" sz="1600" dirty="0" err="1">
                <a:solidFill>
                  <a:srgbClr val="1A1820"/>
                </a:solidFill>
              </a:rPr>
              <a:t>With</a:t>
            </a:r>
            <a:r>
              <a:rPr lang="de-DE" sz="1600" dirty="0">
                <a:solidFill>
                  <a:srgbClr val="1A1820"/>
                </a:solidFill>
              </a:rPr>
              <a:t> high-impact </a:t>
            </a:r>
            <a:r>
              <a:rPr lang="de-DE" sz="1600" dirty="0" err="1">
                <a:solidFill>
                  <a:srgbClr val="1A1820"/>
                </a:solidFill>
              </a:rPr>
              <a:t>movies</a:t>
            </a:r>
            <a:r>
              <a:rPr lang="de-DE" sz="1600" dirty="0">
                <a:solidFill>
                  <a:srgbClr val="1A1820"/>
                </a:solidFill>
              </a:rPr>
              <a:t>, check </a:t>
            </a:r>
            <a:r>
              <a:rPr lang="de-DE" sz="1600" dirty="0" err="1">
                <a:solidFill>
                  <a:srgbClr val="1A1820"/>
                </a:solidFill>
              </a:rPr>
              <a:t>licences</a:t>
            </a:r>
            <a:r>
              <a:rPr lang="de-DE" sz="1600" dirty="0">
                <a:solidFill>
                  <a:srgbClr val="1A1820"/>
                </a:solidFill>
              </a:rPr>
              <a:t> and </a:t>
            </a:r>
            <a:r>
              <a:rPr lang="de-DE" sz="1600" dirty="0" err="1">
                <a:solidFill>
                  <a:srgbClr val="1A1820"/>
                </a:solidFill>
              </a:rPr>
              <a:t>copyrigths</a:t>
            </a:r>
            <a:r>
              <a:rPr lang="de-DE" sz="1600" dirty="0">
                <a:solidFill>
                  <a:srgbClr val="1A1820"/>
                </a:solidFill>
              </a:rPr>
              <a:t> </a:t>
            </a:r>
            <a:r>
              <a:rPr lang="de-DE" sz="1600" dirty="0" err="1">
                <a:solidFill>
                  <a:srgbClr val="1A1820"/>
                </a:solidFill>
              </a:rPr>
              <a:t>to</a:t>
            </a:r>
            <a:r>
              <a:rPr lang="de-DE" sz="1600" dirty="0">
                <a:solidFill>
                  <a:srgbClr val="1A1820"/>
                </a:solidFill>
              </a:rPr>
              <a:t> </a:t>
            </a:r>
            <a:r>
              <a:rPr lang="de-DE" sz="1600" dirty="0" err="1">
                <a:solidFill>
                  <a:srgbClr val="1A1820"/>
                </a:solidFill>
              </a:rPr>
              <a:t>make</a:t>
            </a:r>
            <a:r>
              <a:rPr lang="de-DE" sz="1600" dirty="0">
                <a:solidFill>
                  <a:srgbClr val="1A1820"/>
                </a:solidFill>
              </a:rPr>
              <a:t> </a:t>
            </a:r>
            <a:r>
              <a:rPr lang="de-DE" sz="1600" dirty="0" err="1">
                <a:solidFill>
                  <a:srgbClr val="1A1820"/>
                </a:solidFill>
              </a:rPr>
              <a:t>sure</a:t>
            </a:r>
            <a:r>
              <a:rPr lang="de-DE" sz="1600" dirty="0">
                <a:solidFill>
                  <a:srgbClr val="1A1820"/>
                </a:solidFill>
              </a:rPr>
              <a:t> </a:t>
            </a:r>
            <a:r>
              <a:rPr lang="de-DE" sz="1600" dirty="0" err="1">
                <a:solidFill>
                  <a:srgbClr val="1A1820"/>
                </a:solidFill>
              </a:rPr>
              <a:t>they</a:t>
            </a:r>
            <a:r>
              <a:rPr lang="de-DE" sz="1600" dirty="0">
                <a:solidFill>
                  <a:srgbClr val="1A1820"/>
                </a:solidFill>
              </a:rPr>
              <a:t> </a:t>
            </a:r>
            <a:r>
              <a:rPr lang="de-DE" sz="1600" dirty="0" err="1">
                <a:solidFill>
                  <a:srgbClr val="1A1820"/>
                </a:solidFill>
              </a:rPr>
              <a:t>are</a:t>
            </a:r>
            <a:r>
              <a:rPr lang="de-DE" sz="1600" dirty="0">
                <a:solidFill>
                  <a:srgbClr val="1A1820"/>
                </a:solidFill>
              </a:rPr>
              <a:t> </a:t>
            </a:r>
            <a:r>
              <a:rPr lang="de-DE" sz="1600" dirty="0" err="1">
                <a:solidFill>
                  <a:srgbClr val="1A1820"/>
                </a:solidFill>
              </a:rPr>
              <a:t>available</a:t>
            </a:r>
            <a:r>
              <a:rPr lang="de-DE" sz="1600" dirty="0">
                <a:solidFill>
                  <a:srgbClr val="1A1820"/>
                </a:solidFill>
              </a:rPr>
              <a:t>,</a:t>
            </a:r>
          </a:p>
          <a:p>
            <a:pPr marL="285750" indent="-285750">
              <a:spcAft>
                <a:spcPts val="600"/>
              </a:spcAft>
              <a:buFont typeface="Arial" panose="020B0604020202020204" pitchFamily="34" charset="0"/>
              <a:buChar char="•"/>
            </a:pPr>
            <a:r>
              <a:rPr lang="de-DE" sz="1600" dirty="0" err="1">
                <a:solidFill>
                  <a:srgbClr val="1A1820"/>
                </a:solidFill>
              </a:rPr>
              <a:t>Purchase</a:t>
            </a:r>
            <a:r>
              <a:rPr lang="de-DE" sz="1600" dirty="0">
                <a:solidFill>
                  <a:srgbClr val="1A1820"/>
                </a:solidFill>
              </a:rPr>
              <a:t> </a:t>
            </a:r>
            <a:r>
              <a:rPr lang="de-DE" sz="1600" dirty="0" err="1">
                <a:solidFill>
                  <a:srgbClr val="1A1820"/>
                </a:solidFill>
              </a:rPr>
              <a:t>or</a:t>
            </a:r>
            <a:r>
              <a:rPr lang="de-DE" sz="1600" dirty="0">
                <a:solidFill>
                  <a:srgbClr val="1A1820"/>
                </a:solidFill>
              </a:rPr>
              <a:t> </a:t>
            </a:r>
            <a:r>
              <a:rPr lang="de-DE" sz="1600" dirty="0" err="1">
                <a:solidFill>
                  <a:srgbClr val="1A1820"/>
                </a:solidFill>
              </a:rPr>
              <a:t>prolong</a:t>
            </a:r>
            <a:r>
              <a:rPr lang="de-DE" sz="1600" dirty="0">
                <a:solidFill>
                  <a:srgbClr val="1A1820"/>
                </a:solidFill>
              </a:rPr>
              <a:t> </a:t>
            </a:r>
            <a:r>
              <a:rPr lang="de-DE" sz="1600" dirty="0" err="1">
                <a:solidFill>
                  <a:srgbClr val="1A1820"/>
                </a:solidFill>
              </a:rPr>
              <a:t>licences</a:t>
            </a:r>
            <a:r>
              <a:rPr lang="de-DE" sz="1600" dirty="0">
                <a:solidFill>
                  <a:srgbClr val="1A1820"/>
                </a:solidFill>
              </a:rPr>
              <a:t> </a:t>
            </a:r>
            <a:r>
              <a:rPr lang="de-DE" sz="1600" dirty="0" err="1">
                <a:solidFill>
                  <a:srgbClr val="1A1820"/>
                </a:solidFill>
              </a:rPr>
              <a:t>if</a:t>
            </a:r>
            <a:r>
              <a:rPr lang="de-DE" sz="1600" dirty="0">
                <a:solidFill>
                  <a:srgbClr val="1A1820"/>
                </a:solidFill>
              </a:rPr>
              <a:t> </a:t>
            </a:r>
            <a:r>
              <a:rPr lang="de-DE" sz="1600" dirty="0" err="1">
                <a:solidFill>
                  <a:srgbClr val="1A1820"/>
                </a:solidFill>
              </a:rPr>
              <a:t>needed</a:t>
            </a:r>
            <a:r>
              <a:rPr lang="de-DE" sz="1600" dirty="0">
                <a:solidFill>
                  <a:srgbClr val="1A1820"/>
                </a:solidFill>
              </a:rPr>
              <a:t>.</a:t>
            </a:r>
          </a:p>
        </p:txBody>
      </p:sp>
    </p:spTree>
    <p:extLst>
      <p:ext uri="{BB962C8B-B14F-4D97-AF65-F5344CB8AC3E}">
        <p14:creationId xmlns:p14="http://schemas.microsoft.com/office/powerpoint/2010/main" val="1585359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feld 17">
            <a:extLst>
              <a:ext uri="{FF2B5EF4-FFF2-40B4-BE49-F238E27FC236}">
                <a16:creationId xmlns:a16="http://schemas.microsoft.com/office/drawing/2014/main" id="{D14FB282-3029-289C-2452-7E709185C136}"/>
              </a:ext>
            </a:extLst>
          </p:cNvPr>
          <p:cNvSpPr txBox="1"/>
          <p:nvPr/>
        </p:nvSpPr>
        <p:spPr>
          <a:xfrm>
            <a:off x="193435" y="254717"/>
            <a:ext cx="11194365" cy="694482"/>
          </a:xfrm>
          <a:prstGeom prst="rect">
            <a:avLst/>
          </a:prstGeom>
        </p:spPr>
        <p:txBody>
          <a:bodyPr vert="horz" lIns="91440" tIns="45720" rIns="91440" bIns="45720" rtlCol="0" anchor="b" anchorCtr="0">
            <a:normAutofit lnSpcReduction="10000"/>
          </a:bodyPr>
          <a:lstStyle/>
          <a:p>
            <a:pPr>
              <a:lnSpc>
                <a:spcPct val="90000"/>
              </a:lnSpc>
              <a:spcBef>
                <a:spcPct val="0"/>
              </a:spcBef>
              <a:spcAft>
                <a:spcPts val="600"/>
              </a:spcAft>
            </a:pPr>
            <a:r>
              <a:rPr lang="en-US" sz="4400" b="1" dirty="0">
                <a:solidFill>
                  <a:srgbClr val="1A1820"/>
                </a:solidFill>
                <a:latin typeface="CordiaUPC" panose="020B0502040204020203" pitchFamily="34" charset="-34"/>
                <a:ea typeface="+mj-ea"/>
                <a:cs typeface="CordiaUPC" panose="020B0502040204020203" pitchFamily="34" charset="-34"/>
              </a:rPr>
              <a:t>Most successful movies are not rented longest</a:t>
            </a:r>
            <a:endParaRPr lang="en-US" sz="4400" dirty="0">
              <a:solidFill>
                <a:srgbClr val="1A1820"/>
              </a:solidFill>
              <a:latin typeface="CordiaUPC" panose="020B0502040204020203" pitchFamily="34" charset="-34"/>
              <a:ea typeface="+mj-ea"/>
              <a:cs typeface="CordiaUPC" panose="020B0502040204020203" pitchFamily="34" charset="-34"/>
            </a:endParaRPr>
          </a:p>
        </p:txBody>
      </p:sp>
      <p:sp>
        <p:nvSpPr>
          <p:cNvPr id="7" name="Textfeld 6">
            <a:extLst>
              <a:ext uri="{FF2B5EF4-FFF2-40B4-BE49-F238E27FC236}">
                <a16:creationId xmlns:a16="http://schemas.microsoft.com/office/drawing/2014/main" id="{D5B021E7-6ED8-051A-F4A0-9448B450DEC4}"/>
              </a:ext>
            </a:extLst>
          </p:cNvPr>
          <p:cNvSpPr txBox="1"/>
          <p:nvPr/>
        </p:nvSpPr>
        <p:spPr>
          <a:xfrm>
            <a:off x="7665155" y="1536892"/>
            <a:ext cx="3894668" cy="2816156"/>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de-DE" dirty="0">
                <a:solidFill>
                  <a:srgbClr val="1A1820"/>
                </a:solidFill>
              </a:rPr>
              <a:t>The min-</a:t>
            </a:r>
            <a:r>
              <a:rPr lang="de-DE" dirty="0" err="1">
                <a:solidFill>
                  <a:srgbClr val="1A1820"/>
                </a:solidFill>
              </a:rPr>
              <a:t>max</a:t>
            </a:r>
            <a:r>
              <a:rPr lang="de-DE" dirty="0">
                <a:solidFill>
                  <a:srgbClr val="1A1820"/>
                </a:solidFill>
              </a:rPr>
              <a:t> </a:t>
            </a:r>
            <a:r>
              <a:rPr lang="de-DE" dirty="0" err="1">
                <a:solidFill>
                  <a:srgbClr val="1A1820"/>
                </a:solidFill>
              </a:rPr>
              <a:t>rental</a:t>
            </a:r>
            <a:r>
              <a:rPr lang="de-DE" dirty="0">
                <a:solidFill>
                  <a:srgbClr val="1A1820"/>
                </a:solidFill>
              </a:rPr>
              <a:t> </a:t>
            </a:r>
            <a:r>
              <a:rPr lang="de-DE" dirty="0" err="1">
                <a:solidFill>
                  <a:srgbClr val="1A1820"/>
                </a:solidFill>
              </a:rPr>
              <a:t>duration</a:t>
            </a:r>
            <a:r>
              <a:rPr lang="de-DE" dirty="0">
                <a:solidFill>
                  <a:srgbClr val="1A1820"/>
                </a:solidFill>
              </a:rPr>
              <a:t> </a:t>
            </a:r>
            <a:r>
              <a:rPr lang="de-DE" dirty="0" err="1">
                <a:solidFill>
                  <a:srgbClr val="1A1820"/>
                </a:solidFill>
              </a:rPr>
              <a:t>is</a:t>
            </a:r>
            <a:r>
              <a:rPr lang="de-DE" dirty="0">
                <a:solidFill>
                  <a:srgbClr val="1A1820"/>
                </a:solidFill>
              </a:rPr>
              <a:t> 3 – 7 </a:t>
            </a:r>
            <a:r>
              <a:rPr lang="de-DE" dirty="0" err="1">
                <a:solidFill>
                  <a:srgbClr val="1A1820"/>
                </a:solidFill>
              </a:rPr>
              <a:t>days</a:t>
            </a:r>
            <a:r>
              <a:rPr lang="de-DE" dirty="0">
                <a:solidFill>
                  <a:srgbClr val="1A1820"/>
                </a:solidFill>
              </a:rPr>
              <a:t>.</a:t>
            </a:r>
          </a:p>
          <a:p>
            <a:pPr marL="285750" indent="-285750">
              <a:spcAft>
                <a:spcPts val="600"/>
              </a:spcAft>
              <a:buFont typeface="Arial" panose="020B0604020202020204" pitchFamily="34" charset="0"/>
              <a:buChar char="•"/>
            </a:pPr>
            <a:r>
              <a:rPr lang="de-DE" dirty="0">
                <a:solidFill>
                  <a:srgbClr val="1A1820"/>
                </a:solidFill>
              </a:rPr>
              <a:t>The </a:t>
            </a:r>
            <a:r>
              <a:rPr lang="de-DE" dirty="0" err="1">
                <a:solidFill>
                  <a:srgbClr val="1A1820"/>
                </a:solidFill>
              </a:rPr>
              <a:t>overall</a:t>
            </a:r>
            <a:r>
              <a:rPr lang="de-DE" dirty="0">
                <a:solidFill>
                  <a:srgbClr val="1A1820"/>
                </a:solidFill>
              </a:rPr>
              <a:t> </a:t>
            </a:r>
            <a:r>
              <a:rPr lang="de-DE" dirty="0" err="1">
                <a:solidFill>
                  <a:srgbClr val="1A1820"/>
                </a:solidFill>
              </a:rPr>
              <a:t>average</a:t>
            </a:r>
            <a:r>
              <a:rPr lang="de-DE" dirty="0">
                <a:solidFill>
                  <a:srgbClr val="1A1820"/>
                </a:solidFill>
              </a:rPr>
              <a:t> </a:t>
            </a:r>
            <a:r>
              <a:rPr lang="de-DE" dirty="0" err="1">
                <a:solidFill>
                  <a:srgbClr val="1A1820"/>
                </a:solidFill>
              </a:rPr>
              <a:t>are</a:t>
            </a:r>
            <a:r>
              <a:rPr lang="de-DE" dirty="0">
                <a:solidFill>
                  <a:srgbClr val="1A1820"/>
                </a:solidFill>
              </a:rPr>
              <a:t> 5 </a:t>
            </a:r>
            <a:r>
              <a:rPr lang="de-DE" dirty="0" err="1">
                <a:solidFill>
                  <a:srgbClr val="1A1820"/>
                </a:solidFill>
              </a:rPr>
              <a:t>days</a:t>
            </a:r>
            <a:r>
              <a:rPr lang="de-DE" dirty="0">
                <a:solidFill>
                  <a:srgbClr val="1A1820"/>
                </a:solidFill>
              </a:rPr>
              <a:t> (</a:t>
            </a:r>
            <a:r>
              <a:rPr lang="de-DE" dirty="0" err="1">
                <a:solidFill>
                  <a:srgbClr val="1A1820"/>
                </a:solidFill>
              </a:rPr>
              <a:t>dotted</a:t>
            </a:r>
            <a:r>
              <a:rPr lang="de-DE" dirty="0">
                <a:solidFill>
                  <a:srgbClr val="1A1820"/>
                </a:solidFill>
              </a:rPr>
              <a:t> </a:t>
            </a:r>
            <a:r>
              <a:rPr lang="de-DE" dirty="0" err="1">
                <a:solidFill>
                  <a:srgbClr val="1A1820"/>
                </a:solidFill>
              </a:rPr>
              <a:t>line</a:t>
            </a:r>
            <a:r>
              <a:rPr lang="de-DE" dirty="0">
                <a:solidFill>
                  <a:srgbClr val="1A1820"/>
                </a:solidFill>
              </a:rPr>
              <a:t> in </a:t>
            </a:r>
            <a:r>
              <a:rPr lang="de-DE" dirty="0" err="1">
                <a:solidFill>
                  <a:srgbClr val="1A1820"/>
                </a:solidFill>
              </a:rPr>
              <a:t>the</a:t>
            </a:r>
            <a:r>
              <a:rPr lang="de-DE" dirty="0">
                <a:solidFill>
                  <a:srgbClr val="1A1820"/>
                </a:solidFill>
              </a:rPr>
              <a:t> </a:t>
            </a:r>
            <a:r>
              <a:rPr lang="de-DE" dirty="0" err="1">
                <a:solidFill>
                  <a:srgbClr val="1A1820"/>
                </a:solidFill>
              </a:rPr>
              <a:t>graph</a:t>
            </a:r>
            <a:r>
              <a:rPr lang="de-DE" dirty="0">
                <a:solidFill>
                  <a:srgbClr val="1A1820"/>
                </a:solidFill>
              </a:rPr>
              <a:t>).</a:t>
            </a:r>
          </a:p>
          <a:p>
            <a:pPr marL="285750" indent="-285750">
              <a:spcAft>
                <a:spcPts val="600"/>
              </a:spcAft>
              <a:buFont typeface="Arial" panose="020B0604020202020204" pitchFamily="34" charset="0"/>
              <a:buChar char="•"/>
            </a:pPr>
            <a:r>
              <a:rPr lang="de-DE" dirty="0">
                <a:solidFill>
                  <a:srgbClr val="1A1820"/>
                </a:solidFill>
              </a:rPr>
              <a:t>Most </a:t>
            </a:r>
            <a:r>
              <a:rPr lang="de-DE" dirty="0" err="1">
                <a:solidFill>
                  <a:srgbClr val="1A1820"/>
                </a:solidFill>
              </a:rPr>
              <a:t>popular</a:t>
            </a:r>
            <a:r>
              <a:rPr lang="de-DE" dirty="0">
                <a:solidFill>
                  <a:srgbClr val="1A1820"/>
                </a:solidFill>
              </a:rPr>
              <a:t> </a:t>
            </a:r>
            <a:r>
              <a:rPr lang="de-DE" dirty="0" err="1">
                <a:solidFill>
                  <a:srgbClr val="1A1820"/>
                </a:solidFill>
              </a:rPr>
              <a:t>movies</a:t>
            </a:r>
            <a:r>
              <a:rPr lang="de-DE" dirty="0">
                <a:solidFill>
                  <a:srgbClr val="1A1820"/>
                </a:solidFill>
              </a:rPr>
              <a:t> </a:t>
            </a:r>
            <a:r>
              <a:rPr lang="de-DE" dirty="0" err="1">
                <a:solidFill>
                  <a:srgbClr val="1A1820"/>
                </a:solidFill>
              </a:rPr>
              <a:t>are</a:t>
            </a:r>
            <a:r>
              <a:rPr lang="de-DE" dirty="0">
                <a:solidFill>
                  <a:srgbClr val="1A1820"/>
                </a:solidFill>
              </a:rPr>
              <a:t> not </a:t>
            </a:r>
            <a:r>
              <a:rPr lang="de-DE" dirty="0" err="1">
                <a:solidFill>
                  <a:srgbClr val="1A1820"/>
                </a:solidFill>
              </a:rPr>
              <a:t>rented</a:t>
            </a:r>
            <a:r>
              <a:rPr lang="de-DE" dirty="0">
                <a:solidFill>
                  <a:srgbClr val="1A1820"/>
                </a:solidFill>
              </a:rPr>
              <a:t> </a:t>
            </a:r>
            <a:r>
              <a:rPr lang="de-DE" dirty="0" err="1">
                <a:solidFill>
                  <a:srgbClr val="1A1820"/>
                </a:solidFill>
              </a:rPr>
              <a:t>longer</a:t>
            </a:r>
            <a:r>
              <a:rPr lang="de-DE" dirty="0">
                <a:solidFill>
                  <a:srgbClr val="1A1820"/>
                </a:solidFill>
              </a:rPr>
              <a:t> (but </a:t>
            </a:r>
            <a:r>
              <a:rPr lang="de-DE" dirty="0" err="1">
                <a:solidFill>
                  <a:srgbClr val="1A1820"/>
                </a:solidFill>
              </a:rPr>
              <a:t>more</a:t>
            </a:r>
            <a:r>
              <a:rPr lang="de-DE" dirty="0">
                <a:solidFill>
                  <a:srgbClr val="1A1820"/>
                </a:solidFill>
              </a:rPr>
              <a:t> frequent).</a:t>
            </a:r>
          </a:p>
          <a:p>
            <a:pPr marL="285750" indent="-285750">
              <a:spcAft>
                <a:spcPts val="600"/>
              </a:spcAft>
              <a:buFont typeface="Arial" panose="020B0604020202020204" pitchFamily="34" charset="0"/>
              <a:buChar char="•"/>
            </a:pPr>
            <a:r>
              <a:rPr lang="de-DE" dirty="0">
                <a:solidFill>
                  <a:srgbClr val="1A1820"/>
                </a:solidFill>
              </a:rPr>
              <a:t>The least </a:t>
            </a:r>
            <a:r>
              <a:rPr lang="de-DE" dirty="0" err="1">
                <a:solidFill>
                  <a:srgbClr val="1A1820"/>
                </a:solidFill>
              </a:rPr>
              <a:t>popular</a:t>
            </a:r>
            <a:r>
              <a:rPr lang="de-DE" dirty="0">
                <a:solidFill>
                  <a:srgbClr val="1A1820"/>
                </a:solidFill>
              </a:rPr>
              <a:t> </a:t>
            </a:r>
            <a:r>
              <a:rPr lang="de-DE" dirty="0" err="1">
                <a:solidFill>
                  <a:srgbClr val="1A1820"/>
                </a:solidFill>
              </a:rPr>
              <a:t>movies</a:t>
            </a:r>
            <a:r>
              <a:rPr lang="de-DE" dirty="0">
                <a:solidFill>
                  <a:srgbClr val="1A1820"/>
                </a:solidFill>
              </a:rPr>
              <a:t> </a:t>
            </a:r>
            <a:r>
              <a:rPr lang="de-DE" dirty="0" err="1">
                <a:solidFill>
                  <a:srgbClr val="1A1820"/>
                </a:solidFill>
              </a:rPr>
              <a:t>are</a:t>
            </a:r>
            <a:r>
              <a:rPr lang="de-DE" dirty="0">
                <a:solidFill>
                  <a:srgbClr val="1A1820"/>
                </a:solidFill>
              </a:rPr>
              <a:t> </a:t>
            </a:r>
            <a:r>
              <a:rPr lang="de-DE" dirty="0" err="1">
                <a:solidFill>
                  <a:srgbClr val="1A1820"/>
                </a:solidFill>
              </a:rPr>
              <a:t>rented</a:t>
            </a:r>
            <a:r>
              <a:rPr lang="de-DE" dirty="0">
                <a:solidFill>
                  <a:srgbClr val="1A1820"/>
                </a:solidFill>
              </a:rPr>
              <a:t> </a:t>
            </a:r>
            <a:r>
              <a:rPr lang="de-DE" dirty="0" err="1">
                <a:solidFill>
                  <a:srgbClr val="1A1820"/>
                </a:solidFill>
              </a:rPr>
              <a:t>between</a:t>
            </a:r>
            <a:r>
              <a:rPr lang="de-DE" dirty="0">
                <a:solidFill>
                  <a:srgbClr val="1A1820"/>
                </a:solidFill>
              </a:rPr>
              <a:t> 5 </a:t>
            </a:r>
            <a:r>
              <a:rPr lang="de-DE" dirty="0" err="1">
                <a:solidFill>
                  <a:srgbClr val="1A1820"/>
                </a:solidFill>
              </a:rPr>
              <a:t>to</a:t>
            </a:r>
            <a:r>
              <a:rPr lang="de-DE" dirty="0">
                <a:solidFill>
                  <a:srgbClr val="1A1820"/>
                </a:solidFill>
              </a:rPr>
              <a:t> 7 </a:t>
            </a:r>
            <a:r>
              <a:rPr lang="de-DE" dirty="0" err="1">
                <a:solidFill>
                  <a:srgbClr val="1A1820"/>
                </a:solidFill>
              </a:rPr>
              <a:t>days</a:t>
            </a:r>
            <a:r>
              <a:rPr lang="de-DE" dirty="0">
                <a:solidFill>
                  <a:srgbClr val="1A1820"/>
                </a:solidFill>
              </a:rPr>
              <a:t> (not </a:t>
            </a:r>
            <a:r>
              <a:rPr lang="de-DE" dirty="0" err="1">
                <a:solidFill>
                  <a:srgbClr val="1A1820"/>
                </a:solidFill>
              </a:rPr>
              <a:t>visualized</a:t>
            </a:r>
            <a:r>
              <a:rPr lang="de-DE" dirty="0">
                <a:solidFill>
                  <a:srgbClr val="1A1820"/>
                </a:solidFill>
              </a:rPr>
              <a:t> </a:t>
            </a:r>
            <a:r>
              <a:rPr lang="de-DE" dirty="0" err="1">
                <a:solidFill>
                  <a:srgbClr val="1A1820"/>
                </a:solidFill>
              </a:rPr>
              <a:t>here</a:t>
            </a:r>
            <a:r>
              <a:rPr lang="de-DE" dirty="0">
                <a:solidFill>
                  <a:srgbClr val="1A1820"/>
                </a:solidFill>
              </a:rPr>
              <a:t>).</a:t>
            </a:r>
          </a:p>
        </p:txBody>
      </p:sp>
      <p:pic>
        <p:nvPicPr>
          <p:cNvPr id="13" name="Grafik 12">
            <a:extLst>
              <a:ext uri="{FF2B5EF4-FFF2-40B4-BE49-F238E27FC236}">
                <a16:creationId xmlns:a16="http://schemas.microsoft.com/office/drawing/2014/main" id="{B7473148-5075-2473-EED5-3E35752095A3}"/>
              </a:ext>
            </a:extLst>
          </p:cNvPr>
          <p:cNvPicPr>
            <a:picLocks noChangeAspect="1"/>
          </p:cNvPicPr>
          <p:nvPr/>
        </p:nvPicPr>
        <p:blipFill>
          <a:blip r:embed="rId3"/>
          <a:stretch>
            <a:fillRect/>
          </a:stretch>
        </p:blipFill>
        <p:spPr>
          <a:xfrm>
            <a:off x="316762" y="1343245"/>
            <a:ext cx="7046353" cy="4171509"/>
          </a:xfrm>
          <a:prstGeom prst="rect">
            <a:avLst/>
          </a:prstGeom>
        </p:spPr>
      </p:pic>
      <p:pic>
        <p:nvPicPr>
          <p:cNvPr id="15" name="Grafik 14">
            <a:extLst>
              <a:ext uri="{FF2B5EF4-FFF2-40B4-BE49-F238E27FC236}">
                <a16:creationId xmlns:a16="http://schemas.microsoft.com/office/drawing/2014/main" id="{8CFDE64A-1AC1-DF5B-AB55-B0603CEB8C36}"/>
              </a:ext>
            </a:extLst>
          </p:cNvPr>
          <p:cNvPicPr>
            <a:picLocks noChangeAspect="1"/>
          </p:cNvPicPr>
          <p:nvPr/>
        </p:nvPicPr>
        <p:blipFill>
          <a:blip r:embed="rId4"/>
          <a:stretch>
            <a:fillRect/>
          </a:stretch>
        </p:blipFill>
        <p:spPr>
          <a:xfrm>
            <a:off x="193435" y="2256877"/>
            <a:ext cx="333375" cy="1895475"/>
          </a:xfrm>
          <a:prstGeom prst="rect">
            <a:avLst/>
          </a:prstGeom>
        </p:spPr>
      </p:pic>
    </p:spTree>
    <p:extLst>
      <p:ext uri="{BB962C8B-B14F-4D97-AF65-F5344CB8AC3E}">
        <p14:creationId xmlns:p14="http://schemas.microsoft.com/office/powerpoint/2010/main" val="89930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feld 17">
            <a:extLst>
              <a:ext uri="{FF2B5EF4-FFF2-40B4-BE49-F238E27FC236}">
                <a16:creationId xmlns:a16="http://schemas.microsoft.com/office/drawing/2014/main" id="{D14FB282-3029-289C-2452-7E709185C136}"/>
              </a:ext>
            </a:extLst>
          </p:cNvPr>
          <p:cNvSpPr txBox="1"/>
          <p:nvPr/>
        </p:nvSpPr>
        <p:spPr>
          <a:xfrm>
            <a:off x="193435" y="254717"/>
            <a:ext cx="11194365" cy="694482"/>
          </a:xfrm>
          <a:prstGeom prst="rect">
            <a:avLst/>
          </a:prstGeom>
        </p:spPr>
        <p:txBody>
          <a:bodyPr vert="horz" lIns="91440" tIns="45720" rIns="91440" bIns="45720" rtlCol="0" anchor="b" anchorCtr="0">
            <a:normAutofit fontScale="92500"/>
          </a:bodyPr>
          <a:lstStyle/>
          <a:p>
            <a:pPr>
              <a:lnSpc>
                <a:spcPct val="90000"/>
              </a:lnSpc>
              <a:spcBef>
                <a:spcPct val="0"/>
              </a:spcBef>
              <a:spcAft>
                <a:spcPts val="600"/>
              </a:spcAft>
            </a:pPr>
            <a:r>
              <a:rPr lang="en-US" sz="4400" b="1" dirty="0">
                <a:solidFill>
                  <a:srgbClr val="1A1820"/>
                </a:solidFill>
                <a:latin typeface="CordiaUPC" panose="020B0502040204020203" pitchFamily="34" charset="-34"/>
                <a:ea typeface="+mj-ea"/>
                <a:cs typeface="CordiaUPC" panose="020B0502040204020203" pitchFamily="34" charset="-34"/>
              </a:rPr>
              <a:t>R-movies can be increased in rental rates + bulk up on PG-13 movies</a:t>
            </a:r>
            <a:endParaRPr lang="en-US" sz="4400" dirty="0">
              <a:solidFill>
                <a:srgbClr val="1A1820"/>
              </a:solidFill>
              <a:latin typeface="CordiaUPC" panose="020B0502040204020203" pitchFamily="34" charset="-34"/>
              <a:ea typeface="+mj-ea"/>
              <a:cs typeface="CordiaUPC" panose="020B0502040204020203" pitchFamily="34" charset="-34"/>
            </a:endParaRPr>
          </a:p>
        </p:txBody>
      </p:sp>
      <p:grpSp>
        <p:nvGrpSpPr>
          <p:cNvPr id="13" name="Gruppieren 12">
            <a:extLst>
              <a:ext uri="{FF2B5EF4-FFF2-40B4-BE49-F238E27FC236}">
                <a16:creationId xmlns:a16="http://schemas.microsoft.com/office/drawing/2014/main" id="{0EAE95AC-4545-57BF-C35B-4DD9774BE3BF}"/>
              </a:ext>
            </a:extLst>
          </p:cNvPr>
          <p:cNvGrpSpPr/>
          <p:nvPr/>
        </p:nvGrpSpPr>
        <p:grpSpPr>
          <a:xfrm>
            <a:off x="923604" y="5169547"/>
            <a:ext cx="5222087" cy="1490926"/>
            <a:chOff x="923604" y="5216646"/>
            <a:chExt cx="5222087" cy="1490926"/>
          </a:xfrm>
        </p:grpSpPr>
        <p:sp>
          <p:nvSpPr>
            <p:cNvPr id="10" name="Textfeld 9">
              <a:extLst>
                <a:ext uri="{FF2B5EF4-FFF2-40B4-BE49-F238E27FC236}">
                  <a16:creationId xmlns:a16="http://schemas.microsoft.com/office/drawing/2014/main" id="{01A6E0D8-587F-9B90-A2C5-2B298B902C4C}"/>
                </a:ext>
              </a:extLst>
            </p:cNvPr>
            <p:cNvSpPr txBox="1"/>
            <p:nvPr/>
          </p:nvSpPr>
          <p:spPr>
            <a:xfrm>
              <a:off x="923604" y="5645743"/>
              <a:ext cx="4128779" cy="106182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de-DE" sz="1200" dirty="0">
                  <a:solidFill>
                    <a:schemeClr val="tx1">
                      <a:lumMod val="65000"/>
                      <a:lumOff val="35000"/>
                    </a:schemeClr>
                  </a:solidFill>
                </a:rPr>
                <a:t>G = General </a:t>
              </a:r>
              <a:r>
                <a:rPr lang="de-DE" sz="1200" dirty="0" err="1">
                  <a:solidFill>
                    <a:schemeClr val="tx1">
                      <a:lumMod val="65000"/>
                      <a:lumOff val="35000"/>
                    </a:schemeClr>
                  </a:solidFill>
                </a:rPr>
                <a:t>Audience</a:t>
              </a:r>
              <a:endParaRPr lang="de-DE" sz="1200" dirty="0">
                <a:solidFill>
                  <a:schemeClr val="tx1">
                    <a:lumMod val="65000"/>
                    <a:lumOff val="35000"/>
                  </a:schemeClr>
                </a:solidFill>
              </a:endParaRPr>
            </a:p>
            <a:p>
              <a:pPr marL="285750" indent="-285750">
                <a:spcAft>
                  <a:spcPts val="600"/>
                </a:spcAft>
                <a:buFont typeface="Arial" panose="020B0604020202020204" pitchFamily="34" charset="0"/>
                <a:buChar char="•"/>
              </a:pPr>
              <a:r>
                <a:rPr lang="de-DE" sz="1200" dirty="0">
                  <a:solidFill>
                    <a:schemeClr val="tx1">
                      <a:lumMod val="65000"/>
                      <a:lumOff val="35000"/>
                    </a:schemeClr>
                  </a:solidFill>
                </a:rPr>
                <a:t>PG = </a:t>
              </a:r>
              <a:r>
                <a:rPr lang="de-DE" sz="1200" b="0" i="0" dirty="0">
                  <a:solidFill>
                    <a:schemeClr val="tx1">
                      <a:lumMod val="65000"/>
                      <a:lumOff val="35000"/>
                    </a:schemeClr>
                  </a:solidFill>
                  <a:effectLst/>
                  <a:latin typeface="Söhne"/>
                </a:rPr>
                <a:t>Parental </a:t>
              </a:r>
              <a:r>
                <a:rPr lang="de-DE" sz="1200" b="0" i="0" dirty="0" err="1">
                  <a:solidFill>
                    <a:schemeClr val="tx1">
                      <a:lumMod val="65000"/>
                      <a:lumOff val="35000"/>
                    </a:schemeClr>
                  </a:solidFill>
                  <a:effectLst/>
                  <a:latin typeface="Söhne"/>
                </a:rPr>
                <a:t>Guidance</a:t>
              </a:r>
              <a:r>
                <a:rPr lang="de-DE" sz="1200" b="0" i="0" dirty="0">
                  <a:solidFill>
                    <a:schemeClr val="tx1">
                      <a:lumMod val="65000"/>
                      <a:lumOff val="35000"/>
                    </a:schemeClr>
                  </a:solidFill>
                  <a:effectLst/>
                  <a:latin typeface="Söhne"/>
                </a:rPr>
                <a:t> </a:t>
              </a:r>
              <a:r>
                <a:rPr lang="de-DE" sz="1200" b="0" i="0" dirty="0" err="1">
                  <a:solidFill>
                    <a:schemeClr val="tx1">
                      <a:lumMod val="65000"/>
                      <a:lumOff val="35000"/>
                    </a:schemeClr>
                  </a:solidFill>
                  <a:effectLst/>
                  <a:latin typeface="Söhne"/>
                </a:rPr>
                <a:t>Suggested</a:t>
              </a:r>
              <a:endParaRPr lang="de-DE" sz="1200" b="0" i="0" dirty="0">
                <a:solidFill>
                  <a:schemeClr val="tx1">
                    <a:lumMod val="65000"/>
                    <a:lumOff val="35000"/>
                  </a:schemeClr>
                </a:solidFill>
                <a:effectLst/>
                <a:latin typeface="Söhne"/>
              </a:endParaRPr>
            </a:p>
            <a:p>
              <a:pPr marL="285750" indent="-285750">
                <a:spcAft>
                  <a:spcPts val="600"/>
                </a:spcAft>
                <a:buFont typeface="Arial" panose="020B0604020202020204" pitchFamily="34" charset="0"/>
                <a:buChar char="•"/>
              </a:pPr>
              <a:r>
                <a:rPr lang="de-DE" sz="1200" dirty="0">
                  <a:solidFill>
                    <a:schemeClr val="tx1">
                      <a:lumMod val="65000"/>
                      <a:lumOff val="35000"/>
                    </a:schemeClr>
                  </a:solidFill>
                  <a:latin typeface="Söhne"/>
                </a:rPr>
                <a:t>PG-13 = </a:t>
              </a:r>
              <a:r>
                <a:rPr lang="de-DE" sz="1200" b="0" i="0" dirty="0" err="1">
                  <a:solidFill>
                    <a:schemeClr val="tx1">
                      <a:lumMod val="65000"/>
                      <a:lumOff val="35000"/>
                    </a:schemeClr>
                  </a:solidFill>
                  <a:effectLst/>
                  <a:latin typeface="Söhne"/>
                </a:rPr>
                <a:t>Parents</a:t>
              </a:r>
              <a:r>
                <a:rPr lang="de-DE" sz="1200" b="0" i="0" dirty="0">
                  <a:solidFill>
                    <a:schemeClr val="tx1">
                      <a:lumMod val="65000"/>
                      <a:lumOff val="35000"/>
                    </a:schemeClr>
                  </a:solidFill>
                  <a:effectLst/>
                  <a:latin typeface="Söhne"/>
                </a:rPr>
                <a:t> </a:t>
              </a:r>
              <a:r>
                <a:rPr lang="de-DE" sz="1200" b="0" i="0" dirty="0" err="1">
                  <a:solidFill>
                    <a:schemeClr val="tx1">
                      <a:lumMod val="65000"/>
                      <a:lumOff val="35000"/>
                    </a:schemeClr>
                  </a:solidFill>
                  <a:effectLst/>
                  <a:latin typeface="Söhne"/>
                </a:rPr>
                <a:t>Strongly</a:t>
              </a:r>
              <a:r>
                <a:rPr lang="de-DE" sz="1200" b="0" i="0" dirty="0">
                  <a:solidFill>
                    <a:schemeClr val="tx1">
                      <a:lumMod val="65000"/>
                      <a:lumOff val="35000"/>
                    </a:schemeClr>
                  </a:solidFill>
                  <a:effectLst/>
                  <a:latin typeface="Söhne"/>
                </a:rPr>
                <a:t> </a:t>
              </a:r>
              <a:r>
                <a:rPr lang="de-DE" sz="1200" b="0" i="0" dirty="0" err="1">
                  <a:solidFill>
                    <a:schemeClr val="tx1">
                      <a:lumMod val="65000"/>
                      <a:lumOff val="35000"/>
                    </a:schemeClr>
                  </a:solidFill>
                  <a:effectLst/>
                  <a:latin typeface="Söhne"/>
                </a:rPr>
                <a:t>Cautioned</a:t>
              </a:r>
              <a:endParaRPr lang="de-DE" sz="1200" dirty="0">
                <a:solidFill>
                  <a:schemeClr val="tx1">
                    <a:lumMod val="65000"/>
                    <a:lumOff val="35000"/>
                  </a:schemeClr>
                </a:solidFill>
                <a:latin typeface="Söhne"/>
              </a:endParaRPr>
            </a:p>
            <a:p>
              <a:pPr marL="285750" indent="-285750">
                <a:spcAft>
                  <a:spcPts val="600"/>
                </a:spcAft>
                <a:buFont typeface="Arial" panose="020B0604020202020204" pitchFamily="34" charset="0"/>
                <a:buChar char="•"/>
              </a:pPr>
              <a:endParaRPr lang="de-DE" sz="1200" dirty="0">
                <a:solidFill>
                  <a:schemeClr val="tx1">
                    <a:lumMod val="65000"/>
                    <a:lumOff val="35000"/>
                  </a:schemeClr>
                </a:solidFill>
              </a:endParaRPr>
            </a:p>
          </p:txBody>
        </p:sp>
        <p:sp>
          <p:nvSpPr>
            <p:cNvPr id="11" name="Textfeld 10">
              <a:extLst>
                <a:ext uri="{FF2B5EF4-FFF2-40B4-BE49-F238E27FC236}">
                  <a16:creationId xmlns:a16="http://schemas.microsoft.com/office/drawing/2014/main" id="{E572C9D2-22EB-0F9C-15BB-9C361A1C618D}"/>
                </a:ext>
              </a:extLst>
            </p:cNvPr>
            <p:cNvSpPr txBox="1"/>
            <p:nvPr/>
          </p:nvSpPr>
          <p:spPr>
            <a:xfrm>
              <a:off x="3989513" y="5680023"/>
              <a:ext cx="2156178" cy="53860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de-DE" sz="1200" dirty="0">
                  <a:solidFill>
                    <a:schemeClr val="tx1">
                      <a:lumMod val="65000"/>
                      <a:lumOff val="35000"/>
                    </a:schemeClr>
                  </a:solidFill>
                  <a:latin typeface="Söhne"/>
                </a:rPr>
                <a:t>R = </a:t>
              </a:r>
              <a:r>
                <a:rPr lang="de-DE" sz="1200" dirty="0" err="1">
                  <a:solidFill>
                    <a:schemeClr val="tx1">
                      <a:lumMod val="65000"/>
                      <a:lumOff val="35000"/>
                    </a:schemeClr>
                  </a:solidFill>
                  <a:latin typeface="Söhne"/>
                </a:rPr>
                <a:t>Restricted</a:t>
              </a:r>
              <a:endParaRPr lang="de-DE" sz="1200" dirty="0">
                <a:solidFill>
                  <a:schemeClr val="tx1">
                    <a:lumMod val="65000"/>
                    <a:lumOff val="35000"/>
                  </a:schemeClr>
                </a:solidFill>
                <a:latin typeface="Söhne"/>
              </a:endParaRPr>
            </a:p>
            <a:p>
              <a:pPr marL="285750" indent="-285750">
                <a:spcAft>
                  <a:spcPts val="600"/>
                </a:spcAft>
                <a:buFont typeface="Arial" panose="020B0604020202020204" pitchFamily="34" charset="0"/>
                <a:buChar char="•"/>
              </a:pPr>
              <a:r>
                <a:rPr lang="de-DE" sz="1200" dirty="0">
                  <a:solidFill>
                    <a:schemeClr val="tx1">
                      <a:lumMod val="65000"/>
                      <a:lumOff val="35000"/>
                    </a:schemeClr>
                  </a:solidFill>
                </a:rPr>
                <a:t>NC-17 = </a:t>
              </a:r>
              <a:r>
                <a:rPr lang="en-US" sz="1200" b="0" i="0" dirty="0">
                  <a:solidFill>
                    <a:schemeClr val="tx1">
                      <a:lumMod val="65000"/>
                      <a:lumOff val="35000"/>
                    </a:schemeClr>
                  </a:solidFill>
                  <a:effectLst/>
                  <a:latin typeface="Söhne"/>
                </a:rPr>
                <a:t>Adults Only</a:t>
              </a:r>
              <a:endParaRPr lang="de-DE" sz="1200" dirty="0">
                <a:solidFill>
                  <a:schemeClr val="tx1">
                    <a:lumMod val="65000"/>
                    <a:lumOff val="35000"/>
                  </a:schemeClr>
                </a:solidFill>
              </a:endParaRPr>
            </a:p>
          </p:txBody>
        </p:sp>
        <p:sp>
          <p:nvSpPr>
            <p:cNvPr id="12" name="Textfeld 11">
              <a:extLst>
                <a:ext uri="{FF2B5EF4-FFF2-40B4-BE49-F238E27FC236}">
                  <a16:creationId xmlns:a16="http://schemas.microsoft.com/office/drawing/2014/main" id="{8F655B40-C329-C87B-7BFA-F007148DC1B9}"/>
                </a:ext>
              </a:extLst>
            </p:cNvPr>
            <p:cNvSpPr txBox="1"/>
            <p:nvPr/>
          </p:nvSpPr>
          <p:spPr>
            <a:xfrm>
              <a:off x="923604" y="5216646"/>
              <a:ext cx="5055165" cy="461665"/>
            </a:xfrm>
            <a:prstGeom prst="rect">
              <a:avLst/>
            </a:prstGeom>
            <a:noFill/>
          </p:spPr>
          <p:txBody>
            <a:bodyPr wrap="square" rtlCol="0">
              <a:spAutoFit/>
            </a:bodyPr>
            <a:lstStyle/>
            <a:p>
              <a:pPr>
                <a:spcAft>
                  <a:spcPts val="600"/>
                </a:spcAft>
              </a:pPr>
              <a:r>
                <a:rPr lang="de-DE" sz="1200" dirty="0">
                  <a:solidFill>
                    <a:schemeClr val="tx1">
                      <a:lumMod val="65000"/>
                      <a:lumOff val="35000"/>
                    </a:schemeClr>
                  </a:solidFill>
                </a:rPr>
                <a:t>The </a:t>
              </a:r>
              <a:r>
                <a:rPr lang="en-US" sz="1200" dirty="0">
                  <a:solidFill>
                    <a:schemeClr val="tx1">
                      <a:lumMod val="65000"/>
                      <a:lumOff val="35000"/>
                    </a:schemeClr>
                  </a:solidFill>
                </a:rPr>
                <a:t>Motion Picture Association of America categorizes films based on their content and appropriateness for different age groups:</a:t>
              </a:r>
              <a:endParaRPr lang="de-DE" sz="1200" i="0" dirty="0">
                <a:solidFill>
                  <a:schemeClr val="tx1">
                    <a:lumMod val="65000"/>
                    <a:lumOff val="35000"/>
                  </a:schemeClr>
                </a:solidFill>
                <a:effectLst/>
                <a:latin typeface="Söhne"/>
              </a:endParaRPr>
            </a:p>
          </p:txBody>
        </p:sp>
      </p:grpSp>
      <p:sp>
        <p:nvSpPr>
          <p:cNvPr id="14" name="Textfeld 13">
            <a:extLst>
              <a:ext uri="{FF2B5EF4-FFF2-40B4-BE49-F238E27FC236}">
                <a16:creationId xmlns:a16="http://schemas.microsoft.com/office/drawing/2014/main" id="{D5F0A813-EA26-66A6-7127-5BE3322C41BC}"/>
              </a:ext>
            </a:extLst>
          </p:cNvPr>
          <p:cNvSpPr txBox="1"/>
          <p:nvPr/>
        </p:nvSpPr>
        <p:spPr>
          <a:xfrm>
            <a:off x="7037408" y="1279641"/>
            <a:ext cx="4124349" cy="253915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de-DE" dirty="0" err="1">
                <a:solidFill>
                  <a:srgbClr val="1A1820"/>
                </a:solidFill>
              </a:rPr>
              <a:t>There</a:t>
            </a:r>
            <a:r>
              <a:rPr lang="de-DE" dirty="0">
                <a:solidFill>
                  <a:srgbClr val="1A1820"/>
                </a:solidFill>
              </a:rPr>
              <a:t> </a:t>
            </a:r>
            <a:r>
              <a:rPr lang="de-DE" dirty="0" err="1">
                <a:solidFill>
                  <a:srgbClr val="1A1820"/>
                </a:solidFill>
              </a:rPr>
              <a:t>are</a:t>
            </a:r>
            <a:r>
              <a:rPr lang="de-DE" dirty="0">
                <a:solidFill>
                  <a:srgbClr val="1A1820"/>
                </a:solidFill>
              </a:rPr>
              <a:t> </a:t>
            </a:r>
            <a:r>
              <a:rPr lang="de-DE" dirty="0" err="1">
                <a:solidFill>
                  <a:srgbClr val="1A1820"/>
                </a:solidFill>
              </a:rPr>
              <a:t>five</a:t>
            </a:r>
            <a:r>
              <a:rPr lang="de-DE" dirty="0">
                <a:solidFill>
                  <a:srgbClr val="1A1820"/>
                </a:solidFill>
              </a:rPr>
              <a:t> </a:t>
            </a:r>
            <a:r>
              <a:rPr lang="de-DE" dirty="0" err="1">
                <a:solidFill>
                  <a:srgbClr val="1A1820"/>
                </a:solidFill>
              </a:rPr>
              <a:t>rating</a:t>
            </a:r>
            <a:r>
              <a:rPr lang="de-DE" dirty="0">
                <a:solidFill>
                  <a:srgbClr val="1A1820"/>
                </a:solidFill>
              </a:rPr>
              <a:t> </a:t>
            </a:r>
            <a:r>
              <a:rPr lang="de-DE" dirty="0" err="1">
                <a:solidFill>
                  <a:srgbClr val="1A1820"/>
                </a:solidFill>
              </a:rPr>
              <a:t>categories</a:t>
            </a:r>
            <a:r>
              <a:rPr lang="de-DE" dirty="0">
                <a:solidFill>
                  <a:srgbClr val="1A1820"/>
                </a:solidFill>
              </a:rPr>
              <a:t>.</a:t>
            </a:r>
          </a:p>
          <a:p>
            <a:pPr marL="285750" indent="-285750">
              <a:spcAft>
                <a:spcPts val="600"/>
              </a:spcAft>
              <a:buFont typeface="Arial" panose="020B0604020202020204" pitchFamily="34" charset="0"/>
              <a:buChar char="•"/>
            </a:pPr>
            <a:r>
              <a:rPr lang="de-DE" dirty="0">
                <a:solidFill>
                  <a:srgbClr val="1A1820"/>
                </a:solidFill>
              </a:rPr>
              <a:t>PG-13 </a:t>
            </a:r>
            <a:r>
              <a:rPr lang="de-DE" dirty="0" err="1">
                <a:solidFill>
                  <a:srgbClr val="1A1820"/>
                </a:solidFill>
              </a:rPr>
              <a:t>is</a:t>
            </a:r>
            <a:r>
              <a:rPr lang="de-DE" dirty="0">
                <a:solidFill>
                  <a:srgbClr val="1A1820"/>
                </a:solidFill>
              </a:rPr>
              <a:t> </a:t>
            </a:r>
            <a:r>
              <a:rPr lang="de-DE" dirty="0" err="1">
                <a:solidFill>
                  <a:srgbClr val="1A1820"/>
                </a:solidFill>
              </a:rPr>
              <a:t>most</a:t>
            </a:r>
            <a:r>
              <a:rPr lang="de-DE" dirty="0">
                <a:solidFill>
                  <a:srgbClr val="1A1820"/>
                </a:solidFill>
              </a:rPr>
              <a:t> </a:t>
            </a:r>
            <a:r>
              <a:rPr lang="de-DE" dirty="0" err="1">
                <a:solidFill>
                  <a:srgbClr val="1A1820"/>
                </a:solidFill>
              </a:rPr>
              <a:t>popular</a:t>
            </a:r>
            <a:r>
              <a:rPr lang="de-DE" dirty="0">
                <a:solidFill>
                  <a:srgbClr val="1A1820"/>
                </a:solidFill>
              </a:rPr>
              <a:t>, </a:t>
            </a:r>
            <a:r>
              <a:rPr lang="de-DE" dirty="0" err="1">
                <a:solidFill>
                  <a:srgbClr val="1A1820"/>
                </a:solidFill>
              </a:rPr>
              <a:t>having</a:t>
            </a:r>
            <a:r>
              <a:rPr lang="de-DE" dirty="0">
                <a:solidFill>
                  <a:srgbClr val="1A1820"/>
                </a:solidFill>
              </a:rPr>
              <a:t> </a:t>
            </a:r>
            <a:r>
              <a:rPr lang="de-DE" dirty="0" err="1">
                <a:solidFill>
                  <a:srgbClr val="1A1820"/>
                </a:solidFill>
              </a:rPr>
              <a:t>the</a:t>
            </a:r>
            <a:r>
              <a:rPr lang="de-DE" dirty="0">
                <a:solidFill>
                  <a:srgbClr val="1A1820"/>
                </a:solidFill>
              </a:rPr>
              <a:t> </a:t>
            </a:r>
            <a:r>
              <a:rPr lang="de-DE" dirty="0" err="1">
                <a:solidFill>
                  <a:srgbClr val="1A1820"/>
                </a:solidFill>
              </a:rPr>
              <a:t>second</a:t>
            </a:r>
            <a:r>
              <a:rPr lang="de-DE" dirty="0">
                <a:solidFill>
                  <a:srgbClr val="1A1820"/>
                </a:solidFill>
              </a:rPr>
              <a:t> </a:t>
            </a:r>
            <a:r>
              <a:rPr lang="de-DE" dirty="0" err="1">
                <a:solidFill>
                  <a:srgbClr val="1A1820"/>
                </a:solidFill>
              </a:rPr>
              <a:t>highest</a:t>
            </a:r>
            <a:r>
              <a:rPr lang="de-DE" dirty="0">
                <a:solidFill>
                  <a:srgbClr val="1A1820"/>
                </a:solidFill>
              </a:rPr>
              <a:t> </a:t>
            </a:r>
            <a:r>
              <a:rPr lang="de-DE" dirty="0" err="1">
                <a:solidFill>
                  <a:srgbClr val="1A1820"/>
                </a:solidFill>
              </a:rPr>
              <a:t>average</a:t>
            </a:r>
            <a:r>
              <a:rPr lang="de-DE" dirty="0">
                <a:solidFill>
                  <a:srgbClr val="1A1820"/>
                </a:solidFill>
              </a:rPr>
              <a:t> </a:t>
            </a:r>
            <a:r>
              <a:rPr lang="de-DE" dirty="0" err="1">
                <a:solidFill>
                  <a:srgbClr val="1A1820"/>
                </a:solidFill>
              </a:rPr>
              <a:t>rental</a:t>
            </a:r>
            <a:r>
              <a:rPr lang="de-DE" dirty="0">
                <a:solidFill>
                  <a:srgbClr val="1A1820"/>
                </a:solidFill>
              </a:rPr>
              <a:t> rate.</a:t>
            </a:r>
          </a:p>
          <a:p>
            <a:pPr marL="285750" indent="-285750">
              <a:spcAft>
                <a:spcPts val="600"/>
              </a:spcAft>
              <a:buFont typeface="Arial" panose="020B0604020202020204" pitchFamily="34" charset="0"/>
              <a:buChar char="•"/>
            </a:pPr>
            <a:r>
              <a:rPr lang="de-DE" dirty="0">
                <a:solidFill>
                  <a:srgbClr val="1A1820"/>
                </a:solidFill>
              </a:rPr>
              <a:t>R-</a:t>
            </a:r>
            <a:r>
              <a:rPr lang="de-DE" dirty="0" err="1">
                <a:solidFill>
                  <a:srgbClr val="1A1820"/>
                </a:solidFill>
              </a:rPr>
              <a:t>movies</a:t>
            </a:r>
            <a:r>
              <a:rPr lang="de-DE" dirty="0">
                <a:solidFill>
                  <a:srgbClr val="1A1820"/>
                </a:solidFill>
              </a:rPr>
              <a:t> </a:t>
            </a:r>
            <a:r>
              <a:rPr lang="de-DE" dirty="0" err="1">
                <a:solidFill>
                  <a:srgbClr val="1A1820"/>
                </a:solidFill>
              </a:rPr>
              <a:t>can</a:t>
            </a:r>
            <a:r>
              <a:rPr lang="de-DE" dirty="0">
                <a:solidFill>
                  <a:srgbClr val="1A1820"/>
                </a:solidFill>
              </a:rPr>
              <a:t> </a:t>
            </a:r>
            <a:r>
              <a:rPr lang="de-DE" dirty="0" err="1">
                <a:solidFill>
                  <a:srgbClr val="1A1820"/>
                </a:solidFill>
              </a:rPr>
              <a:t>be</a:t>
            </a:r>
            <a:r>
              <a:rPr lang="de-DE" dirty="0">
                <a:solidFill>
                  <a:srgbClr val="1A1820"/>
                </a:solidFill>
              </a:rPr>
              <a:t> </a:t>
            </a:r>
            <a:r>
              <a:rPr lang="de-DE" dirty="0" err="1">
                <a:solidFill>
                  <a:srgbClr val="1A1820"/>
                </a:solidFill>
              </a:rPr>
              <a:t>increased</a:t>
            </a:r>
            <a:r>
              <a:rPr lang="de-DE" dirty="0">
                <a:solidFill>
                  <a:srgbClr val="1A1820"/>
                </a:solidFill>
              </a:rPr>
              <a:t> in </a:t>
            </a:r>
            <a:r>
              <a:rPr lang="de-DE" dirty="0" err="1">
                <a:solidFill>
                  <a:srgbClr val="1A1820"/>
                </a:solidFill>
              </a:rPr>
              <a:t>rental</a:t>
            </a:r>
            <a:r>
              <a:rPr lang="de-DE" dirty="0">
                <a:solidFill>
                  <a:srgbClr val="1A1820"/>
                </a:solidFill>
              </a:rPr>
              <a:t>-rates</a:t>
            </a:r>
          </a:p>
          <a:p>
            <a:pPr marL="285750" indent="-285750">
              <a:spcAft>
                <a:spcPts val="600"/>
              </a:spcAft>
              <a:buFont typeface="Arial" panose="020B0604020202020204" pitchFamily="34" charset="0"/>
              <a:buChar char="•"/>
            </a:pPr>
            <a:r>
              <a:rPr lang="de-DE" dirty="0">
                <a:solidFill>
                  <a:srgbClr val="1A1820"/>
                </a:solidFill>
              </a:rPr>
              <a:t>As a plus: More </a:t>
            </a:r>
            <a:r>
              <a:rPr lang="de-DE" dirty="0" err="1">
                <a:solidFill>
                  <a:srgbClr val="1A1820"/>
                </a:solidFill>
              </a:rPr>
              <a:t>licences</a:t>
            </a:r>
            <a:r>
              <a:rPr lang="de-DE" dirty="0">
                <a:solidFill>
                  <a:srgbClr val="1A1820"/>
                </a:solidFill>
              </a:rPr>
              <a:t> </a:t>
            </a:r>
            <a:r>
              <a:rPr lang="de-DE" dirty="0" err="1">
                <a:solidFill>
                  <a:srgbClr val="1A1820"/>
                </a:solidFill>
              </a:rPr>
              <a:t>of</a:t>
            </a:r>
            <a:r>
              <a:rPr lang="de-DE" dirty="0">
                <a:solidFill>
                  <a:srgbClr val="1A1820"/>
                </a:solidFill>
              </a:rPr>
              <a:t> PG-13 </a:t>
            </a:r>
            <a:r>
              <a:rPr lang="de-DE" dirty="0" err="1">
                <a:solidFill>
                  <a:srgbClr val="1A1820"/>
                </a:solidFill>
              </a:rPr>
              <a:t>rated</a:t>
            </a:r>
            <a:r>
              <a:rPr lang="de-DE" dirty="0">
                <a:solidFill>
                  <a:srgbClr val="1A1820"/>
                </a:solidFill>
              </a:rPr>
              <a:t> </a:t>
            </a:r>
            <a:r>
              <a:rPr lang="de-DE" dirty="0" err="1">
                <a:solidFill>
                  <a:srgbClr val="1A1820"/>
                </a:solidFill>
              </a:rPr>
              <a:t>movies</a:t>
            </a:r>
            <a:r>
              <a:rPr lang="de-DE" dirty="0">
                <a:solidFill>
                  <a:srgbClr val="1A1820"/>
                </a:solidFill>
              </a:rPr>
              <a:t> </a:t>
            </a:r>
            <a:r>
              <a:rPr lang="de-DE" dirty="0" err="1">
                <a:solidFill>
                  <a:srgbClr val="1A1820"/>
                </a:solidFill>
              </a:rPr>
              <a:t>can</a:t>
            </a:r>
            <a:r>
              <a:rPr lang="de-DE" dirty="0">
                <a:solidFill>
                  <a:srgbClr val="1A1820"/>
                </a:solidFill>
              </a:rPr>
              <a:t> </a:t>
            </a:r>
            <a:r>
              <a:rPr lang="de-DE" dirty="0" err="1">
                <a:solidFill>
                  <a:srgbClr val="1A1820"/>
                </a:solidFill>
              </a:rPr>
              <a:t>be</a:t>
            </a:r>
            <a:r>
              <a:rPr lang="de-DE" dirty="0">
                <a:solidFill>
                  <a:srgbClr val="1A1820"/>
                </a:solidFill>
              </a:rPr>
              <a:t> </a:t>
            </a:r>
            <a:r>
              <a:rPr lang="de-DE" dirty="0" err="1">
                <a:solidFill>
                  <a:srgbClr val="1A1820"/>
                </a:solidFill>
              </a:rPr>
              <a:t>purchased</a:t>
            </a:r>
            <a:r>
              <a:rPr lang="de-DE" dirty="0">
                <a:solidFill>
                  <a:srgbClr val="1A1820"/>
                </a:solidFill>
              </a:rPr>
              <a:t>; </a:t>
            </a:r>
            <a:r>
              <a:rPr lang="de-DE" dirty="0" err="1">
                <a:solidFill>
                  <a:srgbClr val="1A1820"/>
                </a:solidFill>
              </a:rPr>
              <a:t>to</a:t>
            </a:r>
            <a:r>
              <a:rPr lang="de-DE" dirty="0">
                <a:solidFill>
                  <a:srgbClr val="1A1820"/>
                </a:solidFill>
              </a:rPr>
              <a:t> </a:t>
            </a:r>
            <a:r>
              <a:rPr lang="de-DE" dirty="0" err="1">
                <a:solidFill>
                  <a:srgbClr val="1A1820"/>
                </a:solidFill>
              </a:rPr>
              <a:t>have</a:t>
            </a:r>
            <a:r>
              <a:rPr lang="de-DE" dirty="0">
                <a:solidFill>
                  <a:srgbClr val="1A1820"/>
                </a:solidFill>
              </a:rPr>
              <a:t> </a:t>
            </a:r>
            <a:r>
              <a:rPr lang="de-DE" dirty="0" err="1">
                <a:solidFill>
                  <a:srgbClr val="1A1820"/>
                </a:solidFill>
              </a:rPr>
              <a:t>more</a:t>
            </a:r>
            <a:r>
              <a:rPr lang="de-DE" dirty="0">
                <a:solidFill>
                  <a:srgbClr val="1A1820"/>
                </a:solidFill>
              </a:rPr>
              <a:t> </a:t>
            </a:r>
            <a:r>
              <a:rPr lang="de-DE" dirty="0" err="1">
                <a:solidFill>
                  <a:srgbClr val="1A1820"/>
                </a:solidFill>
              </a:rPr>
              <a:t>available</a:t>
            </a:r>
            <a:r>
              <a:rPr lang="de-DE" dirty="0">
                <a:solidFill>
                  <a:srgbClr val="1A1820"/>
                </a:solidFill>
              </a:rPr>
              <a:t>.</a:t>
            </a:r>
          </a:p>
        </p:txBody>
      </p:sp>
      <p:graphicFrame>
        <p:nvGraphicFramePr>
          <p:cNvPr id="19" name="Diagramm 18">
            <a:extLst>
              <a:ext uri="{FF2B5EF4-FFF2-40B4-BE49-F238E27FC236}">
                <a16:creationId xmlns:a16="http://schemas.microsoft.com/office/drawing/2014/main" id="{7D99A668-68C9-BFAD-7B24-8932DD74B880}"/>
              </a:ext>
            </a:extLst>
          </p:cNvPr>
          <p:cNvGraphicFramePr>
            <a:graphicFrameLocks/>
          </p:cNvGraphicFramePr>
          <p:nvPr>
            <p:extLst>
              <p:ext uri="{D42A27DB-BD31-4B8C-83A1-F6EECF244321}">
                <p14:modId xmlns:p14="http://schemas.microsoft.com/office/powerpoint/2010/main" val="13061124"/>
              </p:ext>
            </p:extLst>
          </p:nvPr>
        </p:nvGraphicFramePr>
        <p:xfrm>
          <a:off x="7239000" y="3872241"/>
          <a:ext cx="3922757" cy="2637416"/>
        </p:xfrm>
        <a:graphic>
          <a:graphicData uri="http://schemas.openxmlformats.org/drawingml/2006/chart">
            <c:chart xmlns:c="http://schemas.openxmlformats.org/drawingml/2006/chart" xmlns:r="http://schemas.openxmlformats.org/officeDocument/2006/relationships" r:id="rId3"/>
          </a:graphicData>
        </a:graphic>
      </p:graphicFrame>
      <p:pic>
        <p:nvPicPr>
          <p:cNvPr id="7" name="Grafik 6">
            <a:extLst>
              <a:ext uri="{FF2B5EF4-FFF2-40B4-BE49-F238E27FC236}">
                <a16:creationId xmlns:a16="http://schemas.microsoft.com/office/drawing/2014/main" id="{6264F060-D63F-3EFA-F5CA-98FD2DD6EB70}"/>
              </a:ext>
            </a:extLst>
          </p:cNvPr>
          <p:cNvPicPr>
            <a:picLocks noChangeAspect="1"/>
          </p:cNvPicPr>
          <p:nvPr/>
        </p:nvPicPr>
        <p:blipFill>
          <a:blip r:embed="rId4"/>
          <a:stretch>
            <a:fillRect/>
          </a:stretch>
        </p:blipFill>
        <p:spPr>
          <a:xfrm>
            <a:off x="1142227" y="1259356"/>
            <a:ext cx="4581239" cy="3685352"/>
          </a:xfrm>
          <a:prstGeom prst="rect">
            <a:avLst/>
          </a:prstGeom>
        </p:spPr>
      </p:pic>
    </p:spTree>
    <p:extLst>
      <p:ext uri="{BB962C8B-B14F-4D97-AF65-F5344CB8AC3E}">
        <p14:creationId xmlns:p14="http://schemas.microsoft.com/office/powerpoint/2010/main" val="2096233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Grafik 56">
            <a:extLst>
              <a:ext uri="{FF2B5EF4-FFF2-40B4-BE49-F238E27FC236}">
                <a16:creationId xmlns:a16="http://schemas.microsoft.com/office/drawing/2014/main" id="{09AD3F07-1FE9-65A5-77ED-CA7F010927C9}"/>
              </a:ext>
            </a:extLst>
          </p:cNvPr>
          <p:cNvPicPr>
            <a:picLocks noChangeAspect="1"/>
          </p:cNvPicPr>
          <p:nvPr/>
        </p:nvPicPr>
        <p:blipFill>
          <a:blip r:embed="rId3"/>
          <a:stretch>
            <a:fillRect/>
          </a:stretch>
        </p:blipFill>
        <p:spPr>
          <a:xfrm>
            <a:off x="193435" y="1396525"/>
            <a:ext cx="7271087" cy="3420000"/>
          </a:xfrm>
          <a:prstGeom prst="rect">
            <a:avLst/>
          </a:prstGeom>
        </p:spPr>
      </p:pic>
      <p:sp>
        <p:nvSpPr>
          <p:cNvPr id="18" name="Textfeld 17">
            <a:extLst>
              <a:ext uri="{FF2B5EF4-FFF2-40B4-BE49-F238E27FC236}">
                <a16:creationId xmlns:a16="http://schemas.microsoft.com/office/drawing/2014/main" id="{D14FB282-3029-289C-2452-7E709185C136}"/>
              </a:ext>
            </a:extLst>
          </p:cNvPr>
          <p:cNvSpPr txBox="1"/>
          <p:nvPr/>
        </p:nvSpPr>
        <p:spPr>
          <a:xfrm>
            <a:off x="193435" y="254717"/>
            <a:ext cx="11194365" cy="694482"/>
          </a:xfrm>
          <a:prstGeom prst="rect">
            <a:avLst/>
          </a:prstGeom>
        </p:spPr>
        <p:txBody>
          <a:bodyPr vert="horz" lIns="91440" tIns="45720" rIns="91440" bIns="45720" rtlCol="0" anchor="b" anchorCtr="0">
            <a:normAutofit lnSpcReduction="10000"/>
          </a:bodyPr>
          <a:lstStyle/>
          <a:p>
            <a:pPr>
              <a:lnSpc>
                <a:spcPct val="90000"/>
              </a:lnSpc>
              <a:spcBef>
                <a:spcPct val="0"/>
              </a:spcBef>
              <a:spcAft>
                <a:spcPts val="600"/>
              </a:spcAft>
            </a:pPr>
            <a:r>
              <a:rPr lang="en-US" sz="4400" b="1" dirty="0">
                <a:solidFill>
                  <a:srgbClr val="1A1820"/>
                </a:solidFill>
                <a:latin typeface="CordiaUPC" panose="020B0502040204020203" pitchFamily="34" charset="-34"/>
                <a:ea typeface="+mj-ea"/>
                <a:cs typeface="CordiaUPC" panose="020B0502040204020203" pitchFamily="34" charset="-34"/>
              </a:rPr>
              <a:t>Sports, Animation and Action are most popular categories</a:t>
            </a:r>
            <a:endParaRPr lang="en-US" sz="4400" dirty="0">
              <a:solidFill>
                <a:srgbClr val="1A1820"/>
              </a:solidFill>
              <a:latin typeface="CordiaUPC" panose="020B0502040204020203" pitchFamily="34" charset="-34"/>
              <a:ea typeface="+mj-ea"/>
              <a:cs typeface="CordiaUPC" panose="020B0502040204020203" pitchFamily="34" charset="-34"/>
            </a:endParaRPr>
          </a:p>
        </p:txBody>
      </p:sp>
      <p:sp>
        <p:nvSpPr>
          <p:cNvPr id="6" name="Textfeld 5">
            <a:extLst>
              <a:ext uri="{FF2B5EF4-FFF2-40B4-BE49-F238E27FC236}">
                <a16:creationId xmlns:a16="http://schemas.microsoft.com/office/drawing/2014/main" id="{E003801E-6D35-F4F9-EB24-FC05A619FBF5}"/>
              </a:ext>
            </a:extLst>
          </p:cNvPr>
          <p:cNvSpPr txBox="1"/>
          <p:nvPr/>
        </p:nvSpPr>
        <p:spPr>
          <a:xfrm>
            <a:off x="7571850" y="1332590"/>
            <a:ext cx="4124349" cy="470898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de-DE" dirty="0" err="1">
                <a:solidFill>
                  <a:srgbClr val="1A1820"/>
                </a:solidFill>
              </a:rPr>
              <a:t>There</a:t>
            </a:r>
            <a:r>
              <a:rPr lang="de-DE" dirty="0">
                <a:solidFill>
                  <a:srgbClr val="1A1820"/>
                </a:solidFill>
              </a:rPr>
              <a:t> </a:t>
            </a:r>
            <a:r>
              <a:rPr lang="de-DE" dirty="0" err="1">
                <a:solidFill>
                  <a:srgbClr val="1A1820"/>
                </a:solidFill>
              </a:rPr>
              <a:t>are</a:t>
            </a:r>
            <a:r>
              <a:rPr lang="de-DE" dirty="0">
                <a:solidFill>
                  <a:srgbClr val="1A1820"/>
                </a:solidFill>
              </a:rPr>
              <a:t> 17 different </a:t>
            </a:r>
            <a:r>
              <a:rPr lang="de-DE" dirty="0" err="1">
                <a:solidFill>
                  <a:srgbClr val="1A1820"/>
                </a:solidFill>
              </a:rPr>
              <a:t>movie</a:t>
            </a:r>
            <a:r>
              <a:rPr lang="de-DE" dirty="0">
                <a:solidFill>
                  <a:srgbClr val="1A1820"/>
                </a:solidFill>
              </a:rPr>
              <a:t> </a:t>
            </a:r>
            <a:r>
              <a:rPr lang="de-DE" dirty="0" err="1">
                <a:solidFill>
                  <a:srgbClr val="1A1820"/>
                </a:solidFill>
              </a:rPr>
              <a:t>categories</a:t>
            </a:r>
            <a:endParaRPr lang="de-DE" dirty="0">
              <a:solidFill>
                <a:srgbClr val="1A1820"/>
              </a:solidFill>
            </a:endParaRPr>
          </a:p>
          <a:p>
            <a:pPr marL="285750" indent="-285750">
              <a:spcAft>
                <a:spcPts val="600"/>
              </a:spcAft>
              <a:buFont typeface="Arial" panose="020B0604020202020204" pitchFamily="34" charset="0"/>
              <a:buChar char="•"/>
            </a:pPr>
            <a:r>
              <a:rPr lang="de-DE" dirty="0">
                <a:solidFill>
                  <a:srgbClr val="1A1820"/>
                </a:solidFill>
              </a:rPr>
              <a:t>In </a:t>
            </a:r>
            <a:r>
              <a:rPr lang="de-DE" dirty="0" err="1">
                <a:solidFill>
                  <a:srgbClr val="1A1820"/>
                </a:solidFill>
              </a:rPr>
              <a:t>terms</a:t>
            </a:r>
            <a:r>
              <a:rPr lang="de-DE" dirty="0">
                <a:solidFill>
                  <a:srgbClr val="1A1820"/>
                </a:solidFill>
              </a:rPr>
              <a:t> </a:t>
            </a:r>
            <a:r>
              <a:rPr lang="de-DE" dirty="0" err="1">
                <a:solidFill>
                  <a:srgbClr val="1A1820"/>
                </a:solidFill>
              </a:rPr>
              <a:t>of</a:t>
            </a:r>
            <a:r>
              <a:rPr lang="de-DE" dirty="0">
                <a:solidFill>
                  <a:srgbClr val="1A1820"/>
                </a:solidFill>
              </a:rPr>
              <a:t> </a:t>
            </a:r>
            <a:r>
              <a:rPr lang="de-DE" dirty="0" err="1">
                <a:solidFill>
                  <a:srgbClr val="1A1820"/>
                </a:solidFill>
              </a:rPr>
              <a:t>the</a:t>
            </a:r>
            <a:r>
              <a:rPr lang="de-DE" dirty="0">
                <a:solidFill>
                  <a:srgbClr val="1A1820"/>
                </a:solidFill>
              </a:rPr>
              <a:t> </a:t>
            </a:r>
            <a:r>
              <a:rPr lang="de-DE" dirty="0" err="1">
                <a:solidFill>
                  <a:srgbClr val="1A1820"/>
                </a:solidFill>
              </a:rPr>
              <a:t>count</a:t>
            </a:r>
            <a:r>
              <a:rPr lang="de-DE" dirty="0">
                <a:solidFill>
                  <a:srgbClr val="1A1820"/>
                </a:solidFill>
              </a:rPr>
              <a:t> </a:t>
            </a:r>
            <a:r>
              <a:rPr lang="de-DE" dirty="0" err="1">
                <a:solidFill>
                  <a:srgbClr val="1A1820"/>
                </a:solidFill>
              </a:rPr>
              <a:t>of</a:t>
            </a:r>
            <a:r>
              <a:rPr lang="de-DE" dirty="0">
                <a:solidFill>
                  <a:srgbClr val="1A1820"/>
                </a:solidFill>
              </a:rPr>
              <a:t> </a:t>
            </a:r>
            <a:r>
              <a:rPr lang="de-DE" dirty="0" err="1">
                <a:solidFill>
                  <a:srgbClr val="1A1820"/>
                </a:solidFill>
              </a:rPr>
              <a:t>rentals</a:t>
            </a:r>
            <a:r>
              <a:rPr lang="de-DE" dirty="0">
                <a:solidFill>
                  <a:srgbClr val="1A1820"/>
                </a:solidFill>
              </a:rPr>
              <a:t> Sports, Animation and Action </a:t>
            </a:r>
            <a:r>
              <a:rPr lang="de-DE" dirty="0" err="1">
                <a:solidFill>
                  <a:srgbClr val="1A1820"/>
                </a:solidFill>
              </a:rPr>
              <a:t>are</a:t>
            </a:r>
            <a:r>
              <a:rPr lang="de-DE" dirty="0">
                <a:solidFill>
                  <a:srgbClr val="1A1820"/>
                </a:solidFill>
              </a:rPr>
              <a:t> </a:t>
            </a:r>
            <a:r>
              <a:rPr lang="de-DE" dirty="0" err="1">
                <a:solidFill>
                  <a:srgbClr val="1A1820"/>
                </a:solidFill>
              </a:rPr>
              <a:t>the</a:t>
            </a:r>
            <a:r>
              <a:rPr lang="de-DE" dirty="0">
                <a:solidFill>
                  <a:srgbClr val="1A1820"/>
                </a:solidFill>
              </a:rPr>
              <a:t> </a:t>
            </a:r>
            <a:r>
              <a:rPr lang="de-DE" dirty="0" err="1">
                <a:solidFill>
                  <a:srgbClr val="1A1820"/>
                </a:solidFill>
              </a:rPr>
              <a:t>most</a:t>
            </a:r>
            <a:r>
              <a:rPr lang="de-DE" dirty="0">
                <a:solidFill>
                  <a:srgbClr val="1A1820"/>
                </a:solidFill>
              </a:rPr>
              <a:t> </a:t>
            </a:r>
            <a:r>
              <a:rPr lang="de-DE" dirty="0" err="1">
                <a:solidFill>
                  <a:srgbClr val="1A1820"/>
                </a:solidFill>
              </a:rPr>
              <a:t>popular</a:t>
            </a:r>
            <a:r>
              <a:rPr lang="de-DE" dirty="0">
                <a:solidFill>
                  <a:srgbClr val="1A1820"/>
                </a:solidFill>
              </a:rPr>
              <a:t>; Thriller </a:t>
            </a:r>
            <a:r>
              <a:rPr lang="de-DE" dirty="0" err="1">
                <a:solidFill>
                  <a:srgbClr val="1A1820"/>
                </a:solidFill>
              </a:rPr>
              <a:t>performs</a:t>
            </a:r>
            <a:r>
              <a:rPr lang="de-DE" dirty="0">
                <a:solidFill>
                  <a:srgbClr val="1A1820"/>
                </a:solidFill>
              </a:rPr>
              <a:t> least.</a:t>
            </a:r>
          </a:p>
          <a:p>
            <a:pPr marL="285750" indent="-285750">
              <a:spcAft>
                <a:spcPts val="600"/>
              </a:spcAft>
              <a:buFont typeface="Arial" panose="020B0604020202020204" pitchFamily="34" charset="0"/>
              <a:buChar char="•"/>
            </a:pPr>
            <a:r>
              <a:rPr lang="de-DE" dirty="0">
                <a:solidFill>
                  <a:srgbClr val="1A1820"/>
                </a:solidFill>
              </a:rPr>
              <a:t>The </a:t>
            </a:r>
            <a:r>
              <a:rPr lang="de-DE" dirty="0" err="1">
                <a:solidFill>
                  <a:srgbClr val="1A1820"/>
                </a:solidFill>
              </a:rPr>
              <a:t>average</a:t>
            </a:r>
            <a:r>
              <a:rPr lang="de-DE" dirty="0">
                <a:solidFill>
                  <a:srgbClr val="1A1820"/>
                </a:solidFill>
              </a:rPr>
              <a:t> </a:t>
            </a:r>
            <a:r>
              <a:rPr lang="de-DE" dirty="0" err="1">
                <a:solidFill>
                  <a:srgbClr val="1A1820"/>
                </a:solidFill>
              </a:rPr>
              <a:t>rental</a:t>
            </a:r>
            <a:r>
              <a:rPr lang="de-DE" dirty="0">
                <a:solidFill>
                  <a:srgbClr val="1A1820"/>
                </a:solidFill>
              </a:rPr>
              <a:t> rate </a:t>
            </a:r>
            <a:r>
              <a:rPr lang="de-DE" dirty="0" err="1">
                <a:solidFill>
                  <a:srgbClr val="1A1820"/>
                </a:solidFill>
              </a:rPr>
              <a:t>is</a:t>
            </a:r>
            <a:r>
              <a:rPr lang="de-DE" dirty="0">
                <a:solidFill>
                  <a:srgbClr val="1A1820"/>
                </a:solidFill>
              </a:rPr>
              <a:t> </a:t>
            </a:r>
            <a:r>
              <a:rPr lang="de-DE" dirty="0" err="1">
                <a:solidFill>
                  <a:srgbClr val="1A1820"/>
                </a:solidFill>
              </a:rPr>
              <a:t>lowest</a:t>
            </a:r>
            <a:r>
              <a:rPr lang="de-DE" dirty="0">
                <a:solidFill>
                  <a:srgbClr val="1A1820"/>
                </a:solidFill>
              </a:rPr>
              <a:t> </a:t>
            </a:r>
            <a:r>
              <a:rPr lang="de-DE" dirty="0" err="1">
                <a:solidFill>
                  <a:srgbClr val="1A1820"/>
                </a:solidFill>
              </a:rPr>
              <a:t>for</a:t>
            </a:r>
            <a:r>
              <a:rPr lang="de-DE" dirty="0">
                <a:solidFill>
                  <a:srgbClr val="1A1820"/>
                </a:solidFill>
              </a:rPr>
              <a:t> </a:t>
            </a:r>
            <a:r>
              <a:rPr lang="de-DE" dirty="0" err="1">
                <a:solidFill>
                  <a:srgbClr val="1A1820"/>
                </a:solidFill>
              </a:rPr>
              <a:t>Documentary</a:t>
            </a:r>
            <a:r>
              <a:rPr lang="de-DE" dirty="0">
                <a:solidFill>
                  <a:srgbClr val="1A1820"/>
                </a:solidFill>
              </a:rPr>
              <a:t> and </a:t>
            </a:r>
            <a:r>
              <a:rPr lang="de-DE" dirty="0" err="1">
                <a:solidFill>
                  <a:srgbClr val="1A1820"/>
                </a:solidFill>
              </a:rPr>
              <a:t>highest</a:t>
            </a:r>
            <a:r>
              <a:rPr lang="de-DE" dirty="0">
                <a:solidFill>
                  <a:srgbClr val="1A1820"/>
                </a:solidFill>
              </a:rPr>
              <a:t> </a:t>
            </a:r>
            <a:r>
              <a:rPr lang="de-DE" dirty="0" err="1">
                <a:solidFill>
                  <a:srgbClr val="1A1820"/>
                </a:solidFill>
              </a:rPr>
              <a:t>for</a:t>
            </a:r>
            <a:r>
              <a:rPr lang="de-DE" dirty="0">
                <a:solidFill>
                  <a:srgbClr val="1A1820"/>
                </a:solidFill>
              </a:rPr>
              <a:t> Travel.</a:t>
            </a:r>
          </a:p>
          <a:p>
            <a:pPr marL="285750" indent="-285750">
              <a:spcAft>
                <a:spcPts val="600"/>
              </a:spcAft>
              <a:buFont typeface="Arial" panose="020B0604020202020204" pitchFamily="34" charset="0"/>
              <a:buChar char="•"/>
            </a:pPr>
            <a:r>
              <a:rPr lang="de-DE" dirty="0">
                <a:solidFill>
                  <a:srgbClr val="1A1820"/>
                </a:solidFill>
              </a:rPr>
              <a:t>The </a:t>
            </a:r>
            <a:r>
              <a:rPr lang="de-DE" dirty="0" err="1">
                <a:solidFill>
                  <a:srgbClr val="1A1820"/>
                </a:solidFill>
              </a:rPr>
              <a:t>average</a:t>
            </a:r>
            <a:r>
              <a:rPr lang="de-DE" dirty="0">
                <a:solidFill>
                  <a:srgbClr val="1A1820"/>
                </a:solidFill>
              </a:rPr>
              <a:t> </a:t>
            </a:r>
            <a:r>
              <a:rPr lang="de-DE" dirty="0" err="1">
                <a:solidFill>
                  <a:srgbClr val="1A1820"/>
                </a:solidFill>
              </a:rPr>
              <a:t>rental</a:t>
            </a:r>
            <a:r>
              <a:rPr lang="de-DE" dirty="0">
                <a:solidFill>
                  <a:srgbClr val="1A1820"/>
                </a:solidFill>
              </a:rPr>
              <a:t> rate </a:t>
            </a:r>
            <a:r>
              <a:rPr lang="de-DE" dirty="0" err="1">
                <a:solidFill>
                  <a:srgbClr val="1A1820"/>
                </a:solidFill>
              </a:rPr>
              <a:t>is</a:t>
            </a:r>
            <a:r>
              <a:rPr lang="de-DE" dirty="0">
                <a:solidFill>
                  <a:srgbClr val="1A1820"/>
                </a:solidFill>
              </a:rPr>
              <a:t> </a:t>
            </a:r>
            <a:r>
              <a:rPr lang="en-US" b="0" dirty="0">
                <a:solidFill>
                  <a:srgbClr val="1A1820"/>
                </a:solidFill>
              </a:rPr>
              <a:t>2,98.</a:t>
            </a:r>
          </a:p>
          <a:p>
            <a:pPr marL="285750" indent="-285750">
              <a:spcAft>
                <a:spcPts val="600"/>
              </a:spcAft>
              <a:buFont typeface="Arial" panose="020B0604020202020204" pitchFamily="34" charset="0"/>
              <a:buChar char="•"/>
            </a:pPr>
            <a:r>
              <a:rPr lang="en-US" b="0" dirty="0">
                <a:solidFill>
                  <a:srgbClr val="1A1820"/>
                </a:solidFill>
              </a:rPr>
              <a:t>Categories of most popular (most rented) movies should d</a:t>
            </a:r>
            <a:r>
              <a:rPr lang="en-US" dirty="0">
                <a:solidFill>
                  <a:srgbClr val="1A1820"/>
                </a:solidFill>
              </a:rPr>
              <a:t>ominate in numbers. At least in Animation and Action more movies can be purchased for the future streaming business.</a:t>
            </a:r>
            <a:endParaRPr lang="en-US" b="0" dirty="0">
              <a:solidFill>
                <a:srgbClr val="1A1820"/>
              </a:solidFill>
            </a:endParaRPr>
          </a:p>
          <a:p>
            <a:pPr>
              <a:spcAft>
                <a:spcPts val="600"/>
              </a:spcAft>
            </a:pPr>
            <a:endParaRPr lang="de-DE" dirty="0">
              <a:solidFill>
                <a:srgbClr val="1A1820"/>
              </a:solidFill>
            </a:endParaRPr>
          </a:p>
          <a:p>
            <a:pPr marL="285750" indent="-285750">
              <a:spcAft>
                <a:spcPts val="600"/>
              </a:spcAft>
              <a:buFont typeface="Arial" panose="020B0604020202020204" pitchFamily="34" charset="0"/>
              <a:buChar char="•"/>
            </a:pPr>
            <a:endParaRPr lang="de-DE" dirty="0">
              <a:solidFill>
                <a:srgbClr val="1A1820"/>
              </a:solidFill>
            </a:endParaRPr>
          </a:p>
        </p:txBody>
      </p:sp>
      <p:pic>
        <p:nvPicPr>
          <p:cNvPr id="17" name="Grafik 16">
            <a:extLst>
              <a:ext uri="{FF2B5EF4-FFF2-40B4-BE49-F238E27FC236}">
                <a16:creationId xmlns:a16="http://schemas.microsoft.com/office/drawing/2014/main" id="{B2D5073B-0BF4-7A39-67D8-ED2A7A46143C}"/>
              </a:ext>
            </a:extLst>
          </p:cNvPr>
          <p:cNvPicPr>
            <a:picLocks noChangeAspect="1"/>
          </p:cNvPicPr>
          <p:nvPr/>
        </p:nvPicPr>
        <p:blipFill rotWithShape="1">
          <a:blip r:embed="rId4"/>
          <a:srcRect r="96324" b="51757"/>
          <a:stretch/>
        </p:blipFill>
        <p:spPr>
          <a:xfrm>
            <a:off x="327288" y="5298428"/>
            <a:ext cx="259822" cy="936000"/>
          </a:xfrm>
          <a:prstGeom prst="rect">
            <a:avLst/>
          </a:prstGeom>
        </p:spPr>
      </p:pic>
      <p:cxnSp>
        <p:nvCxnSpPr>
          <p:cNvPr id="20" name="Gerader Verbinder 19">
            <a:extLst>
              <a:ext uri="{FF2B5EF4-FFF2-40B4-BE49-F238E27FC236}">
                <a16:creationId xmlns:a16="http://schemas.microsoft.com/office/drawing/2014/main" id="{00D7B063-1AFE-C30D-F6AD-CE1279524805}"/>
              </a:ext>
            </a:extLst>
          </p:cNvPr>
          <p:cNvCxnSpPr>
            <a:cxnSpLocks/>
          </p:cNvCxnSpPr>
          <p:nvPr/>
        </p:nvCxnSpPr>
        <p:spPr>
          <a:xfrm>
            <a:off x="1053806" y="4579549"/>
            <a:ext cx="0" cy="936348"/>
          </a:xfrm>
          <a:prstGeom prst="line">
            <a:avLst/>
          </a:prstGeom>
          <a:ln>
            <a:solidFill>
              <a:srgbClr val="FF9DA7"/>
            </a:solidFill>
            <a:prstDash val="lgDash"/>
          </a:ln>
        </p:spPr>
        <p:style>
          <a:lnRef idx="1">
            <a:schemeClr val="accent1"/>
          </a:lnRef>
          <a:fillRef idx="0">
            <a:schemeClr val="accent1"/>
          </a:fillRef>
          <a:effectRef idx="0">
            <a:schemeClr val="accent1"/>
          </a:effectRef>
          <a:fontRef idx="minor">
            <a:schemeClr val="tx1"/>
          </a:fontRef>
        </p:style>
      </p:cxnSp>
      <p:pic>
        <p:nvPicPr>
          <p:cNvPr id="21" name="Grafik 20">
            <a:extLst>
              <a:ext uri="{FF2B5EF4-FFF2-40B4-BE49-F238E27FC236}">
                <a16:creationId xmlns:a16="http://schemas.microsoft.com/office/drawing/2014/main" id="{1B6658DF-C7FE-D873-9FD4-4A821B5C41F6}"/>
              </a:ext>
            </a:extLst>
          </p:cNvPr>
          <p:cNvPicPr>
            <a:picLocks noChangeAspect="1"/>
          </p:cNvPicPr>
          <p:nvPr/>
        </p:nvPicPr>
        <p:blipFill rotWithShape="1">
          <a:blip r:embed="rId4"/>
          <a:srcRect l="7989" b="51757"/>
          <a:stretch/>
        </p:blipFill>
        <p:spPr>
          <a:xfrm>
            <a:off x="859974" y="5367516"/>
            <a:ext cx="6002511" cy="864000"/>
          </a:xfrm>
          <a:prstGeom prst="rect">
            <a:avLst/>
          </a:prstGeom>
        </p:spPr>
      </p:pic>
      <p:cxnSp>
        <p:nvCxnSpPr>
          <p:cNvPr id="26" name="Gerader Verbinder 25">
            <a:extLst>
              <a:ext uri="{FF2B5EF4-FFF2-40B4-BE49-F238E27FC236}">
                <a16:creationId xmlns:a16="http://schemas.microsoft.com/office/drawing/2014/main" id="{3C216BB2-FF1A-0F6D-E068-C2DD2E39BD1B}"/>
              </a:ext>
            </a:extLst>
          </p:cNvPr>
          <p:cNvCxnSpPr>
            <a:cxnSpLocks/>
          </p:cNvCxnSpPr>
          <p:nvPr/>
        </p:nvCxnSpPr>
        <p:spPr>
          <a:xfrm>
            <a:off x="1408489" y="4798122"/>
            <a:ext cx="0" cy="717775"/>
          </a:xfrm>
          <a:prstGeom prst="line">
            <a:avLst/>
          </a:prstGeom>
          <a:ln>
            <a:solidFill>
              <a:srgbClr val="FF9DA7"/>
            </a:solidFill>
            <a:prstDash val="lgDash"/>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8F3DD28D-B315-6645-A0EB-107C3B0AA773}"/>
              </a:ext>
            </a:extLst>
          </p:cNvPr>
          <p:cNvCxnSpPr>
            <a:cxnSpLocks/>
          </p:cNvCxnSpPr>
          <p:nvPr/>
        </p:nvCxnSpPr>
        <p:spPr>
          <a:xfrm>
            <a:off x="1763172" y="4656607"/>
            <a:ext cx="0" cy="859290"/>
          </a:xfrm>
          <a:prstGeom prst="line">
            <a:avLst/>
          </a:prstGeom>
          <a:ln>
            <a:solidFill>
              <a:srgbClr val="FF9DA7"/>
            </a:solidFill>
            <a:prstDash val="lgDash"/>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929CE9EB-D33E-BEFB-CD00-4801DA2C54F1}"/>
              </a:ext>
            </a:extLst>
          </p:cNvPr>
          <p:cNvCxnSpPr>
            <a:cxnSpLocks/>
          </p:cNvCxnSpPr>
          <p:nvPr/>
        </p:nvCxnSpPr>
        <p:spPr>
          <a:xfrm>
            <a:off x="2117855" y="4493342"/>
            <a:ext cx="0" cy="1022555"/>
          </a:xfrm>
          <a:prstGeom prst="line">
            <a:avLst/>
          </a:prstGeom>
          <a:ln>
            <a:solidFill>
              <a:srgbClr val="FF9DA7"/>
            </a:solidFill>
            <a:prstDash val="lgDash"/>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086397B0-EFF2-D63B-CD1F-A82273A37DC8}"/>
              </a:ext>
            </a:extLst>
          </p:cNvPr>
          <p:cNvCxnSpPr>
            <a:cxnSpLocks/>
          </p:cNvCxnSpPr>
          <p:nvPr/>
        </p:nvCxnSpPr>
        <p:spPr>
          <a:xfrm>
            <a:off x="2472538" y="4656607"/>
            <a:ext cx="0" cy="859290"/>
          </a:xfrm>
          <a:prstGeom prst="line">
            <a:avLst/>
          </a:prstGeom>
          <a:ln>
            <a:solidFill>
              <a:srgbClr val="FF9DA7"/>
            </a:solidFill>
            <a:prstDash val="lgDash"/>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4027B50-9563-5B7A-C9C2-36ECA607AD45}"/>
              </a:ext>
            </a:extLst>
          </p:cNvPr>
          <p:cNvCxnSpPr>
            <a:cxnSpLocks/>
          </p:cNvCxnSpPr>
          <p:nvPr/>
        </p:nvCxnSpPr>
        <p:spPr>
          <a:xfrm>
            <a:off x="2827221" y="4678378"/>
            <a:ext cx="0" cy="701318"/>
          </a:xfrm>
          <a:prstGeom prst="line">
            <a:avLst/>
          </a:prstGeom>
          <a:ln>
            <a:solidFill>
              <a:srgbClr val="FF9DA7"/>
            </a:solidFill>
            <a:prstDash val="lgDash"/>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70F89F46-1623-D3C6-1417-C4F92687C989}"/>
              </a:ext>
            </a:extLst>
          </p:cNvPr>
          <p:cNvCxnSpPr>
            <a:cxnSpLocks/>
          </p:cNvCxnSpPr>
          <p:nvPr/>
        </p:nvCxnSpPr>
        <p:spPr>
          <a:xfrm>
            <a:off x="3181904" y="4678378"/>
            <a:ext cx="0" cy="837519"/>
          </a:xfrm>
          <a:prstGeom prst="line">
            <a:avLst/>
          </a:prstGeom>
          <a:ln>
            <a:solidFill>
              <a:srgbClr val="FF9DA7"/>
            </a:solidFill>
            <a:prstDash val="lgDash"/>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90C895E5-B773-3A29-0DEA-2CF0F90794EE}"/>
              </a:ext>
            </a:extLst>
          </p:cNvPr>
          <p:cNvCxnSpPr>
            <a:cxnSpLocks/>
          </p:cNvCxnSpPr>
          <p:nvPr/>
        </p:nvCxnSpPr>
        <p:spPr>
          <a:xfrm>
            <a:off x="3536587" y="4844216"/>
            <a:ext cx="0" cy="671681"/>
          </a:xfrm>
          <a:prstGeom prst="line">
            <a:avLst/>
          </a:prstGeom>
          <a:ln>
            <a:solidFill>
              <a:srgbClr val="FF9DA7"/>
            </a:solidFill>
            <a:prstDash val="lgDash"/>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AA136E7D-22AA-68EE-9AED-D9FC4D810F3E}"/>
              </a:ext>
            </a:extLst>
          </p:cNvPr>
          <p:cNvCxnSpPr>
            <a:cxnSpLocks/>
          </p:cNvCxnSpPr>
          <p:nvPr/>
        </p:nvCxnSpPr>
        <p:spPr>
          <a:xfrm>
            <a:off x="3891270" y="4493342"/>
            <a:ext cx="0" cy="1022555"/>
          </a:xfrm>
          <a:prstGeom prst="line">
            <a:avLst/>
          </a:prstGeom>
          <a:ln>
            <a:solidFill>
              <a:srgbClr val="FF9DA7"/>
            </a:solidFill>
            <a:prstDash val="lgDash"/>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A4665449-4453-F143-73BE-44BF52A71CA9}"/>
              </a:ext>
            </a:extLst>
          </p:cNvPr>
          <p:cNvCxnSpPr>
            <a:cxnSpLocks/>
          </p:cNvCxnSpPr>
          <p:nvPr/>
        </p:nvCxnSpPr>
        <p:spPr>
          <a:xfrm>
            <a:off x="4245953" y="4493342"/>
            <a:ext cx="0" cy="1022555"/>
          </a:xfrm>
          <a:prstGeom prst="line">
            <a:avLst/>
          </a:prstGeom>
          <a:ln>
            <a:solidFill>
              <a:srgbClr val="FF9DA7"/>
            </a:solidFill>
            <a:prstDash val="lgDash"/>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6F9C5D06-6278-EB39-90C3-E7BE2EB9372E}"/>
              </a:ext>
            </a:extLst>
          </p:cNvPr>
          <p:cNvCxnSpPr>
            <a:cxnSpLocks/>
          </p:cNvCxnSpPr>
          <p:nvPr/>
        </p:nvCxnSpPr>
        <p:spPr>
          <a:xfrm>
            <a:off x="4600636" y="4579549"/>
            <a:ext cx="0" cy="936348"/>
          </a:xfrm>
          <a:prstGeom prst="line">
            <a:avLst/>
          </a:prstGeom>
          <a:ln>
            <a:solidFill>
              <a:srgbClr val="FF9DA7"/>
            </a:solidFill>
            <a:prstDash val="lgDash"/>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9518BEA8-4D91-3EB9-E4CE-A3DCC06A09F0}"/>
              </a:ext>
            </a:extLst>
          </p:cNvPr>
          <p:cNvCxnSpPr>
            <a:cxnSpLocks/>
          </p:cNvCxnSpPr>
          <p:nvPr/>
        </p:nvCxnSpPr>
        <p:spPr>
          <a:xfrm>
            <a:off x="4955319" y="4656607"/>
            <a:ext cx="0" cy="859290"/>
          </a:xfrm>
          <a:prstGeom prst="line">
            <a:avLst/>
          </a:prstGeom>
          <a:ln>
            <a:solidFill>
              <a:srgbClr val="FF9DA7"/>
            </a:solidFill>
            <a:prstDash val="lgDash"/>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1425581F-1BF4-5A22-3950-F1378657CBA5}"/>
              </a:ext>
            </a:extLst>
          </p:cNvPr>
          <p:cNvCxnSpPr>
            <a:cxnSpLocks/>
          </p:cNvCxnSpPr>
          <p:nvPr/>
        </p:nvCxnSpPr>
        <p:spPr>
          <a:xfrm>
            <a:off x="5310002" y="4579549"/>
            <a:ext cx="0" cy="936348"/>
          </a:xfrm>
          <a:prstGeom prst="line">
            <a:avLst/>
          </a:prstGeom>
          <a:ln>
            <a:solidFill>
              <a:srgbClr val="FF9DA7"/>
            </a:solidFill>
            <a:prstDash val="lgDash"/>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7A296C00-47BF-9959-B804-88104533324F}"/>
              </a:ext>
            </a:extLst>
          </p:cNvPr>
          <p:cNvCxnSpPr>
            <a:cxnSpLocks/>
          </p:cNvCxnSpPr>
          <p:nvPr/>
        </p:nvCxnSpPr>
        <p:spPr>
          <a:xfrm>
            <a:off x="5664685" y="4493342"/>
            <a:ext cx="0" cy="1022555"/>
          </a:xfrm>
          <a:prstGeom prst="line">
            <a:avLst/>
          </a:prstGeom>
          <a:ln>
            <a:solidFill>
              <a:srgbClr val="FF9DA7"/>
            </a:solidFill>
            <a:prstDash val="lgDash"/>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5995CA2E-04DC-B975-235E-B34D1619A0F0}"/>
              </a:ext>
            </a:extLst>
          </p:cNvPr>
          <p:cNvCxnSpPr>
            <a:cxnSpLocks/>
          </p:cNvCxnSpPr>
          <p:nvPr/>
        </p:nvCxnSpPr>
        <p:spPr>
          <a:xfrm>
            <a:off x="6019368" y="4579549"/>
            <a:ext cx="0" cy="936348"/>
          </a:xfrm>
          <a:prstGeom prst="line">
            <a:avLst/>
          </a:prstGeom>
          <a:ln>
            <a:solidFill>
              <a:srgbClr val="FF9DA7"/>
            </a:solidFill>
            <a:prstDash val="lgDash"/>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C6CB1FB8-DB30-7B04-6A45-F71FE34DFE8B}"/>
              </a:ext>
            </a:extLst>
          </p:cNvPr>
          <p:cNvCxnSpPr>
            <a:cxnSpLocks/>
          </p:cNvCxnSpPr>
          <p:nvPr/>
        </p:nvCxnSpPr>
        <p:spPr>
          <a:xfrm>
            <a:off x="6374051" y="4579549"/>
            <a:ext cx="0" cy="936348"/>
          </a:xfrm>
          <a:prstGeom prst="line">
            <a:avLst/>
          </a:prstGeom>
          <a:ln>
            <a:solidFill>
              <a:srgbClr val="FF9DA7"/>
            </a:solidFill>
            <a:prstDash val="lgDash"/>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CC110D52-2B02-98C3-03C3-BA05633135B2}"/>
              </a:ext>
            </a:extLst>
          </p:cNvPr>
          <p:cNvCxnSpPr>
            <a:cxnSpLocks/>
          </p:cNvCxnSpPr>
          <p:nvPr/>
        </p:nvCxnSpPr>
        <p:spPr>
          <a:xfrm>
            <a:off x="6728734" y="4579549"/>
            <a:ext cx="0" cy="1462022"/>
          </a:xfrm>
          <a:prstGeom prst="line">
            <a:avLst/>
          </a:prstGeom>
          <a:ln>
            <a:solidFill>
              <a:srgbClr val="FF9DA7"/>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740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feld 16">
            <a:extLst>
              <a:ext uri="{FF2B5EF4-FFF2-40B4-BE49-F238E27FC236}">
                <a16:creationId xmlns:a16="http://schemas.microsoft.com/office/drawing/2014/main" id="{69E92156-3106-76CF-618E-D6E4FB4FE0B9}"/>
              </a:ext>
            </a:extLst>
          </p:cNvPr>
          <p:cNvSpPr txBox="1"/>
          <p:nvPr/>
        </p:nvSpPr>
        <p:spPr>
          <a:xfrm>
            <a:off x="5638800" y="2211679"/>
            <a:ext cx="5419725" cy="2660728"/>
          </a:xfrm>
          <a:prstGeom prst="rect">
            <a:avLst/>
          </a:prstGeom>
          <a:noFill/>
        </p:spPr>
        <p:txBody>
          <a:bodyPr wrap="square" rtlCol="0">
            <a:spAutoFit/>
          </a:bodyPr>
          <a:lstStyle>
            <a:defPPr>
              <a:defRPr lang="de-DE"/>
            </a:defPPr>
            <a:lvl1pPr>
              <a:spcAft>
                <a:spcPts val="600"/>
              </a:spcAft>
              <a:defRPr b="1"/>
            </a:lvl1pPr>
          </a:lstStyle>
          <a:p>
            <a:pPr>
              <a:lnSpc>
                <a:spcPct val="150000"/>
              </a:lnSpc>
            </a:pPr>
            <a:r>
              <a:rPr lang="en-US" sz="2000" dirty="0">
                <a:solidFill>
                  <a:srgbClr val="1A1820"/>
                </a:solidFill>
              </a:rPr>
              <a:t>BASIC FACTS:</a:t>
            </a:r>
          </a:p>
          <a:p>
            <a:pPr marL="285750" indent="-285750">
              <a:lnSpc>
                <a:spcPct val="150000"/>
              </a:lnSpc>
              <a:buFont typeface="Arial" panose="020B0604020202020204" pitchFamily="34" charset="0"/>
              <a:buChar char="•"/>
            </a:pPr>
            <a:r>
              <a:rPr lang="en-US" sz="2000" b="0" dirty="0">
                <a:solidFill>
                  <a:srgbClr val="1A1820"/>
                </a:solidFill>
              </a:rPr>
              <a:t>61.312 USD generated revenue</a:t>
            </a:r>
          </a:p>
          <a:p>
            <a:pPr marL="285750" indent="-285750">
              <a:lnSpc>
                <a:spcPct val="150000"/>
              </a:lnSpc>
              <a:buFont typeface="Arial" panose="020B0604020202020204" pitchFamily="34" charset="0"/>
              <a:buChar char="•"/>
            </a:pPr>
            <a:r>
              <a:rPr lang="en-US" sz="2000" b="0" dirty="0">
                <a:solidFill>
                  <a:srgbClr val="1A1820"/>
                </a:solidFill>
              </a:rPr>
              <a:t>General avg. revenue per rental is </a:t>
            </a:r>
            <a:r>
              <a:rPr lang="en-US" sz="2000" b="0" dirty="0"/>
              <a:t>4,2 USD</a:t>
            </a:r>
          </a:p>
          <a:p>
            <a:pPr marL="285750" indent="-285750">
              <a:lnSpc>
                <a:spcPct val="150000"/>
              </a:lnSpc>
              <a:buFont typeface="Arial" panose="020B0604020202020204" pitchFamily="34" charset="0"/>
              <a:buChar char="•"/>
            </a:pPr>
            <a:r>
              <a:rPr lang="en-US" sz="2000" b="0" dirty="0">
                <a:solidFill>
                  <a:srgbClr val="1A1820"/>
                </a:solidFill>
              </a:rPr>
              <a:t>599 clients, from</a:t>
            </a:r>
          </a:p>
          <a:p>
            <a:pPr marL="285750" indent="-285750">
              <a:lnSpc>
                <a:spcPct val="150000"/>
              </a:lnSpc>
              <a:buFont typeface="Arial" panose="020B0604020202020204" pitchFamily="34" charset="0"/>
              <a:buChar char="•"/>
            </a:pPr>
            <a:r>
              <a:rPr lang="en-US" sz="2000" b="0" dirty="0">
                <a:solidFill>
                  <a:srgbClr val="1A1820"/>
                </a:solidFill>
              </a:rPr>
              <a:t>108 different countries</a:t>
            </a:r>
          </a:p>
        </p:txBody>
      </p:sp>
      <p:sp>
        <p:nvSpPr>
          <p:cNvPr id="3" name="Textfeld 2">
            <a:extLst>
              <a:ext uri="{FF2B5EF4-FFF2-40B4-BE49-F238E27FC236}">
                <a16:creationId xmlns:a16="http://schemas.microsoft.com/office/drawing/2014/main" id="{778198A9-4E4B-A230-7190-261543DF21F9}"/>
              </a:ext>
            </a:extLst>
          </p:cNvPr>
          <p:cNvSpPr txBox="1"/>
          <p:nvPr/>
        </p:nvSpPr>
        <p:spPr>
          <a:xfrm>
            <a:off x="1421556" y="2399802"/>
            <a:ext cx="3125664" cy="2169825"/>
          </a:xfrm>
          <a:prstGeom prst="rect">
            <a:avLst/>
          </a:prstGeom>
          <a:noFill/>
        </p:spPr>
        <p:txBody>
          <a:bodyPr wrap="square" rtlCol="0">
            <a:spAutoFit/>
          </a:bodyPr>
          <a:lstStyle>
            <a:defPPr>
              <a:defRPr lang="de-DE"/>
            </a:defPPr>
            <a:lvl1pPr>
              <a:spcAft>
                <a:spcPts val="600"/>
              </a:spcAft>
              <a:defRPr b="1"/>
            </a:lvl1pPr>
          </a:lstStyle>
          <a:p>
            <a:pPr algn="ctr"/>
            <a:r>
              <a:rPr lang="en-US" sz="4500" dirty="0">
                <a:solidFill>
                  <a:srgbClr val="FF9DA7"/>
                </a:solidFill>
              </a:rPr>
              <a:t>SALES</a:t>
            </a:r>
          </a:p>
          <a:p>
            <a:pPr algn="ctr"/>
            <a:r>
              <a:rPr lang="en-US" sz="3500" dirty="0">
                <a:solidFill>
                  <a:srgbClr val="FF9DA7"/>
                </a:solidFill>
              </a:rPr>
              <a:t>&amp;</a:t>
            </a:r>
          </a:p>
          <a:p>
            <a:pPr algn="ctr"/>
            <a:r>
              <a:rPr lang="en-US" sz="4500" dirty="0">
                <a:solidFill>
                  <a:srgbClr val="FF9DA7"/>
                </a:solidFill>
              </a:rPr>
              <a:t>CLIENTS</a:t>
            </a:r>
          </a:p>
        </p:txBody>
      </p:sp>
    </p:spTree>
    <p:extLst>
      <p:ext uri="{BB962C8B-B14F-4D97-AF65-F5344CB8AC3E}">
        <p14:creationId xmlns:p14="http://schemas.microsoft.com/office/powerpoint/2010/main" val="74713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B3D459D7-2E1C-4FF3-209B-6201D51E5FC9}"/>
              </a:ext>
            </a:extLst>
          </p:cNvPr>
          <p:cNvPicPr>
            <a:picLocks noChangeAspect="1"/>
          </p:cNvPicPr>
          <p:nvPr/>
        </p:nvPicPr>
        <p:blipFill>
          <a:blip r:embed="rId4"/>
          <a:stretch>
            <a:fillRect/>
          </a:stretch>
        </p:blipFill>
        <p:spPr>
          <a:xfrm>
            <a:off x="748269" y="1173986"/>
            <a:ext cx="9391650" cy="2828925"/>
          </a:xfrm>
          <a:prstGeom prst="rect">
            <a:avLst/>
          </a:prstGeom>
        </p:spPr>
      </p:pic>
      <p:sp>
        <p:nvSpPr>
          <p:cNvPr id="4" name="Textfeld 3">
            <a:extLst>
              <a:ext uri="{FF2B5EF4-FFF2-40B4-BE49-F238E27FC236}">
                <a16:creationId xmlns:a16="http://schemas.microsoft.com/office/drawing/2014/main" id="{DAE0092E-9E08-0053-9505-5E5AF21D909D}"/>
              </a:ext>
            </a:extLst>
          </p:cNvPr>
          <p:cNvSpPr txBox="1"/>
          <p:nvPr/>
        </p:nvSpPr>
        <p:spPr>
          <a:xfrm>
            <a:off x="414128" y="220925"/>
            <a:ext cx="10113263" cy="604781"/>
          </a:xfrm>
          <a:prstGeom prst="rect">
            <a:avLst/>
          </a:prstGeom>
        </p:spPr>
        <p:txBody>
          <a:bodyPr vert="horz" lIns="91440" tIns="45720" rIns="91440" bIns="45720" rtlCol="0" anchor="t">
            <a:normAutofit lnSpcReduction="10000"/>
          </a:bodyPr>
          <a:lstStyle>
            <a:defPPr>
              <a:defRPr lang="de-DE"/>
            </a:defPPr>
            <a:lvl1pPr algn="r">
              <a:lnSpc>
                <a:spcPct val="90000"/>
              </a:lnSpc>
              <a:spcBef>
                <a:spcPct val="0"/>
              </a:spcBef>
              <a:spcAft>
                <a:spcPts val="600"/>
              </a:spcAft>
              <a:defRPr sz="3700" b="1">
                <a:solidFill>
                  <a:schemeClr val="bg1"/>
                </a:solidFill>
                <a:latin typeface="CordiaUPC" panose="020B0502040204020203" pitchFamily="34" charset="-34"/>
                <a:ea typeface="+mj-ea"/>
                <a:cs typeface="CordiaUPC" panose="020B0502040204020203" pitchFamily="34" charset="-34"/>
              </a:defRPr>
            </a:lvl1pPr>
          </a:lstStyle>
          <a:p>
            <a:pPr algn="l">
              <a:lnSpc>
                <a:spcPct val="100000"/>
              </a:lnSpc>
            </a:pPr>
            <a:r>
              <a:rPr lang="de-DE" sz="3600" dirty="0">
                <a:solidFill>
                  <a:srgbClr val="1A1820"/>
                </a:solidFill>
                <a:latin typeface="+mj-lt"/>
                <a:cs typeface="+mj-cs"/>
              </a:rPr>
              <a:t>Sales and Client </a:t>
            </a:r>
            <a:r>
              <a:rPr lang="de-DE" sz="3600" dirty="0" err="1">
                <a:solidFill>
                  <a:srgbClr val="1A1820"/>
                </a:solidFill>
                <a:latin typeface="+mj-lt"/>
                <a:cs typeface="+mj-cs"/>
              </a:rPr>
              <a:t>count</a:t>
            </a:r>
            <a:r>
              <a:rPr lang="de-DE" sz="3600" dirty="0">
                <a:solidFill>
                  <a:srgbClr val="1A1820"/>
                </a:solidFill>
                <a:latin typeface="+mj-lt"/>
                <a:cs typeface="+mj-cs"/>
              </a:rPr>
              <a:t>: Asia </a:t>
            </a:r>
            <a:r>
              <a:rPr lang="de-DE" sz="3600" dirty="0" err="1">
                <a:solidFill>
                  <a:srgbClr val="1A1820"/>
                </a:solidFill>
                <a:latin typeface="+mj-lt"/>
                <a:cs typeface="+mj-cs"/>
              </a:rPr>
              <a:t>leads</a:t>
            </a:r>
            <a:r>
              <a:rPr lang="de-DE" sz="3600" dirty="0">
                <a:solidFill>
                  <a:srgbClr val="1A1820"/>
                </a:solidFill>
                <a:latin typeface="+mj-lt"/>
                <a:cs typeface="+mj-cs"/>
              </a:rPr>
              <a:t>, </a:t>
            </a:r>
            <a:r>
              <a:rPr lang="de-DE" sz="3600" dirty="0" err="1">
                <a:solidFill>
                  <a:srgbClr val="1A1820"/>
                </a:solidFill>
                <a:latin typeface="+mj-lt"/>
                <a:cs typeface="+mj-cs"/>
              </a:rPr>
              <a:t>followed</a:t>
            </a:r>
            <a:r>
              <a:rPr lang="de-DE" sz="3600" dirty="0">
                <a:solidFill>
                  <a:srgbClr val="1A1820"/>
                </a:solidFill>
                <a:latin typeface="+mj-lt"/>
                <a:cs typeface="+mj-cs"/>
              </a:rPr>
              <a:t> </a:t>
            </a:r>
            <a:r>
              <a:rPr lang="de-DE" sz="3600" dirty="0" err="1">
                <a:solidFill>
                  <a:srgbClr val="1A1820"/>
                </a:solidFill>
                <a:latin typeface="+mj-lt"/>
                <a:cs typeface="+mj-cs"/>
              </a:rPr>
              <a:t>by</a:t>
            </a:r>
            <a:r>
              <a:rPr lang="de-DE" sz="3600" dirty="0">
                <a:solidFill>
                  <a:srgbClr val="1A1820"/>
                </a:solidFill>
                <a:latin typeface="+mj-lt"/>
                <a:cs typeface="+mj-cs"/>
              </a:rPr>
              <a:t> Europe</a:t>
            </a:r>
          </a:p>
        </p:txBody>
      </p:sp>
      <p:sp>
        <p:nvSpPr>
          <p:cNvPr id="7" name="Textfeld 6">
            <a:extLst>
              <a:ext uri="{FF2B5EF4-FFF2-40B4-BE49-F238E27FC236}">
                <a16:creationId xmlns:a16="http://schemas.microsoft.com/office/drawing/2014/main" id="{30C8C5CD-DA60-82E5-3514-A247C5CCE02B}"/>
              </a:ext>
            </a:extLst>
          </p:cNvPr>
          <p:cNvSpPr txBox="1"/>
          <p:nvPr/>
        </p:nvSpPr>
        <p:spPr>
          <a:xfrm>
            <a:off x="748269" y="4317448"/>
            <a:ext cx="10423649" cy="1077218"/>
          </a:xfrm>
          <a:prstGeom prst="rect">
            <a:avLst/>
          </a:prstGeom>
          <a:noFill/>
        </p:spPr>
        <p:txBody>
          <a:bodyPr wrap="square" rtlCol="0">
            <a:spAutoFit/>
          </a:bodyPr>
          <a:lstStyle>
            <a:defPPr>
              <a:defRPr lang="de-DE"/>
            </a:defPPr>
            <a:lvl1pPr>
              <a:spcAft>
                <a:spcPts val="600"/>
              </a:spcAft>
              <a:defRPr b="1"/>
            </a:lvl1pPr>
          </a:lstStyle>
          <a:p>
            <a:pPr marL="285750" indent="-285750">
              <a:buFont typeface="Arial" panose="020B0604020202020204" pitchFamily="34" charset="0"/>
              <a:buChar char="•"/>
            </a:pPr>
            <a:r>
              <a:rPr lang="en-US" b="0" dirty="0">
                <a:solidFill>
                  <a:srgbClr val="1A1820"/>
                </a:solidFill>
              </a:rPr>
              <a:t>Sales and numbers of clients are best in Asia (with distinction), followed by Europe.</a:t>
            </a:r>
          </a:p>
          <a:p>
            <a:pPr marL="285750" indent="-285750">
              <a:buFont typeface="Arial" panose="020B0604020202020204" pitchFamily="34" charset="0"/>
              <a:buChar char="•"/>
            </a:pPr>
            <a:r>
              <a:rPr lang="en-US" b="0" dirty="0">
                <a:solidFill>
                  <a:srgbClr val="1A1820"/>
                </a:solidFill>
              </a:rPr>
              <a:t>In general, counts of rentals and sum of revenue are quite proportional</a:t>
            </a:r>
          </a:p>
          <a:p>
            <a:pPr marL="285750" indent="-285750">
              <a:buFont typeface="Arial" panose="020B0604020202020204" pitchFamily="34" charset="0"/>
              <a:buChar char="•"/>
            </a:pPr>
            <a:r>
              <a:rPr lang="en-US" b="0" dirty="0">
                <a:solidFill>
                  <a:srgbClr val="1A1820"/>
                </a:solidFill>
              </a:rPr>
              <a:t>Average rates per rental are very similar overall.</a:t>
            </a:r>
          </a:p>
        </p:txBody>
      </p:sp>
      <p:sp>
        <p:nvSpPr>
          <p:cNvPr id="9" name="Textfeld 8">
            <a:extLst>
              <a:ext uri="{FF2B5EF4-FFF2-40B4-BE49-F238E27FC236}">
                <a16:creationId xmlns:a16="http://schemas.microsoft.com/office/drawing/2014/main" id="{414A913D-8266-CE8A-3DE4-C0AD6FB579FA}"/>
              </a:ext>
            </a:extLst>
          </p:cNvPr>
          <p:cNvSpPr txBox="1"/>
          <p:nvPr/>
        </p:nvSpPr>
        <p:spPr>
          <a:xfrm>
            <a:off x="9707468" y="1095932"/>
            <a:ext cx="1383844" cy="276999"/>
          </a:xfrm>
          <a:prstGeom prst="rect">
            <a:avLst/>
          </a:prstGeom>
          <a:noFill/>
        </p:spPr>
        <p:txBody>
          <a:bodyPr wrap="square" rtlCol="0">
            <a:spAutoFit/>
          </a:bodyPr>
          <a:lstStyle>
            <a:defPPr>
              <a:defRPr lang="de-DE"/>
            </a:defPPr>
            <a:lvl1pPr>
              <a:spcAft>
                <a:spcPts val="600"/>
              </a:spcAft>
              <a:defRPr b="1"/>
            </a:lvl1pPr>
          </a:lstStyle>
          <a:p>
            <a:r>
              <a:rPr lang="en-US" sz="1200" dirty="0"/>
              <a:t>Avg USD/rental:</a:t>
            </a:r>
          </a:p>
        </p:txBody>
      </p:sp>
      <p:sp>
        <p:nvSpPr>
          <p:cNvPr id="10" name="Textfeld 9">
            <a:extLst>
              <a:ext uri="{FF2B5EF4-FFF2-40B4-BE49-F238E27FC236}">
                <a16:creationId xmlns:a16="http://schemas.microsoft.com/office/drawing/2014/main" id="{343E659C-B92F-5E58-6A27-F50C61E18E46}"/>
              </a:ext>
            </a:extLst>
          </p:cNvPr>
          <p:cNvSpPr txBox="1"/>
          <p:nvPr/>
        </p:nvSpPr>
        <p:spPr>
          <a:xfrm>
            <a:off x="9707468" y="1351820"/>
            <a:ext cx="1383844" cy="276999"/>
          </a:xfrm>
          <a:prstGeom prst="rect">
            <a:avLst/>
          </a:prstGeom>
          <a:noFill/>
        </p:spPr>
        <p:txBody>
          <a:bodyPr wrap="square" rtlCol="0">
            <a:spAutoFit/>
          </a:bodyPr>
          <a:lstStyle>
            <a:defPPr>
              <a:defRPr lang="de-DE"/>
            </a:defPPr>
            <a:lvl1pPr>
              <a:spcAft>
                <a:spcPts val="600"/>
              </a:spcAft>
              <a:defRPr b="1"/>
            </a:lvl1pPr>
          </a:lstStyle>
          <a:p>
            <a:r>
              <a:rPr lang="en-US" sz="1200" b="0" dirty="0"/>
              <a:t>Asia: 4,1 USD:</a:t>
            </a:r>
          </a:p>
        </p:txBody>
      </p:sp>
      <p:sp>
        <p:nvSpPr>
          <p:cNvPr id="11" name="Textfeld 10">
            <a:extLst>
              <a:ext uri="{FF2B5EF4-FFF2-40B4-BE49-F238E27FC236}">
                <a16:creationId xmlns:a16="http://schemas.microsoft.com/office/drawing/2014/main" id="{D1BEEE6F-C29D-95E5-CD35-9018FC01BBE0}"/>
              </a:ext>
            </a:extLst>
          </p:cNvPr>
          <p:cNvSpPr txBox="1"/>
          <p:nvPr/>
        </p:nvSpPr>
        <p:spPr>
          <a:xfrm>
            <a:off x="9707468" y="1596376"/>
            <a:ext cx="1383844" cy="276999"/>
          </a:xfrm>
          <a:prstGeom prst="rect">
            <a:avLst/>
          </a:prstGeom>
          <a:noFill/>
        </p:spPr>
        <p:txBody>
          <a:bodyPr wrap="square" rtlCol="0">
            <a:spAutoFit/>
          </a:bodyPr>
          <a:lstStyle>
            <a:defPPr>
              <a:defRPr lang="de-DE"/>
            </a:defPPr>
            <a:lvl1pPr>
              <a:spcAft>
                <a:spcPts val="600"/>
              </a:spcAft>
              <a:defRPr b="1"/>
            </a:lvl1pPr>
          </a:lstStyle>
          <a:p>
            <a:r>
              <a:rPr lang="en-US" sz="1200" b="0" dirty="0"/>
              <a:t>Europe: 4,3 </a:t>
            </a:r>
          </a:p>
        </p:txBody>
      </p:sp>
      <p:sp>
        <p:nvSpPr>
          <p:cNvPr id="13" name="Textfeld 12">
            <a:extLst>
              <a:ext uri="{FF2B5EF4-FFF2-40B4-BE49-F238E27FC236}">
                <a16:creationId xmlns:a16="http://schemas.microsoft.com/office/drawing/2014/main" id="{0A352C1E-0D1D-6ECF-F9A1-23F088E701A0}"/>
              </a:ext>
            </a:extLst>
          </p:cNvPr>
          <p:cNvSpPr txBox="1"/>
          <p:nvPr/>
        </p:nvSpPr>
        <p:spPr>
          <a:xfrm>
            <a:off x="9707468" y="1840932"/>
            <a:ext cx="1383844" cy="276999"/>
          </a:xfrm>
          <a:prstGeom prst="rect">
            <a:avLst/>
          </a:prstGeom>
          <a:noFill/>
        </p:spPr>
        <p:txBody>
          <a:bodyPr wrap="square" rtlCol="0">
            <a:spAutoFit/>
          </a:bodyPr>
          <a:lstStyle>
            <a:defPPr>
              <a:defRPr lang="de-DE"/>
            </a:defPPr>
            <a:lvl1pPr>
              <a:spcAft>
                <a:spcPts val="600"/>
              </a:spcAft>
              <a:defRPr b="1"/>
            </a:lvl1pPr>
          </a:lstStyle>
          <a:p>
            <a:r>
              <a:rPr lang="en-US" sz="1200" b="0" dirty="0"/>
              <a:t>North A.: 4,2</a:t>
            </a:r>
          </a:p>
        </p:txBody>
      </p:sp>
      <p:sp>
        <p:nvSpPr>
          <p:cNvPr id="14" name="Textfeld 13">
            <a:extLst>
              <a:ext uri="{FF2B5EF4-FFF2-40B4-BE49-F238E27FC236}">
                <a16:creationId xmlns:a16="http://schemas.microsoft.com/office/drawing/2014/main" id="{5BDC829F-BEF3-83EB-ED36-E197D0F16D20}"/>
              </a:ext>
            </a:extLst>
          </p:cNvPr>
          <p:cNvSpPr txBox="1"/>
          <p:nvPr/>
        </p:nvSpPr>
        <p:spPr>
          <a:xfrm>
            <a:off x="9707468" y="2085488"/>
            <a:ext cx="1383844" cy="276999"/>
          </a:xfrm>
          <a:prstGeom prst="rect">
            <a:avLst/>
          </a:prstGeom>
          <a:noFill/>
        </p:spPr>
        <p:txBody>
          <a:bodyPr wrap="square" rtlCol="0">
            <a:spAutoFit/>
          </a:bodyPr>
          <a:lstStyle>
            <a:defPPr>
              <a:defRPr lang="de-DE"/>
            </a:defPPr>
            <a:lvl1pPr>
              <a:spcAft>
                <a:spcPts val="600"/>
              </a:spcAft>
              <a:defRPr b="1"/>
            </a:lvl1pPr>
          </a:lstStyle>
          <a:p>
            <a:r>
              <a:rPr lang="en-US" sz="1200" b="0" dirty="0"/>
              <a:t>South A.: 4,3</a:t>
            </a:r>
          </a:p>
        </p:txBody>
      </p:sp>
      <p:sp>
        <p:nvSpPr>
          <p:cNvPr id="15" name="Textfeld 14">
            <a:extLst>
              <a:ext uri="{FF2B5EF4-FFF2-40B4-BE49-F238E27FC236}">
                <a16:creationId xmlns:a16="http://schemas.microsoft.com/office/drawing/2014/main" id="{065F72B5-01A7-8A1E-5A60-5338AA0381BD}"/>
              </a:ext>
            </a:extLst>
          </p:cNvPr>
          <p:cNvSpPr txBox="1"/>
          <p:nvPr/>
        </p:nvSpPr>
        <p:spPr>
          <a:xfrm>
            <a:off x="9707468" y="2330044"/>
            <a:ext cx="1383844" cy="276999"/>
          </a:xfrm>
          <a:prstGeom prst="rect">
            <a:avLst/>
          </a:prstGeom>
          <a:noFill/>
        </p:spPr>
        <p:txBody>
          <a:bodyPr wrap="square" rtlCol="0">
            <a:spAutoFit/>
          </a:bodyPr>
          <a:lstStyle>
            <a:defPPr>
              <a:defRPr lang="de-DE"/>
            </a:defPPr>
            <a:lvl1pPr>
              <a:spcAft>
                <a:spcPts val="600"/>
              </a:spcAft>
              <a:defRPr b="1"/>
            </a:lvl1pPr>
          </a:lstStyle>
          <a:p>
            <a:r>
              <a:rPr lang="en-US" sz="1200" b="0" dirty="0"/>
              <a:t>Africa: 4,3</a:t>
            </a:r>
          </a:p>
        </p:txBody>
      </p:sp>
      <p:sp>
        <p:nvSpPr>
          <p:cNvPr id="16" name="Textfeld 15">
            <a:extLst>
              <a:ext uri="{FF2B5EF4-FFF2-40B4-BE49-F238E27FC236}">
                <a16:creationId xmlns:a16="http://schemas.microsoft.com/office/drawing/2014/main" id="{51DB64E4-75DD-0393-F79A-FE5A8E16322B}"/>
              </a:ext>
            </a:extLst>
          </p:cNvPr>
          <p:cNvSpPr txBox="1"/>
          <p:nvPr/>
        </p:nvSpPr>
        <p:spPr>
          <a:xfrm>
            <a:off x="9707468" y="2574600"/>
            <a:ext cx="1383844" cy="276999"/>
          </a:xfrm>
          <a:prstGeom prst="rect">
            <a:avLst/>
          </a:prstGeom>
          <a:noFill/>
        </p:spPr>
        <p:txBody>
          <a:bodyPr wrap="square" rtlCol="0">
            <a:spAutoFit/>
          </a:bodyPr>
          <a:lstStyle>
            <a:defPPr>
              <a:defRPr lang="de-DE"/>
            </a:defPPr>
            <a:lvl1pPr>
              <a:spcAft>
                <a:spcPts val="600"/>
              </a:spcAft>
              <a:defRPr b="1"/>
            </a:lvl1pPr>
          </a:lstStyle>
          <a:p>
            <a:r>
              <a:rPr lang="en-US" sz="1200" b="0" dirty="0"/>
              <a:t>Middle East: 4,3</a:t>
            </a:r>
          </a:p>
        </p:txBody>
      </p:sp>
      <p:sp>
        <p:nvSpPr>
          <p:cNvPr id="17" name="Textfeld 16">
            <a:extLst>
              <a:ext uri="{FF2B5EF4-FFF2-40B4-BE49-F238E27FC236}">
                <a16:creationId xmlns:a16="http://schemas.microsoft.com/office/drawing/2014/main" id="{3FBC07DE-D731-0FF8-7F4A-67FA560CF6CF}"/>
              </a:ext>
            </a:extLst>
          </p:cNvPr>
          <p:cNvSpPr txBox="1"/>
          <p:nvPr/>
        </p:nvSpPr>
        <p:spPr>
          <a:xfrm>
            <a:off x="9707468" y="2819156"/>
            <a:ext cx="1383844" cy="276999"/>
          </a:xfrm>
          <a:prstGeom prst="rect">
            <a:avLst/>
          </a:prstGeom>
          <a:noFill/>
        </p:spPr>
        <p:txBody>
          <a:bodyPr wrap="square" rtlCol="0">
            <a:spAutoFit/>
          </a:bodyPr>
          <a:lstStyle>
            <a:defPPr>
              <a:defRPr lang="de-DE"/>
            </a:defPPr>
            <a:lvl1pPr>
              <a:spcAft>
                <a:spcPts val="600"/>
              </a:spcAft>
              <a:defRPr b="1"/>
            </a:lvl1pPr>
          </a:lstStyle>
          <a:p>
            <a:r>
              <a:rPr lang="en-US" sz="1200" b="0" dirty="0"/>
              <a:t>Oceania: 4,2</a:t>
            </a:r>
          </a:p>
        </p:txBody>
      </p:sp>
      <p:sp>
        <p:nvSpPr>
          <p:cNvPr id="18" name="Textfeld 17">
            <a:extLst>
              <a:ext uri="{FF2B5EF4-FFF2-40B4-BE49-F238E27FC236}">
                <a16:creationId xmlns:a16="http://schemas.microsoft.com/office/drawing/2014/main" id="{33102346-33ED-93FF-0260-5F1849E987DC}"/>
              </a:ext>
            </a:extLst>
          </p:cNvPr>
          <p:cNvSpPr txBox="1"/>
          <p:nvPr/>
        </p:nvSpPr>
        <p:spPr>
          <a:xfrm>
            <a:off x="9707468" y="3063713"/>
            <a:ext cx="1383844" cy="276999"/>
          </a:xfrm>
          <a:prstGeom prst="rect">
            <a:avLst/>
          </a:prstGeom>
          <a:noFill/>
        </p:spPr>
        <p:txBody>
          <a:bodyPr wrap="square" rtlCol="0">
            <a:spAutoFit/>
          </a:bodyPr>
          <a:lstStyle>
            <a:defPPr>
              <a:defRPr lang="de-DE"/>
            </a:defPPr>
            <a:lvl1pPr>
              <a:spcAft>
                <a:spcPts val="600"/>
              </a:spcAft>
              <a:defRPr b="1"/>
            </a:lvl1pPr>
          </a:lstStyle>
          <a:p>
            <a:r>
              <a:rPr lang="en-US" sz="1200" b="0" dirty="0"/>
              <a:t>Caribbean: 3,6</a:t>
            </a:r>
          </a:p>
        </p:txBody>
      </p:sp>
    </p:spTree>
    <p:extLst>
      <p:ext uri="{BB962C8B-B14F-4D97-AF65-F5344CB8AC3E}">
        <p14:creationId xmlns:p14="http://schemas.microsoft.com/office/powerpoint/2010/main" val="205914801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1181</Words>
  <Application>Microsoft Office PowerPoint</Application>
  <PresentationFormat>Breitbild</PresentationFormat>
  <Paragraphs>137</Paragraphs>
  <Slides>15</Slides>
  <Notes>13</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15</vt:i4>
      </vt:variant>
    </vt:vector>
  </HeadingPairs>
  <TitlesOfParts>
    <vt:vector size="23" baseType="lpstr">
      <vt:lpstr>Arial</vt:lpstr>
      <vt:lpstr>Calibri</vt:lpstr>
      <vt:lpstr>Calibri Light</vt:lpstr>
      <vt:lpstr>Calibri Textkörper</vt:lpstr>
      <vt:lpstr>CordiaUPC</vt:lpstr>
      <vt:lpstr>Söhne</vt:lpstr>
      <vt:lpstr>TradeGothicNextW01-Ligh 693250</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Christine Dietzsch</dc:creator>
  <cp:lastModifiedBy>Christine Dietzsch</cp:lastModifiedBy>
  <cp:revision>107</cp:revision>
  <dcterms:created xsi:type="dcterms:W3CDTF">2023-04-11T18:56:09Z</dcterms:created>
  <dcterms:modified xsi:type="dcterms:W3CDTF">2023-04-28T13:25:08Z</dcterms:modified>
</cp:coreProperties>
</file>