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67" r:id="rId3"/>
    <p:sldId id="274" r:id="rId4"/>
    <p:sldId id="275" r:id="rId5"/>
    <p:sldId id="258" r:id="rId6"/>
    <p:sldId id="281" r:id="rId7"/>
    <p:sldId id="280" r:id="rId8"/>
    <p:sldId id="260" r:id="rId9"/>
    <p:sldId id="261" r:id="rId10"/>
    <p:sldId id="276" r:id="rId11"/>
    <p:sldId id="270" r:id="rId12"/>
    <p:sldId id="271" r:id="rId13"/>
    <p:sldId id="277" r:id="rId14"/>
    <p:sldId id="278" r:id="rId15"/>
    <p:sldId id="279" r:id="rId16"/>
    <p:sldId id="282" r:id="rId17"/>
    <p:sldId id="283" r:id="rId18"/>
    <p:sldId id="272" r:id="rId19"/>
    <p:sldId id="269" r:id="rId20"/>
    <p:sldId id="27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1" autoAdjust="0"/>
    <p:restoredTop sz="83527" autoAdjust="0"/>
  </p:normalViewPr>
  <p:slideViewPr>
    <p:cSldViewPr snapToGrid="0" snapToObjects="1">
      <p:cViewPr varScale="1">
        <p:scale>
          <a:sx n="72" d="100"/>
          <a:sy n="72" d="100"/>
        </p:scale>
        <p:origin x="1744" y="200"/>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27" Type="http://schemas.microsoft.com/office/2015/10/relationships/revisionInfo" Target="revisionInfo.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FF0ED8-2292-4A5D-BA64-B2BADAFCB04E}" type="doc">
      <dgm:prSet loTypeId="urn:microsoft.com/office/officeart/2009/3/layout/HorizontalOrganizationChart" loCatId="hierarchy" qsTypeId="urn:microsoft.com/office/officeart/2005/8/quickstyle/simple1" qsCatId="simple" csTypeId="urn:microsoft.com/office/officeart/2005/8/colors/accent0_1" csCatId="mainScheme" phldr="1"/>
      <dgm:spPr/>
      <dgm:t>
        <a:bodyPr/>
        <a:lstStyle/>
        <a:p>
          <a:endParaRPr lang="en-US"/>
        </a:p>
      </dgm:t>
    </dgm:pt>
    <dgm:pt modelId="{F9DE603F-5BEC-4BC0-AC18-84C6942D55DE}">
      <dgm:prSet phldrT="[Text]" custT="1"/>
      <dgm:spPr/>
      <dgm:t>
        <a:bodyPr/>
        <a:lstStyle/>
        <a:p>
          <a:r>
            <a:rPr lang="en-US" sz="2000" dirty="0">
              <a:latin typeface="Times New Roman" panose="02020603050405020304" pitchFamily="18" charset="0"/>
              <a:cs typeface="Times New Roman" panose="02020603050405020304" pitchFamily="18" charset="0"/>
            </a:rPr>
            <a:t>Predict probability of device failure</a:t>
          </a:r>
        </a:p>
      </dgm:t>
    </dgm:pt>
    <dgm:pt modelId="{34777CB9-BB72-4FEE-8F61-B9DFB6561E09}" type="parTrans" cxnId="{A1C0422B-B498-47D9-B730-0F2BD9C1B63D}">
      <dgm:prSet/>
      <dgm:spPr/>
      <dgm:t>
        <a:bodyPr/>
        <a:lstStyle/>
        <a:p>
          <a:endParaRPr lang="en-US" sz="1400">
            <a:latin typeface="Times New Roman" panose="02020603050405020304" pitchFamily="18" charset="0"/>
            <a:cs typeface="Times New Roman" panose="02020603050405020304" pitchFamily="18" charset="0"/>
          </a:endParaRPr>
        </a:p>
      </dgm:t>
    </dgm:pt>
    <dgm:pt modelId="{2C8CAA21-EB83-4DA5-8F19-42F2BFCAA1DF}" type="sibTrans" cxnId="{A1C0422B-B498-47D9-B730-0F2BD9C1B63D}">
      <dgm:prSet/>
      <dgm:spPr/>
      <dgm:t>
        <a:bodyPr/>
        <a:lstStyle/>
        <a:p>
          <a:endParaRPr lang="en-US" sz="1400">
            <a:latin typeface="Times New Roman" panose="02020603050405020304" pitchFamily="18" charset="0"/>
            <a:cs typeface="Times New Roman" panose="02020603050405020304" pitchFamily="18" charset="0"/>
          </a:endParaRPr>
        </a:p>
      </dgm:t>
    </dgm:pt>
    <dgm:pt modelId="{2102B6DA-B548-4A6E-BAC5-F9FAFE91AA0D}">
      <dgm:prSet phldrT="[Text]" custT="1"/>
      <dgm:spPr/>
      <dgm:t>
        <a:bodyPr/>
        <a:lstStyle/>
        <a:p>
          <a:r>
            <a:rPr lang="en-US" sz="2000" dirty="0">
              <a:latin typeface="Times New Roman" panose="02020603050405020304" pitchFamily="18" charset="0"/>
              <a:cs typeface="Times New Roman" panose="02020603050405020304" pitchFamily="18" charset="0"/>
            </a:rPr>
            <a:t>Model-based data</a:t>
          </a:r>
        </a:p>
      </dgm:t>
    </dgm:pt>
    <dgm:pt modelId="{A4A0BB55-F0A7-413D-94EF-8C8C84E24507}" type="parTrans" cxnId="{EE14E546-0F30-4A6F-8068-0F8608197B6A}">
      <dgm:prSet/>
      <dgm:spPr/>
      <dgm:t>
        <a:bodyPr/>
        <a:lstStyle/>
        <a:p>
          <a:endParaRPr lang="en-US" sz="1400">
            <a:latin typeface="Times New Roman" panose="02020603050405020304" pitchFamily="18" charset="0"/>
            <a:cs typeface="Times New Roman" panose="02020603050405020304" pitchFamily="18" charset="0"/>
          </a:endParaRPr>
        </a:p>
      </dgm:t>
    </dgm:pt>
    <dgm:pt modelId="{D72F9D8F-4CAE-4BE5-B303-E7ED23805D12}" type="sibTrans" cxnId="{EE14E546-0F30-4A6F-8068-0F8608197B6A}">
      <dgm:prSet/>
      <dgm:spPr/>
      <dgm:t>
        <a:bodyPr/>
        <a:lstStyle/>
        <a:p>
          <a:endParaRPr lang="en-US" sz="1400">
            <a:latin typeface="Times New Roman" panose="02020603050405020304" pitchFamily="18" charset="0"/>
            <a:cs typeface="Times New Roman" panose="02020603050405020304" pitchFamily="18" charset="0"/>
          </a:endParaRPr>
        </a:p>
      </dgm:t>
    </dgm:pt>
    <dgm:pt modelId="{CD3CA159-0FC6-42AC-98F3-BCA59B1C5FDE}">
      <dgm:prSet phldrT="[Text]" custT="1"/>
      <dgm:spPr/>
      <dgm:t>
        <a:bodyPr/>
        <a:lstStyle/>
        <a:p>
          <a:r>
            <a:rPr lang="en-US" sz="2000" dirty="0">
              <a:latin typeface="Times New Roman" panose="02020603050405020304" pitchFamily="18" charset="0"/>
              <a:cs typeface="Times New Roman" panose="02020603050405020304" pitchFamily="18" charset="0"/>
            </a:rPr>
            <a:t>Asset-based data</a:t>
          </a:r>
        </a:p>
      </dgm:t>
    </dgm:pt>
    <dgm:pt modelId="{C59B876F-8ABA-4FBC-B68D-989E76224289}" type="parTrans" cxnId="{3B425E19-1FC3-4E11-BC53-7623AC3B000E}">
      <dgm:prSet/>
      <dgm:spPr/>
      <dgm:t>
        <a:bodyPr/>
        <a:lstStyle/>
        <a:p>
          <a:endParaRPr lang="en-US" sz="1400">
            <a:latin typeface="Times New Roman" panose="02020603050405020304" pitchFamily="18" charset="0"/>
            <a:cs typeface="Times New Roman" panose="02020603050405020304" pitchFamily="18" charset="0"/>
          </a:endParaRPr>
        </a:p>
      </dgm:t>
    </dgm:pt>
    <dgm:pt modelId="{BA32AC70-C4F0-45D4-827E-FF7B442F7D3B}" type="sibTrans" cxnId="{3B425E19-1FC3-4E11-BC53-7623AC3B000E}">
      <dgm:prSet/>
      <dgm:spPr/>
      <dgm:t>
        <a:bodyPr/>
        <a:lstStyle/>
        <a:p>
          <a:endParaRPr lang="en-US" sz="1400">
            <a:latin typeface="Times New Roman" panose="02020603050405020304" pitchFamily="18" charset="0"/>
            <a:cs typeface="Times New Roman" panose="02020603050405020304" pitchFamily="18" charset="0"/>
          </a:endParaRPr>
        </a:p>
      </dgm:t>
    </dgm:pt>
    <dgm:pt modelId="{889538AB-3D47-408E-B422-41A53ABC7E8B}">
      <dgm:prSet custT="1"/>
      <dgm:spPr/>
      <dgm:t>
        <a:bodyPr/>
        <a:lstStyle/>
        <a:p>
          <a:r>
            <a:rPr lang="en-US" sz="2000" dirty="0">
              <a:latin typeface="Times New Roman" panose="02020603050405020304" pitchFamily="18" charset="0"/>
              <a:cs typeface="Times New Roman" panose="02020603050405020304" pitchFamily="18" charset="0"/>
            </a:rPr>
            <a:t>Act promptly and preemptively</a:t>
          </a:r>
        </a:p>
      </dgm:t>
    </dgm:pt>
    <dgm:pt modelId="{690362EB-0528-42B1-9B5D-2C8C743E2497}" type="parTrans" cxnId="{29E34C9A-EA9D-40A3-8926-29D17E1B1968}">
      <dgm:prSet/>
      <dgm:spPr/>
      <dgm:t>
        <a:bodyPr/>
        <a:lstStyle/>
        <a:p>
          <a:endParaRPr lang="en-US" sz="1400"/>
        </a:p>
      </dgm:t>
    </dgm:pt>
    <dgm:pt modelId="{AF0BA4BA-2715-4C40-BF37-A51AC4EC8024}" type="sibTrans" cxnId="{29E34C9A-EA9D-40A3-8926-29D17E1B1968}">
      <dgm:prSet/>
      <dgm:spPr/>
      <dgm:t>
        <a:bodyPr/>
        <a:lstStyle/>
        <a:p>
          <a:endParaRPr lang="en-US" sz="1400"/>
        </a:p>
      </dgm:t>
    </dgm:pt>
    <dgm:pt modelId="{5E745044-C96A-45A2-A417-841191189E66}">
      <dgm:prSet custT="1"/>
      <dgm:spPr/>
      <dgm:t>
        <a:bodyPr/>
        <a:lstStyle/>
        <a:p>
          <a:r>
            <a:rPr lang="en-US" sz="2000" dirty="0">
              <a:latin typeface="Times New Roman" panose="02020603050405020304" pitchFamily="18" charset="0"/>
              <a:cs typeface="Times New Roman" panose="02020603050405020304" pitchFamily="18" charset="0"/>
            </a:rPr>
            <a:t>Improve customer service</a:t>
          </a:r>
        </a:p>
      </dgm:t>
    </dgm:pt>
    <dgm:pt modelId="{3F5DD654-4AD6-490C-A884-501F7554478C}" type="parTrans" cxnId="{AF5B38FA-BAA7-444A-9413-B8D046348817}">
      <dgm:prSet/>
      <dgm:spPr/>
      <dgm:t>
        <a:bodyPr/>
        <a:lstStyle/>
        <a:p>
          <a:endParaRPr lang="en-US" sz="1400"/>
        </a:p>
      </dgm:t>
    </dgm:pt>
    <dgm:pt modelId="{C466EDC9-E7CB-4ACF-AFA2-A5C902A4A7BF}" type="sibTrans" cxnId="{AF5B38FA-BAA7-444A-9413-B8D046348817}">
      <dgm:prSet/>
      <dgm:spPr/>
      <dgm:t>
        <a:bodyPr/>
        <a:lstStyle/>
        <a:p>
          <a:endParaRPr lang="en-US" sz="1400"/>
        </a:p>
      </dgm:t>
    </dgm:pt>
    <dgm:pt modelId="{68ABCA4B-9F88-4EB8-98F4-22ED7B9A8F89}" type="pres">
      <dgm:prSet presAssocID="{9DFF0ED8-2292-4A5D-BA64-B2BADAFCB04E}" presName="hierChild1" presStyleCnt="0">
        <dgm:presLayoutVars>
          <dgm:orgChart val="1"/>
          <dgm:chPref val="1"/>
          <dgm:dir val="rev"/>
          <dgm:animOne val="branch"/>
          <dgm:animLvl val="lvl"/>
          <dgm:resizeHandles/>
        </dgm:presLayoutVars>
      </dgm:prSet>
      <dgm:spPr/>
      <dgm:t>
        <a:bodyPr/>
        <a:lstStyle/>
        <a:p>
          <a:endParaRPr lang="en-US"/>
        </a:p>
      </dgm:t>
    </dgm:pt>
    <dgm:pt modelId="{A7795A4F-DA25-476B-933E-5AC0E3A1A70C}" type="pres">
      <dgm:prSet presAssocID="{5E745044-C96A-45A2-A417-841191189E66}" presName="hierRoot1" presStyleCnt="0">
        <dgm:presLayoutVars>
          <dgm:hierBranch val="init"/>
        </dgm:presLayoutVars>
      </dgm:prSet>
      <dgm:spPr/>
    </dgm:pt>
    <dgm:pt modelId="{5F93C0AD-1DFB-451E-B167-1F25E756BEE8}" type="pres">
      <dgm:prSet presAssocID="{5E745044-C96A-45A2-A417-841191189E66}" presName="rootComposite1" presStyleCnt="0"/>
      <dgm:spPr/>
    </dgm:pt>
    <dgm:pt modelId="{2FCB6AA6-3F0B-47A2-B4E9-FF2CADEB42B8}" type="pres">
      <dgm:prSet presAssocID="{5E745044-C96A-45A2-A417-841191189E66}" presName="rootText1" presStyleLbl="node0" presStyleIdx="0" presStyleCnt="1">
        <dgm:presLayoutVars>
          <dgm:chPref val="3"/>
        </dgm:presLayoutVars>
      </dgm:prSet>
      <dgm:spPr/>
      <dgm:t>
        <a:bodyPr/>
        <a:lstStyle/>
        <a:p>
          <a:endParaRPr lang="en-US"/>
        </a:p>
      </dgm:t>
    </dgm:pt>
    <dgm:pt modelId="{8D8D847A-143E-479A-8326-E0315104A0E9}" type="pres">
      <dgm:prSet presAssocID="{5E745044-C96A-45A2-A417-841191189E66}" presName="rootConnector1" presStyleLbl="node1" presStyleIdx="0" presStyleCnt="0"/>
      <dgm:spPr/>
      <dgm:t>
        <a:bodyPr/>
        <a:lstStyle/>
        <a:p>
          <a:endParaRPr lang="en-US"/>
        </a:p>
      </dgm:t>
    </dgm:pt>
    <dgm:pt modelId="{A5E878CE-8293-4A00-9C90-0DC448ED044B}" type="pres">
      <dgm:prSet presAssocID="{5E745044-C96A-45A2-A417-841191189E66}" presName="hierChild2" presStyleCnt="0"/>
      <dgm:spPr/>
    </dgm:pt>
    <dgm:pt modelId="{212CE35D-DD57-4F51-967B-D65CEABE9A92}" type="pres">
      <dgm:prSet presAssocID="{690362EB-0528-42B1-9B5D-2C8C743E2497}" presName="Name66" presStyleLbl="parChTrans1D2" presStyleIdx="0" presStyleCnt="1"/>
      <dgm:spPr/>
      <dgm:t>
        <a:bodyPr/>
        <a:lstStyle/>
        <a:p>
          <a:endParaRPr lang="en-US"/>
        </a:p>
      </dgm:t>
    </dgm:pt>
    <dgm:pt modelId="{3E4C30F6-E7E4-4C34-A1D2-151593898910}" type="pres">
      <dgm:prSet presAssocID="{889538AB-3D47-408E-B422-41A53ABC7E8B}" presName="hierRoot2" presStyleCnt="0">
        <dgm:presLayoutVars>
          <dgm:hierBranch val="init"/>
        </dgm:presLayoutVars>
      </dgm:prSet>
      <dgm:spPr/>
    </dgm:pt>
    <dgm:pt modelId="{557A1EDD-D96E-4349-B53A-B8B724123715}" type="pres">
      <dgm:prSet presAssocID="{889538AB-3D47-408E-B422-41A53ABC7E8B}" presName="rootComposite" presStyleCnt="0"/>
      <dgm:spPr/>
    </dgm:pt>
    <dgm:pt modelId="{6EA7D4CA-E255-4DB1-AB61-D6A1BBF2FC8A}" type="pres">
      <dgm:prSet presAssocID="{889538AB-3D47-408E-B422-41A53ABC7E8B}" presName="rootText" presStyleLbl="node2" presStyleIdx="0" presStyleCnt="1">
        <dgm:presLayoutVars>
          <dgm:chPref val="3"/>
        </dgm:presLayoutVars>
      </dgm:prSet>
      <dgm:spPr/>
      <dgm:t>
        <a:bodyPr/>
        <a:lstStyle/>
        <a:p>
          <a:endParaRPr lang="en-US"/>
        </a:p>
      </dgm:t>
    </dgm:pt>
    <dgm:pt modelId="{B03CFEB5-328B-46D1-A995-F7462E13C0F1}" type="pres">
      <dgm:prSet presAssocID="{889538AB-3D47-408E-B422-41A53ABC7E8B}" presName="rootConnector" presStyleLbl="node2" presStyleIdx="0" presStyleCnt="1"/>
      <dgm:spPr/>
      <dgm:t>
        <a:bodyPr/>
        <a:lstStyle/>
        <a:p>
          <a:endParaRPr lang="en-US"/>
        </a:p>
      </dgm:t>
    </dgm:pt>
    <dgm:pt modelId="{405B5F81-09A1-467E-A3FD-EE0C62AC691E}" type="pres">
      <dgm:prSet presAssocID="{889538AB-3D47-408E-B422-41A53ABC7E8B}" presName="hierChild4" presStyleCnt="0"/>
      <dgm:spPr/>
    </dgm:pt>
    <dgm:pt modelId="{D6F731D9-FB7F-4DAF-9F09-B0E9B496DC91}" type="pres">
      <dgm:prSet presAssocID="{34777CB9-BB72-4FEE-8F61-B9DFB6561E09}" presName="Name66" presStyleLbl="parChTrans1D3" presStyleIdx="0" presStyleCnt="1"/>
      <dgm:spPr/>
      <dgm:t>
        <a:bodyPr/>
        <a:lstStyle/>
        <a:p>
          <a:endParaRPr lang="en-US"/>
        </a:p>
      </dgm:t>
    </dgm:pt>
    <dgm:pt modelId="{6B0FEB13-04AF-46CA-9CAC-A59261408CF6}" type="pres">
      <dgm:prSet presAssocID="{F9DE603F-5BEC-4BC0-AC18-84C6942D55DE}" presName="hierRoot2" presStyleCnt="0">
        <dgm:presLayoutVars>
          <dgm:hierBranch val="init"/>
        </dgm:presLayoutVars>
      </dgm:prSet>
      <dgm:spPr/>
    </dgm:pt>
    <dgm:pt modelId="{64526051-1F2C-41E9-97A7-5E4E74BA57FF}" type="pres">
      <dgm:prSet presAssocID="{F9DE603F-5BEC-4BC0-AC18-84C6942D55DE}" presName="rootComposite" presStyleCnt="0"/>
      <dgm:spPr/>
    </dgm:pt>
    <dgm:pt modelId="{9F2572C0-A3A2-4281-8617-09FBF4232A58}" type="pres">
      <dgm:prSet presAssocID="{F9DE603F-5BEC-4BC0-AC18-84C6942D55DE}" presName="rootText" presStyleLbl="node3" presStyleIdx="0" presStyleCnt="1">
        <dgm:presLayoutVars>
          <dgm:chPref val="3"/>
        </dgm:presLayoutVars>
      </dgm:prSet>
      <dgm:spPr/>
      <dgm:t>
        <a:bodyPr/>
        <a:lstStyle/>
        <a:p>
          <a:endParaRPr lang="en-US"/>
        </a:p>
      </dgm:t>
    </dgm:pt>
    <dgm:pt modelId="{B259499C-7B11-4D36-BB44-4EE8BEFF3E45}" type="pres">
      <dgm:prSet presAssocID="{F9DE603F-5BEC-4BC0-AC18-84C6942D55DE}" presName="rootConnector" presStyleLbl="node3" presStyleIdx="0" presStyleCnt="1"/>
      <dgm:spPr/>
      <dgm:t>
        <a:bodyPr/>
        <a:lstStyle/>
        <a:p>
          <a:endParaRPr lang="en-US"/>
        </a:p>
      </dgm:t>
    </dgm:pt>
    <dgm:pt modelId="{A4B80DFF-A4A9-4641-8A9D-D37CE588EECB}" type="pres">
      <dgm:prSet presAssocID="{F9DE603F-5BEC-4BC0-AC18-84C6942D55DE}" presName="hierChild4" presStyleCnt="0"/>
      <dgm:spPr/>
    </dgm:pt>
    <dgm:pt modelId="{F183BFF8-109A-4FF4-B952-EDCFF0A0858A}" type="pres">
      <dgm:prSet presAssocID="{A4A0BB55-F0A7-413D-94EF-8C8C84E24507}" presName="Name66" presStyleLbl="parChTrans1D4" presStyleIdx="0" presStyleCnt="2"/>
      <dgm:spPr/>
      <dgm:t>
        <a:bodyPr/>
        <a:lstStyle/>
        <a:p>
          <a:endParaRPr lang="en-US"/>
        </a:p>
      </dgm:t>
    </dgm:pt>
    <dgm:pt modelId="{767D59BC-9689-49E4-AF43-C0FF2245CCA4}" type="pres">
      <dgm:prSet presAssocID="{2102B6DA-B548-4A6E-BAC5-F9FAFE91AA0D}" presName="hierRoot2" presStyleCnt="0">
        <dgm:presLayoutVars>
          <dgm:hierBranch val="init"/>
        </dgm:presLayoutVars>
      </dgm:prSet>
      <dgm:spPr/>
    </dgm:pt>
    <dgm:pt modelId="{B5634E8A-72D7-45FD-8C5A-093101FA127C}" type="pres">
      <dgm:prSet presAssocID="{2102B6DA-B548-4A6E-BAC5-F9FAFE91AA0D}" presName="rootComposite" presStyleCnt="0"/>
      <dgm:spPr/>
    </dgm:pt>
    <dgm:pt modelId="{84F3E20A-0C73-41F7-8A4F-70DA2CEE3A4C}" type="pres">
      <dgm:prSet presAssocID="{2102B6DA-B548-4A6E-BAC5-F9FAFE91AA0D}" presName="rootText" presStyleLbl="node4" presStyleIdx="0" presStyleCnt="2">
        <dgm:presLayoutVars>
          <dgm:chPref val="3"/>
        </dgm:presLayoutVars>
      </dgm:prSet>
      <dgm:spPr/>
      <dgm:t>
        <a:bodyPr/>
        <a:lstStyle/>
        <a:p>
          <a:endParaRPr lang="en-US"/>
        </a:p>
      </dgm:t>
    </dgm:pt>
    <dgm:pt modelId="{576C90EF-4FC0-4F93-B9AB-B73BEF4D08C2}" type="pres">
      <dgm:prSet presAssocID="{2102B6DA-B548-4A6E-BAC5-F9FAFE91AA0D}" presName="rootConnector" presStyleLbl="node4" presStyleIdx="0" presStyleCnt="2"/>
      <dgm:spPr/>
      <dgm:t>
        <a:bodyPr/>
        <a:lstStyle/>
        <a:p>
          <a:endParaRPr lang="en-US"/>
        </a:p>
      </dgm:t>
    </dgm:pt>
    <dgm:pt modelId="{495E6D10-21B6-4312-82B3-664C52496B61}" type="pres">
      <dgm:prSet presAssocID="{2102B6DA-B548-4A6E-BAC5-F9FAFE91AA0D}" presName="hierChild4" presStyleCnt="0"/>
      <dgm:spPr/>
    </dgm:pt>
    <dgm:pt modelId="{160D9F58-B037-4E7C-96A2-929319E334AF}" type="pres">
      <dgm:prSet presAssocID="{2102B6DA-B548-4A6E-BAC5-F9FAFE91AA0D}" presName="hierChild5" presStyleCnt="0"/>
      <dgm:spPr/>
    </dgm:pt>
    <dgm:pt modelId="{D0812BC2-EA5C-4C1C-A72E-5810445EE9FC}" type="pres">
      <dgm:prSet presAssocID="{C59B876F-8ABA-4FBC-B68D-989E76224289}" presName="Name66" presStyleLbl="parChTrans1D4" presStyleIdx="1" presStyleCnt="2"/>
      <dgm:spPr/>
      <dgm:t>
        <a:bodyPr/>
        <a:lstStyle/>
        <a:p>
          <a:endParaRPr lang="en-US"/>
        </a:p>
      </dgm:t>
    </dgm:pt>
    <dgm:pt modelId="{3516B21A-0861-43CC-BD23-5159E6D41913}" type="pres">
      <dgm:prSet presAssocID="{CD3CA159-0FC6-42AC-98F3-BCA59B1C5FDE}" presName="hierRoot2" presStyleCnt="0">
        <dgm:presLayoutVars>
          <dgm:hierBranch val="init"/>
        </dgm:presLayoutVars>
      </dgm:prSet>
      <dgm:spPr/>
    </dgm:pt>
    <dgm:pt modelId="{17E7607A-38D8-4D0D-A398-2733A69F38BF}" type="pres">
      <dgm:prSet presAssocID="{CD3CA159-0FC6-42AC-98F3-BCA59B1C5FDE}" presName="rootComposite" presStyleCnt="0"/>
      <dgm:spPr/>
    </dgm:pt>
    <dgm:pt modelId="{52066B00-7ACF-442C-8C39-398C06BAEECB}" type="pres">
      <dgm:prSet presAssocID="{CD3CA159-0FC6-42AC-98F3-BCA59B1C5FDE}" presName="rootText" presStyleLbl="node4" presStyleIdx="1" presStyleCnt="2">
        <dgm:presLayoutVars>
          <dgm:chPref val="3"/>
        </dgm:presLayoutVars>
      </dgm:prSet>
      <dgm:spPr/>
      <dgm:t>
        <a:bodyPr/>
        <a:lstStyle/>
        <a:p>
          <a:endParaRPr lang="en-US"/>
        </a:p>
      </dgm:t>
    </dgm:pt>
    <dgm:pt modelId="{292060C6-9F7F-463E-AD93-CDD3728D4592}" type="pres">
      <dgm:prSet presAssocID="{CD3CA159-0FC6-42AC-98F3-BCA59B1C5FDE}" presName="rootConnector" presStyleLbl="node4" presStyleIdx="1" presStyleCnt="2"/>
      <dgm:spPr/>
      <dgm:t>
        <a:bodyPr/>
        <a:lstStyle/>
        <a:p>
          <a:endParaRPr lang="en-US"/>
        </a:p>
      </dgm:t>
    </dgm:pt>
    <dgm:pt modelId="{1C8990E0-8760-4D6A-BA29-5E44B1C2CDE7}" type="pres">
      <dgm:prSet presAssocID="{CD3CA159-0FC6-42AC-98F3-BCA59B1C5FDE}" presName="hierChild4" presStyleCnt="0"/>
      <dgm:spPr/>
    </dgm:pt>
    <dgm:pt modelId="{2D7C83A4-E80A-4E54-B421-16D7397F59E1}" type="pres">
      <dgm:prSet presAssocID="{CD3CA159-0FC6-42AC-98F3-BCA59B1C5FDE}" presName="hierChild5" presStyleCnt="0"/>
      <dgm:spPr/>
    </dgm:pt>
    <dgm:pt modelId="{290F88C8-7A35-4A0A-8A00-EC5FD0F3061A}" type="pres">
      <dgm:prSet presAssocID="{F9DE603F-5BEC-4BC0-AC18-84C6942D55DE}" presName="hierChild5" presStyleCnt="0"/>
      <dgm:spPr/>
    </dgm:pt>
    <dgm:pt modelId="{902C937B-D8A2-463A-9232-B0AFFE02C26F}" type="pres">
      <dgm:prSet presAssocID="{889538AB-3D47-408E-B422-41A53ABC7E8B}" presName="hierChild5" presStyleCnt="0"/>
      <dgm:spPr/>
    </dgm:pt>
    <dgm:pt modelId="{873D3874-4DF9-489E-8679-D81A5538D41C}" type="pres">
      <dgm:prSet presAssocID="{5E745044-C96A-45A2-A417-841191189E66}" presName="hierChild3" presStyleCnt="0"/>
      <dgm:spPr/>
    </dgm:pt>
  </dgm:ptLst>
  <dgm:cxnLst>
    <dgm:cxn modelId="{A1C0422B-B498-47D9-B730-0F2BD9C1B63D}" srcId="{889538AB-3D47-408E-B422-41A53ABC7E8B}" destId="{F9DE603F-5BEC-4BC0-AC18-84C6942D55DE}" srcOrd="0" destOrd="0" parTransId="{34777CB9-BB72-4FEE-8F61-B9DFB6561E09}" sibTransId="{2C8CAA21-EB83-4DA5-8F19-42F2BFCAA1DF}"/>
    <dgm:cxn modelId="{AF5B38FA-BAA7-444A-9413-B8D046348817}" srcId="{9DFF0ED8-2292-4A5D-BA64-B2BADAFCB04E}" destId="{5E745044-C96A-45A2-A417-841191189E66}" srcOrd="0" destOrd="0" parTransId="{3F5DD654-4AD6-490C-A884-501F7554478C}" sibTransId="{C466EDC9-E7CB-4ACF-AFA2-A5C902A4A7BF}"/>
    <dgm:cxn modelId="{3B425E19-1FC3-4E11-BC53-7623AC3B000E}" srcId="{F9DE603F-5BEC-4BC0-AC18-84C6942D55DE}" destId="{CD3CA159-0FC6-42AC-98F3-BCA59B1C5FDE}" srcOrd="1" destOrd="0" parTransId="{C59B876F-8ABA-4FBC-B68D-989E76224289}" sibTransId="{BA32AC70-C4F0-45D4-827E-FF7B442F7D3B}"/>
    <dgm:cxn modelId="{29E34C9A-EA9D-40A3-8926-29D17E1B1968}" srcId="{5E745044-C96A-45A2-A417-841191189E66}" destId="{889538AB-3D47-408E-B422-41A53ABC7E8B}" srcOrd="0" destOrd="0" parTransId="{690362EB-0528-42B1-9B5D-2C8C743E2497}" sibTransId="{AF0BA4BA-2715-4C40-BF37-A51AC4EC8024}"/>
    <dgm:cxn modelId="{F501198F-4A16-4B17-A6C7-4B1C571D5F03}" type="presOf" srcId="{690362EB-0528-42B1-9B5D-2C8C743E2497}" destId="{212CE35D-DD57-4F51-967B-D65CEABE9A92}" srcOrd="0" destOrd="0" presId="urn:microsoft.com/office/officeart/2009/3/layout/HorizontalOrganizationChart"/>
    <dgm:cxn modelId="{C2086EDD-E8EE-4AD2-BFE5-86D04D15A225}" type="presOf" srcId="{34777CB9-BB72-4FEE-8F61-B9DFB6561E09}" destId="{D6F731D9-FB7F-4DAF-9F09-B0E9B496DC91}" srcOrd="0" destOrd="0" presId="urn:microsoft.com/office/officeart/2009/3/layout/HorizontalOrganizationChart"/>
    <dgm:cxn modelId="{F618DCEE-4F01-45A5-A53A-66521A4770A6}" type="presOf" srcId="{2102B6DA-B548-4A6E-BAC5-F9FAFE91AA0D}" destId="{84F3E20A-0C73-41F7-8A4F-70DA2CEE3A4C}" srcOrd="0" destOrd="0" presId="urn:microsoft.com/office/officeart/2009/3/layout/HorizontalOrganizationChart"/>
    <dgm:cxn modelId="{E560E347-1232-4F11-A385-FCE1C2C52F73}" type="presOf" srcId="{A4A0BB55-F0A7-413D-94EF-8C8C84E24507}" destId="{F183BFF8-109A-4FF4-B952-EDCFF0A0858A}" srcOrd="0" destOrd="0" presId="urn:microsoft.com/office/officeart/2009/3/layout/HorizontalOrganizationChart"/>
    <dgm:cxn modelId="{1194592B-C53B-4510-8EFE-A085489141A3}" type="presOf" srcId="{889538AB-3D47-408E-B422-41A53ABC7E8B}" destId="{B03CFEB5-328B-46D1-A995-F7462E13C0F1}" srcOrd="1" destOrd="0" presId="urn:microsoft.com/office/officeart/2009/3/layout/HorizontalOrganizationChart"/>
    <dgm:cxn modelId="{F5D44772-E88B-4A67-881C-31924C8FB6BD}" type="presOf" srcId="{889538AB-3D47-408E-B422-41A53ABC7E8B}" destId="{6EA7D4CA-E255-4DB1-AB61-D6A1BBF2FC8A}" srcOrd="0" destOrd="0" presId="urn:microsoft.com/office/officeart/2009/3/layout/HorizontalOrganizationChart"/>
    <dgm:cxn modelId="{F30116C9-9B3D-4F03-997F-40A1ACCEDE36}" type="presOf" srcId="{CD3CA159-0FC6-42AC-98F3-BCA59B1C5FDE}" destId="{292060C6-9F7F-463E-AD93-CDD3728D4592}" srcOrd="1" destOrd="0" presId="urn:microsoft.com/office/officeart/2009/3/layout/HorizontalOrganizationChart"/>
    <dgm:cxn modelId="{DB01BE32-1F59-4EBB-A78E-6B8B1FA102BD}" type="presOf" srcId="{9DFF0ED8-2292-4A5D-BA64-B2BADAFCB04E}" destId="{68ABCA4B-9F88-4EB8-98F4-22ED7B9A8F89}" srcOrd="0" destOrd="0" presId="urn:microsoft.com/office/officeart/2009/3/layout/HorizontalOrganizationChart"/>
    <dgm:cxn modelId="{A7B9313D-DAC6-4FAD-B15C-1658146B0443}" type="presOf" srcId="{5E745044-C96A-45A2-A417-841191189E66}" destId="{8D8D847A-143E-479A-8326-E0315104A0E9}" srcOrd="1" destOrd="0" presId="urn:microsoft.com/office/officeart/2009/3/layout/HorizontalOrganizationChart"/>
    <dgm:cxn modelId="{17F74C28-C837-4263-BF10-BA646BBF7ADE}" type="presOf" srcId="{F9DE603F-5BEC-4BC0-AC18-84C6942D55DE}" destId="{9F2572C0-A3A2-4281-8617-09FBF4232A58}" srcOrd="0" destOrd="0" presId="urn:microsoft.com/office/officeart/2009/3/layout/HorizontalOrganizationChart"/>
    <dgm:cxn modelId="{514EF4BA-793D-4601-9C78-E8818FA613FB}" type="presOf" srcId="{CD3CA159-0FC6-42AC-98F3-BCA59B1C5FDE}" destId="{52066B00-7ACF-442C-8C39-398C06BAEECB}" srcOrd="0" destOrd="0" presId="urn:microsoft.com/office/officeart/2009/3/layout/HorizontalOrganizationChart"/>
    <dgm:cxn modelId="{D46EADEA-47FE-4546-A518-8D2EBF23589B}" type="presOf" srcId="{2102B6DA-B548-4A6E-BAC5-F9FAFE91AA0D}" destId="{576C90EF-4FC0-4F93-B9AB-B73BEF4D08C2}" srcOrd="1" destOrd="0" presId="urn:microsoft.com/office/officeart/2009/3/layout/HorizontalOrganizationChart"/>
    <dgm:cxn modelId="{71AC5583-A69C-4BDA-8186-891CA5128704}" type="presOf" srcId="{5E745044-C96A-45A2-A417-841191189E66}" destId="{2FCB6AA6-3F0B-47A2-B4E9-FF2CADEB42B8}" srcOrd="0" destOrd="0" presId="urn:microsoft.com/office/officeart/2009/3/layout/HorizontalOrganizationChart"/>
    <dgm:cxn modelId="{E3FCC260-676A-4B6D-BEA5-13EADE854D89}" type="presOf" srcId="{F9DE603F-5BEC-4BC0-AC18-84C6942D55DE}" destId="{B259499C-7B11-4D36-BB44-4EE8BEFF3E45}" srcOrd="1" destOrd="0" presId="urn:microsoft.com/office/officeart/2009/3/layout/HorizontalOrganizationChart"/>
    <dgm:cxn modelId="{EE14E546-0F30-4A6F-8068-0F8608197B6A}" srcId="{F9DE603F-5BEC-4BC0-AC18-84C6942D55DE}" destId="{2102B6DA-B548-4A6E-BAC5-F9FAFE91AA0D}" srcOrd="0" destOrd="0" parTransId="{A4A0BB55-F0A7-413D-94EF-8C8C84E24507}" sibTransId="{D72F9D8F-4CAE-4BE5-B303-E7ED23805D12}"/>
    <dgm:cxn modelId="{C1B33648-3804-4BCB-8613-2BFA7864C2CB}" type="presOf" srcId="{C59B876F-8ABA-4FBC-B68D-989E76224289}" destId="{D0812BC2-EA5C-4C1C-A72E-5810445EE9FC}" srcOrd="0" destOrd="0" presId="urn:microsoft.com/office/officeart/2009/3/layout/HorizontalOrganizationChart"/>
    <dgm:cxn modelId="{D397AD92-88F7-4A60-BF88-4466E2BE8838}" type="presParOf" srcId="{68ABCA4B-9F88-4EB8-98F4-22ED7B9A8F89}" destId="{A7795A4F-DA25-476B-933E-5AC0E3A1A70C}" srcOrd="0" destOrd="0" presId="urn:microsoft.com/office/officeart/2009/3/layout/HorizontalOrganizationChart"/>
    <dgm:cxn modelId="{E08F3081-03D8-467B-8A87-8AD25E58C2CC}" type="presParOf" srcId="{A7795A4F-DA25-476B-933E-5AC0E3A1A70C}" destId="{5F93C0AD-1DFB-451E-B167-1F25E756BEE8}" srcOrd="0" destOrd="0" presId="urn:microsoft.com/office/officeart/2009/3/layout/HorizontalOrganizationChart"/>
    <dgm:cxn modelId="{28D37E2D-D192-4A93-9A3E-784DFE155C64}" type="presParOf" srcId="{5F93C0AD-1DFB-451E-B167-1F25E756BEE8}" destId="{2FCB6AA6-3F0B-47A2-B4E9-FF2CADEB42B8}" srcOrd="0" destOrd="0" presId="urn:microsoft.com/office/officeart/2009/3/layout/HorizontalOrganizationChart"/>
    <dgm:cxn modelId="{DB23D99C-6924-46C5-9BA1-B736F68B3F72}" type="presParOf" srcId="{5F93C0AD-1DFB-451E-B167-1F25E756BEE8}" destId="{8D8D847A-143E-479A-8326-E0315104A0E9}" srcOrd="1" destOrd="0" presId="urn:microsoft.com/office/officeart/2009/3/layout/HorizontalOrganizationChart"/>
    <dgm:cxn modelId="{F210C2E8-A00C-48CD-B0E3-11C97F30ABCE}" type="presParOf" srcId="{A7795A4F-DA25-476B-933E-5AC0E3A1A70C}" destId="{A5E878CE-8293-4A00-9C90-0DC448ED044B}" srcOrd="1" destOrd="0" presId="urn:microsoft.com/office/officeart/2009/3/layout/HorizontalOrganizationChart"/>
    <dgm:cxn modelId="{20E20B46-4CA5-45C2-B134-0F6040E3F223}" type="presParOf" srcId="{A5E878CE-8293-4A00-9C90-0DC448ED044B}" destId="{212CE35D-DD57-4F51-967B-D65CEABE9A92}" srcOrd="0" destOrd="0" presId="urn:microsoft.com/office/officeart/2009/3/layout/HorizontalOrganizationChart"/>
    <dgm:cxn modelId="{E6C4D974-C0E3-4136-BE92-530993002B34}" type="presParOf" srcId="{A5E878CE-8293-4A00-9C90-0DC448ED044B}" destId="{3E4C30F6-E7E4-4C34-A1D2-151593898910}" srcOrd="1" destOrd="0" presId="urn:microsoft.com/office/officeart/2009/3/layout/HorizontalOrganizationChart"/>
    <dgm:cxn modelId="{43644C1B-CE2D-45A1-8C43-03602B9AF631}" type="presParOf" srcId="{3E4C30F6-E7E4-4C34-A1D2-151593898910}" destId="{557A1EDD-D96E-4349-B53A-B8B724123715}" srcOrd="0" destOrd="0" presId="urn:microsoft.com/office/officeart/2009/3/layout/HorizontalOrganizationChart"/>
    <dgm:cxn modelId="{D98A88C7-83D4-494C-8D21-0A6A09F4BE75}" type="presParOf" srcId="{557A1EDD-D96E-4349-B53A-B8B724123715}" destId="{6EA7D4CA-E255-4DB1-AB61-D6A1BBF2FC8A}" srcOrd="0" destOrd="0" presId="urn:microsoft.com/office/officeart/2009/3/layout/HorizontalOrganizationChart"/>
    <dgm:cxn modelId="{EB97E612-4145-4128-8635-27F000F4C756}" type="presParOf" srcId="{557A1EDD-D96E-4349-B53A-B8B724123715}" destId="{B03CFEB5-328B-46D1-A995-F7462E13C0F1}" srcOrd="1" destOrd="0" presId="urn:microsoft.com/office/officeart/2009/3/layout/HorizontalOrganizationChart"/>
    <dgm:cxn modelId="{7B68FD8E-E324-4A17-A06B-918664E7C303}" type="presParOf" srcId="{3E4C30F6-E7E4-4C34-A1D2-151593898910}" destId="{405B5F81-09A1-467E-A3FD-EE0C62AC691E}" srcOrd="1" destOrd="0" presId="urn:microsoft.com/office/officeart/2009/3/layout/HorizontalOrganizationChart"/>
    <dgm:cxn modelId="{6F1CD2D0-31B2-46D8-8C85-23361328BEBC}" type="presParOf" srcId="{405B5F81-09A1-467E-A3FD-EE0C62AC691E}" destId="{D6F731D9-FB7F-4DAF-9F09-B0E9B496DC91}" srcOrd="0" destOrd="0" presId="urn:microsoft.com/office/officeart/2009/3/layout/HorizontalOrganizationChart"/>
    <dgm:cxn modelId="{FF2D1D04-C1BF-4367-8BD9-F0CC1D5EF8BD}" type="presParOf" srcId="{405B5F81-09A1-467E-A3FD-EE0C62AC691E}" destId="{6B0FEB13-04AF-46CA-9CAC-A59261408CF6}" srcOrd="1" destOrd="0" presId="urn:microsoft.com/office/officeart/2009/3/layout/HorizontalOrganizationChart"/>
    <dgm:cxn modelId="{BD208ACD-C252-4BD1-9F1E-2C7ECCD2B397}" type="presParOf" srcId="{6B0FEB13-04AF-46CA-9CAC-A59261408CF6}" destId="{64526051-1F2C-41E9-97A7-5E4E74BA57FF}" srcOrd="0" destOrd="0" presId="urn:microsoft.com/office/officeart/2009/3/layout/HorizontalOrganizationChart"/>
    <dgm:cxn modelId="{B9176762-28FE-488D-A8B9-4444AA43C1D8}" type="presParOf" srcId="{64526051-1F2C-41E9-97A7-5E4E74BA57FF}" destId="{9F2572C0-A3A2-4281-8617-09FBF4232A58}" srcOrd="0" destOrd="0" presId="urn:microsoft.com/office/officeart/2009/3/layout/HorizontalOrganizationChart"/>
    <dgm:cxn modelId="{5F6FAFE8-2B68-451B-941A-06FD88D51CF9}" type="presParOf" srcId="{64526051-1F2C-41E9-97A7-5E4E74BA57FF}" destId="{B259499C-7B11-4D36-BB44-4EE8BEFF3E45}" srcOrd="1" destOrd="0" presId="urn:microsoft.com/office/officeart/2009/3/layout/HorizontalOrganizationChart"/>
    <dgm:cxn modelId="{9BE06747-90BB-4B81-8FD9-E7CFD6105398}" type="presParOf" srcId="{6B0FEB13-04AF-46CA-9CAC-A59261408CF6}" destId="{A4B80DFF-A4A9-4641-8A9D-D37CE588EECB}" srcOrd="1" destOrd="0" presId="urn:microsoft.com/office/officeart/2009/3/layout/HorizontalOrganizationChart"/>
    <dgm:cxn modelId="{EBBF9F2A-E038-4895-955D-B275C8BBFA2D}" type="presParOf" srcId="{A4B80DFF-A4A9-4641-8A9D-D37CE588EECB}" destId="{F183BFF8-109A-4FF4-B952-EDCFF0A0858A}" srcOrd="0" destOrd="0" presId="urn:microsoft.com/office/officeart/2009/3/layout/HorizontalOrganizationChart"/>
    <dgm:cxn modelId="{B95A5DA1-39DF-4949-981A-ECAB8A8E4AB8}" type="presParOf" srcId="{A4B80DFF-A4A9-4641-8A9D-D37CE588EECB}" destId="{767D59BC-9689-49E4-AF43-C0FF2245CCA4}" srcOrd="1" destOrd="0" presId="urn:microsoft.com/office/officeart/2009/3/layout/HorizontalOrganizationChart"/>
    <dgm:cxn modelId="{891F25DF-195B-46CA-A74B-B549381DF3B5}" type="presParOf" srcId="{767D59BC-9689-49E4-AF43-C0FF2245CCA4}" destId="{B5634E8A-72D7-45FD-8C5A-093101FA127C}" srcOrd="0" destOrd="0" presId="urn:microsoft.com/office/officeart/2009/3/layout/HorizontalOrganizationChart"/>
    <dgm:cxn modelId="{1503E804-4016-48FE-9812-ADB7D942BF73}" type="presParOf" srcId="{B5634E8A-72D7-45FD-8C5A-093101FA127C}" destId="{84F3E20A-0C73-41F7-8A4F-70DA2CEE3A4C}" srcOrd="0" destOrd="0" presId="urn:microsoft.com/office/officeart/2009/3/layout/HorizontalOrganizationChart"/>
    <dgm:cxn modelId="{150C3157-F8A5-46E8-8690-C500BB9D2930}" type="presParOf" srcId="{B5634E8A-72D7-45FD-8C5A-093101FA127C}" destId="{576C90EF-4FC0-4F93-B9AB-B73BEF4D08C2}" srcOrd="1" destOrd="0" presId="urn:microsoft.com/office/officeart/2009/3/layout/HorizontalOrganizationChart"/>
    <dgm:cxn modelId="{06E901E9-51C3-4CF6-8DBC-8DD0B0286E12}" type="presParOf" srcId="{767D59BC-9689-49E4-AF43-C0FF2245CCA4}" destId="{495E6D10-21B6-4312-82B3-664C52496B61}" srcOrd="1" destOrd="0" presId="urn:microsoft.com/office/officeart/2009/3/layout/HorizontalOrganizationChart"/>
    <dgm:cxn modelId="{FAB1228A-383A-4BEB-ACDD-FD2C2EAAF764}" type="presParOf" srcId="{767D59BC-9689-49E4-AF43-C0FF2245CCA4}" destId="{160D9F58-B037-4E7C-96A2-929319E334AF}" srcOrd="2" destOrd="0" presId="urn:microsoft.com/office/officeart/2009/3/layout/HorizontalOrganizationChart"/>
    <dgm:cxn modelId="{4ECD0D94-9401-4923-BF89-FE2A54085E38}" type="presParOf" srcId="{A4B80DFF-A4A9-4641-8A9D-D37CE588EECB}" destId="{D0812BC2-EA5C-4C1C-A72E-5810445EE9FC}" srcOrd="2" destOrd="0" presId="urn:microsoft.com/office/officeart/2009/3/layout/HorizontalOrganizationChart"/>
    <dgm:cxn modelId="{4E83DFD3-EA02-44C0-BAA0-7D148F1F4854}" type="presParOf" srcId="{A4B80DFF-A4A9-4641-8A9D-D37CE588EECB}" destId="{3516B21A-0861-43CC-BD23-5159E6D41913}" srcOrd="3" destOrd="0" presId="urn:microsoft.com/office/officeart/2009/3/layout/HorizontalOrganizationChart"/>
    <dgm:cxn modelId="{E0437B4B-17CE-465C-926F-5895243F199F}" type="presParOf" srcId="{3516B21A-0861-43CC-BD23-5159E6D41913}" destId="{17E7607A-38D8-4D0D-A398-2733A69F38BF}" srcOrd="0" destOrd="0" presId="urn:microsoft.com/office/officeart/2009/3/layout/HorizontalOrganizationChart"/>
    <dgm:cxn modelId="{B0F39A77-40A0-4A29-AA36-985483FC6165}" type="presParOf" srcId="{17E7607A-38D8-4D0D-A398-2733A69F38BF}" destId="{52066B00-7ACF-442C-8C39-398C06BAEECB}" srcOrd="0" destOrd="0" presId="urn:microsoft.com/office/officeart/2009/3/layout/HorizontalOrganizationChart"/>
    <dgm:cxn modelId="{CA05E819-AC81-40D1-8CE6-7C3F9D7154E0}" type="presParOf" srcId="{17E7607A-38D8-4D0D-A398-2733A69F38BF}" destId="{292060C6-9F7F-463E-AD93-CDD3728D4592}" srcOrd="1" destOrd="0" presId="urn:microsoft.com/office/officeart/2009/3/layout/HorizontalOrganizationChart"/>
    <dgm:cxn modelId="{2F1C94A9-8087-4BF4-9D9F-7DBE440D2ABC}" type="presParOf" srcId="{3516B21A-0861-43CC-BD23-5159E6D41913}" destId="{1C8990E0-8760-4D6A-BA29-5E44B1C2CDE7}" srcOrd="1" destOrd="0" presId="urn:microsoft.com/office/officeart/2009/3/layout/HorizontalOrganizationChart"/>
    <dgm:cxn modelId="{8289CE9C-78E4-4A4A-A654-2CC6E97689DB}" type="presParOf" srcId="{3516B21A-0861-43CC-BD23-5159E6D41913}" destId="{2D7C83A4-E80A-4E54-B421-16D7397F59E1}" srcOrd="2" destOrd="0" presId="urn:microsoft.com/office/officeart/2009/3/layout/HorizontalOrganizationChart"/>
    <dgm:cxn modelId="{2701C237-6F78-431D-8D2E-3ACC1ADDE79D}" type="presParOf" srcId="{6B0FEB13-04AF-46CA-9CAC-A59261408CF6}" destId="{290F88C8-7A35-4A0A-8A00-EC5FD0F3061A}" srcOrd="2" destOrd="0" presId="urn:microsoft.com/office/officeart/2009/3/layout/HorizontalOrganizationChart"/>
    <dgm:cxn modelId="{3EA87549-15EA-4897-A55B-67E47E377030}" type="presParOf" srcId="{3E4C30F6-E7E4-4C34-A1D2-151593898910}" destId="{902C937B-D8A2-463A-9232-B0AFFE02C26F}" srcOrd="2" destOrd="0" presId="urn:microsoft.com/office/officeart/2009/3/layout/HorizontalOrganizationChart"/>
    <dgm:cxn modelId="{4B6CD1EB-0765-4309-A571-59863DEEC7A0}" type="presParOf" srcId="{A7795A4F-DA25-476B-933E-5AC0E3A1A70C}" destId="{873D3874-4DF9-489E-8679-D81A5538D41C}" srcOrd="2" destOrd="0" presId="urn:microsoft.com/office/officeart/2009/3/layout/HorizontalOrganizationChar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EB6B979-2FF2-4821-B0EA-0913CD502868}" type="doc">
      <dgm:prSet loTypeId="urn:diagrams.loki3.com/BracketList" loCatId="list" qsTypeId="urn:microsoft.com/office/officeart/2005/8/quickstyle/simple1" qsCatId="simple" csTypeId="urn:microsoft.com/office/officeart/2005/8/colors/accent6_1" csCatId="accent6" phldr="1"/>
      <dgm:spPr/>
      <dgm:t>
        <a:bodyPr/>
        <a:lstStyle/>
        <a:p>
          <a:endParaRPr lang="en-US"/>
        </a:p>
      </dgm:t>
    </dgm:pt>
    <dgm:pt modelId="{F784D2CA-2F1D-4190-A0EA-5DBD52B212FD}">
      <dgm:prSet phldrT="[Text]"/>
      <dgm:spPr/>
      <dgm:t>
        <a:bodyPr/>
        <a:lstStyle/>
        <a:p>
          <a:pPr algn="l"/>
          <a:r>
            <a:rPr lang="en-US" b="1" dirty="0"/>
            <a:t>Asset-based</a:t>
          </a:r>
        </a:p>
      </dgm:t>
    </dgm:pt>
    <dgm:pt modelId="{17AC2AEC-0B39-4032-81D1-7A77725BA4D1}" type="parTrans" cxnId="{CD634FB2-D7AD-4B5C-B5CC-8ABE61DF460E}">
      <dgm:prSet/>
      <dgm:spPr/>
      <dgm:t>
        <a:bodyPr/>
        <a:lstStyle/>
        <a:p>
          <a:endParaRPr lang="en-US"/>
        </a:p>
      </dgm:t>
    </dgm:pt>
    <dgm:pt modelId="{D0229917-7DC9-4C82-B1C1-280AB16A40C1}" type="sibTrans" cxnId="{CD634FB2-D7AD-4B5C-B5CC-8ABE61DF460E}">
      <dgm:prSet/>
      <dgm:spPr/>
      <dgm:t>
        <a:bodyPr/>
        <a:lstStyle/>
        <a:p>
          <a:endParaRPr lang="en-US"/>
        </a:p>
      </dgm:t>
    </dgm:pt>
    <dgm:pt modelId="{2BCED92F-AB0D-4D5E-AE5D-93AC53955B29}">
      <dgm:prSet phldrT="[Text]"/>
      <dgm:spPr/>
      <dgm:t>
        <a:bodyPr/>
        <a:lstStyle/>
        <a:p>
          <a:r>
            <a:rPr lang="en-US" dirty="0">
              <a:latin typeface="Times New Roman" panose="02020603050405020304" pitchFamily="18" charset="0"/>
              <a:cs typeface="Times New Roman" panose="02020603050405020304" pitchFamily="18" charset="0"/>
            </a:rPr>
            <a:t>Asset ID</a:t>
          </a:r>
          <a:endParaRPr lang="en-US" dirty="0"/>
        </a:p>
      </dgm:t>
    </dgm:pt>
    <dgm:pt modelId="{6B54F63E-8359-4288-8C52-B2E65AE91EB0}" type="parTrans" cxnId="{C235D30F-C9B3-4D20-B5A8-7ADC6E3B0056}">
      <dgm:prSet/>
      <dgm:spPr/>
      <dgm:t>
        <a:bodyPr/>
        <a:lstStyle/>
        <a:p>
          <a:endParaRPr lang="en-US"/>
        </a:p>
      </dgm:t>
    </dgm:pt>
    <dgm:pt modelId="{34F70C4F-4293-4E31-B344-9BECDA3861FC}" type="sibTrans" cxnId="{C235D30F-C9B3-4D20-B5A8-7ADC6E3B0056}">
      <dgm:prSet/>
      <dgm:spPr/>
      <dgm:t>
        <a:bodyPr/>
        <a:lstStyle/>
        <a:p>
          <a:endParaRPr lang="en-US"/>
        </a:p>
      </dgm:t>
    </dgm:pt>
    <dgm:pt modelId="{111A2F15-F097-417F-A7B8-BC1264811303}">
      <dgm:prSet phldrT="[Text]"/>
      <dgm:spPr/>
      <dgm:t>
        <a:bodyPr/>
        <a:lstStyle/>
        <a:p>
          <a:pPr algn="l"/>
          <a:r>
            <a:rPr lang="en-US" b="1" dirty="0"/>
            <a:t>Model-based</a:t>
          </a:r>
        </a:p>
      </dgm:t>
    </dgm:pt>
    <dgm:pt modelId="{66B7BA45-28BF-41F3-89A1-319CF2753B95}" type="parTrans" cxnId="{91E1373A-6639-42D9-8AE5-F4B2D560F7F4}">
      <dgm:prSet/>
      <dgm:spPr/>
      <dgm:t>
        <a:bodyPr/>
        <a:lstStyle/>
        <a:p>
          <a:endParaRPr lang="en-US"/>
        </a:p>
      </dgm:t>
    </dgm:pt>
    <dgm:pt modelId="{7F77415D-959A-4855-B1D7-71661A032742}" type="sibTrans" cxnId="{91E1373A-6639-42D9-8AE5-F4B2D560F7F4}">
      <dgm:prSet/>
      <dgm:spPr/>
      <dgm:t>
        <a:bodyPr/>
        <a:lstStyle/>
        <a:p>
          <a:endParaRPr lang="en-US"/>
        </a:p>
      </dgm:t>
    </dgm:pt>
    <dgm:pt modelId="{34479A65-8740-4A73-BDC8-DB7DAE470703}">
      <dgm:prSet phldrT="[Text]"/>
      <dgm:spPr/>
      <dgm:t>
        <a:bodyPr/>
        <a:lstStyle/>
        <a:p>
          <a:r>
            <a:rPr lang="en-US" dirty="0">
              <a:latin typeface="Times New Roman" panose="02020603050405020304" pitchFamily="18" charset="0"/>
              <a:cs typeface="Times New Roman" panose="02020603050405020304" pitchFamily="18" charset="0"/>
            </a:rPr>
            <a:t>Model name</a:t>
          </a:r>
          <a:endParaRPr lang="en-US" dirty="0"/>
        </a:p>
      </dgm:t>
    </dgm:pt>
    <dgm:pt modelId="{F8D446D0-79FD-442B-9620-1B5994BF04B6}" type="parTrans" cxnId="{B234995B-7131-42B2-8A6F-963BE6C63C7C}">
      <dgm:prSet/>
      <dgm:spPr/>
      <dgm:t>
        <a:bodyPr/>
        <a:lstStyle/>
        <a:p>
          <a:endParaRPr lang="en-US"/>
        </a:p>
      </dgm:t>
    </dgm:pt>
    <dgm:pt modelId="{88D683C6-EBA3-4738-8258-09AE3ECFFC4B}" type="sibTrans" cxnId="{B234995B-7131-42B2-8A6F-963BE6C63C7C}">
      <dgm:prSet/>
      <dgm:spPr/>
      <dgm:t>
        <a:bodyPr/>
        <a:lstStyle/>
        <a:p>
          <a:endParaRPr lang="en-US"/>
        </a:p>
      </dgm:t>
    </dgm:pt>
    <dgm:pt modelId="{9422EC89-5580-4345-AAD9-331B505FD07C}">
      <dgm:prSet/>
      <dgm:spPr/>
      <dgm:t>
        <a:bodyPr/>
        <a:lstStyle/>
        <a:p>
          <a:r>
            <a:rPr lang="en-US" dirty="0">
              <a:latin typeface="Times New Roman" panose="02020603050405020304" pitchFamily="18" charset="0"/>
              <a:cs typeface="Times New Roman" panose="02020603050405020304" pitchFamily="18" charset="0"/>
            </a:rPr>
            <a:t>Age in month</a:t>
          </a:r>
        </a:p>
      </dgm:t>
    </dgm:pt>
    <dgm:pt modelId="{BC39FB7F-8523-4DCA-B51A-FA65D62303B8}" type="parTrans" cxnId="{99A270A6-A34B-4BED-9835-A5050EBCCEE7}">
      <dgm:prSet/>
      <dgm:spPr/>
      <dgm:t>
        <a:bodyPr/>
        <a:lstStyle/>
        <a:p>
          <a:endParaRPr lang="en-US"/>
        </a:p>
      </dgm:t>
    </dgm:pt>
    <dgm:pt modelId="{5999ED22-BEE7-4DEC-BD01-FFADC9AF4ED2}" type="sibTrans" cxnId="{99A270A6-A34B-4BED-9835-A5050EBCCEE7}">
      <dgm:prSet/>
      <dgm:spPr/>
      <dgm:t>
        <a:bodyPr/>
        <a:lstStyle/>
        <a:p>
          <a:endParaRPr lang="en-US"/>
        </a:p>
      </dgm:t>
    </dgm:pt>
    <dgm:pt modelId="{E32D7C66-5EA9-4895-A555-3B0C078F5952}">
      <dgm:prSet/>
      <dgm:spPr/>
      <dgm:t>
        <a:bodyPr/>
        <a:lstStyle/>
        <a:p>
          <a:r>
            <a:rPr lang="en-US" dirty="0">
              <a:latin typeface="Times New Roman" panose="02020603050405020304" pitchFamily="18" charset="0"/>
              <a:cs typeface="Times New Roman" panose="02020603050405020304" pitchFamily="18" charset="0"/>
            </a:rPr>
            <a:t>Model class</a:t>
          </a:r>
        </a:p>
      </dgm:t>
    </dgm:pt>
    <dgm:pt modelId="{F1217F3B-3C21-44F0-9D90-A3FBE4419051}" type="parTrans" cxnId="{BB0173AC-005D-4994-848A-C8AB02C3490D}">
      <dgm:prSet/>
      <dgm:spPr/>
      <dgm:t>
        <a:bodyPr/>
        <a:lstStyle/>
        <a:p>
          <a:endParaRPr lang="en-US"/>
        </a:p>
      </dgm:t>
    </dgm:pt>
    <dgm:pt modelId="{FB0E15F5-01F6-44CE-A23E-119CB7130207}" type="sibTrans" cxnId="{BB0173AC-005D-4994-848A-C8AB02C3490D}">
      <dgm:prSet/>
      <dgm:spPr/>
      <dgm:t>
        <a:bodyPr/>
        <a:lstStyle/>
        <a:p>
          <a:endParaRPr lang="en-US"/>
        </a:p>
      </dgm:t>
    </dgm:pt>
    <dgm:pt modelId="{187F06E6-80FD-4169-8F7A-72754E899ECF}">
      <dgm:prSet/>
      <dgm:spPr/>
      <dgm:t>
        <a:bodyPr/>
        <a:lstStyle/>
        <a:p>
          <a:r>
            <a:rPr lang="en-US" dirty="0">
              <a:latin typeface="Times New Roman" panose="02020603050405020304" pitchFamily="18" charset="0"/>
              <a:cs typeface="Times New Roman" panose="02020603050405020304" pitchFamily="18" charset="0"/>
            </a:rPr>
            <a:t>Is color</a:t>
          </a:r>
        </a:p>
      </dgm:t>
    </dgm:pt>
    <dgm:pt modelId="{AE77C560-DE28-4545-9D1B-498CC9ABA8A8}" type="parTrans" cxnId="{703E26F2-7D84-4593-8742-859751743C1F}">
      <dgm:prSet/>
      <dgm:spPr/>
      <dgm:t>
        <a:bodyPr/>
        <a:lstStyle/>
        <a:p>
          <a:endParaRPr lang="en-US"/>
        </a:p>
      </dgm:t>
    </dgm:pt>
    <dgm:pt modelId="{946D60C2-8DAF-42DF-83C2-DEB5CB5F946E}" type="sibTrans" cxnId="{703E26F2-7D84-4593-8742-859751743C1F}">
      <dgm:prSet/>
      <dgm:spPr/>
      <dgm:t>
        <a:bodyPr/>
        <a:lstStyle/>
        <a:p>
          <a:endParaRPr lang="en-US"/>
        </a:p>
      </dgm:t>
    </dgm:pt>
    <dgm:pt modelId="{289E5B99-148A-42C8-8DCC-C3A9F99821C2}">
      <dgm:prSet/>
      <dgm:spPr/>
      <dgm:t>
        <a:bodyPr/>
        <a:lstStyle/>
        <a:p>
          <a:r>
            <a:rPr lang="en-US">
              <a:latin typeface="Times New Roman" panose="02020603050405020304" pitchFamily="18" charset="0"/>
              <a:cs typeface="Times New Roman" panose="02020603050405020304" pitchFamily="18" charset="0"/>
            </a:rPr>
            <a:t>PPM</a:t>
          </a:r>
          <a:endParaRPr lang="en-US" dirty="0">
            <a:latin typeface="Times New Roman" panose="02020603050405020304" pitchFamily="18" charset="0"/>
            <a:cs typeface="Times New Roman" panose="02020603050405020304" pitchFamily="18" charset="0"/>
          </a:endParaRPr>
        </a:p>
      </dgm:t>
    </dgm:pt>
    <dgm:pt modelId="{F57B4FB4-7DC5-4C64-915C-31DF699A8618}" type="parTrans" cxnId="{3A4BCA66-E954-48E9-9B63-73F06F757E74}">
      <dgm:prSet/>
      <dgm:spPr/>
      <dgm:t>
        <a:bodyPr/>
        <a:lstStyle/>
        <a:p>
          <a:endParaRPr lang="en-US"/>
        </a:p>
      </dgm:t>
    </dgm:pt>
    <dgm:pt modelId="{AED19A47-15C6-401D-B28C-E7B23C2E7103}" type="sibTrans" cxnId="{3A4BCA66-E954-48E9-9B63-73F06F757E74}">
      <dgm:prSet/>
      <dgm:spPr/>
      <dgm:t>
        <a:bodyPr/>
        <a:lstStyle/>
        <a:p>
          <a:endParaRPr lang="en-US"/>
        </a:p>
      </dgm:t>
    </dgm:pt>
    <dgm:pt modelId="{840F5B99-F9CF-4FA7-8D1D-D4D3FC822E78}">
      <dgm:prSet/>
      <dgm:spPr/>
      <dgm:t>
        <a:bodyPr/>
        <a:lstStyle/>
        <a:p>
          <a:r>
            <a:rPr lang="en-US">
              <a:latin typeface="Times New Roman" panose="02020603050405020304" pitchFamily="18" charset="0"/>
              <a:cs typeface="Times New Roman" panose="02020603050405020304" pitchFamily="18" charset="0"/>
            </a:rPr>
            <a:t>Color PPM</a:t>
          </a:r>
          <a:endParaRPr lang="en-US" dirty="0">
            <a:latin typeface="Times New Roman" panose="02020603050405020304" pitchFamily="18" charset="0"/>
            <a:cs typeface="Times New Roman" panose="02020603050405020304" pitchFamily="18" charset="0"/>
          </a:endParaRPr>
        </a:p>
      </dgm:t>
    </dgm:pt>
    <dgm:pt modelId="{916936B4-F9AA-4DC4-BE5D-671077C01508}" type="parTrans" cxnId="{F0273248-F588-4888-A069-076CEA795546}">
      <dgm:prSet/>
      <dgm:spPr/>
      <dgm:t>
        <a:bodyPr/>
        <a:lstStyle/>
        <a:p>
          <a:endParaRPr lang="en-US"/>
        </a:p>
      </dgm:t>
    </dgm:pt>
    <dgm:pt modelId="{6CCA861E-78B5-4FE3-97A7-0E34B8E91632}" type="sibTrans" cxnId="{F0273248-F588-4888-A069-076CEA795546}">
      <dgm:prSet/>
      <dgm:spPr/>
      <dgm:t>
        <a:bodyPr/>
        <a:lstStyle/>
        <a:p>
          <a:endParaRPr lang="en-US"/>
        </a:p>
      </dgm:t>
    </dgm:pt>
    <dgm:pt modelId="{E7ADCF31-B097-42FB-9B8E-C3C4DF76583C}">
      <dgm:prSet/>
      <dgm:spPr/>
      <dgm:t>
        <a:bodyPr/>
        <a:lstStyle/>
        <a:p>
          <a:r>
            <a:rPr lang="en-US">
              <a:latin typeface="Times New Roman" panose="02020603050405020304" pitchFamily="18" charset="0"/>
              <a:cs typeface="Times New Roman" panose="02020603050405020304" pitchFamily="18" charset="0"/>
            </a:rPr>
            <a:t>Is scanner</a:t>
          </a:r>
          <a:endParaRPr lang="en-US" dirty="0">
            <a:latin typeface="Times New Roman" panose="02020603050405020304" pitchFamily="18" charset="0"/>
            <a:cs typeface="Times New Roman" panose="02020603050405020304" pitchFamily="18" charset="0"/>
          </a:endParaRPr>
        </a:p>
      </dgm:t>
    </dgm:pt>
    <dgm:pt modelId="{8EAE79D6-869B-4800-B343-875CC598DB56}" type="parTrans" cxnId="{9BFFFBCA-886A-46DB-B50E-B5BBB1E6993F}">
      <dgm:prSet/>
      <dgm:spPr/>
      <dgm:t>
        <a:bodyPr/>
        <a:lstStyle/>
        <a:p>
          <a:endParaRPr lang="en-US"/>
        </a:p>
      </dgm:t>
    </dgm:pt>
    <dgm:pt modelId="{0F9528D0-FD93-40B2-ADBB-730A122F5CD5}" type="sibTrans" cxnId="{9BFFFBCA-886A-46DB-B50E-B5BBB1E6993F}">
      <dgm:prSet/>
      <dgm:spPr/>
      <dgm:t>
        <a:bodyPr/>
        <a:lstStyle/>
        <a:p>
          <a:endParaRPr lang="en-US"/>
        </a:p>
      </dgm:t>
    </dgm:pt>
    <dgm:pt modelId="{E3721538-9E79-48B8-AD45-A67E4F40FB31}">
      <dgm:prSet/>
      <dgm:spPr/>
      <dgm:t>
        <a:bodyPr/>
        <a:lstStyle/>
        <a:p>
          <a:r>
            <a:rPr lang="en-US">
              <a:latin typeface="Times New Roman" panose="02020603050405020304" pitchFamily="18" charset="0"/>
              <a:cs typeface="Times New Roman" panose="02020603050405020304" pitchFamily="18" charset="0"/>
            </a:rPr>
            <a:t>Is copier</a:t>
          </a:r>
          <a:endParaRPr lang="en-US" dirty="0">
            <a:latin typeface="Times New Roman" panose="02020603050405020304" pitchFamily="18" charset="0"/>
            <a:cs typeface="Times New Roman" panose="02020603050405020304" pitchFamily="18" charset="0"/>
          </a:endParaRPr>
        </a:p>
      </dgm:t>
    </dgm:pt>
    <dgm:pt modelId="{2E820B5A-A232-43C5-986A-83B64F865C2F}" type="parTrans" cxnId="{367521DC-B313-4EBC-81BD-55D8D8CF3698}">
      <dgm:prSet/>
      <dgm:spPr/>
      <dgm:t>
        <a:bodyPr/>
        <a:lstStyle/>
        <a:p>
          <a:endParaRPr lang="en-US"/>
        </a:p>
      </dgm:t>
    </dgm:pt>
    <dgm:pt modelId="{7ED9D1EB-6DB1-4EA3-9140-E6C2384AF789}" type="sibTrans" cxnId="{367521DC-B313-4EBC-81BD-55D8D8CF3698}">
      <dgm:prSet/>
      <dgm:spPr/>
      <dgm:t>
        <a:bodyPr/>
        <a:lstStyle/>
        <a:p>
          <a:endParaRPr lang="en-US"/>
        </a:p>
      </dgm:t>
    </dgm:pt>
    <dgm:pt modelId="{3DB2FE66-8B73-4ED0-82B7-5564EB02B6EB}">
      <dgm:prSet/>
      <dgm:spPr/>
      <dgm:t>
        <a:bodyPr/>
        <a:lstStyle/>
        <a:p>
          <a:r>
            <a:rPr lang="en-US" dirty="0">
              <a:latin typeface="Times New Roman" panose="02020603050405020304" pitchFamily="18" charset="0"/>
              <a:cs typeface="Times New Roman" panose="02020603050405020304" pitchFamily="18" charset="0"/>
            </a:rPr>
            <a:t>Is fax</a:t>
          </a:r>
        </a:p>
      </dgm:t>
    </dgm:pt>
    <dgm:pt modelId="{6C3074B0-EFE4-480B-859A-0F537E4058E7}" type="parTrans" cxnId="{9BFBBE97-8853-4A7E-B87E-72A8CFA45C92}">
      <dgm:prSet/>
      <dgm:spPr/>
      <dgm:t>
        <a:bodyPr/>
        <a:lstStyle/>
        <a:p>
          <a:endParaRPr lang="en-US"/>
        </a:p>
      </dgm:t>
    </dgm:pt>
    <dgm:pt modelId="{F4991A6A-9C47-4E52-B8AB-C7A8BA3091A7}" type="sibTrans" cxnId="{9BFBBE97-8853-4A7E-B87E-72A8CFA45C92}">
      <dgm:prSet/>
      <dgm:spPr/>
      <dgm:t>
        <a:bodyPr/>
        <a:lstStyle/>
        <a:p>
          <a:endParaRPr lang="en-US"/>
        </a:p>
      </dgm:t>
    </dgm:pt>
    <dgm:pt modelId="{AA187864-B78E-4F55-8697-0E05260DC32E}" type="pres">
      <dgm:prSet presAssocID="{5EB6B979-2FF2-4821-B0EA-0913CD502868}" presName="Name0" presStyleCnt="0">
        <dgm:presLayoutVars>
          <dgm:dir/>
          <dgm:animLvl val="lvl"/>
          <dgm:resizeHandles val="exact"/>
        </dgm:presLayoutVars>
      </dgm:prSet>
      <dgm:spPr/>
      <dgm:t>
        <a:bodyPr/>
        <a:lstStyle/>
        <a:p>
          <a:endParaRPr lang="en-US"/>
        </a:p>
      </dgm:t>
    </dgm:pt>
    <dgm:pt modelId="{26EF7829-7041-4CBC-B9A8-41A56CEA00D4}" type="pres">
      <dgm:prSet presAssocID="{F784D2CA-2F1D-4190-A0EA-5DBD52B212FD}" presName="linNode" presStyleCnt="0"/>
      <dgm:spPr/>
    </dgm:pt>
    <dgm:pt modelId="{FF8700F5-DFF2-46C8-A5B9-593D07604FFB}" type="pres">
      <dgm:prSet presAssocID="{F784D2CA-2F1D-4190-A0EA-5DBD52B212FD}" presName="parTx" presStyleLbl="revTx" presStyleIdx="0" presStyleCnt="2" custScaleX="311231">
        <dgm:presLayoutVars>
          <dgm:chMax val="1"/>
          <dgm:bulletEnabled val="1"/>
        </dgm:presLayoutVars>
      </dgm:prSet>
      <dgm:spPr/>
      <dgm:t>
        <a:bodyPr/>
        <a:lstStyle/>
        <a:p>
          <a:endParaRPr lang="en-US"/>
        </a:p>
      </dgm:t>
    </dgm:pt>
    <dgm:pt modelId="{5CBF79F3-E698-4D7F-9C16-5236574484AB}" type="pres">
      <dgm:prSet presAssocID="{F784D2CA-2F1D-4190-A0EA-5DBD52B212FD}" presName="bracket" presStyleLbl="parChTrans1D1" presStyleIdx="0" presStyleCnt="2"/>
      <dgm:spPr/>
    </dgm:pt>
    <dgm:pt modelId="{69966739-8426-4F76-A5D0-084884F31FE2}" type="pres">
      <dgm:prSet presAssocID="{F784D2CA-2F1D-4190-A0EA-5DBD52B212FD}" presName="spH" presStyleCnt="0"/>
      <dgm:spPr/>
    </dgm:pt>
    <dgm:pt modelId="{087AF6CC-7880-4208-B4A3-36B47957CD66}" type="pres">
      <dgm:prSet presAssocID="{F784D2CA-2F1D-4190-A0EA-5DBD52B212FD}" presName="desTx" presStyleLbl="node1" presStyleIdx="0" presStyleCnt="2" custScaleX="149709" custLinFactNeighborX="2076" custLinFactNeighborY="-724">
        <dgm:presLayoutVars>
          <dgm:bulletEnabled val="1"/>
        </dgm:presLayoutVars>
      </dgm:prSet>
      <dgm:spPr/>
      <dgm:t>
        <a:bodyPr/>
        <a:lstStyle/>
        <a:p>
          <a:endParaRPr lang="en-US"/>
        </a:p>
      </dgm:t>
    </dgm:pt>
    <dgm:pt modelId="{BF1C3384-8900-4F00-9238-4539CB34C14A}" type="pres">
      <dgm:prSet presAssocID="{D0229917-7DC9-4C82-B1C1-280AB16A40C1}" presName="spV" presStyleCnt="0"/>
      <dgm:spPr/>
    </dgm:pt>
    <dgm:pt modelId="{0E360D45-84D9-41B7-ADCC-8722FF62039A}" type="pres">
      <dgm:prSet presAssocID="{111A2F15-F097-417F-A7B8-BC1264811303}" presName="linNode" presStyleCnt="0"/>
      <dgm:spPr/>
    </dgm:pt>
    <dgm:pt modelId="{A09339A1-050D-4681-8978-4D48EE646FED}" type="pres">
      <dgm:prSet presAssocID="{111A2F15-F097-417F-A7B8-BC1264811303}" presName="parTx" presStyleLbl="revTx" presStyleIdx="1" presStyleCnt="2" custScaleX="335250">
        <dgm:presLayoutVars>
          <dgm:chMax val="1"/>
          <dgm:bulletEnabled val="1"/>
        </dgm:presLayoutVars>
      </dgm:prSet>
      <dgm:spPr/>
      <dgm:t>
        <a:bodyPr/>
        <a:lstStyle/>
        <a:p>
          <a:endParaRPr lang="en-US"/>
        </a:p>
      </dgm:t>
    </dgm:pt>
    <dgm:pt modelId="{7A98B8CF-5B25-4B41-AAE0-B6A2729F8A84}" type="pres">
      <dgm:prSet presAssocID="{111A2F15-F097-417F-A7B8-BC1264811303}" presName="bracket" presStyleLbl="parChTrans1D1" presStyleIdx="1" presStyleCnt="2"/>
      <dgm:spPr/>
    </dgm:pt>
    <dgm:pt modelId="{ACDD2D38-C1C3-44FB-AE0F-89460BD666EB}" type="pres">
      <dgm:prSet presAssocID="{111A2F15-F097-417F-A7B8-BC1264811303}" presName="spH" presStyleCnt="0"/>
      <dgm:spPr/>
    </dgm:pt>
    <dgm:pt modelId="{99BAF0D7-8C7B-4ABD-8537-956D012C9BAF}" type="pres">
      <dgm:prSet presAssocID="{111A2F15-F097-417F-A7B8-BC1264811303}" presName="desTx" presStyleLbl="node1" presStyleIdx="1" presStyleCnt="2" custScaleX="156414">
        <dgm:presLayoutVars>
          <dgm:bulletEnabled val="1"/>
        </dgm:presLayoutVars>
      </dgm:prSet>
      <dgm:spPr/>
      <dgm:t>
        <a:bodyPr/>
        <a:lstStyle/>
        <a:p>
          <a:endParaRPr lang="en-US"/>
        </a:p>
      </dgm:t>
    </dgm:pt>
  </dgm:ptLst>
  <dgm:cxnLst>
    <dgm:cxn modelId="{3A4BCA66-E954-48E9-9B63-73F06F757E74}" srcId="{111A2F15-F097-417F-A7B8-BC1264811303}" destId="{289E5B99-148A-42C8-8DCC-C3A9F99821C2}" srcOrd="3" destOrd="0" parTransId="{F57B4FB4-7DC5-4C64-915C-31DF699A8618}" sibTransId="{AED19A47-15C6-401D-B28C-E7B23C2E7103}"/>
    <dgm:cxn modelId="{9BFBBE97-8853-4A7E-B87E-72A8CFA45C92}" srcId="{111A2F15-F097-417F-A7B8-BC1264811303}" destId="{3DB2FE66-8B73-4ED0-82B7-5564EB02B6EB}" srcOrd="7" destOrd="0" parTransId="{6C3074B0-EFE4-480B-859A-0F537E4058E7}" sibTransId="{F4991A6A-9C47-4E52-B8AB-C7A8BA3091A7}"/>
    <dgm:cxn modelId="{F868DCD3-B8AF-428C-8919-2CD6C19EF41C}" type="presOf" srcId="{111A2F15-F097-417F-A7B8-BC1264811303}" destId="{A09339A1-050D-4681-8978-4D48EE646FED}" srcOrd="0" destOrd="0" presId="urn:diagrams.loki3.com/BracketList"/>
    <dgm:cxn modelId="{31F32FFF-7346-4783-BE00-17A53B3A3100}" type="presOf" srcId="{9422EC89-5580-4345-AAD9-331B505FD07C}" destId="{087AF6CC-7880-4208-B4A3-36B47957CD66}" srcOrd="0" destOrd="1" presId="urn:diagrams.loki3.com/BracketList"/>
    <dgm:cxn modelId="{E9E5C972-4707-42B3-9AC9-50B590021BEB}" type="presOf" srcId="{E7ADCF31-B097-42FB-9B8E-C3C4DF76583C}" destId="{99BAF0D7-8C7B-4ABD-8537-956D012C9BAF}" srcOrd="0" destOrd="5" presId="urn:diagrams.loki3.com/BracketList"/>
    <dgm:cxn modelId="{99A270A6-A34B-4BED-9835-A5050EBCCEE7}" srcId="{F784D2CA-2F1D-4190-A0EA-5DBD52B212FD}" destId="{9422EC89-5580-4345-AAD9-331B505FD07C}" srcOrd="1" destOrd="0" parTransId="{BC39FB7F-8523-4DCA-B51A-FA65D62303B8}" sibTransId="{5999ED22-BEE7-4DEC-BD01-FFADC9AF4ED2}"/>
    <dgm:cxn modelId="{F0273248-F588-4888-A069-076CEA795546}" srcId="{111A2F15-F097-417F-A7B8-BC1264811303}" destId="{840F5B99-F9CF-4FA7-8D1D-D4D3FC822E78}" srcOrd="4" destOrd="0" parTransId="{916936B4-F9AA-4DC4-BE5D-671077C01508}" sibTransId="{6CCA861E-78B5-4FE3-97A7-0E34B8E91632}"/>
    <dgm:cxn modelId="{7DD2D0F6-F12C-4746-85BC-69B66BB9ACC3}" type="presOf" srcId="{34479A65-8740-4A73-BDC8-DB7DAE470703}" destId="{99BAF0D7-8C7B-4ABD-8537-956D012C9BAF}" srcOrd="0" destOrd="0" presId="urn:diagrams.loki3.com/BracketList"/>
    <dgm:cxn modelId="{3FBC956B-376E-446B-B6BE-2C8CD63C04BC}" type="presOf" srcId="{3DB2FE66-8B73-4ED0-82B7-5564EB02B6EB}" destId="{99BAF0D7-8C7B-4ABD-8537-956D012C9BAF}" srcOrd="0" destOrd="7" presId="urn:diagrams.loki3.com/BracketList"/>
    <dgm:cxn modelId="{C235D30F-C9B3-4D20-B5A8-7ADC6E3B0056}" srcId="{F784D2CA-2F1D-4190-A0EA-5DBD52B212FD}" destId="{2BCED92F-AB0D-4D5E-AE5D-93AC53955B29}" srcOrd="0" destOrd="0" parTransId="{6B54F63E-8359-4288-8C52-B2E65AE91EB0}" sibTransId="{34F70C4F-4293-4E31-B344-9BECDA3861FC}"/>
    <dgm:cxn modelId="{6CC02F24-B03B-40D0-BDC4-9E2F08863D85}" type="presOf" srcId="{5EB6B979-2FF2-4821-B0EA-0913CD502868}" destId="{AA187864-B78E-4F55-8697-0E05260DC32E}" srcOrd="0" destOrd="0" presId="urn:diagrams.loki3.com/BracketList"/>
    <dgm:cxn modelId="{367521DC-B313-4EBC-81BD-55D8D8CF3698}" srcId="{111A2F15-F097-417F-A7B8-BC1264811303}" destId="{E3721538-9E79-48B8-AD45-A67E4F40FB31}" srcOrd="6" destOrd="0" parTransId="{2E820B5A-A232-43C5-986A-83B64F865C2F}" sibTransId="{7ED9D1EB-6DB1-4EA3-9140-E6C2384AF789}"/>
    <dgm:cxn modelId="{32DD74C4-9173-4BA2-A16A-D6624D8715DB}" type="presOf" srcId="{289E5B99-148A-42C8-8DCC-C3A9F99821C2}" destId="{99BAF0D7-8C7B-4ABD-8537-956D012C9BAF}" srcOrd="0" destOrd="3" presId="urn:diagrams.loki3.com/BracketList"/>
    <dgm:cxn modelId="{2F28622F-8C3B-4A40-A869-BF871F88FD00}" type="presOf" srcId="{187F06E6-80FD-4169-8F7A-72754E899ECF}" destId="{99BAF0D7-8C7B-4ABD-8537-956D012C9BAF}" srcOrd="0" destOrd="2" presId="urn:diagrams.loki3.com/BracketList"/>
    <dgm:cxn modelId="{CD634FB2-D7AD-4B5C-B5CC-8ABE61DF460E}" srcId="{5EB6B979-2FF2-4821-B0EA-0913CD502868}" destId="{F784D2CA-2F1D-4190-A0EA-5DBD52B212FD}" srcOrd="0" destOrd="0" parTransId="{17AC2AEC-0B39-4032-81D1-7A77725BA4D1}" sibTransId="{D0229917-7DC9-4C82-B1C1-280AB16A40C1}"/>
    <dgm:cxn modelId="{CEF42F0F-E2AF-45E4-B56C-7E8508B22ADE}" type="presOf" srcId="{F784D2CA-2F1D-4190-A0EA-5DBD52B212FD}" destId="{FF8700F5-DFF2-46C8-A5B9-593D07604FFB}" srcOrd="0" destOrd="0" presId="urn:diagrams.loki3.com/BracketList"/>
    <dgm:cxn modelId="{F17689F9-8497-47A4-AC06-4D1DB85C0570}" type="presOf" srcId="{2BCED92F-AB0D-4D5E-AE5D-93AC53955B29}" destId="{087AF6CC-7880-4208-B4A3-36B47957CD66}" srcOrd="0" destOrd="0" presId="urn:diagrams.loki3.com/BracketList"/>
    <dgm:cxn modelId="{B234995B-7131-42B2-8A6F-963BE6C63C7C}" srcId="{111A2F15-F097-417F-A7B8-BC1264811303}" destId="{34479A65-8740-4A73-BDC8-DB7DAE470703}" srcOrd="0" destOrd="0" parTransId="{F8D446D0-79FD-442B-9620-1B5994BF04B6}" sibTransId="{88D683C6-EBA3-4738-8258-09AE3ECFFC4B}"/>
    <dgm:cxn modelId="{91E1373A-6639-42D9-8AE5-F4B2D560F7F4}" srcId="{5EB6B979-2FF2-4821-B0EA-0913CD502868}" destId="{111A2F15-F097-417F-A7B8-BC1264811303}" srcOrd="1" destOrd="0" parTransId="{66B7BA45-28BF-41F3-89A1-319CF2753B95}" sibTransId="{7F77415D-959A-4855-B1D7-71661A032742}"/>
    <dgm:cxn modelId="{B175452D-DB28-442A-85B8-9F330D964C91}" type="presOf" srcId="{E3721538-9E79-48B8-AD45-A67E4F40FB31}" destId="{99BAF0D7-8C7B-4ABD-8537-956D012C9BAF}" srcOrd="0" destOrd="6" presId="urn:diagrams.loki3.com/BracketList"/>
    <dgm:cxn modelId="{703E26F2-7D84-4593-8742-859751743C1F}" srcId="{111A2F15-F097-417F-A7B8-BC1264811303}" destId="{187F06E6-80FD-4169-8F7A-72754E899ECF}" srcOrd="2" destOrd="0" parTransId="{AE77C560-DE28-4545-9D1B-498CC9ABA8A8}" sibTransId="{946D60C2-8DAF-42DF-83C2-DEB5CB5F946E}"/>
    <dgm:cxn modelId="{1B6E2BF1-220F-4747-A14E-E366A3D0ABAF}" type="presOf" srcId="{840F5B99-F9CF-4FA7-8D1D-D4D3FC822E78}" destId="{99BAF0D7-8C7B-4ABD-8537-956D012C9BAF}" srcOrd="0" destOrd="4" presId="urn:diagrams.loki3.com/BracketList"/>
    <dgm:cxn modelId="{9BFFFBCA-886A-46DB-B50E-B5BBB1E6993F}" srcId="{111A2F15-F097-417F-A7B8-BC1264811303}" destId="{E7ADCF31-B097-42FB-9B8E-C3C4DF76583C}" srcOrd="5" destOrd="0" parTransId="{8EAE79D6-869B-4800-B343-875CC598DB56}" sibTransId="{0F9528D0-FD93-40B2-ADBB-730A122F5CD5}"/>
    <dgm:cxn modelId="{5D027DFB-F8B4-4FCB-8B7F-C30D5C2E680E}" type="presOf" srcId="{E32D7C66-5EA9-4895-A555-3B0C078F5952}" destId="{99BAF0D7-8C7B-4ABD-8537-956D012C9BAF}" srcOrd="0" destOrd="1" presId="urn:diagrams.loki3.com/BracketList"/>
    <dgm:cxn modelId="{BB0173AC-005D-4994-848A-C8AB02C3490D}" srcId="{111A2F15-F097-417F-A7B8-BC1264811303}" destId="{E32D7C66-5EA9-4895-A555-3B0C078F5952}" srcOrd="1" destOrd="0" parTransId="{F1217F3B-3C21-44F0-9D90-A3FBE4419051}" sibTransId="{FB0E15F5-01F6-44CE-A23E-119CB7130207}"/>
    <dgm:cxn modelId="{C687FAD1-5C78-4F1F-A5F2-0F89F6776FFD}" type="presParOf" srcId="{AA187864-B78E-4F55-8697-0E05260DC32E}" destId="{26EF7829-7041-4CBC-B9A8-41A56CEA00D4}" srcOrd="0" destOrd="0" presId="urn:diagrams.loki3.com/BracketList"/>
    <dgm:cxn modelId="{3627E915-C99C-4175-92CD-A454E2C96E5C}" type="presParOf" srcId="{26EF7829-7041-4CBC-B9A8-41A56CEA00D4}" destId="{FF8700F5-DFF2-46C8-A5B9-593D07604FFB}" srcOrd="0" destOrd="0" presId="urn:diagrams.loki3.com/BracketList"/>
    <dgm:cxn modelId="{2660CAE7-6739-482B-9C64-FBC21299259C}" type="presParOf" srcId="{26EF7829-7041-4CBC-B9A8-41A56CEA00D4}" destId="{5CBF79F3-E698-4D7F-9C16-5236574484AB}" srcOrd="1" destOrd="0" presId="urn:diagrams.loki3.com/BracketList"/>
    <dgm:cxn modelId="{5874CC62-4719-4E59-8B17-736BEA5A629F}" type="presParOf" srcId="{26EF7829-7041-4CBC-B9A8-41A56CEA00D4}" destId="{69966739-8426-4F76-A5D0-084884F31FE2}" srcOrd="2" destOrd="0" presId="urn:diagrams.loki3.com/BracketList"/>
    <dgm:cxn modelId="{9B7DFF65-9EB8-4C15-9A9E-07E8A3B790A9}" type="presParOf" srcId="{26EF7829-7041-4CBC-B9A8-41A56CEA00D4}" destId="{087AF6CC-7880-4208-B4A3-36B47957CD66}" srcOrd="3" destOrd="0" presId="urn:diagrams.loki3.com/BracketList"/>
    <dgm:cxn modelId="{82F141B6-428F-4ACF-B9CF-C61AD0CCA73C}" type="presParOf" srcId="{AA187864-B78E-4F55-8697-0E05260DC32E}" destId="{BF1C3384-8900-4F00-9238-4539CB34C14A}" srcOrd="1" destOrd="0" presId="urn:diagrams.loki3.com/BracketList"/>
    <dgm:cxn modelId="{11303CD9-A63E-434A-8BA3-CC2192A337CE}" type="presParOf" srcId="{AA187864-B78E-4F55-8697-0E05260DC32E}" destId="{0E360D45-84D9-41B7-ADCC-8722FF62039A}" srcOrd="2" destOrd="0" presId="urn:diagrams.loki3.com/BracketList"/>
    <dgm:cxn modelId="{8401B179-6DCB-4CCA-998F-6A364E1A8AC0}" type="presParOf" srcId="{0E360D45-84D9-41B7-ADCC-8722FF62039A}" destId="{A09339A1-050D-4681-8978-4D48EE646FED}" srcOrd="0" destOrd="0" presId="urn:diagrams.loki3.com/BracketList"/>
    <dgm:cxn modelId="{9C425430-2B43-4CA8-9D50-6C7ABAA7EB99}" type="presParOf" srcId="{0E360D45-84D9-41B7-ADCC-8722FF62039A}" destId="{7A98B8CF-5B25-4B41-AAE0-B6A2729F8A84}" srcOrd="1" destOrd="0" presId="urn:diagrams.loki3.com/BracketList"/>
    <dgm:cxn modelId="{AE302562-FB2D-4CC6-807E-0FD080CB46F1}" type="presParOf" srcId="{0E360D45-84D9-41B7-ADCC-8722FF62039A}" destId="{ACDD2D38-C1C3-44FB-AE0F-89460BD666EB}" srcOrd="2" destOrd="0" presId="urn:diagrams.loki3.com/BracketList"/>
    <dgm:cxn modelId="{62F5A246-BD24-4F48-964D-A72C7E726C8F}" type="presParOf" srcId="{0E360D45-84D9-41B7-ADCC-8722FF62039A}" destId="{99BAF0D7-8C7B-4ABD-8537-956D012C9BAF}" srcOrd="3" destOrd="0" presId="urn:diagrams.loki3.com/Bracket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4F18816-44AC-4737-A4E2-DBB3980CD70D}" type="doc">
      <dgm:prSet loTypeId="urn:diagrams.loki3.com/BracketList" loCatId="list" qsTypeId="urn:microsoft.com/office/officeart/2005/8/quickstyle/simple1" qsCatId="simple" csTypeId="urn:microsoft.com/office/officeart/2005/8/colors/accent6_1" csCatId="accent6" phldr="1"/>
      <dgm:spPr/>
      <dgm:t>
        <a:bodyPr/>
        <a:lstStyle/>
        <a:p>
          <a:endParaRPr lang="en-US"/>
        </a:p>
      </dgm:t>
    </dgm:pt>
    <dgm:pt modelId="{4872B4E0-1E62-4E6E-B7FE-91C6413ABB44}">
      <dgm:prSet phldrT="[Text]" phldr="1"/>
      <dgm:spPr/>
      <dgm:t>
        <a:bodyPr/>
        <a:lstStyle/>
        <a:p>
          <a:endParaRPr lang="en-US" dirty="0"/>
        </a:p>
      </dgm:t>
    </dgm:pt>
    <dgm:pt modelId="{E9BD6CB2-20C2-4EDB-AD5E-6B5CF6B38376}" type="parTrans" cxnId="{F7E1ACC5-082A-4881-8E1B-E020D3B3D8D4}">
      <dgm:prSet/>
      <dgm:spPr/>
      <dgm:t>
        <a:bodyPr/>
        <a:lstStyle/>
        <a:p>
          <a:endParaRPr lang="en-US"/>
        </a:p>
      </dgm:t>
    </dgm:pt>
    <dgm:pt modelId="{53B651DB-C528-45CF-B156-0C528A7F9CED}" type="sibTrans" cxnId="{F7E1ACC5-082A-4881-8E1B-E020D3B3D8D4}">
      <dgm:prSet/>
      <dgm:spPr/>
      <dgm:t>
        <a:bodyPr/>
        <a:lstStyle/>
        <a:p>
          <a:endParaRPr lang="en-US"/>
        </a:p>
      </dgm:t>
    </dgm:pt>
    <dgm:pt modelId="{65C6AE2F-F292-4883-8F85-AC3CC7BA7AC6}">
      <dgm:prSet phldrT="[Text]" custT="1"/>
      <dgm:spPr/>
      <dgm:t>
        <a:bodyPr/>
        <a:lstStyle/>
        <a:p>
          <a:r>
            <a:rPr lang="en-US" sz="2200" b="0" dirty="0">
              <a:latin typeface="Times New Roman" panose="02020603050405020304" pitchFamily="18" charset="0"/>
              <a:cs typeface="Times New Roman" panose="02020603050405020304" pitchFamily="18" charset="0"/>
            </a:rPr>
            <a:t>Asset ID</a:t>
          </a:r>
          <a:endParaRPr lang="en-US" sz="2200" b="0" dirty="0"/>
        </a:p>
      </dgm:t>
    </dgm:pt>
    <dgm:pt modelId="{4B2859B0-7546-4B3B-A796-B969E27C0300}" type="parTrans" cxnId="{64A68C5A-E468-42AE-AAA2-862E3F42AF3C}">
      <dgm:prSet/>
      <dgm:spPr/>
      <dgm:t>
        <a:bodyPr/>
        <a:lstStyle/>
        <a:p>
          <a:endParaRPr lang="en-US"/>
        </a:p>
      </dgm:t>
    </dgm:pt>
    <dgm:pt modelId="{D722C208-0FC7-4764-B75B-C15F2EF0C6FD}" type="sibTrans" cxnId="{64A68C5A-E468-42AE-AAA2-862E3F42AF3C}">
      <dgm:prSet/>
      <dgm:spPr/>
      <dgm:t>
        <a:bodyPr/>
        <a:lstStyle/>
        <a:p>
          <a:endParaRPr lang="en-US"/>
        </a:p>
      </dgm:t>
    </dgm:pt>
    <dgm:pt modelId="{0274D650-CA45-4C95-9E7C-A7F68E57AC38}">
      <dgm:prSet custT="1"/>
      <dgm:spPr/>
      <dgm:t>
        <a:bodyPr/>
        <a:lstStyle/>
        <a:p>
          <a:r>
            <a:rPr lang="en-US" sz="2200" b="0" dirty="0">
              <a:latin typeface="Times New Roman" panose="02020603050405020304" pitchFamily="18" charset="0"/>
              <a:cs typeface="Times New Roman" panose="02020603050405020304" pitchFamily="18" charset="0"/>
            </a:rPr>
            <a:t>Date</a:t>
          </a:r>
        </a:p>
      </dgm:t>
    </dgm:pt>
    <dgm:pt modelId="{6276B7A0-891E-4307-8D44-1B6CC4F3EF75}" type="parTrans" cxnId="{35CE55D9-A4E0-49D2-9645-F6CAA587F388}">
      <dgm:prSet/>
      <dgm:spPr/>
      <dgm:t>
        <a:bodyPr/>
        <a:lstStyle/>
        <a:p>
          <a:endParaRPr lang="en-US"/>
        </a:p>
      </dgm:t>
    </dgm:pt>
    <dgm:pt modelId="{9FC79027-DA5C-4E70-8BF5-B919B1D47206}" type="sibTrans" cxnId="{35CE55D9-A4E0-49D2-9645-F6CAA587F388}">
      <dgm:prSet/>
      <dgm:spPr/>
      <dgm:t>
        <a:bodyPr/>
        <a:lstStyle/>
        <a:p>
          <a:endParaRPr lang="en-US"/>
        </a:p>
      </dgm:t>
    </dgm:pt>
    <dgm:pt modelId="{F907D5C1-859A-4D0E-AEF1-17D5F703CF30}">
      <dgm:prSet custT="1"/>
      <dgm:spPr/>
      <dgm:t>
        <a:bodyPr/>
        <a:lstStyle/>
        <a:p>
          <a:r>
            <a:rPr lang="en-US" sz="2200" b="0" dirty="0">
              <a:latin typeface="Times New Roman" panose="02020603050405020304" pitchFamily="18" charset="0"/>
              <a:cs typeface="Times New Roman" panose="02020603050405020304" pitchFamily="18" charset="0"/>
            </a:rPr>
            <a:t>Problem type</a:t>
          </a:r>
        </a:p>
      </dgm:t>
    </dgm:pt>
    <dgm:pt modelId="{CF883590-1A91-4C89-B434-148DBABF5C9C}" type="parTrans" cxnId="{356D0CDF-E71F-422B-A3E2-115444D21926}">
      <dgm:prSet/>
      <dgm:spPr/>
      <dgm:t>
        <a:bodyPr/>
        <a:lstStyle/>
        <a:p>
          <a:endParaRPr lang="en-US"/>
        </a:p>
      </dgm:t>
    </dgm:pt>
    <dgm:pt modelId="{8106941B-E072-4FE5-8EE7-9CCFC4103325}" type="sibTrans" cxnId="{356D0CDF-E71F-422B-A3E2-115444D21926}">
      <dgm:prSet/>
      <dgm:spPr/>
      <dgm:t>
        <a:bodyPr/>
        <a:lstStyle/>
        <a:p>
          <a:endParaRPr lang="en-US"/>
        </a:p>
      </dgm:t>
    </dgm:pt>
    <dgm:pt modelId="{B13AC69C-CBFE-4AF8-9034-C32DFA1D831B}" type="pres">
      <dgm:prSet presAssocID="{24F18816-44AC-4737-A4E2-DBB3980CD70D}" presName="Name0" presStyleCnt="0">
        <dgm:presLayoutVars>
          <dgm:dir/>
          <dgm:animLvl val="lvl"/>
          <dgm:resizeHandles val="exact"/>
        </dgm:presLayoutVars>
      </dgm:prSet>
      <dgm:spPr/>
      <dgm:t>
        <a:bodyPr/>
        <a:lstStyle/>
        <a:p>
          <a:endParaRPr lang="en-US"/>
        </a:p>
      </dgm:t>
    </dgm:pt>
    <dgm:pt modelId="{BAEF0AC2-2A43-4255-B7BF-6591FE4798E1}" type="pres">
      <dgm:prSet presAssocID="{4872B4E0-1E62-4E6E-B7FE-91C6413ABB44}" presName="linNode" presStyleCnt="0"/>
      <dgm:spPr/>
    </dgm:pt>
    <dgm:pt modelId="{CAAF98E8-4258-491B-B4E0-4752334FEB84}" type="pres">
      <dgm:prSet presAssocID="{4872B4E0-1E62-4E6E-B7FE-91C6413ABB44}" presName="parTx" presStyleLbl="revTx" presStyleIdx="0" presStyleCnt="1">
        <dgm:presLayoutVars>
          <dgm:chMax val="1"/>
          <dgm:bulletEnabled val="1"/>
        </dgm:presLayoutVars>
      </dgm:prSet>
      <dgm:spPr/>
      <dgm:t>
        <a:bodyPr/>
        <a:lstStyle/>
        <a:p>
          <a:endParaRPr lang="en-US"/>
        </a:p>
      </dgm:t>
    </dgm:pt>
    <dgm:pt modelId="{51261920-99BF-41C0-B618-3DB0AFB7F4F3}" type="pres">
      <dgm:prSet presAssocID="{4872B4E0-1E62-4E6E-B7FE-91C6413ABB44}" presName="bracket" presStyleLbl="parChTrans1D1" presStyleIdx="0" presStyleCnt="1"/>
      <dgm:spPr/>
    </dgm:pt>
    <dgm:pt modelId="{293054D9-F0FC-419E-A6B3-367E7D8DC537}" type="pres">
      <dgm:prSet presAssocID="{4872B4E0-1E62-4E6E-B7FE-91C6413ABB44}" presName="spH" presStyleCnt="0"/>
      <dgm:spPr/>
    </dgm:pt>
    <dgm:pt modelId="{4980A996-1558-4418-A2AB-F0EBCB4FC34A}" type="pres">
      <dgm:prSet presAssocID="{4872B4E0-1E62-4E6E-B7FE-91C6413ABB44}" presName="desTx" presStyleLbl="node1" presStyleIdx="0" presStyleCnt="1" custLinFactX="-44261" custLinFactNeighborX="-100000" custLinFactNeighborY="10116">
        <dgm:presLayoutVars>
          <dgm:bulletEnabled val="1"/>
        </dgm:presLayoutVars>
      </dgm:prSet>
      <dgm:spPr/>
      <dgm:t>
        <a:bodyPr/>
        <a:lstStyle/>
        <a:p>
          <a:endParaRPr lang="en-US"/>
        </a:p>
      </dgm:t>
    </dgm:pt>
  </dgm:ptLst>
  <dgm:cxnLst>
    <dgm:cxn modelId="{64A68C5A-E468-42AE-AAA2-862E3F42AF3C}" srcId="{4872B4E0-1E62-4E6E-B7FE-91C6413ABB44}" destId="{65C6AE2F-F292-4883-8F85-AC3CC7BA7AC6}" srcOrd="0" destOrd="0" parTransId="{4B2859B0-7546-4B3B-A796-B969E27C0300}" sibTransId="{D722C208-0FC7-4764-B75B-C15F2EF0C6FD}"/>
    <dgm:cxn modelId="{356D0CDF-E71F-422B-A3E2-115444D21926}" srcId="{4872B4E0-1E62-4E6E-B7FE-91C6413ABB44}" destId="{F907D5C1-859A-4D0E-AEF1-17D5F703CF30}" srcOrd="2" destOrd="0" parTransId="{CF883590-1A91-4C89-B434-148DBABF5C9C}" sibTransId="{8106941B-E072-4FE5-8EE7-9CCFC4103325}"/>
    <dgm:cxn modelId="{15B0A9D0-9A5B-404F-8415-650F3593A3DF}" type="presOf" srcId="{65C6AE2F-F292-4883-8F85-AC3CC7BA7AC6}" destId="{4980A996-1558-4418-A2AB-F0EBCB4FC34A}" srcOrd="0" destOrd="0" presId="urn:diagrams.loki3.com/BracketList"/>
    <dgm:cxn modelId="{F7E1ACC5-082A-4881-8E1B-E020D3B3D8D4}" srcId="{24F18816-44AC-4737-A4E2-DBB3980CD70D}" destId="{4872B4E0-1E62-4E6E-B7FE-91C6413ABB44}" srcOrd="0" destOrd="0" parTransId="{E9BD6CB2-20C2-4EDB-AD5E-6B5CF6B38376}" sibTransId="{53B651DB-C528-45CF-B156-0C528A7F9CED}"/>
    <dgm:cxn modelId="{21441824-82A4-462E-BCFB-44308471035C}" type="presOf" srcId="{F907D5C1-859A-4D0E-AEF1-17D5F703CF30}" destId="{4980A996-1558-4418-A2AB-F0EBCB4FC34A}" srcOrd="0" destOrd="2" presId="urn:diagrams.loki3.com/BracketList"/>
    <dgm:cxn modelId="{C8914089-55E5-4CF5-AB94-A1B941C30830}" type="presOf" srcId="{0274D650-CA45-4C95-9E7C-A7F68E57AC38}" destId="{4980A996-1558-4418-A2AB-F0EBCB4FC34A}" srcOrd="0" destOrd="1" presId="urn:diagrams.loki3.com/BracketList"/>
    <dgm:cxn modelId="{3A52815D-4B3F-40A5-9400-17B2071E2322}" type="presOf" srcId="{24F18816-44AC-4737-A4E2-DBB3980CD70D}" destId="{B13AC69C-CBFE-4AF8-9034-C32DFA1D831B}" srcOrd="0" destOrd="0" presId="urn:diagrams.loki3.com/BracketList"/>
    <dgm:cxn modelId="{21815565-4ABF-43C7-AE01-D2D367405733}" type="presOf" srcId="{4872B4E0-1E62-4E6E-B7FE-91C6413ABB44}" destId="{CAAF98E8-4258-491B-B4E0-4752334FEB84}" srcOrd="0" destOrd="0" presId="urn:diagrams.loki3.com/BracketList"/>
    <dgm:cxn modelId="{35CE55D9-A4E0-49D2-9645-F6CAA587F388}" srcId="{4872B4E0-1E62-4E6E-B7FE-91C6413ABB44}" destId="{0274D650-CA45-4C95-9E7C-A7F68E57AC38}" srcOrd="1" destOrd="0" parTransId="{6276B7A0-891E-4307-8D44-1B6CC4F3EF75}" sibTransId="{9FC79027-DA5C-4E70-8BF5-B919B1D47206}"/>
    <dgm:cxn modelId="{100926A4-87C9-44D2-9EED-10A27D8DD30E}" type="presParOf" srcId="{B13AC69C-CBFE-4AF8-9034-C32DFA1D831B}" destId="{BAEF0AC2-2A43-4255-B7BF-6591FE4798E1}" srcOrd="0" destOrd="0" presId="urn:diagrams.loki3.com/BracketList"/>
    <dgm:cxn modelId="{FEDF5AE5-5ABA-47AB-93A1-CB1E89DD513C}" type="presParOf" srcId="{BAEF0AC2-2A43-4255-B7BF-6591FE4798E1}" destId="{CAAF98E8-4258-491B-B4E0-4752334FEB84}" srcOrd="0" destOrd="0" presId="urn:diagrams.loki3.com/BracketList"/>
    <dgm:cxn modelId="{3FD49754-B2F5-41F1-9201-D8F2F4077DE2}" type="presParOf" srcId="{BAEF0AC2-2A43-4255-B7BF-6591FE4798E1}" destId="{51261920-99BF-41C0-B618-3DB0AFB7F4F3}" srcOrd="1" destOrd="0" presId="urn:diagrams.loki3.com/BracketList"/>
    <dgm:cxn modelId="{CFA071C2-B92F-4B27-B7AB-8474DBC73329}" type="presParOf" srcId="{BAEF0AC2-2A43-4255-B7BF-6591FE4798E1}" destId="{293054D9-F0FC-419E-A6B3-367E7D8DC537}" srcOrd="2" destOrd="0" presId="urn:diagrams.loki3.com/BracketList"/>
    <dgm:cxn modelId="{701429BE-3E63-4AA3-8B3B-FC70613C04F8}" type="presParOf" srcId="{BAEF0AC2-2A43-4255-B7BF-6591FE4798E1}" destId="{4980A996-1558-4418-A2AB-F0EBCB4FC34A}" srcOrd="3" destOrd="0" presId="urn:diagrams.loki3.com/BracketList"/>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4F18816-44AC-4737-A4E2-DBB3980CD70D}" type="doc">
      <dgm:prSet loTypeId="urn:diagrams.loki3.com/BracketList" loCatId="list" qsTypeId="urn:microsoft.com/office/officeart/2005/8/quickstyle/simple1" qsCatId="simple" csTypeId="urn:microsoft.com/office/officeart/2005/8/colors/accent6_1" csCatId="accent6" phldr="1"/>
      <dgm:spPr/>
      <dgm:t>
        <a:bodyPr/>
        <a:lstStyle/>
        <a:p>
          <a:endParaRPr lang="en-US"/>
        </a:p>
      </dgm:t>
    </dgm:pt>
    <dgm:pt modelId="{4872B4E0-1E62-4E6E-B7FE-91C6413ABB44}">
      <dgm:prSet phldrT="[Text]" phldr="1" custT="1"/>
      <dgm:spPr/>
      <dgm:t>
        <a:bodyPr/>
        <a:lstStyle/>
        <a:p>
          <a:endParaRPr lang="en-US" sz="2200" b="0" dirty="0"/>
        </a:p>
      </dgm:t>
    </dgm:pt>
    <dgm:pt modelId="{E9BD6CB2-20C2-4EDB-AD5E-6B5CF6B38376}" type="parTrans" cxnId="{F7E1ACC5-082A-4881-8E1B-E020D3B3D8D4}">
      <dgm:prSet/>
      <dgm:spPr/>
      <dgm:t>
        <a:bodyPr/>
        <a:lstStyle/>
        <a:p>
          <a:endParaRPr lang="en-US" sz="2200" b="0"/>
        </a:p>
      </dgm:t>
    </dgm:pt>
    <dgm:pt modelId="{53B651DB-C528-45CF-B156-0C528A7F9CED}" type="sibTrans" cxnId="{F7E1ACC5-082A-4881-8E1B-E020D3B3D8D4}">
      <dgm:prSet/>
      <dgm:spPr/>
      <dgm:t>
        <a:bodyPr/>
        <a:lstStyle/>
        <a:p>
          <a:endParaRPr lang="en-US" sz="2200" b="0"/>
        </a:p>
      </dgm:t>
    </dgm:pt>
    <dgm:pt modelId="{65C6AE2F-F292-4883-8F85-AC3CC7BA7AC6}">
      <dgm:prSet phldrT="[Text]" custT="1"/>
      <dgm:spPr/>
      <dgm:t>
        <a:bodyPr/>
        <a:lstStyle/>
        <a:p>
          <a:r>
            <a:rPr lang="en-US" sz="2200" dirty="0">
              <a:latin typeface="Times New Roman" panose="02020603050405020304" pitchFamily="18" charset="0"/>
              <a:cs typeface="Times New Roman" panose="02020603050405020304" pitchFamily="18" charset="0"/>
            </a:rPr>
            <a:t>Asset ID</a:t>
          </a:r>
          <a:endParaRPr lang="en-US" sz="2200" b="0" dirty="0"/>
        </a:p>
      </dgm:t>
    </dgm:pt>
    <dgm:pt modelId="{4B2859B0-7546-4B3B-A796-B969E27C0300}" type="parTrans" cxnId="{64A68C5A-E468-42AE-AAA2-862E3F42AF3C}">
      <dgm:prSet/>
      <dgm:spPr/>
      <dgm:t>
        <a:bodyPr/>
        <a:lstStyle/>
        <a:p>
          <a:endParaRPr lang="en-US" sz="2200" b="0"/>
        </a:p>
      </dgm:t>
    </dgm:pt>
    <dgm:pt modelId="{D722C208-0FC7-4764-B75B-C15F2EF0C6FD}" type="sibTrans" cxnId="{64A68C5A-E468-42AE-AAA2-862E3F42AF3C}">
      <dgm:prSet/>
      <dgm:spPr/>
      <dgm:t>
        <a:bodyPr/>
        <a:lstStyle/>
        <a:p>
          <a:endParaRPr lang="en-US" sz="2200" b="0"/>
        </a:p>
      </dgm:t>
    </dgm:pt>
    <dgm:pt modelId="{BE735F2E-A4A5-4EE0-A5C6-FAA9794EA2D4}">
      <dgm:prSet/>
      <dgm:spPr/>
      <dgm:t>
        <a:bodyPr/>
        <a:lstStyle/>
        <a:p>
          <a:r>
            <a:rPr lang="en-US" dirty="0">
              <a:latin typeface="Times New Roman" panose="02020603050405020304" pitchFamily="18" charset="0"/>
              <a:cs typeface="Times New Roman" panose="02020603050405020304" pitchFamily="18" charset="0"/>
            </a:rPr>
            <a:t>Read date</a:t>
          </a:r>
        </a:p>
      </dgm:t>
    </dgm:pt>
    <dgm:pt modelId="{196C1214-0519-4BCE-9605-83840F4A90B9}" type="parTrans" cxnId="{B5951054-EAE4-43E4-81BE-1378DC8B0CE9}">
      <dgm:prSet/>
      <dgm:spPr/>
      <dgm:t>
        <a:bodyPr/>
        <a:lstStyle/>
        <a:p>
          <a:endParaRPr lang="en-US"/>
        </a:p>
      </dgm:t>
    </dgm:pt>
    <dgm:pt modelId="{A1790AF0-9CAE-443B-B37D-E07AF8DECADC}" type="sibTrans" cxnId="{B5951054-EAE4-43E4-81BE-1378DC8B0CE9}">
      <dgm:prSet/>
      <dgm:spPr/>
      <dgm:t>
        <a:bodyPr/>
        <a:lstStyle/>
        <a:p>
          <a:endParaRPr lang="en-US"/>
        </a:p>
      </dgm:t>
    </dgm:pt>
    <dgm:pt modelId="{58FE4981-B08F-4075-9E58-4E68535A9371}">
      <dgm:prSet/>
      <dgm:spPr/>
      <dgm:t>
        <a:bodyPr/>
        <a:lstStyle/>
        <a:p>
          <a:r>
            <a:rPr lang="en-US" dirty="0">
              <a:latin typeface="Times New Roman" panose="02020603050405020304" pitchFamily="18" charset="0"/>
              <a:cs typeface="Times New Roman" panose="02020603050405020304" pitchFamily="18" charset="0"/>
            </a:rPr>
            <a:t>Volume </a:t>
          </a:r>
        </a:p>
      </dgm:t>
    </dgm:pt>
    <dgm:pt modelId="{21EE44A3-CB24-4352-BB2A-F653AAA3B1A5}" type="parTrans" cxnId="{34CF38E5-A43F-4E50-8F69-A6C41788D4F2}">
      <dgm:prSet/>
      <dgm:spPr/>
      <dgm:t>
        <a:bodyPr/>
        <a:lstStyle/>
        <a:p>
          <a:endParaRPr lang="en-US"/>
        </a:p>
      </dgm:t>
    </dgm:pt>
    <dgm:pt modelId="{A2C35157-F33B-4B6B-9B1A-D392C2664C23}" type="sibTrans" cxnId="{34CF38E5-A43F-4E50-8F69-A6C41788D4F2}">
      <dgm:prSet/>
      <dgm:spPr/>
      <dgm:t>
        <a:bodyPr/>
        <a:lstStyle/>
        <a:p>
          <a:endParaRPr lang="en-US"/>
        </a:p>
      </dgm:t>
    </dgm:pt>
    <dgm:pt modelId="{B13AC69C-CBFE-4AF8-9034-C32DFA1D831B}" type="pres">
      <dgm:prSet presAssocID="{24F18816-44AC-4737-A4E2-DBB3980CD70D}" presName="Name0" presStyleCnt="0">
        <dgm:presLayoutVars>
          <dgm:dir/>
          <dgm:animLvl val="lvl"/>
          <dgm:resizeHandles val="exact"/>
        </dgm:presLayoutVars>
      </dgm:prSet>
      <dgm:spPr/>
      <dgm:t>
        <a:bodyPr/>
        <a:lstStyle/>
        <a:p>
          <a:endParaRPr lang="en-US"/>
        </a:p>
      </dgm:t>
    </dgm:pt>
    <dgm:pt modelId="{BAEF0AC2-2A43-4255-B7BF-6591FE4798E1}" type="pres">
      <dgm:prSet presAssocID="{4872B4E0-1E62-4E6E-B7FE-91C6413ABB44}" presName="linNode" presStyleCnt="0"/>
      <dgm:spPr/>
    </dgm:pt>
    <dgm:pt modelId="{CAAF98E8-4258-491B-B4E0-4752334FEB84}" type="pres">
      <dgm:prSet presAssocID="{4872B4E0-1E62-4E6E-B7FE-91C6413ABB44}" presName="parTx" presStyleLbl="revTx" presStyleIdx="0" presStyleCnt="1">
        <dgm:presLayoutVars>
          <dgm:chMax val="1"/>
          <dgm:bulletEnabled val="1"/>
        </dgm:presLayoutVars>
      </dgm:prSet>
      <dgm:spPr/>
      <dgm:t>
        <a:bodyPr/>
        <a:lstStyle/>
        <a:p>
          <a:endParaRPr lang="en-US"/>
        </a:p>
      </dgm:t>
    </dgm:pt>
    <dgm:pt modelId="{51261920-99BF-41C0-B618-3DB0AFB7F4F3}" type="pres">
      <dgm:prSet presAssocID="{4872B4E0-1E62-4E6E-B7FE-91C6413ABB44}" presName="bracket" presStyleLbl="parChTrans1D1" presStyleIdx="0" presStyleCnt="1"/>
      <dgm:spPr/>
    </dgm:pt>
    <dgm:pt modelId="{293054D9-F0FC-419E-A6B3-367E7D8DC537}" type="pres">
      <dgm:prSet presAssocID="{4872B4E0-1E62-4E6E-B7FE-91C6413ABB44}" presName="spH" presStyleCnt="0"/>
      <dgm:spPr/>
    </dgm:pt>
    <dgm:pt modelId="{4980A996-1558-4418-A2AB-F0EBCB4FC34A}" type="pres">
      <dgm:prSet presAssocID="{4872B4E0-1E62-4E6E-B7FE-91C6413ABB44}" presName="desTx" presStyleLbl="node1" presStyleIdx="0" presStyleCnt="1" custLinFactX="-150346" custLinFactNeighborX="-200000" custLinFactNeighborY="-10087">
        <dgm:presLayoutVars>
          <dgm:bulletEnabled val="1"/>
        </dgm:presLayoutVars>
      </dgm:prSet>
      <dgm:spPr/>
      <dgm:t>
        <a:bodyPr/>
        <a:lstStyle/>
        <a:p>
          <a:endParaRPr lang="en-US"/>
        </a:p>
      </dgm:t>
    </dgm:pt>
  </dgm:ptLst>
  <dgm:cxnLst>
    <dgm:cxn modelId="{64A68C5A-E468-42AE-AAA2-862E3F42AF3C}" srcId="{4872B4E0-1E62-4E6E-B7FE-91C6413ABB44}" destId="{65C6AE2F-F292-4883-8F85-AC3CC7BA7AC6}" srcOrd="0" destOrd="0" parTransId="{4B2859B0-7546-4B3B-A796-B969E27C0300}" sibTransId="{D722C208-0FC7-4764-B75B-C15F2EF0C6FD}"/>
    <dgm:cxn modelId="{15B0A9D0-9A5B-404F-8415-650F3593A3DF}" type="presOf" srcId="{65C6AE2F-F292-4883-8F85-AC3CC7BA7AC6}" destId="{4980A996-1558-4418-A2AB-F0EBCB4FC34A}" srcOrd="0" destOrd="0" presId="urn:diagrams.loki3.com/BracketList"/>
    <dgm:cxn modelId="{B5951054-EAE4-43E4-81BE-1378DC8B0CE9}" srcId="{4872B4E0-1E62-4E6E-B7FE-91C6413ABB44}" destId="{BE735F2E-A4A5-4EE0-A5C6-FAA9794EA2D4}" srcOrd="1" destOrd="0" parTransId="{196C1214-0519-4BCE-9605-83840F4A90B9}" sibTransId="{A1790AF0-9CAE-443B-B37D-E07AF8DECADC}"/>
    <dgm:cxn modelId="{F7E1ACC5-082A-4881-8E1B-E020D3B3D8D4}" srcId="{24F18816-44AC-4737-A4E2-DBB3980CD70D}" destId="{4872B4E0-1E62-4E6E-B7FE-91C6413ABB44}" srcOrd="0" destOrd="0" parTransId="{E9BD6CB2-20C2-4EDB-AD5E-6B5CF6B38376}" sibTransId="{53B651DB-C528-45CF-B156-0C528A7F9CED}"/>
    <dgm:cxn modelId="{34CF38E5-A43F-4E50-8F69-A6C41788D4F2}" srcId="{4872B4E0-1E62-4E6E-B7FE-91C6413ABB44}" destId="{58FE4981-B08F-4075-9E58-4E68535A9371}" srcOrd="2" destOrd="0" parTransId="{21EE44A3-CB24-4352-BB2A-F653AAA3B1A5}" sibTransId="{A2C35157-F33B-4B6B-9B1A-D392C2664C23}"/>
    <dgm:cxn modelId="{3A52815D-4B3F-40A5-9400-17B2071E2322}" type="presOf" srcId="{24F18816-44AC-4737-A4E2-DBB3980CD70D}" destId="{B13AC69C-CBFE-4AF8-9034-C32DFA1D831B}" srcOrd="0" destOrd="0" presId="urn:diagrams.loki3.com/BracketList"/>
    <dgm:cxn modelId="{59664610-B833-4B25-8D59-E5135CD4437F}" type="presOf" srcId="{BE735F2E-A4A5-4EE0-A5C6-FAA9794EA2D4}" destId="{4980A996-1558-4418-A2AB-F0EBCB4FC34A}" srcOrd="0" destOrd="1" presId="urn:diagrams.loki3.com/BracketList"/>
    <dgm:cxn modelId="{21815565-4ABF-43C7-AE01-D2D367405733}" type="presOf" srcId="{4872B4E0-1E62-4E6E-B7FE-91C6413ABB44}" destId="{CAAF98E8-4258-491B-B4E0-4752334FEB84}" srcOrd="0" destOrd="0" presId="urn:diagrams.loki3.com/BracketList"/>
    <dgm:cxn modelId="{E9DAB3CD-E77D-4A3C-B181-2880132B1460}" type="presOf" srcId="{58FE4981-B08F-4075-9E58-4E68535A9371}" destId="{4980A996-1558-4418-A2AB-F0EBCB4FC34A}" srcOrd="0" destOrd="2" presId="urn:diagrams.loki3.com/BracketList"/>
    <dgm:cxn modelId="{100926A4-87C9-44D2-9EED-10A27D8DD30E}" type="presParOf" srcId="{B13AC69C-CBFE-4AF8-9034-C32DFA1D831B}" destId="{BAEF0AC2-2A43-4255-B7BF-6591FE4798E1}" srcOrd="0" destOrd="0" presId="urn:diagrams.loki3.com/BracketList"/>
    <dgm:cxn modelId="{FEDF5AE5-5ABA-47AB-93A1-CB1E89DD513C}" type="presParOf" srcId="{BAEF0AC2-2A43-4255-B7BF-6591FE4798E1}" destId="{CAAF98E8-4258-491B-B4E0-4752334FEB84}" srcOrd="0" destOrd="0" presId="urn:diagrams.loki3.com/BracketList"/>
    <dgm:cxn modelId="{3FD49754-B2F5-41F1-9201-D8F2F4077DE2}" type="presParOf" srcId="{BAEF0AC2-2A43-4255-B7BF-6591FE4798E1}" destId="{51261920-99BF-41C0-B618-3DB0AFB7F4F3}" srcOrd="1" destOrd="0" presId="urn:diagrams.loki3.com/BracketList"/>
    <dgm:cxn modelId="{CFA071C2-B92F-4B27-B7AB-8474DBC73329}" type="presParOf" srcId="{BAEF0AC2-2A43-4255-B7BF-6591FE4798E1}" destId="{293054D9-F0FC-419E-A6B3-367E7D8DC537}" srcOrd="2" destOrd="0" presId="urn:diagrams.loki3.com/BracketList"/>
    <dgm:cxn modelId="{701429BE-3E63-4AA3-8B3B-FC70613C04F8}" type="presParOf" srcId="{BAEF0AC2-2A43-4255-B7BF-6591FE4798E1}" destId="{4980A996-1558-4418-A2AB-F0EBCB4FC34A}" srcOrd="3" destOrd="0" presId="urn:diagrams.loki3.com/BracketList"/>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812BC2-EA5C-4C1C-A72E-5810445EE9FC}">
      <dsp:nvSpPr>
        <dsp:cNvPr id="0" name=""/>
        <dsp:cNvSpPr/>
      </dsp:nvSpPr>
      <dsp:spPr>
        <a:xfrm>
          <a:off x="2314618" y="1665514"/>
          <a:ext cx="462404" cy="497084"/>
        </a:xfrm>
        <a:custGeom>
          <a:avLst/>
          <a:gdLst/>
          <a:ahLst/>
          <a:cxnLst/>
          <a:rect l="0" t="0" r="0" b="0"/>
          <a:pathLst>
            <a:path>
              <a:moveTo>
                <a:pt x="462404" y="0"/>
              </a:moveTo>
              <a:lnTo>
                <a:pt x="231202" y="0"/>
              </a:lnTo>
              <a:lnTo>
                <a:pt x="231202" y="497084"/>
              </a:lnTo>
              <a:lnTo>
                <a:pt x="0" y="497084"/>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183BFF8-109A-4FF4-B952-EDCFF0A0858A}">
      <dsp:nvSpPr>
        <dsp:cNvPr id="0" name=""/>
        <dsp:cNvSpPr/>
      </dsp:nvSpPr>
      <dsp:spPr>
        <a:xfrm>
          <a:off x="2314618" y="1168429"/>
          <a:ext cx="462404" cy="497084"/>
        </a:xfrm>
        <a:custGeom>
          <a:avLst/>
          <a:gdLst/>
          <a:ahLst/>
          <a:cxnLst/>
          <a:rect l="0" t="0" r="0" b="0"/>
          <a:pathLst>
            <a:path>
              <a:moveTo>
                <a:pt x="462404" y="497084"/>
              </a:moveTo>
              <a:lnTo>
                <a:pt x="231202" y="497084"/>
              </a:lnTo>
              <a:lnTo>
                <a:pt x="231202" y="0"/>
              </a:lnTo>
              <a:lnTo>
                <a:pt x="0" y="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6F731D9-FB7F-4DAF-9F09-B0E9B496DC91}">
      <dsp:nvSpPr>
        <dsp:cNvPr id="0" name=""/>
        <dsp:cNvSpPr/>
      </dsp:nvSpPr>
      <dsp:spPr>
        <a:xfrm>
          <a:off x="5089044" y="1619794"/>
          <a:ext cx="462404" cy="91440"/>
        </a:xfrm>
        <a:custGeom>
          <a:avLst/>
          <a:gdLst/>
          <a:ahLst/>
          <a:cxnLst/>
          <a:rect l="0" t="0" r="0" b="0"/>
          <a:pathLst>
            <a:path>
              <a:moveTo>
                <a:pt x="462404" y="45720"/>
              </a:moveTo>
              <a:lnTo>
                <a:pt x="0" y="4572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12CE35D-DD57-4F51-967B-D65CEABE9A92}">
      <dsp:nvSpPr>
        <dsp:cNvPr id="0" name=""/>
        <dsp:cNvSpPr/>
      </dsp:nvSpPr>
      <dsp:spPr>
        <a:xfrm>
          <a:off x="7863469" y="1619794"/>
          <a:ext cx="462404" cy="91440"/>
        </a:xfrm>
        <a:custGeom>
          <a:avLst/>
          <a:gdLst/>
          <a:ahLst/>
          <a:cxnLst/>
          <a:rect l="0" t="0" r="0" b="0"/>
          <a:pathLst>
            <a:path>
              <a:moveTo>
                <a:pt x="462404" y="45720"/>
              </a:moveTo>
              <a:lnTo>
                <a:pt x="0" y="4572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FCB6AA6-3F0B-47A2-B4E9-FF2CADEB42B8}">
      <dsp:nvSpPr>
        <dsp:cNvPr id="0" name=""/>
        <dsp:cNvSpPr/>
      </dsp:nvSpPr>
      <dsp:spPr>
        <a:xfrm>
          <a:off x="8325874" y="1312931"/>
          <a:ext cx="2312021" cy="705166"/>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a:latin typeface="Times New Roman" panose="02020603050405020304" pitchFamily="18" charset="0"/>
              <a:cs typeface="Times New Roman" panose="02020603050405020304" pitchFamily="18" charset="0"/>
            </a:rPr>
            <a:t>Improve customer service</a:t>
          </a:r>
        </a:p>
      </dsp:txBody>
      <dsp:txXfrm>
        <a:off x="8325874" y="1312931"/>
        <a:ext cx="2312021" cy="705166"/>
      </dsp:txXfrm>
    </dsp:sp>
    <dsp:sp modelId="{6EA7D4CA-E255-4DB1-AB61-D6A1BBF2FC8A}">
      <dsp:nvSpPr>
        <dsp:cNvPr id="0" name=""/>
        <dsp:cNvSpPr/>
      </dsp:nvSpPr>
      <dsp:spPr>
        <a:xfrm>
          <a:off x="5551448" y="1312931"/>
          <a:ext cx="2312021" cy="705166"/>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a:latin typeface="Times New Roman" panose="02020603050405020304" pitchFamily="18" charset="0"/>
              <a:cs typeface="Times New Roman" panose="02020603050405020304" pitchFamily="18" charset="0"/>
            </a:rPr>
            <a:t>Act promptly and preemptively</a:t>
          </a:r>
        </a:p>
      </dsp:txBody>
      <dsp:txXfrm>
        <a:off x="5551448" y="1312931"/>
        <a:ext cx="2312021" cy="705166"/>
      </dsp:txXfrm>
    </dsp:sp>
    <dsp:sp modelId="{9F2572C0-A3A2-4281-8617-09FBF4232A58}">
      <dsp:nvSpPr>
        <dsp:cNvPr id="0" name=""/>
        <dsp:cNvSpPr/>
      </dsp:nvSpPr>
      <dsp:spPr>
        <a:xfrm>
          <a:off x="2777023" y="1312931"/>
          <a:ext cx="2312021" cy="705166"/>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a:latin typeface="Times New Roman" panose="02020603050405020304" pitchFamily="18" charset="0"/>
              <a:cs typeface="Times New Roman" panose="02020603050405020304" pitchFamily="18" charset="0"/>
            </a:rPr>
            <a:t>Predict probability of device failure</a:t>
          </a:r>
        </a:p>
      </dsp:txBody>
      <dsp:txXfrm>
        <a:off x="2777023" y="1312931"/>
        <a:ext cx="2312021" cy="705166"/>
      </dsp:txXfrm>
    </dsp:sp>
    <dsp:sp modelId="{84F3E20A-0C73-41F7-8A4F-70DA2CEE3A4C}">
      <dsp:nvSpPr>
        <dsp:cNvPr id="0" name=""/>
        <dsp:cNvSpPr/>
      </dsp:nvSpPr>
      <dsp:spPr>
        <a:xfrm>
          <a:off x="2597" y="815846"/>
          <a:ext cx="2312021" cy="705166"/>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a:latin typeface="Times New Roman" panose="02020603050405020304" pitchFamily="18" charset="0"/>
              <a:cs typeface="Times New Roman" panose="02020603050405020304" pitchFamily="18" charset="0"/>
            </a:rPr>
            <a:t>Model-based data</a:t>
          </a:r>
        </a:p>
      </dsp:txBody>
      <dsp:txXfrm>
        <a:off x="2597" y="815846"/>
        <a:ext cx="2312021" cy="705166"/>
      </dsp:txXfrm>
    </dsp:sp>
    <dsp:sp modelId="{52066B00-7ACF-442C-8C39-398C06BAEECB}">
      <dsp:nvSpPr>
        <dsp:cNvPr id="0" name=""/>
        <dsp:cNvSpPr/>
      </dsp:nvSpPr>
      <dsp:spPr>
        <a:xfrm>
          <a:off x="2597" y="1810015"/>
          <a:ext cx="2312021" cy="705166"/>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a:latin typeface="Times New Roman" panose="02020603050405020304" pitchFamily="18" charset="0"/>
              <a:cs typeface="Times New Roman" panose="02020603050405020304" pitchFamily="18" charset="0"/>
            </a:rPr>
            <a:t>Asset-based data</a:t>
          </a:r>
        </a:p>
      </dsp:txBody>
      <dsp:txXfrm>
        <a:off x="2597" y="1810015"/>
        <a:ext cx="2312021" cy="7051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8700F5-DFF2-46C8-A5B9-593D07604FFB}">
      <dsp:nvSpPr>
        <dsp:cNvPr id="0" name=""/>
        <dsp:cNvSpPr/>
      </dsp:nvSpPr>
      <dsp:spPr>
        <a:xfrm>
          <a:off x="1550" y="236649"/>
          <a:ext cx="1982842" cy="475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60960" rIns="170688" bIns="60960" numCol="1" spcCol="1270" anchor="ctr" anchorCtr="0">
          <a:noAutofit/>
        </a:bodyPr>
        <a:lstStyle/>
        <a:p>
          <a:pPr lvl="0" algn="l" defTabSz="1066800">
            <a:lnSpc>
              <a:spcPct val="90000"/>
            </a:lnSpc>
            <a:spcBef>
              <a:spcPct val="0"/>
            </a:spcBef>
            <a:spcAft>
              <a:spcPct val="35000"/>
            </a:spcAft>
          </a:pPr>
          <a:r>
            <a:rPr lang="en-US" sz="2400" b="1" kern="1200" dirty="0"/>
            <a:t>Asset-based</a:t>
          </a:r>
        </a:p>
      </dsp:txBody>
      <dsp:txXfrm>
        <a:off x="1550" y="236649"/>
        <a:ext cx="1982842" cy="475200"/>
      </dsp:txXfrm>
    </dsp:sp>
    <dsp:sp modelId="{5CBF79F3-E698-4D7F-9C16-5236574484AB}">
      <dsp:nvSpPr>
        <dsp:cNvPr id="0" name=""/>
        <dsp:cNvSpPr/>
      </dsp:nvSpPr>
      <dsp:spPr>
        <a:xfrm>
          <a:off x="1984393" y="28749"/>
          <a:ext cx="127419" cy="891000"/>
        </a:xfrm>
        <a:prstGeom prst="leftBrace">
          <a:avLst>
            <a:gd name="adj1" fmla="val 35000"/>
            <a:gd name="adj2" fmla="val 50000"/>
          </a:avLst>
        </a:pr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7AF6CC-7880-4208-B4A3-36B47957CD66}">
      <dsp:nvSpPr>
        <dsp:cNvPr id="0" name=""/>
        <dsp:cNvSpPr/>
      </dsp:nvSpPr>
      <dsp:spPr>
        <a:xfrm>
          <a:off x="2163838" y="22298"/>
          <a:ext cx="2594312" cy="891000"/>
        </a:xfrm>
        <a:prstGeom prst="rect">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imes New Roman" panose="02020603050405020304" pitchFamily="18" charset="0"/>
              <a:cs typeface="Times New Roman" panose="02020603050405020304" pitchFamily="18" charset="0"/>
            </a:rPr>
            <a:t>Asset ID</a:t>
          </a:r>
          <a:endParaRPr lang="en-US" sz="2400" kern="1200" dirty="0"/>
        </a:p>
        <a:p>
          <a:pPr marL="228600" lvl="1" indent="-228600" algn="l" defTabSz="1066800">
            <a:lnSpc>
              <a:spcPct val="90000"/>
            </a:lnSpc>
            <a:spcBef>
              <a:spcPct val="0"/>
            </a:spcBef>
            <a:spcAft>
              <a:spcPct val="15000"/>
            </a:spcAft>
            <a:buChar char="••"/>
          </a:pPr>
          <a:r>
            <a:rPr lang="en-US" sz="2400" kern="1200" dirty="0">
              <a:latin typeface="Times New Roman" panose="02020603050405020304" pitchFamily="18" charset="0"/>
              <a:cs typeface="Times New Roman" panose="02020603050405020304" pitchFamily="18" charset="0"/>
            </a:rPr>
            <a:t>Age in month</a:t>
          </a:r>
        </a:p>
      </dsp:txBody>
      <dsp:txXfrm>
        <a:off x="2163838" y="22298"/>
        <a:ext cx="2594312" cy="891000"/>
      </dsp:txXfrm>
    </dsp:sp>
    <dsp:sp modelId="{A09339A1-050D-4681-8978-4D48EE646FED}">
      <dsp:nvSpPr>
        <dsp:cNvPr id="0" name=""/>
        <dsp:cNvSpPr/>
      </dsp:nvSpPr>
      <dsp:spPr>
        <a:xfrm>
          <a:off x="1550" y="2342649"/>
          <a:ext cx="2022837" cy="475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60960" rIns="170688" bIns="60960" numCol="1" spcCol="1270" anchor="ctr" anchorCtr="0">
          <a:noAutofit/>
        </a:bodyPr>
        <a:lstStyle/>
        <a:p>
          <a:pPr lvl="0" algn="l" defTabSz="1066800">
            <a:lnSpc>
              <a:spcPct val="90000"/>
            </a:lnSpc>
            <a:spcBef>
              <a:spcPct val="0"/>
            </a:spcBef>
            <a:spcAft>
              <a:spcPct val="35000"/>
            </a:spcAft>
          </a:pPr>
          <a:r>
            <a:rPr lang="en-US" sz="2400" b="1" kern="1200" dirty="0"/>
            <a:t>Model-based</a:t>
          </a:r>
        </a:p>
      </dsp:txBody>
      <dsp:txXfrm>
        <a:off x="1550" y="2342649"/>
        <a:ext cx="2022837" cy="475200"/>
      </dsp:txXfrm>
    </dsp:sp>
    <dsp:sp modelId="{7A98B8CF-5B25-4B41-AAE0-B6A2729F8A84}">
      <dsp:nvSpPr>
        <dsp:cNvPr id="0" name=""/>
        <dsp:cNvSpPr/>
      </dsp:nvSpPr>
      <dsp:spPr>
        <a:xfrm>
          <a:off x="2024388" y="1006149"/>
          <a:ext cx="120676" cy="3148200"/>
        </a:xfrm>
        <a:prstGeom prst="leftBrace">
          <a:avLst>
            <a:gd name="adj1" fmla="val 35000"/>
            <a:gd name="adj2" fmla="val 50000"/>
          </a:avLst>
        </a:pr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9BAF0D7-8C7B-4ABD-8537-956D012C9BAF}">
      <dsp:nvSpPr>
        <dsp:cNvPr id="0" name=""/>
        <dsp:cNvSpPr/>
      </dsp:nvSpPr>
      <dsp:spPr>
        <a:xfrm>
          <a:off x="2193335" y="1006149"/>
          <a:ext cx="2567064" cy="3148200"/>
        </a:xfrm>
        <a:prstGeom prst="rect">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imes New Roman" panose="02020603050405020304" pitchFamily="18" charset="0"/>
              <a:cs typeface="Times New Roman" panose="02020603050405020304" pitchFamily="18" charset="0"/>
            </a:rPr>
            <a:t>Model name</a:t>
          </a:r>
          <a:endParaRPr lang="en-US" sz="2400" kern="1200" dirty="0"/>
        </a:p>
        <a:p>
          <a:pPr marL="228600" lvl="1" indent="-228600" algn="l" defTabSz="1066800">
            <a:lnSpc>
              <a:spcPct val="90000"/>
            </a:lnSpc>
            <a:spcBef>
              <a:spcPct val="0"/>
            </a:spcBef>
            <a:spcAft>
              <a:spcPct val="15000"/>
            </a:spcAft>
            <a:buChar char="••"/>
          </a:pPr>
          <a:r>
            <a:rPr lang="en-US" sz="2400" kern="1200" dirty="0">
              <a:latin typeface="Times New Roman" panose="02020603050405020304" pitchFamily="18" charset="0"/>
              <a:cs typeface="Times New Roman" panose="02020603050405020304" pitchFamily="18" charset="0"/>
            </a:rPr>
            <a:t>Model class</a:t>
          </a:r>
        </a:p>
        <a:p>
          <a:pPr marL="228600" lvl="1" indent="-228600" algn="l" defTabSz="1066800">
            <a:lnSpc>
              <a:spcPct val="90000"/>
            </a:lnSpc>
            <a:spcBef>
              <a:spcPct val="0"/>
            </a:spcBef>
            <a:spcAft>
              <a:spcPct val="15000"/>
            </a:spcAft>
            <a:buChar char="••"/>
          </a:pPr>
          <a:r>
            <a:rPr lang="en-US" sz="2400" kern="1200" dirty="0">
              <a:latin typeface="Times New Roman" panose="02020603050405020304" pitchFamily="18" charset="0"/>
              <a:cs typeface="Times New Roman" panose="02020603050405020304" pitchFamily="18" charset="0"/>
            </a:rPr>
            <a:t>Is color</a:t>
          </a:r>
        </a:p>
        <a:p>
          <a:pPr marL="228600" lvl="1" indent="-228600" algn="l" defTabSz="1066800">
            <a:lnSpc>
              <a:spcPct val="90000"/>
            </a:lnSpc>
            <a:spcBef>
              <a:spcPct val="0"/>
            </a:spcBef>
            <a:spcAft>
              <a:spcPct val="15000"/>
            </a:spcAft>
            <a:buChar char="••"/>
          </a:pPr>
          <a:r>
            <a:rPr lang="en-US" sz="2400" kern="1200">
              <a:latin typeface="Times New Roman" panose="02020603050405020304" pitchFamily="18" charset="0"/>
              <a:cs typeface="Times New Roman" panose="02020603050405020304" pitchFamily="18" charset="0"/>
            </a:rPr>
            <a:t>PPM</a:t>
          </a:r>
          <a:endParaRPr lang="en-US" sz="2400" kern="1200" dirty="0">
            <a:latin typeface="Times New Roman" panose="02020603050405020304" pitchFamily="18" charset="0"/>
            <a:cs typeface="Times New Roman" panose="02020603050405020304" pitchFamily="18" charset="0"/>
          </a:endParaRPr>
        </a:p>
        <a:p>
          <a:pPr marL="228600" lvl="1" indent="-228600" algn="l" defTabSz="1066800">
            <a:lnSpc>
              <a:spcPct val="90000"/>
            </a:lnSpc>
            <a:spcBef>
              <a:spcPct val="0"/>
            </a:spcBef>
            <a:spcAft>
              <a:spcPct val="15000"/>
            </a:spcAft>
            <a:buChar char="••"/>
          </a:pPr>
          <a:r>
            <a:rPr lang="en-US" sz="2400" kern="1200">
              <a:latin typeface="Times New Roman" panose="02020603050405020304" pitchFamily="18" charset="0"/>
              <a:cs typeface="Times New Roman" panose="02020603050405020304" pitchFamily="18" charset="0"/>
            </a:rPr>
            <a:t>Color PPM</a:t>
          </a:r>
          <a:endParaRPr lang="en-US" sz="2400" kern="1200" dirty="0">
            <a:latin typeface="Times New Roman" panose="02020603050405020304" pitchFamily="18" charset="0"/>
            <a:cs typeface="Times New Roman" panose="02020603050405020304" pitchFamily="18" charset="0"/>
          </a:endParaRPr>
        </a:p>
        <a:p>
          <a:pPr marL="228600" lvl="1" indent="-228600" algn="l" defTabSz="1066800">
            <a:lnSpc>
              <a:spcPct val="90000"/>
            </a:lnSpc>
            <a:spcBef>
              <a:spcPct val="0"/>
            </a:spcBef>
            <a:spcAft>
              <a:spcPct val="15000"/>
            </a:spcAft>
            <a:buChar char="••"/>
          </a:pPr>
          <a:r>
            <a:rPr lang="en-US" sz="2400" kern="1200">
              <a:latin typeface="Times New Roman" panose="02020603050405020304" pitchFamily="18" charset="0"/>
              <a:cs typeface="Times New Roman" panose="02020603050405020304" pitchFamily="18" charset="0"/>
            </a:rPr>
            <a:t>Is scanner</a:t>
          </a:r>
          <a:endParaRPr lang="en-US" sz="2400" kern="1200" dirty="0">
            <a:latin typeface="Times New Roman" panose="02020603050405020304" pitchFamily="18" charset="0"/>
            <a:cs typeface="Times New Roman" panose="02020603050405020304" pitchFamily="18" charset="0"/>
          </a:endParaRPr>
        </a:p>
        <a:p>
          <a:pPr marL="228600" lvl="1" indent="-228600" algn="l" defTabSz="1066800">
            <a:lnSpc>
              <a:spcPct val="90000"/>
            </a:lnSpc>
            <a:spcBef>
              <a:spcPct val="0"/>
            </a:spcBef>
            <a:spcAft>
              <a:spcPct val="15000"/>
            </a:spcAft>
            <a:buChar char="••"/>
          </a:pPr>
          <a:r>
            <a:rPr lang="en-US" sz="2400" kern="1200">
              <a:latin typeface="Times New Roman" panose="02020603050405020304" pitchFamily="18" charset="0"/>
              <a:cs typeface="Times New Roman" panose="02020603050405020304" pitchFamily="18" charset="0"/>
            </a:rPr>
            <a:t>Is copier</a:t>
          </a:r>
          <a:endParaRPr lang="en-US" sz="2400" kern="1200" dirty="0">
            <a:latin typeface="Times New Roman" panose="02020603050405020304" pitchFamily="18" charset="0"/>
            <a:cs typeface="Times New Roman" panose="02020603050405020304" pitchFamily="18" charset="0"/>
          </a:endParaRPr>
        </a:p>
        <a:p>
          <a:pPr marL="228600" lvl="1" indent="-228600" algn="l" defTabSz="1066800">
            <a:lnSpc>
              <a:spcPct val="90000"/>
            </a:lnSpc>
            <a:spcBef>
              <a:spcPct val="0"/>
            </a:spcBef>
            <a:spcAft>
              <a:spcPct val="15000"/>
            </a:spcAft>
            <a:buChar char="••"/>
          </a:pPr>
          <a:r>
            <a:rPr lang="en-US" sz="2400" kern="1200" dirty="0">
              <a:latin typeface="Times New Roman" panose="02020603050405020304" pitchFamily="18" charset="0"/>
              <a:cs typeface="Times New Roman" panose="02020603050405020304" pitchFamily="18" charset="0"/>
            </a:rPr>
            <a:t>Is fax</a:t>
          </a:r>
        </a:p>
      </dsp:txBody>
      <dsp:txXfrm>
        <a:off x="2193335" y="1006149"/>
        <a:ext cx="2567064" cy="31482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AF98E8-4258-491B-B4E0-4752334FEB84}">
      <dsp:nvSpPr>
        <dsp:cNvPr id="0" name=""/>
        <dsp:cNvSpPr/>
      </dsp:nvSpPr>
      <dsp:spPr>
        <a:xfrm>
          <a:off x="2968" y="497391"/>
          <a:ext cx="758722" cy="923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12700" rIns="35560" bIns="12700" numCol="1" spcCol="1270" anchor="ctr" anchorCtr="0">
          <a:noAutofit/>
        </a:bodyPr>
        <a:lstStyle/>
        <a:p>
          <a:pPr lvl="0" algn="r" defTabSz="222250">
            <a:lnSpc>
              <a:spcPct val="90000"/>
            </a:lnSpc>
            <a:spcBef>
              <a:spcPct val="0"/>
            </a:spcBef>
            <a:spcAft>
              <a:spcPct val="35000"/>
            </a:spcAft>
          </a:pPr>
          <a:endParaRPr lang="en-US" sz="500" kern="1200" dirty="0"/>
        </a:p>
      </dsp:txBody>
      <dsp:txXfrm>
        <a:off x="2968" y="497391"/>
        <a:ext cx="758722" cy="92335"/>
      </dsp:txXfrm>
    </dsp:sp>
    <dsp:sp modelId="{51261920-99BF-41C0-B618-3DB0AFB7F4F3}">
      <dsp:nvSpPr>
        <dsp:cNvPr id="0" name=""/>
        <dsp:cNvSpPr/>
      </dsp:nvSpPr>
      <dsp:spPr>
        <a:xfrm>
          <a:off x="761690" y="1087"/>
          <a:ext cx="151744" cy="1084942"/>
        </a:xfrm>
        <a:prstGeom prst="leftBrace">
          <a:avLst>
            <a:gd name="adj1" fmla="val 35000"/>
            <a:gd name="adj2" fmla="val 50000"/>
          </a:avLst>
        </a:pr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980A996-1558-4418-A2AB-F0EBCB4FC34A}">
      <dsp:nvSpPr>
        <dsp:cNvPr id="0" name=""/>
        <dsp:cNvSpPr/>
      </dsp:nvSpPr>
      <dsp:spPr>
        <a:xfrm>
          <a:off x="9" y="2175"/>
          <a:ext cx="2063724" cy="1084942"/>
        </a:xfrm>
        <a:prstGeom prst="rect">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228600" lvl="1" indent="-228600" algn="l" defTabSz="977900">
            <a:lnSpc>
              <a:spcPct val="90000"/>
            </a:lnSpc>
            <a:spcBef>
              <a:spcPct val="0"/>
            </a:spcBef>
            <a:spcAft>
              <a:spcPct val="15000"/>
            </a:spcAft>
            <a:buChar char="••"/>
          </a:pPr>
          <a:r>
            <a:rPr lang="en-US" sz="2200" b="0" kern="1200" dirty="0">
              <a:latin typeface="Times New Roman" panose="02020603050405020304" pitchFamily="18" charset="0"/>
              <a:cs typeface="Times New Roman" panose="02020603050405020304" pitchFamily="18" charset="0"/>
            </a:rPr>
            <a:t>Asset ID</a:t>
          </a:r>
          <a:endParaRPr lang="en-US" sz="2200" b="0" kern="1200" dirty="0"/>
        </a:p>
        <a:p>
          <a:pPr marL="228600" lvl="1" indent="-228600" algn="l" defTabSz="977900">
            <a:lnSpc>
              <a:spcPct val="90000"/>
            </a:lnSpc>
            <a:spcBef>
              <a:spcPct val="0"/>
            </a:spcBef>
            <a:spcAft>
              <a:spcPct val="15000"/>
            </a:spcAft>
            <a:buChar char="••"/>
          </a:pPr>
          <a:r>
            <a:rPr lang="en-US" sz="2200" b="0" kern="1200" dirty="0">
              <a:latin typeface="Times New Roman" panose="02020603050405020304" pitchFamily="18" charset="0"/>
              <a:cs typeface="Times New Roman" panose="02020603050405020304" pitchFamily="18" charset="0"/>
            </a:rPr>
            <a:t>Date</a:t>
          </a:r>
        </a:p>
        <a:p>
          <a:pPr marL="228600" lvl="1" indent="-228600" algn="l" defTabSz="977900">
            <a:lnSpc>
              <a:spcPct val="90000"/>
            </a:lnSpc>
            <a:spcBef>
              <a:spcPct val="0"/>
            </a:spcBef>
            <a:spcAft>
              <a:spcPct val="15000"/>
            </a:spcAft>
            <a:buChar char="••"/>
          </a:pPr>
          <a:r>
            <a:rPr lang="en-US" sz="2200" b="0" kern="1200" dirty="0">
              <a:latin typeface="Times New Roman" panose="02020603050405020304" pitchFamily="18" charset="0"/>
              <a:cs typeface="Times New Roman" panose="02020603050405020304" pitchFamily="18" charset="0"/>
            </a:rPr>
            <a:t>Problem type</a:t>
          </a:r>
        </a:p>
      </dsp:txBody>
      <dsp:txXfrm>
        <a:off x="9" y="2175"/>
        <a:ext cx="2063724" cy="108494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AF98E8-4258-491B-B4E0-4752334FEB84}">
      <dsp:nvSpPr>
        <dsp:cNvPr id="0" name=""/>
        <dsp:cNvSpPr/>
      </dsp:nvSpPr>
      <dsp:spPr>
        <a:xfrm>
          <a:off x="2968" y="517094"/>
          <a:ext cx="758722" cy="529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55880" rIns="156464" bIns="55880" numCol="1" spcCol="1270" anchor="ctr" anchorCtr="0">
          <a:noAutofit/>
        </a:bodyPr>
        <a:lstStyle/>
        <a:p>
          <a:pPr lvl="0" algn="r" defTabSz="977900">
            <a:lnSpc>
              <a:spcPct val="90000"/>
            </a:lnSpc>
            <a:spcBef>
              <a:spcPct val="0"/>
            </a:spcBef>
            <a:spcAft>
              <a:spcPct val="35000"/>
            </a:spcAft>
          </a:pPr>
          <a:endParaRPr lang="en-US" sz="2200" b="0" kern="1200" dirty="0"/>
        </a:p>
      </dsp:txBody>
      <dsp:txXfrm>
        <a:off x="2968" y="517094"/>
        <a:ext cx="758722" cy="52928"/>
      </dsp:txXfrm>
    </dsp:sp>
    <dsp:sp modelId="{51261920-99BF-41C0-B618-3DB0AFB7F4F3}">
      <dsp:nvSpPr>
        <dsp:cNvPr id="0" name=""/>
        <dsp:cNvSpPr/>
      </dsp:nvSpPr>
      <dsp:spPr>
        <a:xfrm>
          <a:off x="761690" y="1039"/>
          <a:ext cx="151744" cy="1085038"/>
        </a:xfrm>
        <a:prstGeom prst="leftBrace">
          <a:avLst>
            <a:gd name="adj1" fmla="val 35000"/>
            <a:gd name="adj2" fmla="val 50000"/>
          </a:avLst>
        </a:pr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980A996-1558-4418-A2AB-F0EBCB4FC34A}">
      <dsp:nvSpPr>
        <dsp:cNvPr id="0" name=""/>
        <dsp:cNvSpPr/>
      </dsp:nvSpPr>
      <dsp:spPr>
        <a:xfrm>
          <a:off x="0" y="0"/>
          <a:ext cx="2063724" cy="1085038"/>
        </a:xfrm>
        <a:prstGeom prst="rect">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228600" lvl="1" indent="-228600" algn="l" defTabSz="977900">
            <a:lnSpc>
              <a:spcPct val="90000"/>
            </a:lnSpc>
            <a:spcBef>
              <a:spcPct val="0"/>
            </a:spcBef>
            <a:spcAft>
              <a:spcPct val="15000"/>
            </a:spcAft>
            <a:buChar char="••"/>
          </a:pPr>
          <a:r>
            <a:rPr lang="en-US" sz="2200" kern="1200" dirty="0">
              <a:latin typeface="Times New Roman" panose="02020603050405020304" pitchFamily="18" charset="0"/>
              <a:cs typeface="Times New Roman" panose="02020603050405020304" pitchFamily="18" charset="0"/>
            </a:rPr>
            <a:t>Asset ID</a:t>
          </a:r>
          <a:endParaRPr lang="en-US" sz="2200" b="0" kern="1200" dirty="0"/>
        </a:p>
        <a:p>
          <a:pPr marL="228600" lvl="1" indent="-228600" algn="l" defTabSz="977900">
            <a:lnSpc>
              <a:spcPct val="90000"/>
            </a:lnSpc>
            <a:spcBef>
              <a:spcPct val="0"/>
            </a:spcBef>
            <a:spcAft>
              <a:spcPct val="15000"/>
            </a:spcAft>
            <a:buChar char="••"/>
          </a:pPr>
          <a:r>
            <a:rPr lang="en-US" sz="2200" kern="1200" dirty="0">
              <a:latin typeface="Times New Roman" panose="02020603050405020304" pitchFamily="18" charset="0"/>
              <a:cs typeface="Times New Roman" panose="02020603050405020304" pitchFamily="18" charset="0"/>
            </a:rPr>
            <a:t>Read date</a:t>
          </a:r>
        </a:p>
        <a:p>
          <a:pPr marL="228600" lvl="1" indent="-228600" algn="l" defTabSz="977900">
            <a:lnSpc>
              <a:spcPct val="90000"/>
            </a:lnSpc>
            <a:spcBef>
              <a:spcPct val="0"/>
            </a:spcBef>
            <a:spcAft>
              <a:spcPct val="15000"/>
            </a:spcAft>
            <a:buChar char="••"/>
          </a:pPr>
          <a:r>
            <a:rPr lang="en-US" sz="2200" kern="1200" dirty="0">
              <a:latin typeface="Times New Roman" panose="02020603050405020304" pitchFamily="18" charset="0"/>
              <a:cs typeface="Times New Roman" panose="02020603050405020304" pitchFamily="18" charset="0"/>
            </a:rPr>
            <a:t>Volume </a:t>
          </a:r>
        </a:p>
      </dsp:txBody>
      <dsp:txXfrm>
        <a:off x="0" y="0"/>
        <a:ext cx="2063724" cy="1085038"/>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3.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4.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D78673-EFA7-4CC0-A4CC-5F72B1276909}" type="datetimeFigureOut">
              <a:rPr lang="en-US" smtClean="0"/>
              <a:t>5/31/18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4DD8E6-BDC4-4077-907D-A8D1D650EF2D}" type="slidenum">
              <a:rPr lang="en-US" smtClean="0"/>
              <a:t>‹#›</a:t>
            </a:fld>
            <a:endParaRPr lang="en-US"/>
          </a:p>
        </p:txBody>
      </p:sp>
    </p:spTree>
    <p:extLst>
      <p:ext uri="{BB962C8B-B14F-4D97-AF65-F5344CB8AC3E}">
        <p14:creationId xmlns:p14="http://schemas.microsoft.com/office/powerpoint/2010/main" val="1891029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we are MS in Business Analytics students from </a:t>
            </a:r>
            <a:r>
              <a:rPr lang="en-US" dirty="0" err="1"/>
              <a:t>simon</a:t>
            </a:r>
            <a:r>
              <a:rPr lang="en-US" dirty="0"/>
              <a:t> business school to present our study on predicting time to failure of Xerox product. I am Bofu, this is my team member…</a:t>
            </a:r>
          </a:p>
          <a:p>
            <a:endParaRPr lang="en-US" dirty="0"/>
          </a:p>
        </p:txBody>
      </p:sp>
      <p:sp>
        <p:nvSpPr>
          <p:cNvPr id="4" name="Slide Number Placeholder 3"/>
          <p:cNvSpPr>
            <a:spLocks noGrp="1"/>
          </p:cNvSpPr>
          <p:nvPr>
            <p:ph type="sldNum" sz="quarter" idx="10"/>
          </p:nvPr>
        </p:nvSpPr>
        <p:spPr/>
        <p:txBody>
          <a:bodyPr/>
          <a:lstStyle/>
          <a:p>
            <a:fld id="{EF4DD8E6-BDC4-4077-907D-A8D1D650EF2D}" type="slidenum">
              <a:rPr lang="en-US" smtClean="0"/>
              <a:t>1</a:t>
            </a:fld>
            <a:endParaRPr lang="en-US"/>
          </a:p>
        </p:txBody>
      </p:sp>
    </p:spTree>
    <p:extLst>
      <p:ext uri="{BB962C8B-B14F-4D97-AF65-F5344CB8AC3E}">
        <p14:creationId xmlns:p14="http://schemas.microsoft.com/office/powerpoint/2010/main" val="1573158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4DD8E6-BDC4-4077-907D-A8D1D650EF2D}" type="slidenum">
              <a:rPr lang="en-US" smtClean="0"/>
              <a:t>11</a:t>
            </a:fld>
            <a:endParaRPr lang="en-US"/>
          </a:p>
        </p:txBody>
      </p:sp>
    </p:spTree>
    <p:extLst>
      <p:ext uri="{BB962C8B-B14F-4D97-AF65-F5344CB8AC3E}">
        <p14:creationId xmlns:p14="http://schemas.microsoft.com/office/powerpoint/2010/main" val="3442874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4DD8E6-BDC4-4077-907D-A8D1D650EF2D}" type="slidenum">
              <a:rPr lang="en-US" smtClean="0"/>
              <a:t>12</a:t>
            </a:fld>
            <a:endParaRPr lang="en-US"/>
          </a:p>
        </p:txBody>
      </p:sp>
    </p:spTree>
    <p:extLst>
      <p:ext uri="{BB962C8B-B14F-4D97-AF65-F5344CB8AC3E}">
        <p14:creationId xmlns:p14="http://schemas.microsoft.com/office/powerpoint/2010/main" val="14134652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248" name="Shape 24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12880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Shape 25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8" name="Shape 258"/>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259" name="Shape 259"/>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14</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60768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Shape 266"/>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267" name="Shape 26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942548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Shape 266"/>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267" name="Shape 26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88549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Shape 266"/>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267" name="Shape 26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543208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Based on our model building and evaluation process, we have these 5 recommendations to further develop this project, improve the predictive accuracy of devices incidents, and provide better services to our customers.</a:t>
            </a:r>
          </a:p>
          <a:p>
            <a:endParaRPr lang="en-US" sz="1200" kern="1200" dirty="0" smtClean="0">
              <a:solidFill>
                <a:schemeClr val="tx1"/>
              </a:solidFill>
              <a:latin typeface="+mn-lt"/>
              <a:ea typeface="+mn-ea"/>
              <a:cs typeface="+mn-cs"/>
            </a:endParaRPr>
          </a:p>
          <a:p>
            <a:pPr marL="228600" indent="-228600">
              <a:buAutoNum type="arabicPeriod"/>
            </a:pPr>
            <a:r>
              <a:rPr lang="en-US" sz="1200" kern="1200" dirty="0" smtClean="0">
                <a:solidFill>
                  <a:schemeClr val="tx1"/>
                </a:solidFill>
                <a:latin typeface="+mn-lt"/>
                <a:ea typeface="+mn-ea"/>
                <a:cs typeface="+mn-cs"/>
              </a:rPr>
              <a:t>and its diversified index. For prediction, we recommend that you use the first model, but the second model is also very intuitive.</a:t>
            </a:r>
          </a:p>
          <a:p>
            <a:pPr marL="228600" indent="-228600">
              <a:buAutoNum type="arabicPeriod"/>
            </a:pPr>
            <a:endParaRPr lang="en-US" sz="1200" kern="1200" dirty="0" smtClean="0">
              <a:solidFill>
                <a:schemeClr val="tx1"/>
              </a:solidFill>
              <a:latin typeface="+mn-lt"/>
              <a:ea typeface="+mn-ea"/>
              <a:cs typeface="+mn-cs"/>
            </a:endParaRPr>
          </a:p>
          <a:p>
            <a:pPr marL="228600" indent="-228600">
              <a:buAutoNum type="arabicPeriod"/>
            </a:pPr>
            <a:r>
              <a:rPr lang="en-US" sz="1200" kern="1200" dirty="0" smtClean="0">
                <a:solidFill>
                  <a:schemeClr val="tx1"/>
                </a:solidFill>
                <a:latin typeface="+mn-lt"/>
                <a:ea typeface="+mn-ea"/>
                <a:cs typeface="+mn-cs"/>
              </a:rPr>
              <a:t>Keep the asset, incident and volume data updated everyday. With more data, the accuracy of this predictive model will be higher, and we can create increasingly sophisticated models that can predict failure more accurately.</a:t>
            </a:r>
          </a:p>
          <a:p>
            <a:pPr marL="228600" indent="-228600">
              <a:buAutoNum type="arabicPeriod"/>
            </a:pPr>
            <a:endParaRPr lang="en-US" sz="1200" kern="1200" dirty="0" smtClean="0">
              <a:solidFill>
                <a:schemeClr val="tx1"/>
              </a:solidFill>
              <a:latin typeface="+mn-lt"/>
              <a:ea typeface="+mn-ea"/>
              <a:cs typeface="+mn-cs"/>
            </a:endParaRPr>
          </a:p>
          <a:p>
            <a:pPr marL="228600" indent="-228600">
              <a:buAutoNum type="arabicPeriod"/>
            </a:pPr>
            <a:r>
              <a:rPr lang="en-US" sz="1200" kern="1200" dirty="0" smtClean="0">
                <a:solidFill>
                  <a:schemeClr val="tx1"/>
                </a:solidFill>
                <a:latin typeface="+mn-lt"/>
                <a:ea typeface="+mn-ea"/>
                <a:cs typeface="+mn-cs"/>
              </a:rPr>
              <a:t>To fully understand the failure prediction model, it’s important to collet maintenance data, such as the repair history. Imagine a 5-year-old and a 10-year-old car. The 5-year-old car has not been repaired since it was sold, and the 10-year-old car has its main components updated to the newest recently. Which would have a higher failure probability in the next year?</a:t>
            </a:r>
          </a:p>
          <a:p>
            <a:pPr marL="228600" indent="-228600">
              <a:buAutoNum type="arabicPeriod"/>
            </a:pPr>
            <a:endParaRPr lang="en-US" sz="1200" kern="1200" dirty="0" smtClean="0">
              <a:solidFill>
                <a:schemeClr val="tx1"/>
              </a:solidFill>
              <a:latin typeface="+mn-lt"/>
              <a:ea typeface="+mn-ea"/>
              <a:cs typeface="+mn-cs"/>
            </a:endParaRPr>
          </a:p>
          <a:p>
            <a:pPr marL="228600" indent="-228600">
              <a:buAutoNum type="arabicPeriod"/>
            </a:pPr>
            <a:r>
              <a:rPr lang="en-US" sz="1200" kern="1200" dirty="0" smtClean="0">
                <a:solidFill>
                  <a:schemeClr val="tx1"/>
                </a:solidFill>
                <a:latin typeface="+mn-lt"/>
                <a:ea typeface="+mn-ea"/>
                <a:cs typeface="+mn-cs"/>
              </a:rPr>
              <a:t>When given the color, PPM, or other features of a new asset, we should rerun the cluster model, and give assets new labels.</a:t>
            </a:r>
          </a:p>
          <a:p>
            <a:pPr marL="228600" indent="-228600">
              <a:buAutoNum type="arabicPeriod"/>
            </a:pPr>
            <a:endParaRPr lang="en-US" sz="1200" kern="1200" dirty="0" smtClean="0">
              <a:solidFill>
                <a:schemeClr val="tx1"/>
              </a:solidFill>
              <a:latin typeface="+mn-lt"/>
              <a:ea typeface="+mn-ea"/>
              <a:cs typeface="+mn-cs"/>
            </a:endParaRPr>
          </a:p>
          <a:p>
            <a:pPr marL="228600" indent="-228600">
              <a:buAutoNum type="arabicPeriod"/>
            </a:pPr>
            <a:r>
              <a:rPr lang="en-US" sz="1200" kern="1200" dirty="0" smtClean="0">
                <a:solidFill>
                  <a:schemeClr val="tx1"/>
                </a:solidFill>
                <a:latin typeface="+mn-lt"/>
                <a:ea typeface="+mn-ea"/>
                <a:cs typeface="+mn-cs"/>
              </a:rPr>
              <a:t>to keep track of problematic devices when their failure probabilities approach to a certain threshold. Then we can remind our customers, send out maintenance stuff to give repair support in advance, and prevent failures before they happen. Planned support for devices can significantly reduce asset down-time and costs through careful planning. </a:t>
            </a:r>
          </a:p>
          <a:p>
            <a:pPr marL="228600" indent="-228600">
              <a:buAutoNum type="arabicPeriod"/>
            </a:pP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EF4DD8E6-BDC4-4077-907D-A8D1D650EF2D}" type="slidenum">
              <a:rPr lang="en-US" smtClean="0"/>
              <a:t>19</a:t>
            </a:fld>
            <a:endParaRPr lang="en-US"/>
          </a:p>
        </p:txBody>
      </p:sp>
    </p:spTree>
    <p:extLst>
      <p:ext uri="{BB962C8B-B14F-4D97-AF65-F5344CB8AC3E}">
        <p14:creationId xmlns:p14="http://schemas.microsoft.com/office/powerpoint/2010/main" val="9881586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This is the sum-up of our presentation.</a:t>
            </a:r>
          </a:p>
          <a:p>
            <a:r>
              <a:rPr lang="en-US" sz="1200" kern="1200" dirty="0" smtClean="0">
                <a:solidFill>
                  <a:schemeClr val="tx1"/>
                </a:solidFill>
                <a:latin typeface="+mn-lt"/>
                <a:ea typeface="+mn-ea"/>
                <a:cs typeface="+mn-cs"/>
              </a:rPr>
              <a:t>Thank you for listening.</a:t>
            </a:r>
          </a:p>
          <a:p>
            <a:r>
              <a:rPr lang="en-US" sz="1200" kern="1200" dirty="0" smtClean="0">
                <a:solidFill>
                  <a:schemeClr val="tx1"/>
                </a:solidFill>
                <a:latin typeface="+mn-lt"/>
                <a:ea typeface="+mn-ea"/>
                <a:cs typeface="+mn-cs"/>
              </a:rPr>
              <a:t>We will take any questions from now.</a:t>
            </a:r>
            <a:endParaRPr lang="en-US" dirty="0"/>
          </a:p>
        </p:txBody>
      </p:sp>
      <p:sp>
        <p:nvSpPr>
          <p:cNvPr id="4" name="Slide Number Placeholder 3"/>
          <p:cNvSpPr>
            <a:spLocks noGrp="1"/>
          </p:cNvSpPr>
          <p:nvPr>
            <p:ph type="sldNum" sz="quarter" idx="10"/>
          </p:nvPr>
        </p:nvSpPr>
        <p:spPr/>
        <p:txBody>
          <a:bodyPr/>
          <a:lstStyle/>
          <a:p>
            <a:fld id="{EF4DD8E6-BDC4-4077-907D-A8D1D650EF2D}" type="slidenum">
              <a:rPr lang="en-US" smtClean="0"/>
              <a:t>20</a:t>
            </a:fld>
            <a:endParaRPr lang="en-US"/>
          </a:p>
        </p:txBody>
      </p:sp>
    </p:spTree>
    <p:extLst>
      <p:ext uri="{BB962C8B-B14F-4D97-AF65-F5344CB8AC3E}">
        <p14:creationId xmlns:p14="http://schemas.microsoft.com/office/powerpoint/2010/main" val="12631948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our agenda. Firstly we will briefly introduce the background of the project and the raw dataset provided by Xerox team.</a:t>
            </a:r>
          </a:p>
          <a:p>
            <a:r>
              <a:rPr lang="en-US" dirty="0"/>
              <a:t>Then we would like to start with talking about our data cleaning and feature engineering on the raw dataset. Afterwards, we are going to show the final dataset we were working on.</a:t>
            </a:r>
          </a:p>
          <a:p>
            <a:r>
              <a:rPr lang="en-US" dirty="0"/>
              <a:t>After that, we will present our model – survival analysis and then further interpret its results so that we could understand what factors determine the products’ failure/survival time. </a:t>
            </a:r>
          </a:p>
          <a:p>
            <a:r>
              <a:rPr lang="en-US" dirty="0"/>
              <a:t>Then, we will talk about our model performance. Here we built 2 models based on different feature selection approaches. We will also demonstrate how to use these 2 models to predict. Finally, we will discuss our recommendations on future improvement of the project. </a:t>
            </a:r>
          </a:p>
        </p:txBody>
      </p:sp>
      <p:sp>
        <p:nvSpPr>
          <p:cNvPr id="4" name="Slide Number Placeholder 3"/>
          <p:cNvSpPr>
            <a:spLocks noGrp="1"/>
          </p:cNvSpPr>
          <p:nvPr>
            <p:ph type="sldNum" sz="quarter" idx="10"/>
          </p:nvPr>
        </p:nvSpPr>
        <p:spPr/>
        <p:txBody>
          <a:bodyPr/>
          <a:lstStyle/>
          <a:p>
            <a:fld id="{EF4DD8E6-BDC4-4077-907D-A8D1D650EF2D}" type="slidenum">
              <a:rPr lang="en-US" smtClean="0"/>
              <a:t>2</a:t>
            </a:fld>
            <a:endParaRPr lang="en-US"/>
          </a:p>
        </p:txBody>
      </p:sp>
    </p:spTree>
    <p:extLst>
      <p:ext uri="{BB962C8B-B14F-4D97-AF65-F5344CB8AC3E}">
        <p14:creationId xmlns:p14="http://schemas.microsoft.com/office/powerpoint/2010/main" val="3678198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According to the project information provided by Xerox team. Xerox is now managing over 1.5 million printing devices for customers. Xerox is also collecting the devices’ data through Internet of Thing about the devices’ characteristics, utilization, and failure incidents. Therefore, it is worthwhile to dive into the big pool of IoT data and try to see if we can find out some latent pattern of devices’ failure.</a:t>
            </a:r>
          </a:p>
          <a:p>
            <a:r>
              <a:rPr lang="en-US" dirty="0"/>
              <a:t>So the chart below is a overview big picture of the project: firstly, we get the model-based and asset-based data. The model based refer to what model does the device belongs to. The asset based mainly refer to its individual feature like utilization and age. Given this data, we use our model to predict the probability that the device will failure in the next few days, and act promptly and proactively to cope with the problem, so that we could improve customer service quality.</a:t>
            </a:r>
          </a:p>
        </p:txBody>
      </p:sp>
      <p:sp>
        <p:nvSpPr>
          <p:cNvPr id="4" name="Slide Number Placeholder 3"/>
          <p:cNvSpPr>
            <a:spLocks noGrp="1"/>
          </p:cNvSpPr>
          <p:nvPr>
            <p:ph type="sldNum" sz="quarter" idx="10"/>
          </p:nvPr>
        </p:nvSpPr>
        <p:spPr/>
        <p:txBody>
          <a:bodyPr/>
          <a:lstStyle/>
          <a:p>
            <a:fld id="{EF4DD8E6-BDC4-4077-907D-A8D1D650EF2D}" type="slidenum">
              <a:rPr lang="en-US" smtClean="0"/>
              <a:t>3</a:t>
            </a:fld>
            <a:endParaRPr lang="en-US"/>
          </a:p>
        </p:txBody>
      </p:sp>
    </p:spTree>
    <p:extLst>
      <p:ext uri="{BB962C8B-B14F-4D97-AF65-F5344CB8AC3E}">
        <p14:creationId xmlns:p14="http://schemas.microsoft.com/office/powerpoint/2010/main" val="38592074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were provided 3 data sets, they were asset data, volume data, and incident data.</a:t>
            </a:r>
          </a:p>
          <a:p>
            <a:r>
              <a:rPr lang="en-US" dirty="0"/>
              <a:t>Asset data includes both asset-based and model based information, the volume data set has devices’ daily utilization – how many page the devices print.</a:t>
            </a:r>
          </a:p>
          <a:p>
            <a:r>
              <a:rPr lang="en-US" dirty="0"/>
              <a:t>The incident data set contain information about when and what type of problem happened.</a:t>
            </a:r>
          </a:p>
        </p:txBody>
      </p:sp>
      <p:sp>
        <p:nvSpPr>
          <p:cNvPr id="4" name="Slide Number Placeholder 3"/>
          <p:cNvSpPr>
            <a:spLocks noGrp="1"/>
          </p:cNvSpPr>
          <p:nvPr>
            <p:ph type="sldNum" sz="quarter" idx="10"/>
          </p:nvPr>
        </p:nvSpPr>
        <p:spPr/>
        <p:txBody>
          <a:bodyPr/>
          <a:lstStyle/>
          <a:p>
            <a:fld id="{EF4DD8E6-BDC4-4077-907D-A8D1D650EF2D}" type="slidenum">
              <a:rPr lang="en-US" smtClean="0"/>
              <a:t>4</a:t>
            </a:fld>
            <a:endParaRPr lang="en-US"/>
          </a:p>
        </p:txBody>
      </p:sp>
    </p:spTree>
    <p:extLst>
      <p:ext uri="{BB962C8B-B14F-4D97-AF65-F5344CB8AC3E}">
        <p14:creationId xmlns:p14="http://schemas.microsoft.com/office/powerpoint/2010/main" val="21860501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what we did to clean the data sets.</a:t>
            </a:r>
          </a:p>
          <a:p>
            <a:r>
              <a:rPr lang="en-US" dirty="0"/>
              <a:t>For asset table, we just drop a Asset ID that doesn’t have any record on the other two tables.</a:t>
            </a:r>
          </a:p>
          <a:p>
            <a:r>
              <a:rPr lang="en-US" dirty="0"/>
              <a:t>For volume table, we dropped some negative volume </a:t>
            </a:r>
          </a:p>
          <a:p>
            <a:r>
              <a:rPr lang="en-US" dirty="0"/>
              <a:t>For failure table, we chose two most common problem type – paper jam and device fault, and grouped the other problem type to others.</a:t>
            </a:r>
          </a:p>
          <a:p>
            <a:r>
              <a:rPr lang="en-US" dirty="0"/>
              <a:t>After that, we merged them to a big, day-by-day table.</a:t>
            </a:r>
          </a:p>
        </p:txBody>
      </p:sp>
      <p:sp>
        <p:nvSpPr>
          <p:cNvPr id="4" name="Slide Number Placeholder 3"/>
          <p:cNvSpPr>
            <a:spLocks noGrp="1"/>
          </p:cNvSpPr>
          <p:nvPr>
            <p:ph type="sldNum" sz="quarter" idx="10"/>
          </p:nvPr>
        </p:nvSpPr>
        <p:spPr/>
        <p:txBody>
          <a:bodyPr/>
          <a:lstStyle/>
          <a:p>
            <a:fld id="{EF4DD8E6-BDC4-4077-907D-A8D1D650EF2D}" type="slidenum">
              <a:rPr lang="en-US" smtClean="0"/>
              <a:t>5</a:t>
            </a:fld>
            <a:endParaRPr lang="en-US"/>
          </a:p>
        </p:txBody>
      </p:sp>
    </p:spTree>
    <p:extLst>
      <p:ext uri="{BB962C8B-B14F-4D97-AF65-F5344CB8AC3E}">
        <p14:creationId xmlns:p14="http://schemas.microsoft.com/office/powerpoint/2010/main" val="41103493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also did feature engineering to make our variable more reasonable. Firstly, we set age = 1 at the first record for every device. In other words, we assume every machine starts to use at the time of first record. We also count dates since last incident to see how many dates the machine survived since last failure. Then we added the following page features that may have effects on the failure probability: </a:t>
            </a:r>
          </a:p>
          <a:p>
            <a:r>
              <a:rPr lang="en-US" dirty="0"/>
              <a:t>Also, we scale the volume-related feature by 100,000.</a:t>
            </a:r>
          </a:p>
        </p:txBody>
      </p:sp>
      <p:sp>
        <p:nvSpPr>
          <p:cNvPr id="4" name="Slide Number Placeholder 3"/>
          <p:cNvSpPr>
            <a:spLocks noGrp="1"/>
          </p:cNvSpPr>
          <p:nvPr>
            <p:ph type="sldNum" sz="quarter" idx="10"/>
          </p:nvPr>
        </p:nvSpPr>
        <p:spPr/>
        <p:txBody>
          <a:bodyPr/>
          <a:lstStyle/>
          <a:p>
            <a:fld id="{EF4DD8E6-BDC4-4077-907D-A8D1D650EF2D}" type="slidenum">
              <a:rPr lang="en-US" smtClean="0"/>
              <a:t>6</a:t>
            </a:fld>
            <a:endParaRPr lang="en-US"/>
          </a:p>
        </p:txBody>
      </p:sp>
    </p:spTree>
    <p:extLst>
      <p:ext uri="{BB962C8B-B14F-4D97-AF65-F5344CB8AC3E}">
        <p14:creationId xmlns:p14="http://schemas.microsoft.com/office/powerpoint/2010/main" val="2176381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I mentioned, we used 3 problem types – device fault, paper jam, and others. But later on, we found out that problem types does not significantly impact the survival probability, as you can see, the three curves are very close to each other. So we decided to treat the 3 problem type as same.</a:t>
            </a:r>
          </a:p>
        </p:txBody>
      </p:sp>
      <p:sp>
        <p:nvSpPr>
          <p:cNvPr id="4" name="Slide Number Placeholder 3"/>
          <p:cNvSpPr>
            <a:spLocks noGrp="1"/>
          </p:cNvSpPr>
          <p:nvPr>
            <p:ph type="sldNum" sz="quarter" idx="10"/>
          </p:nvPr>
        </p:nvSpPr>
        <p:spPr/>
        <p:txBody>
          <a:bodyPr/>
          <a:lstStyle/>
          <a:p>
            <a:fld id="{EF4DD8E6-BDC4-4077-907D-A8D1D650EF2D}" type="slidenum">
              <a:rPr lang="en-US" smtClean="0"/>
              <a:t>7</a:t>
            </a:fld>
            <a:endParaRPr lang="en-US"/>
          </a:p>
        </p:txBody>
      </p:sp>
    </p:spTree>
    <p:extLst>
      <p:ext uri="{BB962C8B-B14F-4D97-AF65-F5344CB8AC3E}">
        <p14:creationId xmlns:p14="http://schemas.microsoft.com/office/powerpoint/2010/main" val="34400533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summarize the model based information, we used K-Means to cluster the devices into 3 new label, 0,1 and 2.</a:t>
            </a:r>
          </a:p>
        </p:txBody>
      </p:sp>
      <p:sp>
        <p:nvSpPr>
          <p:cNvPr id="4" name="Slide Number Placeholder 3"/>
          <p:cNvSpPr>
            <a:spLocks noGrp="1"/>
          </p:cNvSpPr>
          <p:nvPr>
            <p:ph type="sldNum" sz="quarter" idx="10"/>
          </p:nvPr>
        </p:nvSpPr>
        <p:spPr/>
        <p:txBody>
          <a:bodyPr/>
          <a:lstStyle/>
          <a:p>
            <a:fld id="{EF4DD8E6-BDC4-4077-907D-A8D1D650EF2D}" type="slidenum">
              <a:rPr lang="en-US" smtClean="0"/>
              <a:t>8</a:t>
            </a:fld>
            <a:endParaRPr lang="en-US"/>
          </a:p>
        </p:txBody>
      </p:sp>
    </p:spTree>
    <p:extLst>
      <p:ext uri="{BB962C8B-B14F-4D97-AF65-F5344CB8AC3E}">
        <p14:creationId xmlns:p14="http://schemas.microsoft.com/office/powerpoint/2010/main" val="15421436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 is our final dataset used to build our model. The yellow block is our variables. Among these, label is the variable that contains devices’ model based feature and the other variables are individual asset based features.</a:t>
            </a:r>
          </a:p>
        </p:txBody>
      </p:sp>
      <p:sp>
        <p:nvSpPr>
          <p:cNvPr id="4" name="Slide Number Placeholder 3"/>
          <p:cNvSpPr>
            <a:spLocks noGrp="1"/>
          </p:cNvSpPr>
          <p:nvPr>
            <p:ph type="sldNum" sz="quarter" idx="10"/>
          </p:nvPr>
        </p:nvSpPr>
        <p:spPr/>
        <p:txBody>
          <a:bodyPr/>
          <a:lstStyle/>
          <a:p>
            <a:fld id="{EF4DD8E6-BDC4-4077-907D-A8D1D650EF2D}" type="slidenum">
              <a:rPr lang="en-US" smtClean="0"/>
              <a:t>9</a:t>
            </a:fld>
            <a:endParaRPr lang="en-US"/>
          </a:p>
        </p:txBody>
      </p:sp>
    </p:spTree>
    <p:extLst>
      <p:ext uri="{BB962C8B-B14F-4D97-AF65-F5344CB8AC3E}">
        <p14:creationId xmlns:p14="http://schemas.microsoft.com/office/powerpoint/2010/main" val="2958510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D98BD89-81D7-DB43-81C4-3C0F40E1DDDD}" type="datetimeFigureOut">
              <a:rPr lang="en-US" smtClean="0"/>
              <a:t>5/31/18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5166B-FD41-2744-BB69-D8B8E5680F94}" type="slidenum">
              <a:rPr lang="en-US" smtClean="0"/>
              <a:t>‹#›</a:t>
            </a:fld>
            <a:endParaRPr lang="en-US"/>
          </a:p>
        </p:txBody>
      </p:sp>
    </p:spTree>
    <p:extLst>
      <p:ext uri="{BB962C8B-B14F-4D97-AF65-F5344CB8AC3E}">
        <p14:creationId xmlns:p14="http://schemas.microsoft.com/office/powerpoint/2010/main" val="1580960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D98BD89-81D7-DB43-81C4-3C0F40E1DDDD}" type="datetimeFigureOut">
              <a:rPr lang="en-US" smtClean="0"/>
              <a:t>5/31/18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5166B-FD41-2744-BB69-D8B8E5680F94}" type="slidenum">
              <a:rPr lang="en-US" smtClean="0"/>
              <a:t>‹#›</a:t>
            </a:fld>
            <a:endParaRPr lang="en-US"/>
          </a:p>
        </p:txBody>
      </p:sp>
    </p:spTree>
    <p:extLst>
      <p:ext uri="{BB962C8B-B14F-4D97-AF65-F5344CB8AC3E}">
        <p14:creationId xmlns:p14="http://schemas.microsoft.com/office/powerpoint/2010/main" val="239208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D98BD89-81D7-DB43-81C4-3C0F40E1DDDD}" type="datetimeFigureOut">
              <a:rPr lang="en-US" smtClean="0"/>
              <a:t>5/31/18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5166B-FD41-2744-BB69-D8B8E5680F94}" type="slidenum">
              <a:rPr lang="en-US" smtClean="0"/>
              <a:t>‹#›</a:t>
            </a:fld>
            <a:endParaRPr lang="en-US"/>
          </a:p>
        </p:txBody>
      </p:sp>
    </p:spTree>
    <p:extLst>
      <p:ext uri="{BB962C8B-B14F-4D97-AF65-F5344CB8AC3E}">
        <p14:creationId xmlns:p14="http://schemas.microsoft.com/office/powerpoint/2010/main" val="295082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D98BD89-81D7-DB43-81C4-3C0F40E1DDDD}" type="datetimeFigureOut">
              <a:rPr lang="en-US" smtClean="0"/>
              <a:t>5/31/18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5166B-FD41-2744-BB69-D8B8E5680F94}" type="slidenum">
              <a:rPr lang="en-US" smtClean="0"/>
              <a:t>‹#›</a:t>
            </a:fld>
            <a:endParaRPr lang="en-US"/>
          </a:p>
        </p:txBody>
      </p:sp>
    </p:spTree>
    <p:extLst>
      <p:ext uri="{BB962C8B-B14F-4D97-AF65-F5344CB8AC3E}">
        <p14:creationId xmlns:p14="http://schemas.microsoft.com/office/powerpoint/2010/main" val="2008494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98BD89-81D7-DB43-81C4-3C0F40E1DDDD}" type="datetimeFigureOut">
              <a:rPr lang="en-US" smtClean="0"/>
              <a:t>5/31/18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5166B-FD41-2744-BB69-D8B8E5680F94}" type="slidenum">
              <a:rPr lang="en-US" smtClean="0"/>
              <a:t>‹#›</a:t>
            </a:fld>
            <a:endParaRPr lang="en-US"/>
          </a:p>
        </p:txBody>
      </p:sp>
    </p:spTree>
    <p:extLst>
      <p:ext uri="{BB962C8B-B14F-4D97-AF65-F5344CB8AC3E}">
        <p14:creationId xmlns:p14="http://schemas.microsoft.com/office/powerpoint/2010/main" val="475799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D98BD89-81D7-DB43-81C4-3C0F40E1DDDD}" type="datetimeFigureOut">
              <a:rPr lang="en-US" smtClean="0"/>
              <a:t>5/31/18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55166B-FD41-2744-BB69-D8B8E5680F94}" type="slidenum">
              <a:rPr lang="en-US" smtClean="0"/>
              <a:t>‹#›</a:t>
            </a:fld>
            <a:endParaRPr lang="en-US"/>
          </a:p>
        </p:txBody>
      </p:sp>
    </p:spTree>
    <p:extLst>
      <p:ext uri="{BB962C8B-B14F-4D97-AF65-F5344CB8AC3E}">
        <p14:creationId xmlns:p14="http://schemas.microsoft.com/office/powerpoint/2010/main" val="1676376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D98BD89-81D7-DB43-81C4-3C0F40E1DDDD}" type="datetimeFigureOut">
              <a:rPr lang="en-US" smtClean="0"/>
              <a:t>5/31/18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55166B-FD41-2744-BB69-D8B8E5680F94}" type="slidenum">
              <a:rPr lang="en-US" smtClean="0"/>
              <a:t>‹#›</a:t>
            </a:fld>
            <a:endParaRPr lang="en-US"/>
          </a:p>
        </p:txBody>
      </p:sp>
    </p:spTree>
    <p:extLst>
      <p:ext uri="{BB962C8B-B14F-4D97-AF65-F5344CB8AC3E}">
        <p14:creationId xmlns:p14="http://schemas.microsoft.com/office/powerpoint/2010/main" val="2029752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D98BD89-81D7-DB43-81C4-3C0F40E1DDDD}" type="datetimeFigureOut">
              <a:rPr lang="en-US" smtClean="0"/>
              <a:t>5/31/18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55166B-FD41-2744-BB69-D8B8E5680F94}" type="slidenum">
              <a:rPr lang="en-US" smtClean="0"/>
              <a:t>‹#›</a:t>
            </a:fld>
            <a:endParaRPr lang="en-US"/>
          </a:p>
        </p:txBody>
      </p:sp>
    </p:spTree>
    <p:extLst>
      <p:ext uri="{BB962C8B-B14F-4D97-AF65-F5344CB8AC3E}">
        <p14:creationId xmlns:p14="http://schemas.microsoft.com/office/powerpoint/2010/main" val="1280770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98BD89-81D7-DB43-81C4-3C0F40E1DDDD}" type="datetimeFigureOut">
              <a:rPr lang="en-US" smtClean="0"/>
              <a:t>5/31/18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55166B-FD41-2744-BB69-D8B8E5680F94}" type="slidenum">
              <a:rPr lang="en-US" smtClean="0"/>
              <a:t>‹#›</a:t>
            </a:fld>
            <a:endParaRPr lang="en-US"/>
          </a:p>
        </p:txBody>
      </p:sp>
    </p:spTree>
    <p:extLst>
      <p:ext uri="{BB962C8B-B14F-4D97-AF65-F5344CB8AC3E}">
        <p14:creationId xmlns:p14="http://schemas.microsoft.com/office/powerpoint/2010/main" val="1678426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98BD89-81D7-DB43-81C4-3C0F40E1DDDD}" type="datetimeFigureOut">
              <a:rPr lang="en-US" smtClean="0"/>
              <a:t>5/31/18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55166B-FD41-2744-BB69-D8B8E5680F94}" type="slidenum">
              <a:rPr lang="en-US" smtClean="0"/>
              <a:t>‹#›</a:t>
            </a:fld>
            <a:endParaRPr lang="en-US"/>
          </a:p>
        </p:txBody>
      </p:sp>
    </p:spTree>
    <p:extLst>
      <p:ext uri="{BB962C8B-B14F-4D97-AF65-F5344CB8AC3E}">
        <p14:creationId xmlns:p14="http://schemas.microsoft.com/office/powerpoint/2010/main" val="2115877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98BD89-81D7-DB43-81C4-3C0F40E1DDDD}" type="datetimeFigureOut">
              <a:rPr lang="en-US" smtClean="0"/>
              <a:t>5/31/18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55166B-FD41-2744-BB69-D8B8E5680F94}" type="slidenum">
              <a:rPr lang="en-US" smtClean="0"/>
              <a:t>‹#›</a:t>
            </a:fld>
            <a:endParaRPr lang="en-US"/>
          </a:p>
        </p:txBody>
      </p:sp>
    </p:spTree>
    <p:extLst>
      <p:ext uri="{BB962C8B-B14F-4D97-AF65-F5344CB8AC3E}">
        <p14:creationId xmlns:p14="http://schemas.microsoft.com/office/powerpoint/2010/main" val="136475944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98BD89-81D7-DB43-81C4-3C0F40E1DDDD}" type="datetimeFigureOut">
              <a:rPr lang="en-US" smtClean="0"/>
              <a:t>5/31/18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55166B-FD41-2744-BB69-D8B8E5680F94}" type="slidenum">
              <a:rPr lang="en-US" smtClean="0"/>
              <a:t>‹#›</a:t>
            </a:fld>
            <a:endParaRPr lang="en-US"/>
          </a:p>
        </p:txBody>
      </p:sp>
    </p:spTree>
    <p:extLst>
      <p:ext uri="{BB962C8B-B14F-4D97-AF65-F5344CB8AC3E}">
        <p14:creationId xmlns:p14="http://schemas.microsoft.com/office/powerpoint/2010/main" val="5592294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5.png"/><Relationship Id="rId6"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diagramData" Target="../diagrams/data1.xml"/><Relationship Id="rId6" Type="http://schemas.openxmlformats.org/officeDocument/2006/relationships/diagramLayout" Target="../diagrams/layout1.xml"/><Relationship Id="rId7" Type="http://schemas.openxmlformats.org/officeDocument/2006/relationships/diagramQuickStyle" Target="../diagrams/quickStyle1.xml"/><Relationship Id="rId8" Type="http://schemas.openxmlformats.org/officeDocument/2006/relationships/diagramColors" Target="../diagrams/colors1.xml"/><Relationship Id="rId9"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1" Type="http://schemas.openxmlformats.org/officeDocument/2006/relationships/diagramLayout" Target="../diagrams/layout3.xml"/><Relationship Id="rId12" Type="http://schemas.openxmlformats.org/officeDocument/2006/relationships/diagramQuickStyle" Target="../diagrams/quickStyle3.xml"/><Relationship Id="rId13" Type="http://schemas.openxmlformats.org/officeDocument/2006/relationships/diagramColors" Target="../diagrams/colors3.xml"/><Relationship Id="rId14" Type="http://schemas.microsoft.com/office/2007/relationships/diagramDrawing" Target="../diagrams/drawing3.xml"/><Relationship Id="rId15" Type="http://schemas.openxmlformats.org/officeDocument/2006/relationships/diagramData" Target="../diagrams/data4.xml"/><Relationship Id="rId16" Type="http://schemas.openxmlformats.org/officeDocument/2006/relationships/diagramLayout" Target="../diagrams/layout4.xml"/><Relationship Id="rId17" Type="http://schemas.openxmlformats.org/officeDocument/2006/relationships/diagramQuickStyle" Target="../diagrams/quickStyle4.xml"/><Relationship Id="rId18" Type="http://schemas.openxmlformats.org/officeDocument/2006/relationships/diagramColors" Target="../diagrams/colors4.xml"/><Relationship Id="rId19" Type="http://schemas.microsoft.com/office/2007/relationships/diagramDrawing" Target="../diagrams/drawing4.xml"/><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diagramData" Target="../diagrams/data2.xml"/><Relationship Id="rId6" Type="http://schemas.openxmlformats.org/officeDocument/2006/relationships/diagramLayout" Target="../diagrams/layout2.xml"/><Relationship Id="rId7" Type="http://schemas.openxmlformats.org/officeDocument/2006/relationships/diagramQuickStyle" Target="../diagrams/quickStyle2.xml"/><Relationship Id="rId8" Type="http://schemas.openxmlformats.org/officeDocument/2006/relationships/diagramColors" Target="../diagrams/colors2.xml"/><Relationship Id="rId9" Type="http://schemas.microsoft.com/office/2007/relationships/diagramDrawing" Target="../diagrams/drawing2.xml"/><Relationship Id="rId10" Type="http://schemas.openxmlformats.org/officeDocument/2006/relationships/diagramData" Target="../diagrams/data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1.png"/><Relationship Id="rId6"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png"/><Relationship Id="rId5"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60645" y="1571457"/>
            <a:ext cx="7207964" cy="2076669"/>
          </a:xfrm>
        </p:spPr>
        <p:txBody>
          <a:bodyPr>
            <a:normAutofit fontScale="90000"/>
          </a:bodyPr>
          <a:lstStyle/>
          <a:p>
            <a:r>
              <a:rPr lang="en-US" sz="4000" b="1" dirty="0">
                <a:latin typeface="Times New Roman" charset="0"/>
                <a:ea typeface="Times New Roman" charset="0"/>
                <a:cs typeface="Times New Roman" charset="0"/>
              </a:rPr>
              <a:t>Time to Failure Prediction</a:t>
            </a:r>
            <a:r>
              <a:rPr lang="en-US" sz="3200" dirty="0">
                <a:latin typeface="Times New Roman" charset="0"/>
                <a:ea typeface="Times New Roman" charset="0"/>
                <a:cs typeface="Times New Roman" charset="0"/>
              </a:rPr>
              <a:t/>
            </a:r>
            <a:br>
              <a:rPr lang="en-US" sz="3200" dirty="0">
                <a:latin typeface="Times New Roman" charset="0"/>
                <a:ea typeface="Times New Roman" charset="0"/>
                <a:cs typeface="Times New Roman" charset="0"/>
              </a:rPr>
            </a:br>
            <a:r>
              <a:rPr lang="en-US" sz="3200" dirty="0">
                <a:latin typeface="Times New Roman" charset="0"/>
                <a:ea typeface="Times New Roman" charset="0"/>
                <a:cs typeface="Times New Roman" charset="0"/>
              </a:rPr>
              <a:t/>
            </a:r>
            <a:br>
              <a:rPr lang="en-US" sz="3200" dirty="0">
                <a:latin typeface="Times New Roman" charset="0"/>
                <a:ea typeface="Times New Roman" charset="0"/>
                <a:cs typeface="Times New Roman" charset="0"/>
              </a:rPr>
            </a:br>
            <a:r>
              <a:rPr lang="en-US" sz="3200" b="1" dirty="0">
                <a:latin typeface="Times New Roman" charset="0"/>
                <a:ea typeface="Times New Roman" charset="0"/>
                <a:cs typeface="Times New Roman" charset="0"/>
              </a:rPr>
              <a:t>Group P6A</a:t>
            </a:r>
            <a:br>
              <a:rPr lang="en-US" sz="3200" b="1" dirty="0">
                <a:latin typeface="Times New Roman" charset="0"/>
                <a:ea typeface="Times New Roman" charset="0"/>
                <a:cs typeface="Times New Roman" charset="0"/>
              </a:rPr>
            </a:br>
            <a:r>
              <a:rPr lang="en-US" sz="3200" dirty="0">
                <a:latin typeface="Times New Roman" charset="0"/>
                <a:ea typeface="Times New Roman" charset="0"/>
                <a:cs typeface="Times New Roman" charset="0"/>
              </a:rPr>
              <a:t/>
            </a:r>
            <a:br>
              <a:rPr lang="en-US" sz="3200" dirty="0">
                <a:latin typeface="Times New Roman" charset="0"/>
                <a:ea typeface="Times New Roman" charset="0"/>
                <a:cs typeface="Times New Roman" charset="0"/>
              </a:rPr>
            </a:br>
            <a:endParaRPr lang="en-US" sz="2800" dirty="0">
              <a:effectLst/>
              <a:latin typeface="Times New Roman" charset="0"/>
              <a:ea typeface="Times New Roman" charset="0"/>
              <a:cs typeface="Times New Roman"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951" y="-345699"/>
            <a:ext cx="2222694" cy="2222694"/>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63944" y="409460"/>
            <a:ext cx="2179714" cy="712375"/>
          </a:xfrm>
          <a:prstGeom prst="rect">
            <a:avLst/>
          </a:prstGeom>
        </p:spPr>
      </p:pic>
      <p:sp>
        <p:nvSpPr>
          <p:cNvPr id="3" name="TextBox 2"/>
          <p:cNvSpPr txBox="1"/>
          <p:nvPr/>
        </p:nvSpPr>
        <p:spPr>
          <a:xfrm>
            <a:off x="5036911" y="3413632"/>
            <a:ext cx="3666837" cy="1785104"/>
          </a:xfrm>
          <a:prstGeom prst="rect">
            <a:avLst/>
          </a:prstGeom>
          <a:noFill/>
        </p:spPr>
        <p:txBody>
          <a:bodyPr wrap="square" rtlCol="0">
            <a:spAutoFit/>
          </a:bodyPr>
          <a:lstStyle/>
          <a:p>
            <a:r>
              <a:rPr lang="en-US" sz="2200" b="1" dirty="0" err="1">
                <a:solidFill>
                  <a:schemeClr val="bg1">
                    <a:lumMod val="50000"/>
                  </a:schemeClr>
                </a:solidFill>
                <a:latin typeface="Times New Roman" panose="02020603050405020304" pitchFamily="18" charset="0"/>
                <a:cs typeface="Times New Roman" panose="02020603050405020304" pitchFamily="18" charset="0"/>
              </a:rPr>
              <a:t>Shengxin</a:t>
            </a:r>
            <a:r>
              <a:rPr lang="en-US" sz="2200" b="1" dirty="0">
                <a:solidFill>
                  <a:schemeClr val="bg1">
                    <a:lumMod val="50000"/>
                  </a:schemeClr>
                </a:solidFill>
                <a:latin typeface="Times New Roman" panose="02020603050405020304" pitchFamily="18" charset="0"/>
                <a:cs typeface="Times New Roman" panose="02020603050405020304" pitchFamily="18" charset="0"/>
              </a:rPr>
              <a:t> (Christine) Ding</a:t>
            </a:r>
          </a:p>
          <a:p>
            <a:r>
              <a:rPr lang="en-US" sz="2200" b="1" dirty="0" err="1">
                <a:solidFill>
                  <a:schemeClr val="bg1">
                    <a:lumMod val="50000"/>
                  </a:schemeClr>
                </a:solidFill>
                <a:latin typeface="Times New Roman" panose="02020603050405020304" pitchFamily="18" charset="0"/>
                <a:cs typeface="Times New Roman" panose="02020603050405020304" pitchFamily="18" charset="0"/>
              </a:rPr>
              <a:t>Jishi</a:t>
            </a:r>
            <a:r>
              <a:rPr lang="en-US" sz="2200" b="1" dirty="0">
                <a:solidFill>
                  <a:schemeClr val="bg1">
                    <a:lumMod val="50000"/>
                  </a:schemeClr>
                </a:solidFill>
                <a:latin typeface="Times New Roman" panose="02020603050405020304" pitchFamily="18" charset="0"/>
                <a:cs typeface="Times New Roman" panose="02020603050405020304" pitchFamily="18" charset="0"/>
              </a:rPr>
              <a:t> Liu</a:t>
            </a:r>
          </a:p>
          <a:p>
            <a:r>
              <a:rPr lang="en-US" sz="2200" b="1" dirty="0" err="1">
                <a:solidFill>
                  <a:schemeClr val="bg1">
                    <a:lumMod val="50000"/>
                  </a:schemeClr>
                </a:solidFill>
                <a:latin typeface="Times New Roman" panose="02020603050405020304" pitchFamily="18" charset="0"/>
                <a:cs typeface="Times New Roman" panose="02020603050405020304" pitchFamily="18" charset="0"/>
              </a:rPr>
              <a:t>Bofu</a:t>
            </a:r>
            <a:r>
              <a:rPr lang="en-US" sz="2200" b="1" dirty="0">
                <a:solidFill>
                  <a:schemeClr val="bg1">
                    <a:lumMod val="50000"/>
                  </a:schemeClr>
                </a:solidFill>
                <a:latin typeface="Times New Roman" panose="02020603050405020304" pitchFamily="18" charset="0"/>
                <a:cs typeface="Times New Roman" panose="02020603050405020304" pitchFamily="18" charset="0"/>
              </a:rPr>
              <a:t> Zhang</a:t>
            </a:r>
          </a:p>
          <a:p>
            <a:r>
              <a:rPr lang="en-US" sz="2200" b="1" dirty="0">
                <a:solidFill>
                  <a:schemeClr val="bg1">
                    <a:lumMod val="50000"/>
                  </a:schemeClr>
                </a:solidFill>
                <a:latin typeface="Times New Roman" panose="02020603050405020304" pitchFamily="18" charset="0"/>
                <a:cs typeface="Times New Roman" panose="02020603050405020304" pitchFamily="18" charset="0"/>
              </a:rPr>
              <a:t>Ting Zhang</a:t>
            </a:r>
          </a:p>
          <a:p>
            <a:r>
              <a:rPr lang="en-US" sz="2200" b="1" dirty="0" err="1">
                <a:solidFill>
                  <a:schemeClr val="bg1">
                    <a:lumMod val="50000"/>
                  </a:schemeClr>
                </a:solidFill>
                <a:latin typeface="Times New Roman" panose="02020603050405020304" pitchFamily="18" charset="0"/>
                <a:cs typeface="Times New Roman" panose="02020603050405020304" pitchFamily="18" charset="0"/>
              </a:rPr>
              <a:t>Xiyu</a:t>
            </a:r>
            <a:r>
              <a:rPr lang="en-US" sz="2200" b="1" dirty="0">
                <a:solidFill>
                  <a:schemeClr val="bg1">
                    <a:lumMod val="50000"/>
                  </a:schemeClr>
                </a:solidFill>
                <a:latin typeface="Times New Roman" panose="02020603050405020304" pitchFamily="18" charset="0"/>
                <a:cs typeface="Times New Roman" panose="02020603050405020304" pitchFamily="18" charset="0"/>
              </a:rPr>
              <a:t> (Tracy) Zhang</a:t>
            </a:r>
          </a:p>
        </p:txBody>
      </p:sp>
    </p:spTree>
    <p:extLst>
      <p:ext uri="{BB962C8B-B14F-4D97-AF65-F5344CB8AC3E}">
        <p14:creationId xmlns:p14="http://schemas.microsoft.com/office/powerpoint/2010/main" val="387824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39885" y="340950"/>
            <a:ext cx="5160387" cy="646331"/>
          </a:xfrm>
          <a:prstGeom prst="rect">
            <a:avLst/>
          </a:prstGeom>
        </p:spPr>
        <p:txBody>
          <a:bodyPr wrap="none">
            <a:spAutoFit/>
          </a:bodyPr>
          <a:lstStyle/>
          <a:p>
            <a:r>
              <a:rPr lang="en-US" sz="3600" b="1" dirty="0">
                <a:latin typeface="Times New Roman" charset="0"/>
              </a:rPr>
              <a:t>Final Dataset – Statistics</a:t>
            </a:r>
            <a:endParaRPr lang="en-US" sz="3600" dirty="0">
              <a:effectLst/>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7951" y="-345699"/>
            <a:ext cx="1623902" cy="1623902"/>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12198" y="248678"/>
            <a:ext cx="1331459" cy="43514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143" y="1006763"/>
            <a:ext cx="2867420" cy="5418581"/>
          </a:xfrm>
          <a:prstGeom prst="rect">
            <a:avLst/>
          </a:prstGeom>
        </p:spPr>
      </p:pic>
      <p:pic>
        <p:nvPicPr>
          <p:cNvPr id="8" name="Picture 7"/>
          <p:cNvPicPr>
            <a:picLocks noChangeAspect="1"/>
          </p:cNvPicPr>
          <p:nvPr/>
        </p:nvPicPr>
        <p:blipFill rotWithShape="1">
          <a:blip r:embed="rId5">
            <a:extLst>
              <a:ext uri="{28A0092B-C50C-407E-A947-70E740481C1C}">
                <a14:useLocalDpi xmlns:a14="http://schemas.microsoft.com/office/drawing/2010/main" val="0"/>
              </a:ext>
            </a:extLst>
          </a:blip>
          <a:srcRect t="1016"/>
          <a:stretch/>
        </p:blipFill>
        <p:spPr>
          <a:xfrm>
            <a:off x="3441426" y="1062182"/>
            <a:ext cx="2675830" cy="5403272"/>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336655" y="1075305"/>
            <a:ext cx="2527744" cy="5390149"/>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81062" y="1062182"/>
            <a:ext cx="2891787" cy="5362472"/>
          </a:xfrm>
          <a:prstGeom prst="rect">
            <a:avLst/>
          </a:prstGeom>
        </p:spPr>
      </p:pic>
    </p:spTree>
    <p:extLst>
      <p:ext uri="{BB962C8B-B14F-4D97-AF65-F5344CB8AC3E}">
        <p14:creationId xmlns:p14="http://schemas.microsoft.com/office/powerpoint/2010/main" val="9399937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951" y="-345699"/>
            <a:ext cx="1623902" cy="1623902"/>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96925" y="269414"/>
            <a:ext cx="1331459" cy="435148"/>
          </a:xfrm>
          <a:prstGeom prst="rect">
            <a:avLst/>
          </a:prstGeom>
        </p:spPr>
      </p:pic>
      <p:sp>
        <p:nvSpPr>
          <p:cNvPr id="9" name="Rectangle 8"/>
          <p:cNvSpPr/>
          <p:nvPr/>
        </p:nvSpPr>
        <p:spPr>
          <a:xfrm>
            <a:off x="2864589" y="549527"/>
            <a:ext cx="6729599" cy="646331"/>
          </a:xfrm>
          <a:prstGeom prst="rect">
            <a:avLst/>
          </a:prstGeom>
        </p:spPr>
        <p:txBody>
          <a:bodyPr wrap="none">
            <a:spAutoFit/>
          </a:bodyPr>
          <a:lstStyle/>
          <a:p>
            <a:pPr algn="ctr"/>
            <a:r>
              <a:rPr lang="en-US" sz="3600" b="1" dirty="0">
                <a:latin typeface="Times New Roman" charset="0"/>
              </a:rPr>
              <a:t>Introduction to Survival Analysis</a:t>
            </a:r>
            <a:endParaRPr lang="en-US" sz="3600" dirty="0">
              <a:effectLst/>
            </a:endParaRPr>
          </a:p>
        </p:txBody>
      </p:sp>
      <p:sp>
        <p:nvSpPr>
          <p:cNvPr id="20" name="Rectangle 19"/>
          <p:cNvSpPr/>
          <p:nvPr/>
        </p:nvSpPr>
        <p:spPr>
          <a:xfrm>
            <a:off x="950638" y="1444213"/>
            <a:ext cx="10689111" cy="1200329"/>
          </a:xfrm>
          <a:prstGeom prst="rect">
            <a:avLst/>
          </a:prstGeom>
        </p:spPr>
        <p:txBody>
          <a:bodyPr wrap="square">
            <a:spAutoFit/>
          </a:bodyPr>
          <a:lstStyle/>
          <a:p>
            <a:r>
              <a:rPr lang="en-US" altLang="en-US" sz="2400" b="1" dirty="0">
                <a:solidFill>
                  <a:schemeClr val="accent1">
                    <a:lumMod val="75000"/>
                  </a:schemeClr>
                </a:solidFill>
              </a:rPr>
              <a:t>Statistical methods </a:t>
            </a:r>
            <a:r>
              <a:rPr lang="en-US" altLang="en-US" sz="2400" b="1" dirty="0">
                <a:solidFill>
                  <a:schemeClr val="accent1">
                    <a:lumMod val="75000"/>
                  </a:schemeClr>
                </a:solidFill>
                <a:latin typeface="Times New Roman" panose="02020603050405020304" pitchFamily="18" charset="0"/>
                <a:cs typeface="Times New Roman" panose="02020603050405020304" pitchFamily="18" charset="0"/>
              </a:rPr>
              <a:t>for</a:t>
            </a:r>
            <a:r>
              <a:rPr lang="en-US" altLang="en-US" sz="2400" b="1" dirty="0">
                <a:solidFill>
                  <a:schemeClr val="accent1">
                    <a:lumMod val="75000"/>
                  </a:schemeClr>
                </a:solidFill>
              </a:rPr>
              <a:t> analyzing longitudinal data on the occurrence of events</a:t>
            </a:r>
          </a:p>
          <a:p>
            <a:endParaRPr lang="en-US" altLang="en-US" sz="2400" b="1" dirty="0">
              <a:solidFill>
                <a:schemeClr val="accent1">
                  <a:lumMod val="75000"/>
                </a:schemeClr>
              </a:solidFill>
            </a:endParaRPr>
          </a:p>
          <a:p>
            <a:endParaRPr lang="en-US" altLang="en-US" sz="2400" b="1" dirty="0">
              <a:solidFill>
                <a:schemeClr val="accent1">
                  <a:lumMod val="75000"/>
                </a:schemeClr>
              </a:solidFill>
            </a:endParaRPr>
          </a:p>
        </p:txBody>
      </p:sp>
      <p:sp>
        <p:nvSpPr>
          <p:cNvPr id="21" name="Rectangle 20"/>
          <p:cNvSpPr/>
          <p:nvPr/>
        </p:nvSpPr>
        <p:spPr>
          <a:xfrm>
            <a:off x="490052" y="3176963"/>
            <a:ext cx="11173628" cy="2308324"/>
          </a:xfrm>
          <a:prstGeom prst="rect">
            <a:avLst/>
          </a:prstGeom>
        </p:spPr>
        <p:txBody>
          <a:bodyPr wrap="square">
            <a:spAutoFit/>
          </a:bodyPr>
          <a:lstStyle/>
          <a:p>
            <a:pPr marL="742950" lvl="1" indent="-285750">
              <a:lnSpc>
                <a:spcPct val="90000"/>
              </a:lnSpc>
              <a:buFont typeface="Wingdings" panose="05000000000000000000" pitchFamily="2" charset="2"/>
              <a:buChar char="v"/>
            </a:pPr>
            <a:r>
              <a:rPr lang="en-US" altLang="en-US" sz="2000" b="1" dirty="0">
                <a:latin typeface="Times New Roman" panose="02020603050405020304" pitchFamily="18" charset="0"/>
                <a:cs typeface="Times New Roman" panose="02020603050405020304" pitchFamily="18" charset="0"/>
              </a:rPr>
              <a:t>Estimate time-to-event for a group of individuals</a:t>
            </a:r>
            <a:endParaRPr lang="en-US" altLang="en-US" sz="2000" dirty="0">
              <a:latin typeface="Times New Roman" panose="02020603050405020304" pitchFamily="18" charset="0"/>
              <a:cs typeface="Times New Roman" panose="02020603050405020304" pitchFamily="18" charset="0"/>
            </a:endParaRPr>
          </a:p>
          <a:p>
            <a:pPr lvl="1">
              <a:lnSpc>
                <a:spcPct val="90000"/>
              </a:lnSpc>
            </a:pP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Eg</a:t>
            </a:r>
            <a:r>
              <a:rPr lang="en-US" altLang="en-US" sz="2000" dirty="0">
                <a:latin typeface="Times New Roman" panose="02020603050405020304" pitchFamily="18" charset="0"/>
                <a:cs typeface="Times New Roman" panose="02020603050405020304" pitchFamily="18" charset="0"/>
              </a:rPr>
              <a:t>. time until second heart-attack for a group of MI patients</a:t>
            </a:r>
          </a:p>
          <a:p>
            <a:pPr marL="742950" lvl="1" indent="-285750">
              <a:lnSpc>
                <a:spcPct val="90000"/>
              </a:lnSpc>
              <a:buFont typeface="Wingdings" panose="05000000000000000000" pitchFamily="2" charset="2"/>
              <a:buChar char="v"/>
            </a:pPr>
            <a:endParaRPr lang="en-US" altLang="en-US" sz="2000" dirty="0">
              <a:latin typeface="Times New Roman" panose="02020603050405020304" pitchFamily="18" charset="0"/>
              <a:cs typeface="Times New Roman" panose="02020603050405020304" pitchFamily="18" charset="0"/>
            </a:endParaRPr>
          </a:p>
          <a:p>
            <a:pPr marL="742950" lvl="1" indent="-285750">
              <a:lnSpc>
                <a:spcPct val="90000"/>
              </a:lnSpc>
              <a:buFont typeface="Wingdings" panose="05000000000000000000" pitchFamily="2" charset="2"/>
              <a:buChar char="v"/>
            </a:pPr>
            <a:r>
              <a:rPr lang="en-US" altLang="en-US" sz="2000" b="1" dirty="0">
                <a:latin typeface="Times New Roman" panose="02020603050405020304" pitchFamily="18" charset="0"/>
                <a:cs typeface="Times New Roman" panose="02020603050405020304" pitchFamily="18" charset="0"/>
              </a:rPr>
              <a:t>To compare time-to-event between two or more groups</a:t>
            </a:r>
            <a:endParaRPr lang="en-US" altLang="en-US" sz="2000" dirty="0">
              <a:latin typeface="Times New Roman" panose="02020603050405020304" pitchFamily="18" charset="0"/>
              <a:cs typeface="Times New Roman" panose="02020603050405020304" pitchFamily="18" charset="0"/>
            </a:endParaRPr>
          </a:p>
          <a:p>
            <a:pPr lvl="1">
              <a:lnSpc>
                <a:spcPct val="90000"/>
              </a:lnSpc>
            </a:pP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Eg</a:t>
            </a:r>
            <a:r>
              <a:rPr lang="en-US" altLang="en-US" sz="2000" dirty="0">
                <a:latin typeface="Times New Roman" panose="02020603050405020304" pitchFamily="18" charset="0"/>
                <a:cs typeface="Times New Roman" panose="02020603050405020304" pitchFamily="18" charset="0"/>
              </a:rPr>
              <a:t>. treated vs. placebo MI patients in a randomized controlled trial</a:t>
            </a:r>
          </a:p>
          <a:p>
            <a:pPr marL="742950" lvl="1" indent="-285750">
              <a:lnSpc>
                <a:spcPct val="90000"/>
              </a:lnSpc>
              <a:buFont typeface="Wingdings" panose="05000000000000000000" pitchFamily="2" charset="2"/>
              <a:buChar char="v"/>
            </a:pPr>
            <a:endParaRPr lang="en-US" altLang="en-US" sz="2000" dirty="0">
              <a:latin typeface="Times New Roman" panose="02020603050405020304" pitchFamily="18" charset="0"/>
              <a:cs typeface="Times New Roman" panose="02020603050405020304" pitchFamily="18" charset="0"/>
            </a:endParaRPr>
          </a:p>
          <a:p>
            <a:pPr marL="742950" lvl="1" indent="-285750">
              <a:lnSpc>
                <a:spcPct val="90000"/>
              </a:lnSpc>
              <a:buFont typeface="Wingdings" panose="05000000000000000000" pitchFamily="2" charset="2"/>
              <a:buChar char="v"/>
            </a:pPr>
            <a:r>
              <a:rPr lang="en-US" altLang="en-US" sz="2000" b="1" dirty="0">
                <a:latin typeface="Times New Roman" panose="02020603050405020304" pitchFamily="18" charset="0"/>
                <a:cs typeface="Times New Roman" panose="02020603050405020304" pitchFamily="18" charset="0"/>
              </a:rPr>
              <a:t>To assess the relationship of co-variables to time-to-event</a:t>
            </a:r>
          </a:p>
          <a:p>
            <a:pPr lvl="1">
              <a:lnSpc>
                <a:spcPct val="90000"/>
              </a:lnSpc>
            </a:pPr>
            <a:r>
              <a:rPr lang="en-US" altLang="en-US" sz="2000" b="1"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Eg</a:t>
            </a:r>
            <a:r>
              <a:rPr lang="en-US" altLang="en-US" sz="2000" dirty="0">
                <a:latin typeface="Times New Roman" panose="02020603050405020304" pitchFamily="18" charset="0"/>
                <a:cs typeface="Times New Roman" panose="02020603050405020304" pitchFamily="18" charset="0"/>
              </a:rPr>
              <a:t>. does weight, insulin resistance, or cholesterol influence survival time of MI patients?</a:t>
            </a:r>
          </a:p>
        </p:txBody>
      </p:sp>
      <p:sp>
        <p:nvSpPr>
          <p:cNvPr id="22" name="TextBox 21"/>
          <p:cNvSpPr txBox="1"/>
          <p:nvPr/>
        </p:nvSpPr>
        <p:spPr>
          <a:xfrm>
            <a:off x="949902" y="1998211"/>
            <a:ext cx="10253928" cy="646331"/>
          </a:xfrm>
          <a:prstGeom prst="rect">
            <a:avLst/>
          </a:prstGeom>
          <a:noFill/>
        </p:spPr>
        <p:txBody>
          <a:bodyPr wrap="square" rtlCol="0">
            <a:spAutoFit/>
          </a:bodyPr>
          <a:lstStyle/>
          <a:p>
            <a:r>
              <a:rPr lang="en-US" altLang="en-US" i="1" dirty="0">
                <a:latin typeface="Times New Roman" panose="02020603050405020304" pitchFamily="18" charset="0"/>
                <a:cs typeface="Times New Roman" panose="02020603050405020304" pitchFamily="18" charset="0"/>
              </a:rPr>
              <a:t>Events may include death, injury, onset of illness, recovery from illness (binary variables) or transition above or below the clinical threshold of a meaningful continuous variable</a:t>
            </a:r>
            <a:endParaRPr lang="en-US" i="1" dirty="0">
              <a:latin typeface="Times New Roman" panose="02020603050405020304" pitchFamily="18" charset="0"/>
              <a:cs typeface="Times New Roman" panose="02020603050405020304" pitchFamily="18" charset="0"/>
            </a:endParaRPr>
          </a:p>
        </p:txBody>
      </p:sp>
      <p:pic>
        <p:nvPicPr>
          <p:cNvPr id="1026" name="Picture 2" descr="âmedicalâçå¾çæç´¢ç»æ"/>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03088" y="2999365"/>
            <a:ext cx="2647950" cy="1724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6237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951" y="-345699"/>
            <a:ext cx="1623902" cy="1623902"/>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96925" y="269414"/>
            <a:ext cx="1331459" cy="435148"/>
          </a:xfrm>
          <a:prstGeom prst="rect">
            <a:avLst/>
          </a:prstGeom>
        </p:spPr>
      </p:pic>
      <p:sp>
        <p:nvSpPr>
          <p:cNvPr id="4" name="Rectangle 3"/>
          <p:cNvSpPr/>
          <p:nvPr/>
        </p:nvSpPr>
        <p:spPr>
          <a:xfrm>
            <a:off x="1659073" y="792895"/>
            <a:ext cx="8965276" cy="646331"/>
          </a:xfrm>
          <a:prstGeom prst="rect">
            <a:avLst/>
          </a:prstGeom>
        </p:spPr>
        <p:txBody>
          <a:bodyPr wrap="none">
            <a:spAutoFit/>
          </a:bodyPr>
          <a:lstStyle/>
          <a:p>
            <a:pPr algn="ctr"/>
            <a:r>
              <a:rPr lang="en-US" sz="3600" b="1" dirty="0">
                <a:latin typeface="Times New Roman" charset="0"/>
              </a:rPr>
              <a:t>Introduction to Multivariate Cox Regression</a:t>
            </a:r>
            <a:endParaRPr lang="en-US" sz="3600" dirty="0">
              <a:effectLst/>
            </a:endParaRPr>
          </a:p>
        </p:txBody>
      </p:sp>
      <p:sp>
        <p:nvSpPr>
          <p:cNvPr id="2" name="Rectangle 1"/>
          <p:cNvSpPr/>
          <p:nvPr/>
        </p:nvSpPr>
        <p:spPr>
          <a:xfrm>
            <a:off x="664454" y="2737414"/>
            <a:ext cx="10991838" cy="2462213"/>
          </a:xfrm>
          <a:prstGeom prst="rect">
            <a:avLst/>
          </a:prstGeom>
        </p:spPr>
        <p:txBody>
          <a:bodyPr wrap="square">
            <a:spAutoFit/>
          </a:bodyPr>
          <a:lstStyle/>
          <a:p>
            <a:pPr marL="342900" indent="-342900">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The objective is to assess simultaneously the effect of several risk factors on survival time. It allows us to examine how specified factors influence the rate of a particular event happening (e.g., infection, death) at a particular point in time.</a:t>
            </a:r>
          </a:p>
          <a:p>
            <a:pPr marL="342900" indent="-342900">
              <a:buFont typeface="Wingdings" panose="05000000000000000000" pitchFamily="2" charset="2"/>
              <a:buChar char="v"/>
            </a:pPr>
            <a:endParaRPr lang="en-US" sz="22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The measure of effect is the hazard rate.</a:t>
            </a:r>
          </a:p>
          <a:p>
            <a:pPr marL="342900" indent="-342900">
              <a:buFont typeface="Wingdings" panose="05000000000000000000" pitchFamily="2" charset="2"/>
              <a:buChar char="v"/>
            </a:pPr>
            <a:endParaRPr lang="en-US" sz="22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Hazard rate: the risk of failure given that the participant has survived up to a specific time</a:t>
            </a:r>
          </a:p>
        </p:txBody>
      </p:sp>
      <p:sp>
        <p:nvSpPr>
          <p:cNvPr id="3" name="Rectangle 2"/>
          <p:cNvSpPr/>
          <p:nvPr/>
        </p:nvSpPr>
        <p:spPr>
          <a:xfrm>
            <a:off x="843467" y="1759096"/>
            <a:ext cx="11736459" cy="446276"/>
          </a:xfrm>
          <a:prstGeom prst="rect">
            <a:avLst/>
          </a:prstGeom>
        </p:spPr>
        <p:txBody>
          <a:bodyPr wrap="square">
            <a:spAutoFit/>
          </a:bodyPr>
          <a:lstStyle/>
          <a:p>
            <a:r>
              <a:rPr lang="en-US" sz="2300" b="1" dirty="0">
                <a:solidFill>
                  <a:schemeClr val="accent1">
                    <a:lumMod val="75000"/>
                  </a:schemeClr>
                </a:solidFill>
              </a:rPr>
              <a:t>The most popular techniques for survival analysis is Cox proportional hazards regression</a:t>
            </a:r>
          </a:p>
        </p:txBody>
      </p:sp>
    </p:spTree>
    <p:extLst>
      <p:ext uri="{BB962C8B-B14F-4D97-AF65-F5344CB8AC3E}">
        <p14:creationId xmlns:p14="http://schemas.microsoft.com/office/powerpoint/2010/main" val="1005292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2" name="Shape 252"/>
          <p:cNvSpPr/>
          <p:nvPr/>
        </p:nvSpPr>
        <p:spPr>
          <a:xfrm>
            <a:off x="6367918" y="777291"/>
            <a:ext cx="5331417" cy="566308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800" b="1" dirty="0">
                <a:solidFill>
                  <a:srgbClr val="000000"/>
                </a:solidFill>
                <a:latin typeface="Times New Roman"/>
                <a:ea typeface="Times New Roman"/>
                <a:cs typeface="Times New Roman"/>
                <a:sym typeface="Times New Roman"/>
              </a:rPr>
              <a:t>Coefficient interpretation</a:t>
            </a:r>
            <a:r>
              <a:rPr lang="en-US" sz="1600" dirty="0">
                <a:solidFill>
                  <a:srgbClr val="666666"/>
                </a:solidFill>
                <a:latin typeface="Arial"/>
                <a:ea typeface="Arial"/>
                <a:cs typeface="Arial"/>
                <a:sym typeface="Arial"/>
              </a:rPr>
              <a:t/>
            </a:r>
            <a:br>
              <a:rPr lang="en-US" sz="1600" dirty="0">
                <a:solidFill>
                  <a:srgbClr val="666666"/>
                </a:solidFill>
                <a:latin typeface="Arial"/>
                <a:ea typeface="Arial"/>
                <a:cs typeface="Arial"/>
                <a:sym typeface="Arial"/>
              </a:rPr>
            </a:br>
            <a:endParaRPr sz="1600" dirty="0">
              <a:solidFill>
                <a:srgbClr val="666666"/>
              </a:solidFill>
              <a:latin typeface="Arial"/>
              <a:ea typeface="Arial"/>
              <a:cs typeface="Arial"/>
              <a:sym typeface="Arial"/>
            </a:endParaRPr>
          </a:p>
          <a:p>
            <a:pPr marL="0" marR="0" lvl="0" indent="0" algn="l" rtl="0">
              <a:spcBef>
                <a:spcPts val="0"/>
              </a:spcBef>
              <a:spcAft>
                <a:spcPts val="0"/>
              </a:spcAft>
              <a:buNone/>
            </a:pPr>
            <a:r>
              <a:rPr lang="en-US" dirty="0">
                <a:solidFill>
                  <a:srgbClr val="000000"/>
                </a:solidFill>
                <a:latin typeface="Times New Roman"/>
                <a:ea typeface="Times New Roman"/>
                <a:cs typeface="Times New Roman"/>
                <a:sym typeface="Times New Roman"/>
              </a:rPr>
              <a:t>Obtained from univariate COX regression </a:t>
            </a:r>
            <a:r>
              <a:rPr lang="en-US" sz="1400" dirty="0">
                <a:solidFill>
                  <a:srgbClr val="666666"/>
                </a:solidFill>
                <a:latin typeface="Arial"/>
                <a:ea typeface="Arial"/>
                <a:cs typeface="Arial"/>
                <a:sym typeface="Arial"/>
              </a:rPr>
              <a:t/>
            </a:r>
            <a:br>
              <a:rPr lang="en-US" sz="1400" dirty="0">
                <a:solidFill>
                  <a:srgbClr val="666666"/>
                </a:solidFill>
                <a:latin typeface="Arial"/>
                <a:ea typeface="Arial"/>
                <a:cs typeface="Arial"/>
                <a:sym typeface="Arial"/>
              </a:rPr>
            </a:br>
            <a:endParaRPr sz="1400" dirty="0">
              <a:solidFill>
                <a:srgbClr val="666666"/>
              </a:solidFill>
              <a:latin typeface="Arial"/>
              <a:ea typeface="Arial"/>
              <a:cs typeface="Arial"/>
              <a:sym typeface="Arial"/>
            </a:endParaRPr>
          </a:p>
          <a:p>
            <a:pPr marL="0" marR="0" lvl="0" indent="0" algn="l" rtl="0">
              <a:spcBef>
                <a:spcPts val="0"/>
              </a:spcBef>
              <a:spcAft>
                <a:spcPts val="0"/>
              </a:spcAft>
              <a:buNone/>
            </a:pPr>
            <a:r>
              <a:rPr lang="en-US" b="1" dirty="0" err="1">
                <a:solidFill>
                  <a:srgbClr val="000000"/>
                </a:solidFill>
                <a:latin typeface="Times New Roman"/>
                <a:ea typeface="Times New Roman"/>
                <a:cs typeface="Times New Roman"/>
                <a:sym typeface="Times New Roman"/>
              </a:rPr>
              <a:t>Coef</a:t>
            </a:r>
            <a:r>
              <a:rPr lang="en-US" b="1" dirty="0">
                <a:solidFill>
                  <a:srgbClr val="000000"/>
                </a:solidFill>
                <a:latin typeface="Times New Roman"/>
                <a:ea typeface="Times New Roman"/>
                <a:cs typeface="Times New Roman"/>
                <a:sym typeface="Times New Roman"/>
              </a:rPr>
              <a:t> sign</a:t>
            </a:r>
            <a:endParaRPr dirty="0">
              <a:solidFill>
                <a:schemeClr val="dk1"/>
              </a:solidFill>
              <a:latin typeface="Calibri"/>
              <a:ea typeface="Calibri"/>
              <a:cs typeface="Calibri"/>
              <a:sym typeface="Calibri"/>
            </a:endParaRPr>
          </a:p>
          <a:p>
            <a:pPr marL="0" marR="0" lvl="0" indent="0" algn="l" rtl="0">
              <a:spcBef>
                <a:spcPts val="0"/>
              </a:spcBef>
              <a:spcAft>
                <a:spcPts val="0"/>
              </a:spcAft>
              <a:buNone/>
            </a:pPr>
            <a:r>
              <a:rPr lang="en-US" dirty="0">
                <a:solidFill>
                  <a:srgbClr val="000000"/>
                </a:solidFill>
                <a:latin typeface="Times New Roman"/>
                <a:ea typeface="Times New Roman"/>
                <a:cs typeface="Times New Roman"/>
                <a:sym typeface="Times New Roman"/>
              </a:rPr>
              <a:t>Positive: Hazard rate (Failure </a:t>
            </a:r>
            <a:r>
              <a:rPr lang="en-US" dirty="0" err="1">
                <a:solidFill>
                  <a:srgbClr val="000000"/>
                </a:solidFill>
                <a:latin typeface="Times New Roman"/>
                <a:ea typeface="Times New Roman"/>
                <a:cs typeface="Times New Roman"/>
                <a:sym typeface="Times New Roman"/>
              </a:rPr>
              <a:t>posibility</a:t>
            </a:r>
            <a:r>
              <a:rPr lang="en-US" dirty="0">
                <a:solidFill>
                  <a:srgbClr val="000000"/>
                </a:solidFill>
                <a:latin typeface="Times New Roman"/>
                <a:ea typeface="Times New Roman"/>
                <a:cs typeface="Times New Roman"/>
                <a:sym typeface="Times New Roman"/>
              </a:rPr>
              <a:t>) increase when variable increase</a:t>
            </a:r>
            <a:endParaRPr dirty="0">
              <a:solidFill>
                <a:schemeClr val="dk1"/>
              </a:solidFill>
              <a:latin typeface="Calibri"/>
              <a:ea typeface="Calibri"/>
              <a:cs typeface="Calibri"/>
              <a:sym typeface="Calibri"/>
            </a:endParaRPr>
          </a:p>
          <a:p>
            <a:pPr marL="0" marR="0" lvl="0" indent="0" algn="l" rtl="0">
              <a:spcBef>
                <a:spcPts val="0"/>
              </a:spcBef>
              <a:spcAft>
                <a:spcPts val="0"/>
              </a:spcAft>
              <a:buNone/>
            </a:pPr>
            <a:r>
              <a:rPr lang="en-US" dirty="0">
                <a:solidFill>
                  <a:srgbClr val="000000"/>
                </a:solidFill>
                <a:latin typeface="Times New Roman"/>
                <a:ea typeface="Times New Roman"/>
                <a:cs typeface="Times New Roman"/>
                <a:sym typeface="Times New Roman"/>
              </a:rPr>
              <a:t>Negative: Hazard rate (Failure </a:t>
            </a:r>
            <a:r>
              <a:rPr lang="en-US" dirty="0" err="1">
                <a:solidFill>
                  <a:srgbClr val="000000"/>
                </a:solidFill>
                <a:latin typeface="Times New Roman"/>
                <a:ea typeface="Times New Roman"/>
                <a:cs typeface="Times New Roman"/>
                <a:sym typeface="Times New Roman"/>
              </a:rPr>
              <a:t>posibility</a:t>
            </a:r>
            <a:r>
              <a:rPr lang="en-US" dirty="0">
                <a:solidFill>
                  <a:srgbClr val="000000"/>
                </a:solidFill>
                <a:latin typeface="Times New Roman"/>
                <a:ea typeface="Times New Roman"/>
                <a:cs typeface="Times New Roman"/>
                <a:sym typeface="Times New Roman"/>
              </a:rPr>
              <a:t>) decrease when variable increase</a:t>
            </a:r>
            <a:endParaRPr dirty="0">
              <a:solidFill>
                <a:schemeClr val="dk1"/>
              </a:solidFill>
              <a:latin typeface="Calibri"/>
              <a:ea typeface="Calibri"/>
              <a:cs typeface="Calibri"/>
              <a:sym typeface="Calibri"/>
            </a:endParaRPr>
          </a:p>
          <a:p>
            <a:pPr marL="0" marR="0" lvl="0" indent="0" algn="l" rtl="0">
              <a:spcBef>
                <a:spcPts val="0"/>
              </a:spcBef>
              <a:spcAft>
                <a:spcPts val="0"/>
              </a:spcAft>
              <a:buNone/>
            </a:pPr>
            <a:endParaRPr sz="1400" dirty="0">
              <a:solidFill>
                <a:srgbClr val="666666"/>
              </a:solidFill>
              <a:latin typeface="Arial"/>
              <a:ea typeface="Arial"/>
              <a:cs typeface="Arial"/>
              <a:sym typeface="Arial"/>
            </a:endParaRPr>
          </a:p>
          <a:p>
            <a:pPr marL="0" marR="0" lvl="0" indent="0" algn="l" rtl="0">
              <a:spcBef>
                <a:spcPts val="0"/>
              </a:spcBef>
              <a:spcAft>
                <a:spcPts val="0"/>
              </a:spcAft>
              <a:buNone/>
            </a:pPr>
            <a:r>
              <a:rPr lang="en-US" b="1" dirty="0">
                <a:solidFill>
                  <a:srgbClr val="000000"/>
                </a:solidFill>
                <a:latin typeface="Times New Roman"/>
                <a:ea typeface="Times New Roman"/>
                <a:cs typeface="Times New Roman"/>
                <a:sym typeface="Times New Roman"/>
              </a:rPr>
              <a:t>Exponential of </a:t>
            </a:r>
            <a:r>
              <a:rPr lang="en-US" b="1" dirty="0" err="1">
                <a:solidFill>
                  <a:srgbClr val="000000"/>
                </a:solidFill>
                <a:latin typeface="Times New Roman"/>
                <a:ea typeface="Times New Roman"/>
                <a:cs typeface="Times New Roman"/>
                <a:sym typeface="Times New Roman"/>
              </a:rPr>
              <a:t>coef</a:t>
            </a:r>
            <a:r>
              <a:rPr lang="en-US" b="1" dirty="0">
                <a:solidFill>
                  <a:srgbClr val="000000"/>
                </a:solidFill>
                <a:latin typeface="Times New Roman"/>
                <a:ea typeface="Times New Roman"/>
                <a:cs typeface="Times New Roman"/>
                <a:sym typeface="Times New Roman"/>
              </a:rPr>
              <a:t> </a:t>
            </a:r>
            <a:endParaRPr dirty="0">
              <a:solidFill>
                <a:schemeClr val="dk1"/>
              </a:solidFill>
              <a:latin typeface="Calibri"/>
              <a:ea typeface="Calibri"/>
              <a:cs typeface="Calibri"/>
              <a:sym typeface="Calibri"/>
            </a:endParaRPr>
          </a:p>
          <a:p>
            <a:pPr marL="0" marR="0" lvl="0" indent="0" algn="l" rtl="0">
              <a:spcBef>
                <a:spcPts val="0"/>
              </a:spcBef>
              <a:spcAft>
                <a:spcPts val="0"/>
              </a:spcAft>
              <a:buNone/>
            </a:pPr>
            <a:r>
              <a:rPr lang="en-US" dirty="0">
                <a:solidFill>
                  <a:srgbClr val="000000"/>
                </a:solidFill>
                <a:latin typeface="Times New Roman"/>
                <a:ea typeface="Times New Roman"/>
                <a:cs typeface="Times New Roman"/>
                <a:sym typeface="Times New Roman"/>
              </a:rPr>
              <a:t>&gt; 1: Hazard rate increase by (</a:t>
            </a:r>
            <a:r>
              <a:rPr lang="en-US" dirty="0" err="1">
                <a:solidFill>
                  <a:srgbClr val="000000"/>
                </a:solidFill>
                <a:latin typeface="Times New Roman"/>
                <a:ea typeface="Times New Roman"/>
                <a:cs typeface="Times New Roman"/>
                <a:sym typeface="Times New Roman"/>
              </a:rPr>
              <a:t>exp</a:t>
            </a:r>
            <a:r>
              <a:rPr lang="en-US" dirty="0">
                <a:solidFill>
                  <a:srgbClr val="000000"/>
                </a:solidFill>
                <a:latin typeface="Times New Roman"/>
                <a:ea typeface="Times New Roman"/>
                <a:cs typeface="Times New Roman"/>
                <a:sym typeface="Times New Roman"/>
              </a:rPr>
              <a:t>(</a:t>
            </a:r>
            <a:r>
              <a:rPr lang="en-US" dirty="0" err="1">
                <a:solidFill>
                  <a:srgbClr val="000000"/>
                </a:solidFill>
                <a:latin typeface="Times New Roman"/>
                <a:ea typeface="Times New Roman"/>
                <a:cs typeface="Times New Roman"/>
                <a:sym typeface="Times New Roman"/>
              </a:rPr>
              <a:t>coef</a:t>
            </a:r>
            <a:r>
              <a:rPr lang="en-US" dirty="0">
                <a:solidFill>
                  <a:srgbClr val="000000"/>
                </a:solidFill>
                <a:latin typeface="Times New Roman"/>
                <a:ea typeface="Times New Roman"/>
                <a:cs typeface="Times New Roman"/>
                <a:sym typeface="Times New Roman"/>
              </a:rPr>
              <a:t>) - 1) when variable increase 1 unit</a:t>
            </a:r>
            <a:endParaRPr dirty="0">
              <a:solidFill>
                <a:schemeClr val="dk1"/>
              </a:solidFill>
              <a:latin typeface="Calibri"/>
              <a:ea typeface="Calibri"/>
              <a:cs typeface="Calibri"/>
              <a:sym typeface="Calibri"/>
            </a:endParaRPr>
          </a:p>
          <a:p>
            <a:pPr marL="0" marR="0" lvl="0" indent="0" algn="l" rtl="0">
              <a:spcBef>
                <a:spcPts val="0"/>
              </a:spcBef>
              <a:spcAft>
                <a:spcPts val="0"/>
              </a:spcAft>
              <a:buNone/>
            </a:pPr>
            <a:r>
              <a:rPr lang="en-US" dirty="0">
                <a:solidFill>
                  <a:srgbClr val="000000"/>
                </a:solidFill>
                <a:latin typeface="Times New Roman"/>
                <a:ea typeface="Times New Roman"/>
                <a:cs typeface="Times New Roman"/>
                <a:sym typeface="Times New Roman"/>
              </a:rPr>
              <a:t>&lt; 1: Hazard rate decrease by (1 - </a:t>
            </a:r>
            <a:r>
              <a:rPr lang="en-US" dirty="0" err="1">
                <a:solidFill>
                  <a:srgbClr val="000000"/>
                </a:solidFill>
                <a:latin typeface="Times New Roman"/>
                <a:ea typeface="Times New Roman"/>
                <a:cs typeface="Times New Roman"/>
                <a:sym typeface="Times New Roman"/>
              </a:rPr>
              <a:t>exp</a:t>
            </a:r>
            <a:r>
              <a:rPr lang="en-US" dirty="0">
                <a:solidFill>
                  <a:srgbClr val="000000"/>
                </a:solidFill>
                <a:latin typeface="Times New Roman"/>
                <a:ea typeface="Times New Roman"/>
                <a:cs typeface="Times New Roman"/>
                <a:sym typeface="Times New Roman"/>
              </a:rPr>
              <a:t>(</a:t>
            </a:r>
            <a:r>
              <a:rPr lang="en-US" dirty="0" err="1">
                <a:solidFill>
                  <a:srgbClr val="000000"/>
                </a:solidFill>
                <a:latin typeface="Times New Roman"/>
                <a:ea typeface="Times New Roman"/>
                <a:cs typeface="Times New Roman"/>
                <a:sym typeface="Times New Roman"/>
              </a:rPr>
              <a:t>coef</a:t>
            </a:r>
            <a:r>
              <a:rPr lang="en-US" dirty="0">
                <a:solidFill>
                  <a:srgbClr val="000000"/>
                </a:solidFill>
                <a:latin typeface="Times New Roman"/>
                <a:ea typeface="Times New Roman"/>
                <a:cs typeface="Times New Roman"/>
                <a:sym typeface="Times New Roman"/>
              </a:rPr>
              <a:t>)) when variable increase 1 unit</a:t>
            </a:r>
            <a:endParaRPr dirty="0">
              <a:solidFill>
                <a:schemeClr val="dk1"/>
              </a:solidFill>
              <a:latin typeface="Calibri"/>
              <a:ea typeface="Calibri"/>
              <a:cs typeface="Calibri"/>
              <a:sym typeface="Calibri"/>
            </a:endParaRPr>
          </a:p>
          <a:p>
            <a:pPr marL="0" marR="0" lvl="0" indent="0" algn="l" rtl="0">
              <a:spcBef>
                <a:spcPts val="0"/>
              </a:spcBef>
              <a:spcAft>
                <a:spcPts val="0"/>
              </a:spcAft>
              <a:buNone/>
            </a:pPr>
            <a:endParaRPr sz="1400" dirty="0">
              <a:solidFill>
                <a:srgbClr val="666666"/>
              </a:solidFill>
              <a:latin typeface="Arial"/>
              <a:ea typeface="Arial"/>
              <a:cs typeface="Arial"/>
              <a:sym typeface="Arial"/>
            </a:endParaRPr>
          </a:p>
          <a:p>
            <a:pPr marL="0" marR="0" lvl="0" indent="0" algn="l" rtl="0">
              <a:spcBef>
                <a:spcPts val="0"/>
              </a:spcBef>
              <a:spcAft>
                <a:spcPts val="0"/>
              </a:spcAft>
              <a:buNone/>
            </a:pPr>
            <a:r>
              <a:rPr lang="en-US" b="1" dirty="0">
                <a:solidFill>
                  <a:srgbClr val="000000"/>
                </a:solidFill>
                <a:latin typeface="Times New Roman"/>
                <a:ea typeface="Times New Roman"/>
                <a:cs typeface="Times New Roman"/>
                <a:sym typeface="Times New Roman"/>
              </a:rPr>
              <a:t>Negative </a:t>
            </a:r>
            <a:r>
              <a:rPr lang="en-US" b="1" dirty="0" err="1">
                <a:solidFill>
                  <a:srgbClr val="000000"/>
                </a:solidFill>
                <a:latin typeface="Times New Roman"/>
                <a:ea typeface="Times New Roman"/>
                <a:cs typeface="Times New Roman"/>
                <a:sym typeface="Times New Roman"/>
              </a:rPr>
              <a:t>coef</a:t>
            </a:r>
            <a:r>
              <a:rPr lang="en-US" b="1" dirty="0">
                <a:solidFill>
                  <a:srgbClr val="000000"/>
                </a:solidFill>
                <a:latin typeface="Times New Roman"/>
                <a:ea typeface="Times New Roman"/>
                <a:cs typeface="Times New Roman"/>
                <a:sym typeface="Times New Roman"/>
              </a:rPr>
              <a:t> of Age &amp; </a:t>
            </a:r>
            <a:r>
              <a:rPr lang="en-US" b="1" dirty="0" err="1">
                <a:solidFill>
                  <a:srgbClr val="000000"/>
                </a:solidFill>
                <a:latin typeface="Times New Roman"/>
                <a:ea typeface="Times New Roman"/>
                <a:cs typeface="Times New Roman"/>
                <a:sym typeface="Times New Roman"/>
              </a:rPr>
              <a:t>Page.Since</a:t>
            </a:r>
            <a:r>
              <a:rPr lang="en-US" b="1" dirty="0" err="1">
                <a:latin typeface="Times New Roman"/>
                <a:ea typeface="Times New Roman"/>
                <a:cs typeface="Times New Roman"/>
                <a:sym typeface="Times New Roman"/>
              </a:rPr>
              <a:t>.Last.Failure</a:t>
            </a:r>
            <a:r>
              <a:rPr lang="en-US" b="1" dirty="0">
                <a:solidFill>
                  <a:srgbClr val="000000"/>
                </a:solidFill>
                <a:latin typeface="Times New Roman"/>
                <a:ea typeface="Times New Roman"/>
                <a:cs typeface="Times New Roman"/>
                <a:sym typeface="Times New Roman"/>
              </a:rPr>
              <a:t>:</a:t>
            </a:r>
            <a:endParaRPr dirty="0">
              <a:solidFill>
                <a:schemeClr val="dk1"/>
              </a:solidFill>
              <a:latin typeface="Calibri"/>
              <a:ea typeface="Calibri"/>
              <a:cs typeface="Calibri"/>
              <a:sym typeface="Calibri"/>
            </a:endParaRPr>
          </a:p>
          <a:p>
            <a:pPr marL="0" marR="0" lvl="0" indent="0" algn="l" rtl="0">
              <a:spcBef>
                <a:spcPts val="0"/>
              </a:spcBef>
              <a:spcAft>
                <a:spcPts val="0"/>
              </a:spcAft>
              <a:buNone/>
            </a:pPr>
            <a:r>
              <a:rPr lang="en-US" dirty="0">
                <a:solidFill>
                  <a:srgbClr val="000000"/>
                </a:solidFill>
                <a:latin typeface="Times New Roman"/>
                <a:ea typeface="Times New Roman"/>
                <a:cs typeface="Times New Roman"/>
                <a:sym typeface="Times New Roman"/>
              </a:rPr>
              <a:t>1. Intervention information</a:t>
            </a:r>
            <a:endParaRPr dirty="0">
              <a:solidFill>
                <a:schemeClr val="dk1"/>
              </a:solidFill>
              <a:latin typeface="Calibri"/>
              <a:ea typeface="Calibri"/>
              <a:cs typeface="Calibri"/>
              <a:sym typeface="Calibri"/>
            </a:endParaRPr>
          </a:p>
          <a:p>
            <a:pPr marL="0" marR="0" lvl="0" indent="0" algn="l" rtl="0">
              <a:spcBef>
                <a:spcPts val="0"/>
              </a:spcBef>
              <a:spcAft>
                <a:spcPts val="0"/>
              </a:spcAft>
              <a:buNone/>
            </a:pPr>
            <a:r>
              <a:rPr lang="en-US" dirty="0">
                <a:solidFill>
                  <a:srgbClr val="000000"/>
                </a:solidFill>
                <a:latin typeface="Times New Roman"/>
                <a:ea typeface="Times New Roman"/>
                <a:cs typeface="Times New Roman"/>
                <a:sym typeface="Times New Roman"/>
              </a:rPr>
              <a:t>2. Repair data</a:t>
            </a:r>
            <a:endParaRPr dirty="0">
              <a:solidFill>
                <a:schemeClr val="dk1"/>
              </a:solidFill>
              <a:latin typeface="Calibri"/>
              <a:ea typeface="Calibri"/>
              <a:cs typeface="Calibri"/>
              <a:sym typeface="Calibri"/>
            </a:endParaRPr>
          </a:p>
        </p:txBody>
      </p:sp>
      <p:pic>
        <p:nvPicPr>
          <p:cNvPr id="253" name="Shape 253"/>
          <p:cNvPicPr preferRelativeResize="0"/>
          <p:nvPr/>
        </p:nvPicPr>
        <p:blipFill rotWithShape="1">
          <a:blip r:embed="rId3">
            <a:alphaModFix/>
          </a:blip>
          <a:srcRect/>
          <a:stretch/>
        </p:blipFill>
        <p:spPr>
          <a:xfrm>
            <a:off x="137951" y="-345699"/>
            <a:ext cx="1623902" cy="1623902"/>
          </a:xfrm>
          <a:prstGeom prst="rect">
            <a:avLst/>
          </a:prstGeom>
          <a:noFill/>
          <a:ln>
            <a:noFill/>
          </a:ln>
        </p:spPr>
      </p:pic>
      <p:pic>
        <p:nvPicPr>
          <p:cNvPr id="254" name="Shape 254"/>
          <p:cNvPicPr preferRelativeResize="0"/>
          <p:nvPr/>
        </p:nvPicPr>
        <p:blipFill rotWithShape="1">
          <a:blip r:embed="rId4">
            <a:alphaModFix/>
          </a:blip>
          <a:srcRect/>
          <a:stretch/>
        </p:blipFill>
        <p:spPr>
          <a:xfrm>
            <a:off x="10696925" y="269414"/>
            <a:ext cx="1331459" cy="435148"/>
          </a:xfrm>
          <a:prstGeom prst="rect">
            <a:avLst/>
          </a:prstGeom>
          <a:noFill/>
          <a:ln>
            <a:noFill/>
          </a:ln>
        </p:spPr>
      </p:pic>
      <p:grpSp>
        <p:nvGrpSpPr>
          <p:cNvPr id="3" name="Group 2">
            <a:extLst>
              <a:ext uri="{FF2B5EF4-FFF2-40B4-BE49-F238E27FC236}">
                <a16:creationId xmlns:a16="http://schemas.microsoft.com/office/drawing/2014/main" xmlns="" id="{6BA89C33-8202-4E54-9D15-4933238D3978}"/>
              </a:ext>
            </a:extLst>
          </p:cNvPr>
          <p:cNvGrpSpPr/>
          <p:nvPr/>
        </p:nvGrpSpPr>
        <p:grpSpPr>
          <a:xfrm>
            <a:off x="242903" y="1082098"/>
            <a:ext cx="5900455" cy="4506517"/>
            <a:chOff x="242903" y="777298"/>
            <a:chExt cx="5900455" cy="4506517"/>
          </a:xfrm>
        </p:grpSpPr>
        <p:sp>
          <p:nvSpPr>
            <p:cNvPr id="250" name="Shape 250"/>
            <p:cNvSpPr/>
            <p:nvPr/>
          </p:nvSpPr>
          <p:spPr>
            <a:xfrm>
              <a:off x="1315471" y="777298"/>
              <a:ext cx="4171911"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rgbClr val="333333"/>
                  </a:solidFill>
                  <a:latin typeface="Times New Roman"/>
                  <a:ea typeface="Times New Roman"/>
                  <a:cs typeface="Times New Roman"/>
                  <a:sym typeface="Times New Roman"/>
                </a:rPr>
                <a:t>Variable coefficients summary</a:t>
              </a:r>
              <a:endParaRPr sz="2400">
                <a:solidFill>
                  <a:schemeClr val="dk1"/>
                </a:solidFill>
                <a:latin typeface="Calibri"/>
                <a:ea typeface="Calibri"/>
                <a:cs typeface="Calibri"/>
                <a:sym typeface="Calibri"/>
              </a:endParaRPr>
            </a:p>
          </p:txBody>
        </p:sp>
        <p:pic>
          <p:nvPicPr>
            <p:cNvPr id="255" name="Shape 255"/>
            <p:cNvPicPr preferRelativeResize="0"/>
            <p:nvPr/>
          </p:nvPicPr>
          <p:blipFill rotWithShape="1">
            <a:blip r:embed="rId5">
              <a:alphaModFix/>
            </a:blip>
            <a:srcRect/>
            <a:stretch/>
          </p:blipFill>
          <p:spPr>
            <a:xfrm>
              <a:off x="242903" y="1672601"/>
              <a:ext cx="5900455" cy="2142654"/>
            </a:xfrm>
            <a:prstGeom prst="rect">
              <a:avLst/>
            </a:prstGeom>
            <a:noFill/>
            <a:ln>
              <a:noFill/>
            </a:ln>
          </p:spPr>
        </p:pic>
        <p:sp>
          <p:nvSpPr>
            <p:cNvPr id="2" name="TextBox 1">
              <a:extLst>
                <a:ext uri="{FF2B5EF4-FFF2-40B4-BE49-F238E27FC236}">
                  <a16:creationId xmlns:a16="http://schemas.microsoft.com/office/drawing/2014/main" xmlns="" id="{7265B9A4-43AA-428C-A2AC-4A5E79E1D38D}"/>
                </a:ext>
              </a:extLst>
            </p:cNvPr>
            <p:cNvSpPr txBox="1"/>
            <p:nvPr/>
          </p:nvSpPr>
          <p:spPr>
            <a:xfrm>
              <a:off x="443060" y="4083486"/>
              <a:ext cx="5005633" cy="1200329"/>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Age:</a:t>
              </a:r>
              <a:r>
                <a:rPr lang="en-US" dirty="0">
                  <a:latin typeface="Times New Roman" panose="02020603050405020304" pitchFamily="18" charset="0"/>
                  <a:cs typeface="Times New Roman" panose="02020603050405020304" pitchFamily="18" charset="0"/>
                </a:rPr>
                <a:t> in month</a:t>
              </a:r>
            </a:p>
            <a:p>
              <a:r>
                <a:rPr lang="en-US" b="1" dirty="0">
                  <a:latin typeface="Times New Roman" panose="02020603050405020304" pitchFamily="18" charset="0"/>
                  <a:cs typeface="Times New Roman" panose="02020603050405020304" pitchFamily="18" charset="0"/>
                </a:rPr>
                <a:t>Page Variables:</a:t>
              </a:r>
              <a:r>
                <a:rPr lang="en-US" dirty="0">
                  <a:latin typeface="Times New Roman" panose="02020603050405020304" pitchFamily="18" charset="0"/>
                  <a:cs typeface="Times New Roman" panose="02020603050405020304" pitchFamily="18" charset="0"/>
                </a:rPr>
                <a:t> in 100,000 pages (if the variable increases by 1 unit, that means the volume increase by 100,000 pages) </a:t>
              </a:r>
            </a:p>
          </p:txBody>
        </p:sp>
      </p:grpSp>
    </p:spTree>
    <p:extLst>
      <p:ext uri="{BB962C8B-B14F-4D97-AF65-F5344CB8AC3E}">
        <p14:creationId xmlns:p14="http://schemas.microsoft.com/office/powerpoint/2010/main" val="14730942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Shape 261"/>
          <p:cNvSpPr/>
          <p:nvPr/>
        </p:nvSpPr>
        <p:spPr>
          <a:xfrm>
            <a:off x="3924263" y="565850"/>
            <a:ext cx="4425525" cy="64633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600" b="1" dirty="0">
                <a:solidFill>
                  <a:schemeClr val="dk1"/>
                </a:solidFill>
                <a:latin typeface="Times New Roman"/>
                <a:ea typeface="Times New Roman"/>
                <a:cs typeface="Times New Roman"/>
                <a:sym typeface="Times New Roman"/>
              </a:rPr>
              <a:t>Model 1 - Overview</a:t>
            </a:r>
            <a:endParaRPr sz="3600" dirty="0">
              <a:solidFill>
                <a:schemeClr val="dk1"/>
              </a:solidFill>
              <a:latin typeface="Calibri"/>
              <a:ea typeface="Calibri"/>
              <a:cs typeface="Calibri"/>
              <a:sym typeface="Calibri"/>
            </a:endParaRPr>
          </a:p>
        </p:txBody>
      </p:sp>
      <p:pic>
        <p:nvPicPr>
          <p:cNvPr id="263" name="Shape 263"/>
          <p:cNvPicPr preferRelativeResize="0"/>
          <p:nvPr/>
        </p:nvPicPr>
        <p:blipFill rotWithShape="1">
          <a:blip r:embed="rId3">
            <a:alphaModFix/>
          </a:blip>
          <a:srcRect/>
          <a:stretch/>
        </p:blipFill>
        <p:spPr>
          <a:xfrm>
            <a:off x="137951" y="-345699"/>
            <a:ext cx="1623902" cy="1623902"/>
          </a:xfrm>
          <a:prstGeom prst="rect">
            <a:avLst/>
          </a:prstGeom>
          <a:noFill/>
          <a:ln>
            <a:noFill/>
          </a:ln>
        </p:spPr>
      </p:pic>
      <p:pic>
        <p:nvPicPr>
          <p:cNvPr id="264" name="Shape 264"/>
          <p:cNvPicPr preferRelativeResize="0"/>
          <p:nvPr/>
        </p:nvPicPr>
        <p:blipFill rotWithShape="1">
          <a:blip r:embed="rId4">
            <a:alphaModFix/>
          </a:blip>
          <a:srcRect/>
          <a:stretch/>
        </p:blipFill>
        <p:spPr>
          <a:xfrm>
            <a:off x="10512198" y="248678"/>
            <a:ext cx="1331459" cy="435148"/>
          </a:xfrm>
          <a:prstGeom prst="rect">
            <a:avLst/>
          </a:prstGeom>
          <a:noFill/>
          <a:ln>
            <a:noFill/>
          </a:ln>
        </p:spPr>
      </p:pic>
      <p:pic>
        <p:nvPicPr>
          <p:cNvPr id="2" name="Picture 1">
            <a:extLst>
              <a:ext uri="{FF2B5EF4-FFF2-40B4-BE49-F238E27FC236}">
                <a16:creationId xmlns:a16="http://schemas.microsoft.com/office/drawing/2014/main" xmlns="" id="{27323C32-419C-458B-9EED-25D7CEFA63F3}"/>
              </a:ext>
            </a:extLst>
          </p:cNvPr>
          <p:cNvPicPr>
            <a:picLocks noChangeAspect="1"/>
          </p:cNvPicPr>
          <p:nvPr/>
        </p:nvPicPr>
        <p:blipFill>
          <a:blip r:embed="rId5"/>
          <a:stretch>
            <a:fillRect/>
          </a:stretch>
        </p:blipFill>
        <p:spPr>
          <a:xfrm>
            <a:off x="137951" y="2317593"/>
            <a:ext cx="7188480" cy="3733389"/>
          </a:xfrm>
          <a:prstGeom prst="rect">
            <a:avLst/>
          </a:prstGeom>
        </p:spPr>
      </p:pic>
      <p:pic>
        <p:nvPicPr>
          <p:cNvPr id="6" name="Picture 5">
            <a:extLst>
              <a:ext uri="{FF2B5EF4-FFF2-40B4-BE49-F238E27FC236}">
                <a16:creationId xmlns:a16="http://schemas.microsoft.com/office/drawing/2014/main" xmlns="" id="{3034CFFF-47FE-4A80-889F-2605BCD6AC63}"/>
              </a:ext>
            </a:extLst>
          </p:cNvPr>
          <p:cNvPicPr>
            <a:picLocks noChangeAspect="1"/>
          </p:cNvPicPr>
          <p:nvPr/>
        </p:nvPicPr>
        <p:blipFill>
          <a:blip r:embed="rId6"/>
          <a:stretch>
            <a:fillRect/>
          </a:stretch>
        </p:blipFill>
        <p:spPr>
          <a:xfrm>
            <a:off x="7248206" y="1100586"/>
            <a:ext cx="4779647" cy="4274672"/>
          </a:xfrm>
          <a:prstGeom prst="rect">
            <a:avLst/>
          </a:prstGeom>
        </p:spPr>
      </p:pic>
      <p:sp>
        <p:nvSpPr>
          <p:cNvPr id="3" name="TextBox 2">
            <a:extLst>
              <a:ext uri="{FF2B5EF4-FFF2-40B4-BE49-F238E27FC236}">
                <a16:creationId xmlns:a16="http://schemas.microsoft.com/office/drawing/2014/main" xmlns="" id="{DB11F53B-5561-419A-B08F-6A28F6BCB481}"/>
              </a:ext>
            </a:extLst>
          </p:cNvPr>
          <p:cNvSpPr txBox="1"/>
          <p:nvPr/>
        </p:nvSpPr>
        <p:spPr>
          <a:xfrm>
            <a:off x="415515" y="1580978"/>
            <a:ext cx="6555128"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Cross Validation: 80% to train the model, 20% to test the error rate</a:t>
            </a:r>
          </a:p>
        </p:txBody>
      </p:sp>
    </p:spTree>
    <p:extLst>
      <p:ext uri="{BB962C8B-B14F-4D97-AF65-F5344CB8AC3E}">
        <p14:creationId xmlns:p14="http://schemas.microsoft.com/office/powerpoint/2010/main" val="28322774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pic>
        <p:nvPicPr>
          <p:cNvPr id="269" name="Shape 269"/>
          <p:cNvPicPr preferRelativeResize="0"/>
          <p:nvPr/>
        </p:nvPicPr>
        <p:blipFill rotWithShape="1">
          <a:blip r:embed="rId3">
            <a:alphaModFix/>
          </a:blip>
          <a:srcRect/>
          <a:stretch/>
        </p:blipFill>
        <p:spPr>
          <a:xfrm>
            <a:off x="137951" y="-345699"/>
            <a:ext cx="1623902" cy="1623902"/>
          </a:xfrm>
          <a:prstGeom prst="rect">
            <a:avLst/>
          </a:prstGeom>
          <a:noFill/>
          <a:ln>
            <a:noFill/>
          </a:ln>
        </p:spPr>
      </p:pic>
      <p:pic>
        <p:nvPicPr>
          <p:cNvPr id="270" name="Shape 270"/>
          <p:cNvPicPr preferRelativeResize="0"/>
          <p:nvPr/>
        </p:nvPicPr>
        <p:blipFill rotWithShape="1">
          <a:blip r:embed="rId4">
            <a:alphaModFix/>
          </a:blip>
          <a:srcRect/>
          <a:stretch/>
        </p:blipFill>
        <p:spPr>
          <a:xfrm>
            <a:off x="10512198" y="248678"/>
            <a:ext cx="1331459" cy="435148"/>
          </a:xfrm>
          <a:prstGeom prst="rect">
            <a:avLst/>
          </a:prstGeom>
          <a:noFill/>
          <a:ln>
            <a:noFill/>
          </a:ln>
        </p:spPr>
      </p:pic>
      <p:sp>
        <p:nvSpPr>
          <p:cNvPr id="271" name="Shape 271"/>
          <p:cNvSpPr/>
          <p:nvPr/>
        </p:nvSpPr>
        <p:spPr>
          <a:xfrm>
            <a:off x="7209450" y="2178075"/>
            <a:ext cx="4144224" cy="304698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dirty="0">
                <a:solidFill>
                  <a:srgbClr val="000000"/>
                </a:solidFill>
                <a:latin typeface="Times New Roman"/>
                <a:ea typeface="Times New Roman"/>
                <a:cs typeface="Times New Roman"/>
                <a:sym typeface="Times New Roman"/>
              </a:rPr>
              <a:t>B-Score for Error Rate</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endParaRPr sz="2400" dirty="0">
              <a:solidFill>
                <a:srgbClr val="3A3A3A"/>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dirty="0">
                <a:solidFill>
                  <a:srgbClr val="3A3A3A"/>
                </a:solidFill>
                <a:latin typeface="Times New Roman"/>
                <a:ea typeface="Times New Roman"/>
                <a:cs typeface="Times New Roman"/>
                <a:sym typeface="Times New Roman"/>
              </a:rPr>
              <a:t>Brier score (B-Score) is a weighted average of the squared distances between the observed survival status and the predicted survival probability of a model</a:t>
            </a:r>
            <a:r>
              <a:rPr lang="en-US" dirty="0">
                <a:solidFill>
                  <a:srgbClr val="3A3A3A"/>
                </a:solidFill>
                <a:latin typeface="Times New Roman"/>
                <a:ea typeface="Times New Roman"/>
                <a:cs typeface="Times New Roman"/>
                <a:sym typeface="Times New Roman"/>
              </a:rPr>
              <a:t>.</a:t>
            </a:r>
            <a:endParaRPr dirty="0">
              <a:solidFill>
                <a:schemeClr val="dk1"/>
              </a:solidFill>
              <a:latin typeface="Calibri"/>
              <a:ea typeface="Calibri"/>
              <a:cs typeface="Calibri"/>
              <a:sym typeface="Calibri"/>
            </a:endParaRPr>
          </a:p>
        </p:txBody>
      </p:sp>
      <p:sp>
        <p:nvSpPr>
          <p:cNvPr id="272" name="Shape 272"/>
          <p:cNvSpPr/>
          <p:nvPr/>
        </p:nvSpPr>
        <p:spPr>
          <a:xfrm>
            <a:off x="3603127" y="556683"/>
            <a:ext cx="5067796" cy="64633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600" b="1" dirty="0">
                <a:solidFill>
                  <a:schemeClr val="dk1"/>
                </a:solidFill>
                <a:latin typeface="Times New Roman"/>
                <a:ea typeface="Times New Roman"/>
                <a:cs typeface="Times New Roman"/>
                <a:sym typeface="Times New Roman"/>
              </a:rPr>
              <a:t>Model 1 - Performance</a:t>
            </a:r>
            <a:endParaRPr sz="3600" dirty="0">
              <a:solidFill>
                <a:schemeClr val="dk1"/>
              </a:solidFill>
              <a:latin typeface="Calibri"/>
              <a:ea typeface="Calibri"/>
              <a:cs typeface="Calibri"/>
              <a:sym typeface="Calibri"/>
            </a:endParaRPr>
          </a:p>
        </p:txBody>
      </p:sp>
      <p:pic>
        <p:nvPicPr>
          <p:cNvPr id="273" name="Shape 273"/>
          <p:cNvPicPr preferRelativeResize="0"/>
          <p:nvPr/>
        </p:nvPicPr>
        <p:blipFill rotWithShape="1">
          <a:blip r:embed="rId5">
            <a:alphaModFix/>
          </a:blip>
          <a:srcRect/>
          <a:stretch/>
        </p:blipFill>
        <p:spPr>
          <a:xfrm>
            <a:off x="689870" y="2178075"/>
            <a:ext cx="6519580" cy="4071299"/>
          </a:xfrm>
          <a:prstGeom prst="rect">
            <a:avLst/>
          </a:prstGeom>
          <a:noFill/>
          <a:ln>
            <a:noFill/>
          </a:ln>
        </p:spPr>
      </p:pic>
      <p:sp>
        <p:nvSpPr>
          <p:cNvPr id="274" name="Shape 274"/>
          <p:cNvSpPr/>
          <p:nvPr/>
        </p:nvSpPr>
        <p:spPr>
          <a:xfrm>
            <a:off x="901660" y="1598904"/>
            <a:ext cx="6096000" cy="1569660"/>
          </a:xfrm>
          <a:prstGeom prst="rect">
            <a:avLst/>
          </a:prstGeom>
          <a:noFill/>
          <a:ln>
            <a:noFill/>
          </a:ln>
        </p:spPr>
        <p:txBody>
          <a:bodyPr spcFirstLastPara="1" wrap="square" lIns="91425" tIns="45700" rIns="91425" bIns="45700" anchor="t" anchorCtr="0">
            <a:noAutofit/>
          </a:bodyPr>
          <a:lstStyle/>
          <a:p>
            <a:pPr marL="285750" marR="0" lvl="0" indent="-285750" algn="l" rtl="0">
              <a:lnSpc>
                <a:spcPct val="150000"/>
              </a:lnSpc>
              <a:spcBef>
                <a:spcPts val="0"/>
              </a:spcBef>
              <a:spcAft>
                <a:spcPts val="0"/>
              </a:spcAft>
              <a:buClr>
                <a:srgbClr val="1E4E79"/>
              </a:buClr>
              <a:buSzPts val="1600"/>
              <a:buFont typeface="Noto Sans Symbols"/>
              <a:buChar char="❖"/>
            </a:pPr>
            <a:r>
              <a:rPr lang="en-US" sz="1600" b="1" dirty="0">
                <a:solidFill>
                  <a:srgbClr val="1E4E79"/>
                </a:solidFill>
                <a:latin typeface="Arial"/>
                <a:ea typeface="Arial"/>
                <a:cs typeface="Arial"/>
                <a:sym typeface="Arial"/>
              </a:rPr>
              <a:t>Basic Survival Model: </a:t>
            </a:r>
            <a:r>
              <a:rPr lang="en-US" sz="1600" dirty="0">
                <a:solidFill>
                  <a:srgbClr val="1E4E79"/>
                </a:solidFill>
                <a:latin typeface="Arial"/>
                <a:ea typeface="Arial"/>
                <a:cs typeface="Arial"/>
                <a:sym typeface="Arial"/>
              </a:rPr>
              <a:t>Day 33, Error rate 0.2499809</a:t>
            </a:r>
            <a:endParaRPr sz="1600" dirty="0">
              <a:solidFill>
                <a:srgbClr val="1E4E79"/>
              </a:solidFill>
              <a:latin typeface="Calibri"/>
              <a:ea typeface="Calibri"/>
              <a:cs typeface="Calibri"/>
              <a:sym typeface="Calibri"/>
            </a:endParaRPr>
          </a:p>
          <a:p>
            <a:pPr marL="285750" marR="0" lvl="0" indent="-285750" algn="l" rtl="0">
              <a:lnSpc>
                <a:spcPct val="150000"/>
              </a:lnSpc>
              <a:spcBef>
                <a:spcPts val="0"/>
              </a:spcBef>
              <a:spcAft>
                <a:spcPts val="0"/>
              </a:spcAft>
              <a:buClr>
                <a:srgbClr val="1E4E79"/>
              </a:buClr>
              <a:buSzPts val="1600"/>
              <a:buFont typeface="Noto Sans Symbols"/>
              <a:buChar char="❖"/>
            </a:pPr>
            <a:r>
              <a:rPr lang="en-US" sz="1600" b="1" dirty="0">
                <a:solidFill>
                  <a:srgbClr val="1E4E79"/>
                </a:solidFill>
                <a:latin typeface="Arial"/>
                <a:ea typeface="Arial"/>
                <a:cs typeface="Arial"/>
                <a:sym typeface="Arial"/>
              </a:rPr>
              <a:t>Our Cox Model: </a:t>
            </a:r>
            <a:r>
              <a:rPr lang="en-US" sz="1600" dirty="0">
                <a:solidFill>
                  <a:srgbClr val="1E4E79"/>
                </a:solidFill>
                <a:latin typeface="Arial"/>
                <a:ea typeface="Arial"/>
                <a:cs typeface="Arial"/>
                <a:sym typeface="Arial"/>
              </a:rPr>
              <a:t>Day 26, Error rate 0.1689168</a:t>
            </a:r>
            <a:endParaRPr sz="1600" dirty="0">
              <a:solidFill>
                <a:srgbClr val="1E4E79"/>
              </a:solidFill>
              <a:latin typeface="Calibri"/>
              <a:ea typeface="Calibri"/>
              <a:cs typeface="Calibri"/>
              <a:sym typeface="Calibri"/>
            </a:endParaRPr>
          </a:p>
          <a:p>
            <a:pPr marL="0" marR="0" lvl="0" indent="0" algn="l" rtl="0">
              <a:lnSpc>
                <a:spcPct val="150000"/>
              </a:lnSpc>
              <a:spcBef>
                <a:spcPts val="0"/>
              </a:spcBef>
              <a:spcAft>
                <a:spcPts val="0"/>
              </a:spcAft>
              <a:buNone/>
            </a:pPr>
            <a:r>
              <a:rPr lang="en-US" sz="1600" dirty="0">
                <a:solidFill>
                  <a:srgbClr val="1E4E79"/>
                </a:solidFill>
                <a:latin typeface="Calibri"/>
                <a:ea typeface="Calibri"/>
                <a:cs typeface="Calibri"/>
                <a:sym typeface="Calibri"/>
              </a:rPr>
              <a:t/>
            </a:r>
            <a:br>
              <a:rPr lang="en-US" sz="1600" dirty="0">
                <a:solidFill>
                  <a:srgbClr val="1E4E79"/>
                </a:solidFill>
                <a:latin typeface="Calibri"/>
                <a:ea typeface="Calibri"/>
                <a:cs typeface="Calibri"/>
                <a:sym typeface="Calibri"/>
              </a:rPr>
            </a:br>
            <a:endParaRPr sz="1600" dirty="0">
              <a:solidFill>
                <a:srgbClr val="1E4E79"/>
              </a:solidFill>
              <a:latin typeface="Calibri"/>
              <a:ea typeface="Calibri"/>
              <a:cs typeface="Calibri"/>
              <a:sym typeface="Calibri"/>
            </a:endParaRPr>
          </a:p>
        </p:txBody>
      </p:sp>
    </p:spTree>
    <p:extLst>
      <p:ext uri="{BB962C8B-B14F-4D97-AF65-F5344CB8AC3E}">
        <p14:creationId xmlns:p14="http://schemas.microsoft.com/office/powerpoint/2010/main" val="13031720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pic>
        <p:nvPicPr>
          <p:cNvPr id="269" name="Shape 269"/>
          <p:cNvPicPr preferRelativeResize="0"/>
          <p:nvPr/>
        </p:nvPicPr>
        <p:blipFill rotWithShape="1">
          <a:blip r:embed="rId3">
            <a:alphaModFix/>
          </a:blip>
          <a:srcRect/>
          <a:stretch/>
        </p:blipFill>
        <p:spPr>
          <a:xfrm>
            <a:off x="137951" y="-345699"/>
            <a:ext cx="1623902" cy="1623902"/>
          </a:xfrm>
          <a:prstGeom prst="rect">
            <a:avLst/>
          </a:prstGeom>
          <a:noFill/>
          <a:ln>
            <a:noFill/>
          </a:ln>
        </p:spPr>
      </p:pic>
      <p:pic>
        <p:nvPicPr>
          <p:cNvPr id="270" name="Shape 270"/>
          <p:cNvPicPr preferRelativeResize="0"/>
          <p:nvPr/>
        </p:nvPicPr>
        <p:blipFill rotWithShape="1">
          <a:blip r:embed="rId4">
            <a:alphaModFix/>
          </a:blip>
          <a:srcRect/>
          <a:stretch/>
        </p:blipFill>
        <p:spPr>
          <a:xfrm>
            <a:off x="10512198" y="248678"/>
            <a:ext cx="1331459" cy="435148"/>
          </a:xfrm>
          <a:prstGeom prst="rect">
            <a:avLst/>
          </a:prstGeom>
          <a:noFill/>
          <a:ln>
            <a:noFill/>
          </a:ln>
        </p:spPr>
      </p:pic>
      <p:sp>
        <p:nvSpPr>
          <p:cNvPr id="8" name="Shape 272">
            <a:extLst>
              <a:ext uri="{FF2B5EF4-FFF2-40B4-BE49-F238E27FC236}">
                <a16:creationId xmlns:a16="http://schemas.microsoft.com/office/drawing/2014/main" xmlns="" id="{961D47BF-8F6A-4D15-94E6-6412A5BD9D21}"/>
              </a:ext>
            </a:extLst>
          </p:cNvPr>
          <p:cNvSpPr/>
          <p:nvPr/>
        </p:nvSpPr>
        <p:spPr>
          <a:xfrm>
            <a:off x="2310564" y="726169"/>
            <a:ext cx="7652922" cy="115861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600" b="1" dirty="0">
                <a:solidFill>
                  <a:schemeClr val="dk1"/>
                </a:solidFill>
                <a:latin typeface="Times New Roman"/>
                <a:ea typeface="Calibri"/>
                <a:cs typeface="Times New Roman"/>
                <a:sym typeface="Times New Roman"/>
              </a:rPr>
              <a:t>Model 2 - Variable Predictive Performance</a:t>
            </a:r>
            <a:endParaRPr sz="3600" dirty="0">
              <a:solidFill>
                <a:schemeClr val="dk1"/>
              </a:solidFill>
              <a:latin typeface="Calibri"/>
              <a:ea typeface="Calibri"/>
              <a:cs typeface="Calibri"/>
              <a:sym typeface="Calibri"/>
            </a:endParaRPr>
          </a:p>
        </p:txBody>
      </p:sp>
      <p:grpSp>
        <p:nvGrpSpPr>
          <p:cNvPr id="2" name="Group 1">
            <a:extLst>
              <a:ext uri="{FF2B5EF4-FFF2-40B4-BE49-F238E27FC236}">
                <a16:creationId xmlns:a16="http://schemas.microsoft.com/office/drawing/2014/main" xmlns="" id="{E2565BBA-7580-4EC6-B9DD-47B9084913E6}"/>
              </a:ext>
            </a:extLst>
          </p:cNvPr>
          <p:cNvGrpSpPr/>
          <p:nvPr/>
        </p:nvGrpSpPr>
        <p:grpSpPr>
          <a:xfrm>
            <a:off x="1010553" y="2103391"/>
            <a:ext cx="10355717" cy="4433658"/>
            <a:chOff x="1010553" y="2103391"/>
            <a:chExt cx="10355717" cy="4433658"/>
          </a:xfrm>
        </p:grpSpPr>
        <p:sp>
          <p:nvSpPr>
            <p:cNvPr id="3" name="矩形 2">
              <a:extLst>
                <a:ext uri="{FF2B5EF4-FFF2-40B4-BE49-F238E27FC236}">
                  <a16:creationId xmlns:a16="http://schemas.microsoft.com/office/drawing/2014/main" xmlns="" id="{E4055BD3-E23F-49DF-AFBF-9A309EBDDEA7}"/>
                </a:ext>
              </a:extLst>
            </p:cNvPr>
            <p:cNvSpPr/>
            <p:nvPr/>
          </p:nvSpPr>
          <p:spPr>
            <a:xfrm>
              <a:off x="1010553" y="2103391"/>
              <a:ext cx="5126472" cy="3046988"/>
            </a:xfrm>
            <a:prstGeom prst="rect">
              <a:avLst/>
            </a:prstGeom>
          </p:spPr>
          <p:txBody>
            <a:bodyPr wrap="square">
              <a:spAutoFit/>
            </a:bodyPr>
            <a:lstStyle/>
            <a:p>
              <a:pPr algn="ctr">
                <a:lnSpc>
                  <a:spcPct val="150000"/>
                </a:lnSpc>
              </a:pPr>
              <a:r>
                <a:rPr lang="en-US" altLang="zh-CN" sz="2000" b="1" dirty="0">
                  <a:latin typeface="Times New Roman" panose="02020603050405020304" pitchFamily="18" charset="0"/>
                  <a:cs typeface="Times New Roman" panose="02020603050405020304" pitchFamily="18" charset="0"/>
                </a:rPr>
                <a:t>Concordance Index (C-Index)</a:t>
              </a:r>
            </a:p>
            <a:p>
              <a:pPr>
                <a:lnSpc>
                  <a:spcPct val="150000"/>
                </a:lnSpc>
              </a:pPr>
              <a:r>
                <a:rPr lang="en-US" altLang="zh-CN" sz="1800" dirty="0">
                  <a:latin typeface="Times New Roman" panose="02020603050405020304" pitchFamily="18" charset="0"/>
                  <a:cs typeface="Times New Roman" panose="02020603050405020304" pitchFamily="18" charset="0"/>
                </a:rPr>
                <a:t/>
              </a:r>
              <a:br>
                <a:rPr lang="en-US" altLang="zh-CN" sz="1800" dirty="0">
                  <a:latin typeface="Times New Roman" panose="02020603050405020304" pitchFamily="18" charset="0"/>
                  <a:cs typeface="Times New Roman" panose="02020603050405020304" pitchFamily="18" charset="0"/>
                </a:rPr>
              </a:br>
              <a:r>
                <a:rPr lang="en-US" altLang="zh-CN" sz="1800" dirty="0">
                  <a:latin typeface="Times New Roman" panose="02020603050405020304" pitchFamily="18" charset="0"/>
                  <a:cs typeface="Times New Roman" panose="02020603050405020304" pitchFamily="18" charset="0"/>
                </a:rPr>
                <a:t>Generalization of the area under ROC curve, called Harrell’s Concordance Index.</a:t>
              </a:r>
            </a:p>
            <a:p>
              <a:pPr marL="285750" lvl="7" indent="-285750" fontAlgn="base">
                <a:lnSpc>
                  <a:spcPct val="150000"/>
                </a:lnSpc>
                <a:buFont typeface="Arial" panose="020B0604020202020204" pitchFamily="34" charset="0"/>
                <a:buChar char="•"/>
              </a:pPr>
              <a:r>
                <a:rPr lang="en-US" altLang="zh-CN" sz="1800" dirty="0">
                  <a:latin typeface="Times New Roman" panose="02020603050405020304" pitchFamily="18" charset="0"/>
                  <a:cs typeface="Times New Roman" panose="02020603050405020304" pitchFamily="18" charset="0"/>
                </a:rPr>
                <a:t>Value of 0.5 denotes a random model</a:t>
              </a:r>
            </a:p>
            <a:p>
              <a:pPr marL="285750" lvl="4" indent="-285750" fontAlgn="base">
                <a:lnSpc>
                  <a:spcPct val="150000"/>
                </a:lnSpc>
                <a:buFont typeface="Arial" panose="020B0604020202020204" pitchFamily="34" charset="0"/>
                <a:buChar char="•"/>
              </a:pPr>
              <a:r>
                <a:rPr lang="en-US" altLang="zh-CN" sz="1800" dirty="0">
                  <a:latin typeface="Times New Roman" panose="02020603050405020304" pitchFamily="18" charset="0"/>
                  <a:cs typeface="Times New Roman" panose="02020603050405020304" pitchFamily="18" charset="0"/>
                </a:rPr>
                <a:t>Value of 1.0 denotes a perfect model</a:t>
              </a:r>
            </a:p>
            <a:p>
              <a:pPr marL="285750" lvl="4" indent="-285750" fontAlgn="base">
                <a:lnSpc>
                  <a:spcPct val="150000"/>
                </a:lnSpc>
                <a:buFont typeface="Arial" panose="020B0604020202020204" pitchFamily="34" charset="0"/>
                <a:buChar char="•"/>
              </a:pPr>
              <a:r>
                <a:rPr lang="en-US" altLang="zh-CN" sz="1800" dirty="0">
                  <a:latin typeface="Times New Roman" panose="02020603050405020304" pitchFamily="18" charset="0"/>
                  <a:cs typeface="Times New Roman" panose="02020603050405020304" pitchFamily="18" charset="0"/>
                </a:rPr>
                <a:t>Value of 0.0 denotes a perfectly wrong model</a:t>
              </a:r>
              <a:endParaRPr lang="en-US" altLang="zh-CN" sz="1600" dirty="0">
                <a:latin typeface="Times New Roman" panose="02020603050405020304" pitchFamily="18" charset="0"/>
                <a:cs typeface="Times New Roman" panose="02020603050405020304" pitchFamily="18" charset="0"/>
              </a:endParaRPr>
            </a:p>
          </p:txBody>
        </p:sp>
        <p:pic>
          <p:nvPicPr>
            <p:cNvPr id="9" name="图片 8">
              <a:extLst>
                <a:ext uri="{FF2B5EF4-FFF2-40B4-BE49-F238E27FC236}">
                  <a16:creationId xmlns:a16="http://schemas.microsoft.com/office/drawing/2014/main" xmlns="" id="{111E340B-4E49-4EDD-BA00-2AE2320F45F7}"/>
                </a:ext>
              </a:extLst>
            </p:cNvPr>
            <p:cNvPicPr>
              <a:picLocks noChangeAspect="1"/>
            </p:cNvPicPr>
            <p:nvPr/>
          </p:nvPicPr>
          <p:blipFill>
            <a:blip r:embed="rId5"/>
            <a:stretch>
              <a:fillRect/>
            </a:stretch>
          </p:blipFill>
          <p:spPr>
            <a:xfrm>
              <a:off x="5946225" y="2103391"/>
              <a:ext cx="5420045" cy="4433658"/>
            </a:xfrm>
            <a:prstGeom prst="rect">
              <a:avLst/>
            </a:prstGeom>
          </p:spPr>
        </p:pic>
      </p:grpSp>
    </p:spTree>
    <p:extLst>
      <p:ext uri="{BB962C8B-B14F-4D97-AF65-F5344CB8AC3E}">
        <p14:creationId xmlns:p14="http://schemas.microsoft.com/office/powerpoint/2010/main" val="3459640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pic>
        <p:nvPicPr>
          <p:cNvPr id="269" name="Shape 269"/>
          <p:cNvPicPr preferRelativeResize="0"/>
          <p:nvPr/>
        </p:nvPicPr>
        <p:blipFill rotWithShape="1">
          <a:blip r:embed="rId3">
            <a:alphaModFix/>
          </a:blip>
          <a:srcRect/>
          <a:stretch/>
        </p:blipFill>
        <p:spPr>
          <a:xfrm>
            <a:off x="137951" y="-345699"/>
            <a:ext cx="1623902" cy="1623902"/>
          </a:xfrm>
          <a:prstGeom prst="rect">
            <a:avLst/>
          </a:prstGeom>
          <a:noFill/>
          <a:ln>
            <a:noFill/>
          </a:ln>
        </p:spPr>
      </p:pic>
      <p:pic>
        <p:nvPicPr>
          <p:cNvPr id="270" name="Shape 270"/>
          <p:cNvPicPr preferRelativeResize="0"/>
          <p:nvPr/>
        </p:nvPicPr>
        <p:blipFill rotWithShape="1">
          <a:blip r:embed="rId4">
            <a:alphaModFix/>
          </a:blip>
          <a:srcRect/>
          <a:stretch/>
        </p:blipFill>
        <p:spPr>
          <a:xfrm>
            <a:off x="10512198" y="248678"/>
            <a:ext cx="1331459" cy="435148"/>
          </a:xfrm>
          <a:prstGeom prst="rect">
            <a:avLst/>
          </a:prstGeom>
          <a:noFill/>
          <a:ln>
            <a:noFill/>
          </a:ln>
        </p:spPr>
      </p:pic>
      <p:sp>
        <p:nvSpPr>
          <p:cNvPr id="8" name="Shape 272">
            <a:extLst>
              <a:ext uri="{FF2B5EF4-FFF2-40B4-BE49-F238E27FC236}">
                <a16:creationId xmlns:a16="http://schemas.microsoft.com/office/drawing/2014/main" xmlns="" id="{961D47BF-8F6A-4D15-94E6-6412A5BD9D21}"/>
              </a:ext>
            </a:extLst>
          </p:cNvPr>
          <p:cNvSpPr/>
          <p:nvPr/>
        </p:nvSpPr>
        <p:spPr>
          <a:xfrm>
            <a:off x="3171037" y="729790"/>
            <a:ext cx="5931976" cy="548413"/>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600" b="1" dirty="0">
                <a:solidFill>
                  <a:schemeClr val="dk1"/>
                </a:solidFill>
                <a:latin typeface="Times New Roman"/>
                <a:ea typeface="Calibri"/>
                <a:cs typeface="Times New Roman"/>
                <a:sym typeface="Times New Roman"/>
              </a:rPr>
              <a:t>Model 2 - Feature Selection</a:t>
            </a:r>
            <a:endParaRPr sz="3600" dirty="0">
              <a:solidFill>
                <a:schemeClr val="dk1"/>
              </a:solidFill>
              <a:latin typeface="Calibri"/>
              <a:ea typeface="Calibri"/>
              <a:cs typeface="Calibri"/>
              <a:sym typeface="Calibri"/>
            </a:endParaRPr>
          </a:p>
        </p:txBody>
      </p:sp>
      <p:grpSp>
        <p:nvGrpSpPr>
          <p:cNvPr id="2" name="Group 1">
            <a:extLst>
              <a:ext uri="{FF2B5EF4-FFF2-40B4-BE49-F238E27FC236}">
                <a16:creationId xmlns:a16="http://schemas.microsoft.com/office/drawing/2014/main" xmlns="" id="{254C5300-DF58-42D3-B27E-AAEA71CA64DC}"/>
              </a:ext>
            </a:extLst>
          </p:cNvPr>
          <p:cNvGrpSpPr/>
          <p:nvPr/>
        </p:nvGrpSpPr>
        <p:grpSpPr>
          <a:xfrm>
            <a:off x="836322" y="2121157"/>
            <a:ext cx="10815999" cy="4247317"/>
            <a:chOff x="893918" y="2436468"/>
            <a:chExt cx="10815999" cy="4247317"/>
          </a:xfrm>
        </p:grpSpPr>
        <p:sp>
          <p:nvSpPr>
            <p:cNvPr id="3" name="矩形 2">
              <a:extLst>
                <a:ext uri="{FF2B5EF4-FFF2-40B4-BE49-F238E27FC236}">
                  <a16:creationId xmlns:a16="http://schemas.microsoft.com/office/drawing/2014/main" xmlns="" id="{E4055BD3-E23F-49DF-AFBF-9A309EBDDEA7}"/>
                </a:ext>
              </a:extLst>
            </p:cNvPr>
            <p:cNvSpPr/>
            <p:nvPr/>
          </p:nvSpPr>
          <p:spPr>
            <a:xfrm>
              <a:off x="893918" y="2436468"/>
              <a:ext cx="5202082" cy="4247317"/>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1800" dirty="0">
                  <a:latin typeface="Times New Roman" panose="02020603050405020304" pitchFamily="18" charset="0"/>
                  <a:cs typeface="Times New Roman" panose="02020603050405020304" pitchFamily="18" charset="0"/>
                </a:rPr>
                <a:t>Use Grid Search with Cross Validation = 5</a:t>
              </a:r>
            </a:p>
            <a:p>
              <a:pPr marL="285750" indent="-285750">
                <a:lnSpc>
                  <a:spcPct val="150000"/>
                </a:lnSpc>
                <a:buFont typeface="Arial" panose="020B0604020202020204" pitchFamily="34" charset="0"/>
                <a:buChar char="•"/>
              </a:pPr>
              <a:r>
                <a:rPr lang="en-US" altLang="zh-CN" sz="1800" dirty="0">
                  <a:latin typeface="Times New Roman" panose="02020603050405020304" pitchFamily="18" charset="0"/>
                  <a:cs typeface="Times New Roman" panose="02020603050405020304" pitchFamily="18" charset="0"/>
                </a:rPr>
                <a:t>4 - Feature Combination achieved highest C-Index, and provided the best model</a:t>
              </a:r>
            </a:p>
            <a:p>
              <a:pPr marL="742950" lvl="1" indent="-285750">
                <a:lnSpc>
                  <a:spcPct val="15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Page Since Failure</a:t>
              </a:r>
            </a:p>
            <a:p>
              <a:pPr marL="742950" lvl="1" indent="-285750">
                <a:lnSpc>
                  <a:spcPct val="15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30D Page Volume</a:t>
              </a:r>
            </a:p>
            <a:p>
              <a:pPr marL="742950" lvl="1" indent="-285750">
                <a:lnSpc>
                  <a:spcPct val="15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15D Page Volume</a:t>
              </a:r>
            </a:p>
            <a:p>
              <a:pPr marL="742950" lvl="1" indent="-285750">
                <a:lnSpc>
                  <a:spcPct val="15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7D Page Volume</a:t>
              </a:r>
            </a:p>
            <a:p>
              <a:pPr marL="285750" indent="-285750">
                <a:lnSpc>
                  <a:spcPct val="150000"/>
                </a:lnSpc>
                <a:buFont typeface="Arial" panose="020B0604020202020204" pitchFamily="34" charset="0"/>
                <a:buChar char="•"/>
              </a:pPr>
              <a:r>
                <a:rPr lang="en-US" altLang="zh-CN" sz="1800" dirty="0">
                  <a:latin typeface="Times New Roman" panose="02020603050405020304" pitchFamily="18" charset="0"/>
                  <a:cs typeface="Times New Roman" panose="02020603050405020304" pitchFamily="18" charset="0"/>
                </a:rPr>
                <a:t>Fit best model with whole dataset</a:t>
              </a:r>
            </a:p>
            <a:p>
              <a:pPr marL="285750" indent="-285750">
                <a:lnSpc>
                  <a:spcPct val="150000"/>
                </a:lnSpc>
                <a:buFont typeface="Arial" panose="020B0604020202020204" pitchFamily="34" charset="0"/>
                <a:buChar char="•"/>
              </a:pPr>
              <a:r>
                <a:rPr lang="en-US" altLang="zh-CN" sz="1800" dirty="0">
                  <a:solidFill>
                    <a:srgbClr val="FF0000"/>
                  </a:solidFill>
                  <a:latin typeface="Times New Roman" panose="02020603050405020304" pitchFamily="18" charset="0"/>
                  <a:cs typeface="Times New Roman" panose="02020603050405020304" pitchFamily="18" charset="0"/>
                </a:rPr>
                <a:t>C - Index before feature selection: 0.75</a:t>
              </a:r>
            </a:p>
            <a:p>
              <a:pPr marL="285750" indent="-285750">
                <a:lnSpc>
                  <a:spcPct val="150000"/>
                </a:lnSpc>
                <a:buFont typeface="Arial" panose="020B0604020202020204" pitchFamily="34" charset="0"/>
                <a:buChar char="•"/>
              </a:pPr>
              <a:r>
                <a:rPr lang="en-US" altLang="zh-CN" sz="1800" dirty="0">
                  <a:solidFill>
                    <a:srgbClr val="FF0000"/>
                  </a:solidFill>
                  <a:latin typeface="Times New Roman" panose="02020603050405020304" pitchFamily="18" charset="0"/>
                  <a:cs typeface="Times New Roman" panose="02020603050405020304" pitchFamily="18" charset="0"/>
                </a:rPr>
                <a:t>C - Index after feature selection: 0.83</a:t>
              </a:r>
            </a:p>
          </p:txBody>
        </p:sp>
        <p:pic>
          <p:nvPicPr>
            <p:cNvPr id="5" name="图片 4">
              <a:extLst>
                <a:ext uri="{FF2B5EF4-FFF2-40B4-BE49-F238E27FC236}">
                  <a16:creationId xmlns:a16="http://schemas.microsoft.com/office/drawing/2014/main" xmlns="" id="{D07EF7D6-BAAB-4521-B441-D2B20A4798B8}"/>
                </a:ext>
              </a:extLst>
            </p:cNvPr>
            <p:cNvPicPr>
              <a:picLocks noChangeAspect="1"/>
            </p:cNvPicPr>
            <p:nvPr/>
          </p:nvPicPr>
          <p:blipFill>
            <a:blip r:embed="rId5"/>
            <a:stretch>
              <a:fillRect/>
            </a:stretch>
          </p:blipFill>
          <p:spPr>
            <a:xfrm>
              <a:off x="6244322" y="2436468"/>
              <a:ext cx="5465595" cy="3726542"/>
            </a:xfrm>
            <a:prstGeom prst="rect">
              <a:avLst/>
            </a:prstGeom>
          </p:spPr>
        </p:pic>
        <p:sp>
          <p:nvSpPr>
            <p:cNvPr id="7" name="矩形: 圆角 6">
              <a:extLst>
                <a:ext uri="{FF2B5EF4-FFF2-40B4-BE49-F238E27FC236}">
                  <a16:creationId xmlns:a16="http://schemas.microsoft.com/office/drawing/2014/main" xmlns="" id="{A0537738-0DA8-44B1-BE20-3BF5C18EF459}"/>
                </a:ext>
              </a:extLst>
            </p:cNvPr>
            <p:cNvSpPr/>
            <p:nvPr/>
          </p:nvSpPr>
          <p:spPr>
            <a:xfrm>
              <a:off x="6882884" y="2722865"/>
              <a:ext cx="478969" cy="315374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11" name="矩形: 圆角 10">
              <a:extLst>
                <a:ext uri="{FF2B5EF4-FFF2-40B4-BE49-F238E27FC236}">
                  <a16:creationId xmlns:a16="http://schemas.microsoft.com/office/drawing/2014/main" xmlns="" id="{5F4FA1D8-40CA-46CC-BD5E-055AC263840C}"/>
                </a:ext>
              </a:extLst>
            </p:cNvPr>
            <p:cNvSpPr/>
            <p:nvPr/>
          </p:nvSpPr>
          <p:spPr>
            <a:xfrm>
              <a:off x="10272713" y="2722865"/>
              <a:ext cx="478969" cy="315374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grpSp>
    </p:spTree>
    <p:extLst>
      <p:ext uri="{BB962C8B-B14F-4D97-AF65-F5344CB8AC3E}">
        <p14:creationId xmlns:p14="http://schemas.microsoft.com/office/powerpoint/2010/main" val="28159950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7951" y="-345699"/>
            <a:ext cx="1623902" cy="1623902"/>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96925" y="269414"/>
            <a:ext cx="1331459" cy="435148"/>
          </a:xfrm>
          <a:prstGeom prst="rect">
            <a:avLst/>
          </a:prstGeom>
        </p:spPr>
      </p:pic>
      <p:sp>
        <p:nvSpPr>
          <p:cNvPr id="4" name="Rectangle 3"/>
          <p:cNvSpPr/>
          <p:nvPr/>
        </p:nvSpPr>
        <p:spPr>
          <a:xfrm>
            <a:off x="3555805" y="704562"/>
            <a:ext cx="5006499" cy="646331"/>
          </a:xfrm>
          <a:prstGeom prst="rect">
            <a:avLst/>
          </a:prstGeom>
        </p:spPr>
        <p:txBody>
          <a:bodyPr wrap="none">
            <a:spAutoFit/>
          </a:bodyPr>
          <a:lstStyle/>
          <a:p>
            <a:pPr algn="ctr"/>
            <a:r>
              <a:rPr lang="en-US" sz="3600" b="1" dirty="0">
                <a:latin typeface="Times New Roman" charset="0"/>
              </a:rPr>
              <a:t>Demonstration of Model</a:t>
            </a:r>
            <a:endParaRPr lang="en-US" sz="3600" dirty="0">
              <a:effectLst/>
            </a:endParaRPr>
          </a:p>
        </p:txBody>
      </p:sp>
      <p:sp>
        <p:nvSpPr>
          <p:cNvPr id="2" name="TextBox 1"/>
          <p:cNvSpPr txBox="1"/>
          <p:nvPr/>
        </p:nvSpPr>
        <p:spPr>
          <a:xfrm>
            <a:off x="1148321" y="3262602"/>
            <a:ext cx="9821465" cy="769441"/>
          </a:xfrm>
          <a:prstGeom prst="rect">
            <a:avLst/>
          </a:prstGeom>
          <a:noFill/>
        </p:spPr>
        <p:txBody>
          <a:bodyPr wrap="square" rtlCol="0">
            <a:spAutoFit/>
          </a:bodyPr>
          <a:lstStyle/>
          <a:p>
            <a:pPr algn="ctr"/>
            <a:r>
              <a:rPr lang="en-US" sz="4400" b="1" dirty="0">
                <a:solidFill>
                  <a:schemeClr val="accent1">
                    <a:lumMod val="50000"/>
                  </a:schemeClr>
                </a:solidFill>
              </a:rPr>
              <a:t>Kindly see demonstration in R Studio</a:t>
            </a:r>
          </a:p>
        </p:txBody>
      </p:sp>
    </p:spTree>
    <p:extLst>
      <p:ext uri="{BB962C8B-B14F-4D97-AF65-F5344CB8AC3E}">
        <p14:creationId xmlns:p14="http://schemas.microsoft.com/office/powerpoint/2010/main" val="27868826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951" y="-345699"/>
            <a:ext cx="1623902" cy="1623902"/>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2198" y="248678"/>
            <a:ext cx="1331459" cy="435148"/>
          </a:xfrm>
          <a:prstGeom prst="rect">
            <a:avLst/>
          </a:prstGeom>
        </p:spPr>
      </p:pic>
      <p:sp>
        <p:nvSpPr>
          <p:cNvPr id="3" name="Rectangle 2"/>
          <p:cNvSpPr/>
          <p:nvPr/>
        </p:nvSpPr>
        <p:spPr>
          <a:xfrm>
            <a:off x="2107927" y="2194343"/>
            <a:ext cx="7883744" cy="3631763"/>
          </a:xfrm>
          <a:prstGeom prst="rect">
            <a:avLst/>
          </a:prstGeom>
        </p:spPr>
        <p:txBody>
          <a:bodyPr wrap="square">
            <a:spAutoFit/>
          </a:bodyPr>
          <a:lstStyle/>
          <a:p>
            <a:r>
              <a:rPr lang="en-US" altLang="zh-CN" sz="2300" dirty="0" smtClean="0">
                <a:latin typeface="Times New Roman" panose="02020603050405020304" pitchFamily="18" charset="0"/>
                <a:cs typeface="Times New Roman" panose="02020603050405020304" pitchFamily="18" charset="0"/>
              </a:rPr>
              <a:t>1.</a:t>
            </a:r>
            <a:r>
              <a:rPr lang="zh-CN" altLang="en-US" sz="2300" dirty="0" smtClean="0">
                <a:latin typeface="Times New Roman" panose="02020603050405020304" pitchFamily="18" charset="0"/>
                <a:cs typeface="Times New Roman" panose="02020603050405020304" pitchFamily="18" charset="0"/>
              </a:rPr>
              <a:t> </a:t>
            </a:r>
            <a:r>
              <a:rPr lang="en-US" altLang="zh-CN" sz="2300" dirty="0" smtClean="0">
                <a:latin typeface="Times New Roman" panose="02020603050405020304" pitchFamily="18" charset="0"/>
                <a:cs typeface="Times New Roman" panose="02020603050405020304" pitchFamily="18" charset="0"/>
              </a:rPr>
              <a:t>Explore</a:t>
            </a:r>
            <a:r>
              <a:rPr lang="zh-CN" altLang="en-US" sz="2300" dirty="0" smtClean="0">
                <a:latin typeface="Times New Roman" panose="02020603050405020304" pitchFamily="18" charset="0"/>
                <a:cs typeface="Times New Roman" panose="02020603050405020304" pitchFamily="18" charset="0"/>
              </a:rPr>
              <a:t> </a:t>
            </a:r>
            <a:r>
              <a:rPr lang="en-US" altLang="zh-CN" sz="2300" dirty="0" smtClean="0">
                <a:latin typeface="Times New Roman" panose="02020603050405020304" pitchFamily="18" charset="0"/>
                <a:cs typeface="Times New Roman" panose="02020603050405020304" pitchFamily="18" charset="0"/>
              </a:rPr>
              <a:t>deeper</a:t>
            </a:r>
            <a:r>
              <a:rPr lang="zh-CN" altLang="en-US" sz="2300" dirty="0" smtClean="0">
                <a:latin typeface="Times New Roman" panose="02020603050405020304" pitchFamily="18" charset="0"/>
                <a:cs typeface="Times New Roman" panose="02020603050405020304" pitchFamily="18" charset="0"/>
              </a:rPr>
              <a:t> </a:t>
            </a:r>
            <a:r>
              <a:rPr lang="en-US" altLang="zh-CN" sz="2300" dirty="0" smtClean="0">
                <a:latin typeface="Times New Roman" panose="02020603050405020304" pitchFamily="18" charset="0"/>
                <a:cs typeface="Times New Roman" panose="02020603050405020304" pitchFamily="18" charset="0"/>
              </a:rPr>
              <a:t>in</a:t>
            </a:r>
            <a:r>
              <a:rPr lang="zh-CN" altLang="en-US" sz="2300" dirty="0" smtClean="0">
                <a:latin typeface="Times New Roman" panose="02020603050405020304" pitchFamily="18" charset="0"/>
                <a:cs typeface="Times New Roman" panose="02020603050405020304" pitchFamily="18" charset="0"/>
              </a:rPr>
              <a:t> </a:t>
            </a:r>
            <a:r>
              <a:rPr lang="en-US" altLang="zh-CN" sz="2300" dirty="0" smtClean="0">
                <a:latin typeface="Times New Roman" panose="02020603050405020304" pitchFamily="18" charset="0"/>
                <a:cs typeface="Times New Roman" panose="02020603050405020304" pitchFamily="18" charset="0"/>
              </a:rPr>
              <a:t>survival</a:t>
            </a:r>
            <a:r>
              <a:rPr lang="zh-CN" altLang="en-US" sz="2300" dirty="0" smtClean="0">
                <a:latin typeface="Times New Roman" panose="02020603050405020304" pitchFamily="18" charset="0"/>
                <a:cs typeface="Times New Roman" panose="02020603050405020304" pitchFamily="18" charset="0"/>
              </a:rPr>
              <a:t> </a:t>
            </a:r>
            <a:r>
              <a:rPr lang="en-US" altLang="zh-CN" sz="2300" dirty="0" smtClean="0">
                <a:latin typeface="Times New Roman" panose="02020603050405020304" pitchFamily="18" charset="0"/>
                <a:cs typeface="Times New Roman" panose="02020603050405020304" pitchFamily="18" charset="0"/>
              </a:rPr>
              <a:t>analysis</a:t>
            </a:r>
            <a:endParaRPr lang="en-US" sz="2300" dirty="0" smtClean="0">
              <a:latin typeface="Times New Roman" panose="02020603050405020304" pitchFamily="18" charset="0"/>
              <a:cs typeface="Times New Roman" panose="02020603050405020304" pitchFamily="18" charset="0"/>
            </a:endParaRPr>
          </a:p>
          <a:p>
            <a:endParaRPr lang="en-US" sz="2300" dirty="0">
              <a:latin typeface="Times New Roman" panose="02020603050405020304" pitchFamily="18" charset="0"/>
              <a:cs typeface="Times New Roman" panose="02020603050405020304" pitchFamily="18" charset="0"/>
            </a:endParaRPr>
          </a:p>
          <a:p>
            <a:r>
              <a:rPr lang="en-US" altLang="zh-CN" sz="2300" dirty="0" smtClean="0">
                <a:latin typeface="Times New Roman" panose="02020603050405020304" pitchFamily="18" charset="0"/>
                <a:cs typeface="Times New Roman" panose="02020603050405020304" pitchFamily="18" charset="0"/>
              </a:rPr>
              <a:t>2</a:t>
            </a:r>
            <a:r>
              <a:rPr lang="en-US" sz="2300" dirty="0" smtClean="0">
                <a:latin typeface="Times New Roman" panose="02020603050405020304" pitchFamily="18" charset="0"/>
                <a:cs typeface="Times New Roman" panose="02020603050405020304" pitchFamily="18" charset="0"/>
              </a:rPr>
              <a:t>. </a:t>
            </a:r>
            <a:r>
              <a:rPr lang="en-US" sz="2300" dirty="0">
                <a:latin typeface="Times New Roman" panose="02020603050405020304" pitchFamily="18" charset="0"/>
                <a:cs typeface="Times New Roman" panose="02020603050405020304" pitchFamily="18" charset="0"/>
              </a:rPr>
              <a:t>Collect more data to train the model</a:t>
            </a:r>
          </a:p>
          <a:p>
            <a:r>
              <a:rPr lang="en-US" sz="2300" dirty="0">
                <a:latin typeface="Times New Roman" panose="02020603050405020304" pitchFamily="18" charset="0"/>
                <a:cs typeface="Times New Roman" panose="02020603050405020304" pitchFamily="18" charset="0"/>
              </a:rPr>
              <a:t/>
            </a:r>
            <a:br>
              <a:rPr lang="en-US" sz="2300" dirty="0">
                <a:latin typeface="Times New Roman" panose="02020603050405020304" pitchFamily="18" charset="0"/>
                <a:cs typeface="Times New Roman" panose="02020603050405020304" pitchFamily="18" charset="0"/>
              </a:rPr>
            </a:br>
            <a:r>
              <a:rPr lang="en-US" altLang="zh-CN" sz="2300" dirty="0" smtClean="0">
                <a:latin typeface="Times New Roman" panose="02020603050405020304" pitchFamily="18" charset="0"/>
                <a:cs typeface="Times New Roman" panose="02020603050405020304" pitchFamily="18" charset="0"/>
              </a:rPr>
              <a:t>3</a:t>
            </a:r>
            <a:r>
              <a:rPr lang="en-US" sz="2300" dirty="0" smtClean="0">
                <a:latin typeface="Times New Roman" panose="02020603050405020304" pitchFamily="18" charset="0"/>
                <a:cs typeface="Times New Roman" panose="02020603050405020304" pitchFamily="18" charset="0"/>
              </a:rPr>
              <a:t>. </a:t>
            </a:r>
            <a:r>
              <a:rPr lang="en-US" sz="2300" dirty="0">
                <a:latin typeface="Times New Roman" panose="02020603050405020304" pitchFamily="18" charset="0"/>
                <a:cs typeface="Times New Roman" panose="02020603050405020304" pitchFamily="18" charset="0"/>
              </a:rPr>
              <a:t>Include maintenance data in the model</a:t>
            </a:r>
          </a:p>
          <a:p>
            <a:endParaRPr lang="en-US" sz="2300" dirty="0">
              <a:latin typeface="Times New Roman" panose="02020603050405020304" pitchFamily="18" charset="0"/>
              <a:cs typeface="Times New Roman" panose="02020603050405020304" pitchFamily="18" charset="0"/>
            </a:endParaRPr>
          </a:p>
          <a:p>
            <a:r>
              <a:rPr lang="en-US" altLang="zh-CN" sz="2300" dirty="0" smtClean="0">
                <a:latin typeface="Times New Roman" panose="02020603050405020304" pitchFamily="18" charset="0"/>
                <a:cs typeface="Times New Roman" panose="02020603050405020304" pitchFamily="18" charset="0"/>
              </a:rPr>
              <a:t>4</a:t>
            </a:r>
            <a:r>
              <a:rPr lang="en-US" sz="2300" dirty="0" smtClean="0">
                <a:latin typeface="Times New Roman" panose="02020603050405020304" pitchFamily="18" charset="0"/>
                <a:cs typeface="Times New Roman" panose="02020603050405020304" pitchFamily="18" charset="0"/>
              </a:rPr>
              <a:t>. </a:t>
            </a:r>
            <a:r>
              <a:rPr lang="en-US" sz="2300" dirty="0">
                <a:latin typeface="Times New Roman" panose="02020603050405020304" pitchFamily="18" charset="0"/>
                <a:cs typeface="Times New Roman" panose="02020603050405020304" pitchFamily="18" charset="0"/>
              </a:rPr>
              <a:t>Update K-Means cluster labels when adding new asset features</a:t>
            </a:r>
          </a:p>
          <a:p>
            <a:endParaRPr lang="en-US" sz="2300" dirty="0">
              <a:latin typeface="Times New Roman" panose="02020603050405020304" pitchFamily="18" charset="0"/>
              <a:cs typeface="Times New Roman" panose="02020603050405020304" pitchFamily="18" charset="0"/>
            </a:endParaRPr>
          </a:p>
          <a:p>
            <a:r>
              <a:rPr lang="en-US" altLang="zh-CN" sz="2300" dirty="0" smtClean="0">
                <a:latin typeface="Times New Roman" panose="02020603050405020304" pitchFamily="18" charset="0"/>
                <a:cs typeface="Times New Roman" panose="02020603050405020304" pitchFamily="18" charset="0"/>
              </a:rPr>
              <a:t>5</a:t>
            </a:r>
            <a:r>
              <a:rPr lang="en-US" sz="2300" dirty="0" smtClean="0">
                <a:latin typeface="Times New Roman" panose="02020603050405020304" pitchFamily="18" charset="0"/>
                <a:cs typeface="Times New Roman" panose="02020603050405020304" pitchFamily="18" charset="0"/>
              </a:rPr>
              <a:t>. </a:t>
            </a:r>
            <a:r>
              <a:rPr lang="en-US" sz="2300" dirty="0">
                <a:latin typeface="Times New Roman" panose="02020603050405020304" pitchFamily="18" charset="0"/>
                <a:cs typeface="Times New Roman" panose="02020603050405020304" pitchFamily="18" charset="0"/>
              </a:rPr>
              <a:t>Set auto-alarm </a:t>
            </a:r>
            <a:r>
              <a:rPr lang="en-US" sz="2300" dirty="0" smtClean="0">
                <a:latin typeface="Times New Roman" panose="02020603050405020304" pitchFamily="18" charset="0"/>
                <a:cs typeface="Times New Roman" panose="02020603050405020304" pitchFamily="18" charset="0"/>
              </a:rPr>
              <a:t>reminders</a:t>
            </a:r>
            <a:endParaRPr lang="en-US" sz="2300" dirty="0">
              <a:latin typeface="Times New Roman" panose="02020603050405020304" pitchFamily="18" charset="0"/>
              <a:cs typeface="Times New Roman" panose="02020603050405020304" pitchFamily="18" charset="0"/>
            </a:endParaRPr>
          </a:p>
          <a:p>
            <a:endParaRPr lang="en-US" sz="23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4136455" y="1098906"/>
            <a:ext cx="3826689" cy="646331"/>
          </a:xfrm>
          <a:prstGeom prst="rect">
            <a:avLst/>
          </a:prstGeom>
          <a:noFill/>
        </p:spPr>
        <p:txBody>
          <a:bodyPr wrap="none" rtlCol="0">
            <a:spAutoFit/>
          </a:bodyPr>
          <a:lstStyle/>
          <a:p>
            <a:r>
              <a:rPr lang="en-US" sz="3600" b="1" dirty="0">
                <a:latin typeface="Times New Roman" panose="02020603050405020304" pitchFamily="18" charset="0"/>
                <a:cs typeface="Times New Roman" panose="02020603050405020304" pitchFamily="18" charset="0"/>
              </a:rPr>
              <a:t>Recommendations</a:t>
            </a:r>
          </a:p>
        </p:txBody>
      </p:sp>
    </p:spTree>
    <p:extLst>
      <p:ext uri="{BB962C8B-B14F-4D97-AF65-F5344CB8AC3E}">
        <p14:creationId xmlns:p14="http://schemas.microsoft.com/office/powerpoint/2010/main" val="2883197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60"/>
          <p:cNvSpPr/>
          <p:nvPr/>
        </p:nvSpPr>
        <p:spPr>
          <a:xfrm>
            <a:off x="-14068" y="2568542"/>
            <a:ext cx="12239173" cy="1696707"/>
          </a:xfrm>
          <a:custGeom>
            <a:avLst/>
            <a:gdLst>
              <a:gd name="connsiteX0" fmla="*/ 0 w 12239021"/>
              <a:gd name="connsiteY0" fmla="*/ 878194 h 1696858"/>
              <a:gd name="connsiteX1" fmla="*/ 1111348 w 12239021"/>
              <a:gd name="connsiteY1" fmla="*/ 1201751 h 1696858"/>
              <a:gd name="connsiteX2" fmla="*/ 2433711 w 12239021"/>
              <a:gd name="connsiteY2" fmla="*/ 1651917 h 1696858"/>
              <a:gd name="connsiteX3" fmla="*/ 3559126 w 12239021"/>
              <a:gd name="connsiteY3" fmla="*/ 5997 h 1696858"/>
              <a:gd name="connsiteX4" fmla="*/ 6358597 w 12239021"/>
              <a:gd name="connsiteY4" fmla="*/ 1075141 h 1696858"/>
              <a:gd name="connsiteX5" fmla="*/ 10480431 w 12239021"/>
              <a:gd name="connsiteY5" fmla="*/ 456163 h 1696858"/>
              <a:gd name="connsiteX6" fmla="*/ 12238893 w 12239021"/>
              <a:gd name="connsiteY6" fmla="*/ 779720 h 1696858"/>
              <a:gd name="connsiteX0" fmla="*/ 0 w 12239173"/>
              <a:gd name="connsiteY0" fmla="*/ 878043 h 1696707"/>
              <a:gd name="connsiteX1" fmla="*/ 1111348 w 12239173"/>
              <a:gd name="connsiteY1" fmla="*/ 1201600 h 1696707"/>
              <a:gd name="connsiteX2" fmla="*/ 2433711 w 12239173"/>
              <a:gd name="connsiteY2" fmla="*/ 1651766 h 1696707"/>
              <a:gd name="connsiteX3" fmla="*/ 3559126 w 12239173"/>
              <a:gd name="connsiteY3" fmla="*/ 5846 h 1696707"/>
              <a:gd name="connsiteX4" fmla="*/ 6358597 w 12239173"/>
              <a:gd name="connsiteY4" fmla="*/ 1074990 h 1696707"/>
              <a:gd name="connsiteX5" fmla="*/ 10916530 w 12239173"/>
              <a:gd name="connsiteY5" fmla="*/ 273132 h 1696707"/>
              <a:gd name="connsiteX6" fmla="*/ 12238893 w 12239173"/>
              <a:gd name="connsiteY6" fmla="*/ 779569 h 1696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39173" h="1696707">
                <a:moveTo>
                  <a:pt x="0" y="878043"/>
                </a:moveTo>
                <a:cubicBezTo>
                  <a:pt x="352865" y="975344"/>
                  <a:pt x="705730" y="1072646"/>
                  <a:pt x="1111348" y="1201600"/>
                </a:cubicBezTo>
                <a:cubicBezTo>
                  <a:pt x="1516967" y="1330554"/>
                  <a:pt x="2025748" y="1851058"/>
                  <a:pt x="2433711" y="1651766"/>
                </a:cubicBezTo>
                <a:cubicBezTo>
                  <a:pt x="2841674" y="1452474"/>
                  <a:pt x="2904978" y="101975"/>
                  <a:pt x="3559126" y="5846"/>
                </a:cubicBezTo>
                <a:cubicBezTo>
                  <a:pt x="4213274" y="-90283"/>
                  <a:pt x="5132363" y="1030442"/>
                  <a:pt x="6358597" y="1074990"/>
                </a:cubicBezTo>
                <a:cubicBezTo>
                  <a:pt x="7584831" y="1119538"/>
                  <a:pt x="9936481" y="322369"/>
                  <a:pt x="10916530" y="273132"/>
                </a:cubicBezTo>
                <a:cubicBezTo>
                  <a:pt x="11896579" y="223895"/>
                  <a:pt x="12250616" y="709231"/>
                  <a:pt x="12238893" y="779569"/>
                </a:cubicBezTo>
              </a:path>
            </a:pathLst>
          </a:custGeom>
          <a:noFill/>
          <a:ln>
            <a:solidFill>
              <a:srgbClr val="DDE7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2"/>
          <p:cNvSpPr/>
          <p:nvPr/>
        </p:nvSpPr>
        <p:spPr>
          <a:xfrm>
            <a:off x="7683643" y="3510280"/>
            <a:ext cx="245110" cy="245110"/>
          </a:xfrm>
          <a:prstGeom prst="ellipse">
            <a:avLst/>
          </a:prstGeom>
          <a:solidFill>
            <a:srgbClr val="657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3"/>
          <p:cNvSpPr/>
          <p:nvPr/>
        </p:nvSpPr>
        <p:spPr>
          <a:xfrm>
            <a:off x="11116329" y="2568542"/>
            <a:ext cx="754380" cy="754380"/>
          </a:xfrm>
          <a:prstGeom prst="ellipse">
            <a:avLst/>
          </a:prstGeom>
          <a:solidFill>
            <a:srgbClr val="C7D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4"/>
          <p:cNvSpPr/>
          <p:nvPr/>
        </p:nvSpPr>
        <p:spPr>
          <a:xfrm>
            <a:off x="3151447" y="2503730"/>
            <a:ext cx="442002" cy="442002"/>
          </a:xfrm>
          <a:prstGeom prst="ellipse">
            <a:avLst/>
          </a:prstGeom>
          <a:solidFill>
            <a:srgbClr val="657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5"/>
          <p:cNvSpPr/>
          <p:nvPr/>
        </p:nvSpPr>
        <p:spPr>
          <a:xfrm>
            <a:off x="774642" y="3550943"/>
            <a:ext cx="350520" cy="350520"/>
          </a:xfrm>
          <a:prstGeom prst="ellipse">
            <a:avLst/>
          </a:prstGeom>
          <a:solidFill>
            <a:srgbClr val="3C4E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6"/>
          <p:cNvSpPr/>
          <p:nvPr/>
        </p:nvSpPr>
        <p:spPr>
          <a:xfrm>
            <a:off x="1882140" y="3945890"/>
            <a:ext cx="533400" cy="533400"/>
          </a:xfrm>
          <a:prstGeom prst="ellipse">
            <a:avLst/>
          </a:prstGeom>
          <a:solidFill>
            <a:srgbClr val="C7D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7"/>
          <p:cNvSpPr/>
          <p:nvPr/>
        </p:nvSpPr>
        <p:spPr>
          <a:xfrm>
            <a:off x="8853158" y="3025139"/>
            <a:ext cx="175260" cy="175260"/>
          </a:xfrm>
          <a:prstGeom prst="ellipse">
            <a:avLst/>
          </a:prstGeom>
          <a:solidFill>
            <a:srgbClr val="3C4E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3"/>
          <p:cNvSpPr/>
          <p:nvPr/>
        </p:nvSpPr>
        <p:spPr>
          <a:xfrm>
            <a:off x="5759355" y="3112769"/>
            <a:ext cx="960099" cy="960099"/>
          </a:xfrm>
          <a:prstGeom prst="ellipse">
            <a:avLst/>
          </a:prstGeom>
          <a:solidFill>
            <a:srgbClr val="C7D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5"/>
          <p:cNvSpPr/>
          <p:nvPr/>
        </p:nvSpPr>
        <p:spPr>
          <a:xfrm>
            <a:off x="4409623" y="3084590"/>
            <a:ext cx="350520" cy="350520"/>
          </a:xfrm>
          <a:prstGeom prst="ellipse">
            <a:avLst/>
          </a:prstGeom>
          <a:solidFill>
            <a:srgbClr val="3C4E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4"/>
          <p:cNvSpPr/>
          <p:nvPr/>
        </p:nvSpPr>
        <p:spPr>
          <a:xfrm>
            <a:off x="9814538" y="3200399"/>
            <a:ext cx="442002" cy="442002"/>
          </a:xfrm>
          <a:prstGeom prst="ellipse">
            <a:avLst/>
          </a:prstGeom>
          <a:solidFill>
            <a:srgbClr val="657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14"/>
          <p:cNvSpPr txBox="1"/>
          <p:nvPr/>
        </p:nvSpPr>
        <p:spPr>
          <a:xfrm>
            <a:off x="5085708" y="360660"/>
            <a:ext cx="2039620"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Agenda</a:t>
            </a:r>
          </a:p>
        </p:txBody>
      </p: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951" y="-345699"/>
            <a:ext cx="1623902" cy="1623902"/>
          </a:xfrm>
          <a:prstGeom prst="rect">
            <a:avLst/>
          </a:prstGeom>
        </p:spPr>
      </p:pic>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2198" y="248678"/>
            <a:ext cx="1331459" cy="435148"/>
          </a:xfrm>
          <a:prstGeom prst="rect">
            <a:avLst/>
          </a:prstGeom>
        </p:spPr>
      </p:pic>
      <p:sp>
        <p:nvSpPr>
          <p:cNvPr id="2" name="TextBox 1"/>
          <p:cNvSpPr txBox="1"/>
          <p:nvPr/>
        </p:nvSpPr>
        <p:spPr>
          <a:xfrm>
            <a:off x="185848" y="3084590"/>
            <a:ext cx="244538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1. Introduction</a:t>
            </a:r>
          </a:p>
        </p:txBody>
      </p:sp>
      <p:sp>
        <p:nvSpPr>
          <p:cNvPr id="18" name="TextBox 17"/>
          <p:cNvSpPr txBox="1"/>
          <p:nvPr/>
        </p:nvSpPr>
        <p:spPr>
          <a:xfrm>
            <a:off x="1408538" y="4622709"/>
            <a:ext cx="1742909"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2. Raw Dataset</a:t>
            </a:r>
          </a:p>
        </p:txBody>
      </p:sp>
      <p:sp>
        <p:nvSpPr>
          <p:cNvPr id="19" name="TextBox 18"/>
          <p:cNvSpPr txBox="1"/>
          <p:nvPr/>
        </p:nvSpPr>
        <p:spPr>
          <a:xfrm>
            <a:off x="2309921" y="1504535"/>
            <a:ext cx="2450222" cy="923330"/>
          </a:xfrm>
          <a:prstGeom prst="rect">
            <a:avLst/>
          </a:prstGeom>
          <a:noFill/>
        </p:spPr>
        <p:txBody>
          <a:bodyPr wrap="square" rtlCol="0">
            <a:spAutoFit/>
          </a:bodyPr>
          <a:lstStyle/>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3. Data cleaning &amp;</a:t>
            </a:r>
          </a:p>
          <a:p>
            <a:r>
              <a:rPr lang="en-US" b="1" dirty="0">
                <a:latin typeface="Times New Roman" panose="02020603050405020304" pitchFamily="18" charset="0"/>
                <a:cs typeface="Times New Roman" panose="02020603050405020304" pitchFamily="18" charset="0"/>
              </a:rPr>
              <a:t>    Feature Engineering</a:t>
            </a:r>
          </a:p>
        </p:txBody>
      </p:sp>
      <p:sp>
        <p:nvSpPr>
          <p:cNvPr id="20" name="TextBox 19"/>
          <p:cNvSpPr txBox="1"/>
          <p:nvPr/>
        </p:nvSpPr>
        <p:spPr>
          <a:xfrm>
            <a:off x="3863846" y="3307641"/>
            <a:ext cx="2259935" cy="646331"/>
          </a:xfrm>
          <a:prstGeom prst="rect">
            <a:avLst/>
          </a:prstGeom>
          <a:noFill/>
        </p:spPr>
        <p:txBody>
          <a:bodyPr wrap="square" rtlCol="0">
            <a:spAutoFit/>
          </a:bodyPr>
          <a:lstStyle/>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4. Final Dataset</a:t>
            </a:r>
          </a:p>
        </p:txBody>
      </p:sp>
      <p:sp>
        <p:nvSpPr>
          <p:cNvPr id="21" name="TextBox 20"/>
          <p:cNvSpPr txBox="1"/>
          <p:nvPr/>
        </p:nvSpPr>
        <p:spPr>
          <a:xfrm>
            <a:off x="5322010" y="2447269"/>
            <a:ext cx="2259935" cy="646331"/>
          </a:xfrm>
          <a:prstGeom prst="rect">
            <a:avLst/>
          </a:prstGeom>
          <a:noFill/>
        </p:spPr>
        <p:txBody>
          <a:bodyPr wrap="square" rtlCol="0">
            <a:spAutoFit/>
          </a:bodyPr>
          <a:lstStyle/>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5. Survival Analysis</a:t>
            </a:r>
          </a:p>
        </p:txBody>
      </p:sp>
      <p:sp>
        <p:nvSpPr>
          <p:cNvPr id="22" name="TextBox 21"/>
          <p:cNvSpPr txBox="1"/>
          <p:nvPr/>
        </p:nvSpPr>
        <p:spPr>
          <a:xfrm>
            <a:off x="7083105" y="3629268"/>
            <a:ext cx="2731433" cy="923330"/>
          </a:xfrm>
          <a:prstGeom prst="rect">
            <a:avLst/>
          </a:prstGeom>
          <a:noFill/>
        </p:spPr>
        <p:txBody>
          <a:bodyPr wrap="square" rtlCol="0">
            <a:spAutoFit/>
          </a:bodyPr>
          <a:lstStyle/>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6. Coefficient Interpretation</a:t>
            </a:r>
          </a:p>
        </p:txBody>
      </p:sp>
      <p:sp>
        <p:nvSpPr>
          <p:cNvPr id="23" name="TextBox 22"/>
          <p:cNvSpPr txBox="1"/>
          <p:nvPr/>
        </p:nvSpPr>
        <p:spPr>
          <a:xfrm>
            <a:off x="8252177" y="2046241"/>
            <a:ext cx="2260021" cy="923330"/>
          </a:xfrm>
          <a:prstGeom prst="rect">
            <a:avLst/>
          </a:prstGeom>
          <a:noFill/>
        </p:spPr>
        <p:txBody>
          <a:bodyPr wrap="square" rtlCol="0">
            <a:spAutoFit/>
          </a:bodyPr>
          <a:lstStyle/>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7. Model Performance</a:t>
            </a:r>
          </a:p>
        </p:txBody>
      </p:sp>
      <p:sp>
        <p:nvSpPr>
          <p:cNvPr id="24" name="TextBox 21"/>
          <p:cNvSpPr txBox="1"/>
          <p:nvPr/>
        </p:nvSpPr>
        <p:spPr>
          <a:xfrm>
            <a:off x="9973232" y="1887701"/>
            <a:ext cx="3040573"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9. Recommendations</a:t>
            </a:r>
          </a:p>
        </p:txBody>
      </p:sp>
      <p:sp>
        <p:nvSpPr>
          <p:cNvPr id="25" name="TextBox 21"/>
          <p:cNvSpPr txBox="1"/>
          <p:nvPr/>
        </p:nvSpPr>
        <p:spPr>
          <a:xfrm>
            <a:off x="9164636" y="3391942"/>
            <a:ext cx="2027105"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8. Demonstration</a:t>
            </a:r>
          </a:p>
        </p:txBody>
      </p:sp>
    </p:spTree>
    <p:extLst>
      <p:ext uri="{BB962C8B-B14F-4D97-AF65-F5344CB8AC3E}">
        <p14:creationId xmlns:p14="http://schemas.microsoft.com/office/powerpoint/2010/main" val="7575523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951" y="-345699"/>
            <a:ext cx="1623902" cy="1623902"/>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96925" y="269414"/>
            <a:ext cx="1331459" cy="435148"/>
          </a:xfrm>
          <a:prstGeom prst="rect">
            <a:avLst/>
          </a:prstGeom>
        </p:spPr>
      </p:pic>
      <p:sp>
        <p:nvSpPr>
          <p:cNvPr id="4" name="Rectangle 3"/>
          <p:cNvSpPr/>
          <p:nvPr/>
        </p:nvSpPr>
        <p:spPr>
          <a:xfrm>
            <a:off x="4307907" y="1892050"/>
            <a:ext cx="3339365" cy="1323439"/>
          </a:xfrm>
          <a:prstGeom prst="rect">
            <a:avLst/>
          </a:prstGeom>
        </p:spPr>
        <p:txBody>
          <a:bodyPr wrap="square">
            <a:spAutoFit/>
          </a:bodyPr>
          <a:lstStyle/>
          <a:p>
            <a:pPr algn="ctr"/>
            <a:r>
              <a:rPr lang="en-US" sz="8000" b="1" dirty="0">
                <a:effectLst/>
                <a:latin typeface="Times New Roman" charset="0"/>
                <a:ea typeface="Times New Roman" charset="0"/>
                <a:cs typeface="Times New Roman" charset="0"/>
              </a:rPr>
              <a:t>Q &amp; A</a:t>
            </a:r>
          </a:p>
        </p:txBody>
      </p:sp>
      <p:sp>
        <p:nvSpPr>
          <p:cNvPr id="2" name="TextBox 1"/>
          <p:cNvSpPr txBox="1"/>
          <p:nvPr/>
        </p:nvSpPr>
        <p:spPr>
          <a:xfrm>
            <a:off x="4227879" y="3635810"/>
            <a:ext cx="3499420" cy="1015663"/>
          </a:xfrm>
          <a:prstGeom prst="rect">
            <a:avLst/>
          </a:prstGeom>
          <a:noFill/>
        </p:spPr>
        <p:txBody>
          <a:bodyPr wrap="none" rtlCol="0">
            <a:spAutoFit/>
          </a:bodyPr>
          <a:lstStyle/>
          <a:p>
            <a:r>
              <a:rPr lang="en-US" sz="6000" dirty="0">
                <a:latin typeface="Times New Roman" charset="0"/>
                <a:ea typeface="Times New Roman" charset="0"/>
                <a:cs typeface="Times New Roman" charset="0"/>
              </a:rPr>
              <a:t>Thank you</a:t>
            </a:r>
          </a:p>
        </p:txBody>
      </p:sp>
    </p:spTree>
    <p:extLst>
      <p:ext uri="{BB962C8B-B14F-4D97-AF65-F5344CB8AC3E}">
        <p14:creationId xmlns:p14="http://schemas.microsoft.com/office/powerpoint/2010/main" val="26098660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951" y="-345699"/>
            <a:ext cx="1623902" cy="1623902"/>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96925" y="269414"/>
            <a:ext cx="1331459" cy="435148"/>
          </a:xfrm>
          <a:prstGeom prst="rect">
            <a:avLst/>
          </a:prstGeom>
        </p:spPr>
      </p:pic>
      <p:sp>
        <p:nvSpPr>
          <p:cNvPr id="4" name="Rectangle 3"/>
          <p:cNvSpPr/>
          <p:nvPr/>
        </p:nvSpPr>
        <p:spPr>
          <a:xfrm>
            <a:off x="4804624" y="689869"/>
            <a:ext cx="2689840" cy="646331"/>
          </a:xfrm>
          <a:prstGeom prst="rect">
            <a:avLst/>
          </a:prstGeom>
        </p:spPr>
        <p:txBody>
          <a:bodyPr wrap="none">
            <a:spAutoFit/>
          </a:bodyPr>
          <a:lstStyle/>
          <a:p>
            <a:pPr algn="ctr"/>
            <a:r>
              <a:rPr lang="en-US" sz="3600" b="1" dirty="0">
                <a:latin typeface="Times New Roman" charset="0"/>
              </a:rPr>
              <a:t>Introduction</a:t>
            </a:r>
            <a:endParaRPr lang="en-US" sz="3600" dirty="0">
              <a:effectLst/>
            </a:endParaRPr>
          </a:p>
        </p:txBody>
      </p:sp>
      <p:sp>
        <p:nvSpPr>
          <p:cNvPr id="8" name="TextBox 7"/>
          <p:cNvSpPr txBox="1"/>
          <p:nvPr/>
        </p:nvSpPr>
        <p:spPr>
          <a:xfrm>
            <a:off x="846418" y="1977095"/>
            <a:ext cx="10606251" cy="1200329"/>
          </a:xfrm>
          <a:prstGeom prst="rect">
            <a:avLst/>
          </a:prstGeom>
          <a:noFill/>
        </p:spPr>
        <p:txBody>
          <a:bodyPr wrap="square" rtlCol="0">
            <a:spAutoFit/>
          </a:bodyPr>
          <a:lstStyle/>
          <a:p>
            <a:r>
              <a:rPr lang="en-US" sz="2400" b="1" dirty="0">
                <a:solidFill>
                  <a:schemeClr val="accent1">
                    <a:lumMod val="50000"/>
                  </a:schemeClr>
                </a:solidFill>
                <a:latin typeface="Times New Roman" panose="02020603050405020304" pitchFamily="18" charset="0"/>
                <a:cs typeface="Times New Roman" panose="02020603050405020304" pitchFamily="18" charset="0"/>
              </a:rPr>
              <a:t>Xerox is managing over 1.5 million printing devices for customers by collecting IoT data about devices’ characteristics, utilization, failure incidents.</a:t>
            </a:r>
          </a:p>
          <a:p>
            <a:endParaRPr lang="en-US" sz="2400" b="1" dirty="0">
              <a:solidFill>
                <a:schemeClr val="accent1">
                  <a:lumMod val="50000"/>
                </a:schemeClr>
              </a:solidFill>
            </a:endParaRPr>
          </a:p>
        </p:txBody>
      </p:sp>
      <p:graphicFrame>
        <p:nvGraphicFramePr>
          <p:cNvPr id="13" name="Diagram 12">
            <a:extLst>
              <a:ext uri="{FF2B5EF4-FFF2-40B4-BE49-F238E27FC236}">
                <a16:creationId xmlns:a16="http://schemas.microsoft.com/office/drawing/2014/main" xmlns="" id="{FB3043D3-5301-423D-BA11-A7FA443C2872}"/>
              </a:ext>
            </a:extLst>
          </p:cNvPr>
          <p:cNvGraphicFramePr/>
          <p:nvPr>
            <p:extLst>
              <p:ext uri="{D42A27DB-BD31-4B8C-83A1-F6EECF244321}">
                <p14:modId xmlns:p14="http://schemas.microsoft.com/office/powerpoint/2010/main" val="3264720675"/>
              </p:ext>
            </p:extLst>
          </p:nvPr>
        </p:nvGraphicFramePr>
        <p:xfrm>
          <a:off x="829296" y="2916166"/>
          <a:ext cx="10640493" cy="333102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661869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951" y="-345699"/>
            <a:ext cx="1623902" cy="1623902"/>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96925" y="269414"/>
            <a:ext cx="1331459" cy="435148"/>
          </a:xfrm>
          <a:prstGeom prst="rect">
            <a:avLst/>
          </a:prstGeom>
        </p:spPr>
      </p:pic>
      <p:sp>
        <p:nvSpPr>
          <p:cNvPr id="4" name="Rectangle 3"/>
          <p:cNvSpPr/>
          <p:nvPr/>
        </p:nvSpPr>
        <p:spPr>
          <a:xfrm>
            <a:off x="4748666" y="360650"/>
            <a:ext cx="2685352" cy="646331"/>
          </a:xfrm>
          <a:prstGeom prst="rect">
            <a:avLst/>
          </a:prstGeom>
        </p:spPr>
        <p:txBody>
          <a:bodyPr wrap="none">
            <a:spAutoFit/>
          </a:bodyPr>
          <a:lstStyle/>
          <a:p>
            <a:pPr algn="ctr"/>
            <a:r>
              <a:rPr lang="en-US" sz="3600" b="1" dirty="0">
                <a:latin typeface="Times New Roman" charset="0"/>
              </a:rPr>
              <a:t>Raw Dataset</a:t>
            </a:r>
            <a:endParaRPr lang="en-US" sz="3600" dirty="0">
              <a:effectLst/>
            </a:endParaRPr>
          </a:p>
        </p:txBody>
      </p:sp>
      <p:sp>
        <p:nvSpPr>
          <p:cNvPr id="15" name="文本框 23"/>
          <p:cNvSpPr txBox="1"/>
          <p:nvPr/>
        </p:nvSpPr>
        <p:spPr>
          <a:xfrm>
            <a:off x="437905" y="1340179"/>
            <a:ext cx="5278515" cy="400110"/>
          </a:xfrm>
          <a:prstGeom prst="rect">
            <a:avLst/>
          </a:prstGeom>
          <a:solidFill>
            <a:srgbClr val="3C4E44"/>
          </a:solidFill>
        </p:spPr>
        <p:txBody>
          <a:bodyPr wrap="square" rtlCol="0">
            <a:spAutoFit/>
          </a:bodyPr>
          <a:lstStyle/>
          <a:p>
            <a:pPr algn="ctr"/>
            <a:r>
              <a:rPr lang="en-US" altLang="zh-CN" sz="2000" dirty="0">
                <a:solidFill>
                  <a:schemeClr val="bg1"/>
                </a:solidFill>
                <a:latin typeface="Meiryo" panose="020B0604030504040204" pitchFamily="34" charset="-128"/>
                <a:ea typeface="Meiryo" panose="020B0604030504040204" pitchFamily="34" charset="-128"/>
              </a:rPr>
              <a:t>Asset Data - </a:t>
            </a:r>
            <a:r>
              <a:rPr lang="en-US" sz="2000" dirty="0">
                <a:solidFill>
                  <a:schemeClr val="bg1"/>
                </a:solidFill>
                <a:latin typeface="Meiryo" panose="020B0604030504040204" pitchFamily="34" charset="-128"/>
                <a:ea typeface="Meiryo" panose="020B0604030504040204" pitchFamily="34" charset="-128"/>
              </a:rPr>
              <a:t>device level information</a:t>
            </a:r>
            <a:endParaRPr lang="zh-CN" altLang="en-US" sz="2000" dirty="0">
              <a:solidFill>
                <a:schemeClr val="bg1"/>
              </a:solidFill>
              <a:latin typeface="Meiryo" panose="020B0604030504040204" pitchFamily="34" charset="-128"/>
              <a:ea typeface="Meiryo" panose="020B0604030504040204" pitchFamily="34" charset="-128"/>
            </a:endParaRPr>
          </a:p>
        </p:txBody>
      </p:sp>
      <p:sp>
        <p:nvSpPr>
          <p:cNvPr id="16" name="文本框 23"/>
          <p:cNvSpPr txBox="1"/>
          <p:nvPr/>
        </p:nvSpPr>
        <p:spPr>
          <a:xfrm>
            <a:off x="6414723" y="3601505"/>
            <a:ext cx="5352403" cy="400110"/>
          </a:xfrm>
          <a:prstGeom prst="rect">
            <a:avLst/>
          </a:prstGeom>
          <a:solidFill>
            <a:srgbClr val="3C4E44"/>
          </a:solidFill>
        </p:spPr>
        <p:txBody>
          <a:bodyPr wrap="square" rtlCol="0">
            <a:spAutoFit/>
          </a:bodyPr>
          <a:lstStyle/>
          <a:p>
            <a:pPr algn="ctr"/>
            <a:r>
              <a:rPr lang="en-US" sz="2000" dirty="0">
                <a:solidFill>
                  <a:schemeClr val="bg1"/>
                </a:solidFill>
                <a:latin typeface="Meiryo" panose="020B0604030504040204" pitchFamily="34" charset="-128"/>
                <a:ea typeface="Meiryo" panose="020B0604030504040204" pitchFamily="34" charset="-128"/>
              </a:rPr>
              <a:t> Incident data – history log of incidents</a:t>
            </a:r>
          </a:p>
        </p:txBody>
      </p:sp>
      <p:sp>
        <p:nvSpPr>
          <p:cNvPr id="17" name="文本框 23"/>
          <p:cNvSpPr txBox="1"/>
          <p:nvPr/>
        </p:nvSpPr>
        <p:spPr>
          <a:xfrm>
            <a:off x="6414723" y="1336037"/>
            <a:ext cx="5352403" cy="400110"/>
          </a:xfrm>
          <a:prstGeom prst="rect">
            <a:avLst/>
          </a:prstGeom>
          <a:solidFill>
            <a:srgbClr val="3C4E44"/>
          </a:solidFill>
        </p:spPr>
        <p:txBody>
          <a:bodyPr wrap="square" rtlCol="0">
            <a:spAutoFit/>
          </a:bodyPr>
          <a:lstStyle/>
          <a:p>
            <a:r>
              <a:rPr lang="en-US" sz="2000" dirty="0">
                <a:solidFill>
                  <a:schemeClr val="bg1"/>
                </a:solidFill>
                <a:latin typeface="Meiryo" panose="020B0604030504040204" pitchFamily="34" charset="-128"/>
                <a:ea typeface="Meiryo" panose="020B0604030504040204" pitchFamily="34" charset="-128"/>
              </a:rPr>
              <a:t>   Volume data – utilization log of devices</a:t>
            </a:r>
          </a:p>
        </p:txBody>
      </p:sp>
      <p:graphicFrame>
        <p:nvGraphicFramePr>
          <p:cNvPr id="19" name="Diagram 18"/>
          <p:cNvGraphicFramePr/>
          <p:nvPr>
            <p:extLst>
              <p:ext uri="{D42A27DB-BD31-4B8C-83A1-F6EECF244321}">
                <p14:modId xmlns:p14="http://schemas.microsoft.com/office/powerpoint/2010/main" val="1928066385"/>
              </p:ext>
            </p:extLst>
          </p:nvPr>
        </p:nvGraphicFramePr>
        <p:xfrm>
          <a:off x="437905" y="2002320"/>
          <a:ext cx="4761950" cy="418309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aphicFrame>
        <p:nvGraphicFramePr>
          <p:cNvPr id="21" name="Diagram 20"/>
          <p:cNvGraphicFramePr/>
          <p:nvPr>
            <p:extLst>
              <p:ext uri="{D42A27DB-BD31-4B8C-83A1-F6EECF244321}">
                <p14:modId xmlns:p14="http://schemas.microsoft.com/office/powerpoint/2010/main" val="2301426643"/>
              </p:ext>
            </p:extLst>
          </p:nvPr>
        </p:nvGraphicFramePr>
        <p:xfrm>
          <a:off x="6414722" y="4250578"/>
          <a:ext cx="3040825" cy="1087118"/>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graphicFrame>
        <p:nvGraphicFramePr>
          <p:cNvPr id="22" name="Diagram 21"/>
          <p:cNvGraphicFramePr/>
          <p:nvPr>
            <p:extLst>
              <p:ext uri="{D42A27DB-BD31-4B8C-83A1-F6EECF244321}">
                <p14:modId xmlns:p14="http://schemas.microsoft.com/office/powerpoint/2010/main" val="3527209980"/>
              </p:ext>
            </p:extLst>
          </p:nvPr>
        </p:nvGraphicFramePr>
        <p:xfrm>
          <a:off x="6414723" y="1945893"/>
          <a:ext cx="3040825" cy="1087118"/>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spTree>
    <p:extLst>
      <p:ext uri="{BB962C8B-B14F-4D97-AF65-F5344CB8AC3E}">
        <p14:creationId xmlns:p14="http://schemas.microsoft.com/office/powerpoint/2010/main" val="3390563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6926" y="307602"/>
            <a:ext cx="3018775" cy="646331"/>
          </a:xfrm>
          <a:prstGeom prst="rect">
            <a:avLst/>
          </a:prstGeom>
        </p:spPr>
        <p:txBody>
          <a:bodyPr wrap="none">
            <a:spAutoFit/>
          </a:bodyPr>
          <a:lstStyle/>
          <a:p>
            <a:r>
              <a:rPr lang="en-US" sz="3600" b="1" dirty="0">
                <a:latin typeface="Times New Roman" charset="0"/>
              </a:rPr>
              <a:t>Data Cleaning</a:t>
            </a:r>
            <a:endParaRPr lang="en-US" sz="3600" dirty="0">
              <a:effectLst/>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951" y="-345699"/>
            <a:ext cx="1623902" cy="1623902"/>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2198" y="248678"/>
            <a:ext cx="1331459" cy="435148"/>
          </a:xfrm>
          <a:prstGeom prst="rect">
            <a:avLst/>
          </a:prstGeom>
        </p:spPr>
      </p:pic>
      <p:grpSp>
        <p:nvGrpSpPr>
          <p:cNvPr id="2" name="Group 1">
            <a:extLst>
              <a:ext uri="{FF2B5EF4-FFF2-40B4-BE49-F238E27FC236}">
                <a16:creationId xmlns:a16="http://schemas.microsoft.com/office/drawing/2014/main" xmlns="" id="{038AF230-7F81-4220-91D6-816269FA8E63}"/>
              </a:ext>
            </a:extLst>
          </p:cNvPr>
          <p:cNvGrpSpPr/>
          <p:nvPr/>
        </p:nvGrpSpPr>
        <p:grpSpPr>
          <a:xfrm>
            <a:off x="752780" y="1246476"/>
            <a:ext cx="8088292" cy="5034212"/>
            <a:chOff x="932014" y="1246476"/>
            <a:chExt cx="8088292" cy="5034212"/>
          </a:xfrm>
        </p:grpSpPr>
        <p:sp>
          <p:nvSpPr>
            <p:cNvPr id="4" name="Rectangle 3"/>
            <p:cNvSpPr/>
            <p:nvPr/>
          </p:nvSpPr>
          <p:spPr>
            <a:xfrm>
              <a:off x="3784071" y="1246476"/>
              <a:ext cx="5138073" cy="707886"/>
            </a:xfrm>
            <a:prstGeom prst="rect">
              <a:avLst/>
            </a:prstGeom>
          </p:spPr>
          <p:txBody>
            <a:bodyPr wrap="none">
              <a:spAutoFit/>
            </a:bodyPr>
            <a:lstStyle/>
            <a:p>
              <a:r>
                <a:rPr lang="it-IT" sz="2000" dirty="0">
                  <a:latin typeface="Times New Roman" charset="0"/>
                  <a:ea typeface="Times New Roman" charset="0"/>
                  <a:cs typeface="Times New Roman" charset="0"/>
                </a:rPr>
                <a:t>Drop Asset ID (no volume):</a:t>
              </a:r>
            </a:p>
            <a:p>
              <a:r>
                <a:rPr lang="it-IT" sz="2000" dirty="0">
                  <a:latin typeface="Times New Roman" charset="0"/>
                  <a:ea typeface="Times New Roman" charset="0"/>
                  <a:cs typeface="Times New Roman" charset="0"/>
                </a:rPr>
                <a:t>B69A09A1-EFD4-E211-BA2D-0025B500016E</a:t>
              </a:r>
              <a:endParaRPr lang="it-IT" sz="2000" dirty="0">
                <a:effectLst/>
                <a:latin typeface="Times New Roman" charset="0"/>
                <a:ea typeface="Times New Roman" charset="0"/>
                <a:cs typeface="Times New Roman" charset="0"/>
              </a:endParaRPr>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02206" y="2051233"/>
              <a:ext cx="5118100" cy="2095500"/>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33956" y="4451888"/>
              <a:ext cx="5054600" cy="1828800"/>
            </a:xfrm>
            <a:prstGeom prst="rect">
              <a:avLst/>
            </a:prstGeom>
          </p:spPr>
        </p:pic>
        <p:sp>
          <p:nvSpPr>
            <p:cNvPr id="20" name="文本框 23"/>
            <p:cNvSpPr txBox="1"/>
            <p:nvPr/>
          </p:nvSpPr>
          <p:spPr>
            <a:xfrm>
              <a:off x="949902" y="1353423"/>
              <a:ext cx="2249876" cy="400110"/>
            </a:xfrm>
            <a:prstGeom prst="rect">
              <a:avLst/>
            </a:prstGeom>
            <a:solidFill>
              <a:srgbClr val="3C4E44"/>
            </a:solidFill>
          </p:spPr>
          <p:txBody>
            <a:bodyPr wrap="square" rtlCol="0">
              <a:spAutoFit/>
            </a:bodyPr>
            <a:lstStyle/>
            <a:p>
              <a:pPr algn="ctr"/>
              <a:r>
                <a:rPr lang="en-US" sz="2000" dirty="0">
                  <a:solidFill>
                    <a:schemeClr val="bg1"/>
                  </a:solidFill>
                  <a:latin typeface="Meiryo" panose="020B0604030504040204" pitchFamily="34" charset="-128"/>
                  <a:ea typeface="Meiryo" panose="020B0604030504040204" pitchFamily="34" charset="-128"/>
                </a:rPr>
                <a:t>Asset Table</a:t>
              </a:r>
            </a:p>
          </p:txBody>
        </p:sp>
        <p:sp>
          <p:nvSpPr>
            <p:cNvPr id="21" name="文本框 23"/>
            <p:cNvSpPr txBox="1"/>
            <p:nvPr/>
          </p:nvSpPr>
          <p:spPr>
            <a:xfrm>
              <a:off x="932014" y="2651046"/>
              <a:ext cx="2249876" cy="400110"/>
            </a:xfrm>
            <a:prstGeom prst="rect">
              <a:avLst/>
            </a:prstGeom>
            <a:solidFill>
              <a:srgbClr val="3C4E44"/>
            </a:solidFill>
          </p:spPr>
          <p:txBody>
            <a:bodyPr wrap="square" rtlCol="0">
              <a:spAutoFit/>
            </a:bodyPr>
            <a:lstStyle/>
            <a:p>
              <a:pPr algn="ctr"/>
              <a:r>
                <a:rPr lang="en-US" sz="2000" dirty="0">
                  <a:solidFill>
                    <a:schemeClr val="bg1"/>
                  </a:solidFill>
                  <a:latin typeface="Meiryo" panose="020B0604030504040204" pitchFamily="34" charset="-128"/>
                  <a:ea typeface="Meiryo" panose="020B0604030504040204" pitchFamily="34" charset="-128"/>
                </a:rPr>
                <a:t>Volume Table</a:t>
              </a:r>
            </a:p>
          </p:txBody>
        </p:sp>
        <p:sp>
          <p:nvSpPr>
            <p:cNvPr id="22" name="文本框 23"/>
            <p:cNvSpPr txBox="1"/>
            <p:nvPr/>
          </p:nvSpPr>
          <p:spPr>
            <a:xfrm>
              <a:off x="950486" y="4716873"/>
              <a:ext cx="2249876" cy="400110"/>
            </a:xfrm>
            <a:prstGeom prst="rect">
              <a:avLst/>
            </a:prstGeom>
            <a:solidFill>
              <a:srgbClr val="3C4E44"/>
            </a:solidFill>
          </p:spPr>
          <p:txBody>
            <a:bodyPr wrap="square" rtlCol="0">
              <a:spAutoFit/>
            </a:bodyPr>
            <a:lstStyle/>
            <a:p>
              <a:pPr algn="ctr"/>
              <a:r>
                <a:rPr lang="en-US" sz="2000" dirty="0">
                  <a:solidFill>
                    <a:schemeClr val="bg1"/>
                  </a:solidFill>
                  <a:latin typeface="Meiryo" panose="020B0604030504040204" pitchFamily="34" charset="-128"/>
                  <a:ea typeface="Meiryo" panose="020B0604030504040204" pitchFamily="34" charset="-128"/>
                </a:rPr>
                <a:t>Failure Table</a:t>
              </a:r>
            </a:p>
          </p:txBody>
        </p:sp>
      </p:grpSp>
      <p:sp>
        <p:nvSpPr>
          <p:cNvPr id="5" name="Right Brace 4">
            <a:extLst>
              <a:ext uri="{FF2B5EF4-FFF2-40B4-BE49-F238E27FC236}">
                <a16:creationId xmlns:a16="http://schemas.microsoft.com/office/drawing/2014/main" xmlns="" id="{517EF6D7-5998-45C7-ABB1-CE134594143A}"/>
              </a:ext>
            </a:extLst>
          </p:cNvPr>
          <p:cNvSpPr/>
          <p:nvPr/>
        </p:nvSpPr>
        <p:spPr>
          <a:xfrm>
            <a:off x="9122979" y="1753533"/>
            <a:ext cx="317880" cy="4306395"/>
          </a:xfrm>
          <a:prstGeom prst="rightBrace">
            <a:avLst>
              <a:gd name="adj1" fmla="val 8333"/>
              <a:gd name="adj2" fmla="val 49756"/>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文本框 23">
            <a:extLst>
              <a:ext uri="{FF2B5EF4-FFF2-40B4-BE49-F238E27FC236}">
                <a16:creationId xmlns:a16="http://schemas.microsoft.com/office/drawing/2014/main" xmlns="" id="{5A55122F-2AC8-476B-9407-A59125B97673}"/>
              </a:ext>
            </a:extLst>
          </p:cNvPr>
          <p:cNvSpPr txBox="1"/>
          <p:nvPr/>
        </p:nvSpPr>
        <p:spPr>
          <a:xfrm>
            <a:off x="9713172" y="3552787"/>
            <a:ext cx="1999991" cy="707886"/>
          </a:xfrm>
          <a:prstGeom prst="rect">
            <a:avLst/>
          </a:prstGeom>
          <a:solidFill>
            <a:srgbClr val="3C4E44"/>
          </a:solidFill>
        </p:spPr>
        <p:txBody>
          <a:bodyPr wrap="square" rtlCol="0">
            <a:spAutoFit/>
          </a:bodyPr>
          <a:lstStyle/>
          <a:p>
            <a:pPr algn="ctr"/>
            <a:r>
              <a:rPr lang="en-US" sz="2000" dirty="0">
                <a:solidFill>
                  <a:schemeClr val="bg1"/>
                </a:solidFill>
                <a:latin typeface="Meiryo" panose="020B0604030504040204" pitchFamily="34" charset="-128"/>
                <a:ea typeface="Meiryo" panose="020B0604030504040204" pitchFamily="34" charset="-128"/>
              </a:rPr>
              <a:t>Big Day-by-day table</a:t>
            </a:r>
          </a:p>
        </p:txBody>
      </p:sp>
    </p:spTree>
    <p:extLst>
      <p:ext uri="{BB962C8B-B14F-4D97-AF65-F5344CB8AC3E}">
        <p14:creationId xmlns:p14="http://schemas.microsoft.com/office/powerpoint/2010/main" val="1858634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951" y="-345699"/>
            <a:ext cx="1623902" cy="1623902"/>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2198" y="248678"/>
            <a:ext cx="1331459" cy="435148"/>
          </a:xfrm>
          <a:prstGeom prst="rect">
            <a:avLst/>
          </a:prstGeom>
        </p:spPr>
      </p:pic>
      <p:sp>
        <p:nvSpPr>
          <p:cNvPr id="7" name="TextBox 6"/>
          <p:cNvSpPr txBox="1"/>
          <p:nvPr/>
        </p:nvSpPr>
        <p:spPr>
          <a:xfrm>
            <a:off x="910921" y="1763414"/>
            <a:ext cx="10385856" cy="4832092"/>
          </a:xfrm>
          <a:prstGeom prst="rect">
            <a:avLst/>
          </a:prstGeom>
          <a:noFill/>
        </p:spPr>
        <p:txBody>
          <a:bodyPr wrap="none" rtlCol="0">
            <a:spAutoFit/>
          </a:bodyPr>
          <a:lstStyle/>
          <a:p>
            <a:pPr marL="342900" indent="-342900">
              <a:buFont typeface="Wingdings" panose="05000000000000000000" pitchFamily="2" charset="2"/>
              <a:buChar char="v"/>
            </a:pPr>
            <a:r>
              <a:rPr lang="en-US" sz="2200" dirty="0">
                <a:latin typeface="Times New Roman" charset="0"/>
              </a:rPr>
              <a:t>Set age = 1 (month) at the first record for every machine</a:t>
            </a:r>
          </a:p>
          <a:p>
            <a:pPr marL="342900" indent="-342900">
              <a:buFont typeface="Wingdings" panose="05000000000000000000" pitchFamily="2" charset="2"/>
              <a:buChar char="v"/>
            </a:pPr>
            <a:endParaRPr lang="en-US" sz="2200" dirty="0">
              <a:latin typeface="Times New Roman" charset="0"/>
            </a:endParaRPr>
          </a:p>
          <a:p>
            <a:pPr marL="342900" indent="-342900">
              <a:buFont typeface="Wingdings" panose="05000000000000000000" pitchFamily="2" charset="2"/>
              <a:buChar char="v"/>
            </a:pPr>
            <a:r>
              <a:rPr lang="en-US" sz="2200" b="1" dirty="0">
                <a:latin typeface="Times New Roman" charset="0"/>
              </a:rPr>
              <a:t>Survival Day: </a:t>
            </a:r>
            <a:r>
              <a:rPr lang="en-US" sz="2200" dirty="0">
                <a:latin typeface="Times New Roman" charset="0"/>
              </a:rPr>
              <a:t>cumulative dates since last incident.</a:t>
            </a:r>
            <a:endParaRPr lang="en-US" sz="2200" b="1" dirty="0">
              <a:latin typeface="Times New Roman" charset="0"/>
            </a:endParaRPr>
          </a:p>
          <a:p>
            <a:pPr marL="342900" indent="-342900">
              <a:buFont typeface="Wingdings" panose="05000000000000000000" pitchFamily="2" charset="2"/>
              <a:buChar char="v"/>
            </a:pPr>
            <a:endParaRPr lang="en-US" sz="2200" dirty="0">
              <a:latin typeface="Times New Roman" charset="0"/>
            </a:endParaRPr>
          </a:p>
          <a:p>
            <a:pPr marL="342900" indent="-342900">
              <a:buFont typeface="Wingdings" panose="05000000000000000000" pitchFamily="2" charset="2"/>
              <a:buChar char="v"/>
            </a:pPr>
            <a:r>
              <a:rPr lang="en-US" sz="2200" b="1" dirty="0">
                <a:latin typeface="Times New Roman" charset="0"/>
              </a:rPr>
              <a:t>We add several new page features that may have effects on the failure probability</a:t>
            </a:r>
            <a:r>
              <a:rPr lang="en-US" sz="2200" dirty="0">
                <a:latin typeface="Times New Roman" charset="0"/>
              </a:rPr>
              <a:t>:</a:t>
            </a:r>
          </a:p>
          <a:p>
            <a:endParaRPr lang="en-US" sz="2200" dirty="0">
              <a:latin typeface="Times New Roman" charset="0"/>
            </a:endParaRPr>
          </a:p>
          <a:p>
            <a:pPr marL="342900" indent="-342900">
              <a:buFont typeface="Arial" panose="020B0604020202020204" pitchFamily="34" charset="0"/>
              <a:buChar char="•"/>
            </a:pPr>
            <a:r>
              <a:rPr lang="en-US" sz="2200" dirty="0">
                <a:latin typeface="Times New Roman" charset="0"/>
              </a:rPr>
              <a:t>     Last 30 Day Volume</a:t>
            </a:r>
          </a:p>
          <a:p>
            <a:pPr marL="342900" indent="-342900">
              <a:buFont typeface="Arial" panose="020B0604020202020204" pitchFamily="34" charset="0"/>
              <a:buChar char="•"/>
            </a:pPr>
            <a:r>
              <a:rPr lang="en-US" sz="2200" dirty="0">
                <a:latin typeface="Times New Roman" charset="0"/>
              </a:rPr>
              <a:t>     Last 15 Day Volume</a:t>
            </a:r>
          </a:p>
          <a:p>
            <a:pPr marL="342900" indent="-342900">
              <a:buFont typeface="Arial" panose="020B0604020202020204" pitchFamily="34" charset="0"/>
              <a:buChar char="•"/>
            </a:pPr>
            <a:r>
              <a:rPr lang="en-US" sz="2200" dirty="0">
                <a:latin typeface="Times New Roman" charset="0"/>
              </a:rPr>
              <a:t>     Last 7 Day Volume</a:t>
            </a:r>
          </a:p>
          <a:p>
            <a:pPr marL="342900" indent="-342900">
              <a:buFont typeface="Arial" panose="020B0604020202020204" pitchFamily="34" charset="0"/>
              <a:buChar char="•"/>
            </a:pPr>
            <a:r>
              <a:rPr lang="en-US" sz="2200" dirty="0">
                <a:latin typeface="Times New Roman" charset="0"/>
              </a:rPr>
              <a:t>     Yesterday Volume </a:t>
            </a:r>
          </a:p>
          <a:p>
            <a:pPr marL="342900" indent="-342900">
              <a:buFont typeface="Arial" panose="020B0604020202020204" pitchFamily="34" charset="0"/>
              <a:buChar char="•"/>
            </a:pPr>
            <a:r>
              <a:rPr lang="en-US" sz="2200" dirty="0">
                <a:latin typeface="Times New Roman" charset="0"/>
              </a:rPr>
              <a:t>     Cumulative Pages Printed</a:t>
            </a:r>
          </a:p>
          <a:p>
            <a:endParaRPr lang="en-US" sz="2200" dirty="0">
              <a:latin typeface="Times New Roman" charset="0"/>
            </a:endParaRPr>
          </a:p>
          <a:p>
            <a:pPr marL="342900" indent="-342900">
              <a:buFont typeface="Wingdings" panose="05000000000000000000" pitchFamily="2" charset="2"/>
              <a:buChar char="v"/>
            </a:pPr>
            <a:r>
              <a:rPr lang="en-US" sz="2200" b="1" dirty="0">
                <a:latin typeface="Times New Roman" charset="0"/>
              </a:rPr>
              <a:t>We scale the volume-related features </a:t>
            </a:r>
            <a:r>
              <a:rPr lang="en-US" sz="2200" dirty="0">
                <a:latin typeface="Times New Roman" charset="0"/>
              </a:rPr>
              <a:t>at a 100,000 level</a:t>
            </a:r>
          </a:p>
          <a:p>
            <a:pPr marL="342900" indent="-342900">
              <a:buFont typeface="Wingdings" panose="05000000000000000000" pitchFamily="2" charset="2"/>
              <a:buChar char="v"/>
            </a:pPr>
            <a:endParaRPr lang="en-US" sz="2200" dirty="0"/>
          </a:p>
        </p:txBody>
      </p:sp>
      <p:sp>
        <p:nvSpPr>
          <p:cNvPr id="8" name="Rectangle 7"/>
          <p:cNvSpPr/>
          <p:nvPr/>
        </p:nvSpPr>
        <p:spPr>
          <a:xfrm>
            <a:off x="1913916" y="686196"/>
            <a:ext cx="8212633" cy="1077218"/>
          </a:xfrm>
          <a:prstGeom prst="rect">
            <a:avLst/>
          </a:prstGeom>
        </p:spPr>
        <p:txBody>
          <a:bodyPr wrap="none">
            <a:spAutoFit/>
          </a:bodyPr>
          <a:lstStyle/>
          <a:p>
            <a:r>
              <a:rPr lang="en-US" sz="3200" b="1" dirty="0">
                <a:latin typeface="Times New Roman" charset="0"/>
              </a:rPr>
              <a:t>Feature Engineering – Age, Volume &amp; Scaling</a:t>
            </a:r>
          </a:p>
          <a:p>
            <a:endParaRPr lang="en-US" sz="3200" dirty="0"/>
          </a:p>
        </p:txBody>
      </p:sp>
    </p:spTree>
    <p:extLst>
      <p:ext uri="{BB962C8B-B14F-4D97-AF65-F5344CB8AC3E}">
        <p14:creationId xmlns:p14="http://schemas.microsoft.com/office/powerpoint/2010/main" val="3938891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06593" y="582273"/>
            <a:ext cx="7563353" cy="646331"/>
          </a:xfrm>
          <a:prstGeom prst="rect">
            <a:avLst/>
          </a:prstGeom>
        </p:spPr>
        <p:txBody>
          <a:bodyPr wrap="none">
            <a:spAutoFit/>
          </a:bodyPr>
          <a:lstStyle/>
          <a:p>
            <a:pPr algn="ctr"/>
            <a:r>
              <a:rPr lang="en-US" sz="3600" b="1" dirty="0">
                <a:latin typeface="Times New Roman" charset="0"/>
              </a:rPr>
              <a:t>Feature Engineering - Problem Types</a:t>
            </a:r>
            <a:endParaRPr lang="en-US" sz="3600" dirty="0">
              <a:effectLst/>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391" y="1525722"/>
            <a:ext cx="5434487" cy="5020199"/>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87878" y="1773382"/>
            <a:ext cx="6297660" cy="3682530"/>
          </a:xfrm>
          <a:prstGeom prst="rect">
            <a:avLst/>
          </a:prstGeo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7951" y="-345699"/>
            <a:ext cx="1623902" cy="1623902"/>
          </a:xfrm>
          <a:prstGeom prst="rect">
            <a:avLst/>
          </a:prstGeom>
        </p:spPr>
      </p:pic>
      <p:pic>
        <p:nvPicPr>
          <p:cNvPr id="6" name="Picture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512198" y="248678"/>
            <a:ext cx="1331459" cy="435148"/>
          </a:xfrm>
          <a:prstGeom prst="rect">
            <a:avLst/>
          </a:prstGeom>
        </p:spPr>
      </p:pic>
    </p:spTree>
    <p:extLst>
      <p:ext uri="{BB962C8B-B14F-4D97-AF65-F5344CB8AC3E}">
        <p14:creationId xmlns:p14="http://schemas.microsoft.com/office/powerpoint/2010/main" val="1086924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37696" y="606779"/>
            <a:ext cx="8640186" cy="646331"/>
          </a:xfrm>
          <a:prstGeom prst="rect">
            <a:avLst/>
          </a:prstGeom>
        </p:spPr>
        <p:txBody>
          <a:bodyPr wrap="none">
            <a:spAutoFit/>
          </a:bodyPr>
          <a:lstStyle/>
          <a:p>
            <a:r>
              <a:rPr lang="en-US" sz="3600" b="1" dirty="0">
                <a:latin typeface="Times New Roman" charset="0"/>
              </a:rPr>
              <a:t>Feature Engineering - K-Means Clustering</a:t>
            </a:r>
            <a:endParaRPr lang="en-US" sz="3600" dirty="0">
              <a:effectLst/>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7439" y="1625296"/>
            <a:ext cx="8140700" cy="4800600"/>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7951" y="-345699"/>
            <a:ext cx="1623902" cy="1623902"/>
          </a:xfrm>
          <a:prstGeom prst="rect">
            <a:avLst/>
          </a:prstGeo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512198" y="248678"/>
            <a:ext cx="1331459" cy="435148"/>
          </a:xfrm>
          <a:prstGeom prst="rect">
            <a:avLst/>
          </a:prstGeom>
        </p:spPr>
      </p:pic>
      <p:sp>
        <p:nvSpPr>
          <p:cNvPr id="7" name="Rectangle 6">
            <a:extLst>
              <a:ext uri="{FF2B5EF4-FFF2-40B4-BE49-F238E27FC236}">
                <a16:creationId xmlns:a16="http://schemas.microsoft.com/office/drawing/2014/main" xmlns="" id="{D9952E6B-5DE5-4DFC-8C6C-42634FC9D764}"/>
              </a:ext>
            </a:extLst>
          </p:cNvPr>
          <p:cNvSpPr/>
          <p:nvPr/>
        </p:nvSpPr>
        <p:spPr>
          <a:xfrm>
            <a:off x="9249103" y="1545021"/>
            <a:ext cx="851338" cy="497139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0517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56171" y="327921"/>
            <a:ext cx="2813591" cy="646331"/>
          </a:xfrm>
          <a:prstGeom prst="rect">
            <a:avLst/>
          </a:prstGeom>
        </p:spPr>
        <p:txBody>
          <a:bodyPr wrap="none">
            <a:spAutoFit/>
          </a:bodyPr>
          <a:lstStyle/>
          <a:p>
            <a:r>
              <a:rPr lang="en-US" sz="3600" b="1" dirty="0">
                <a:latin typeface="Times New Roman" charset="0"/>
              </a:rPr>
              <a:t>Final Dataset</a:t>
            </a:r>
            <a:endParaRPr lang="en-US" sz="3600" dirty="0">
              <a:effectLst/>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991" y="1126856"/>
            <a:ext cx="11049000" cy="5397500"/>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7951" y="-345699"/>
            <a:ext cx="1623902" cy="1623902"/>
          </a:xfrm>
          <a:prstGeom prst="rect">
            <a:avLst/>
          </a:prstGeo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512198" y="248678"/>
            <a:ext cx="1331459" cy="435148"/>
          </a:xfrm>
          <a:prstGeom prst="rect">
            <a:avLst/>
          </a:prstGeom>
        </p:spPr>
      </p:pic>
      <p:sp>
        <p:nvSpPr>
          <p:cNvPr id="6" name="Rectangle 5">
            <a:extLst>
              <a:ext uri="{FF2B5EF4-FFF2-40B4-BE49-F238E27FC236}">
                <a16:creationId xmlns:a16="http://schemas.microsoft.com/office/drawing/2014/main" xmlns="" id="{24F782AB-3C95-44C2-8C3E-2AA6F8EC09D5}"/>
              </a:ext>
            </a:extLst>
          </p:cNvPr>
          <p:cNvSpPr/>
          <p:nvPr/>
        </p:nvSpPr>
        <p:spPr>
          <a:xfrm>
            <a:off x="8523891" y="1095326"/>
            <a:ext cx="504497" cy="551568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3774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484</TotalTime>
  <Words>1658</Words>
  <Application>Microsoft Macintosh PowerPoint</Application>
  <PresentationFormat>Widescreen</PresentationFormat>
  <Paragraphs>198</Paragraphs>
  <Slides>20</Slides>
  <Notes>18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Calibri</vt:lpstr>
      <vt:lpstr>Calibri Light</vt:lpstr>
      <vt:lpstr>DengXian</vt:lpstr>
      <vt:lpstr>Meiryo</vt:lpstr>
      <vt:lpstr>Noto Sans Symbols</vt:lpstr>
      <vt:lpstr>Times New Roman</vt:lpstr>
      <vt:lpstr>Wingdings</vt:lpstr>
      <vt:lpstr>Arial</vt:lpstr>
      <vt:lpstr>Office Theme</vt:lpstr>
      <vt:lpstr>Time to Failure Prediction  Group P6A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286491694@qq.com</dc:creator>
  <cp:lastModifiedBy>286491694@qq.com</cp:lastModifiedBy>
  <cp:revision>69</cp:revision>
  <dcterms:created xsi:type="dcterms:W3CDTF">2018-05-29T18:33:52Z</dcterms:created>
  <dcterms:modified xsi:type="dcterms:W3CDTF">2018-05-31T23:36:28Z</dcterms:modified>
</cp:coreProperties>
</file>