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263" r:id="rId5"/>
    <p:sldId id="264" r:id="rId6"/>
    <p:sldId id="258" r:id="rId7"/>
    <p:sldId id="262" r:id="rId8"/>
    <p:sldId id="259" r:id="rId9"/>
    <p:sldId id="265" r:id="rId10"/>
    <p:sldId id="266" r:id="rId11"/>
    <p:sldId id="267" r:id="rId12"/>
    <p:sldId id="268" r:id="rId13"/>
    <p:sldId id="278" r:id="rId14"/>
    <p:sldId id="269" r:id="rId15"/>
    <p:sldId id="277" r:id="rId16"/>
    <p:sldId id="274" r:id="rId17"/>
    <p:sldId id="270" r:id="rId18"/>
    <p:sldId id="271" r:id="rId19"/>
    <p:sldId id="272" r:id="rId20"/>
    <p:sldId id="273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75"/>
    <p:restoredTop sz="94643"/>
  </p:normalViewPr>
  <p:slideViewPr>
    <p:cSldViewPr snapToGrid="0" snapToObjects="1">
      <p:cViewPr>
        <p:scale>
          <a:sx n="53" d="100"/>
          <a:sy n="53" d="100"/>
        </p:scale>
        <p:origin x="480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7915E-FE55-CB45-B0E2-568AA9B9FCE4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9095A-CE67-984C-8279-822E5D9B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9095A-CE67-984C-8279-822E5D9B8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87-9D7C-2F46-99E0-1BF5C45D56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65FA-6F89-2B49-B454-63067AE6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6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87-9D7C-2F46-99E0-1BF5C45D56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65FA-6F89-2B49-B454-63067AE6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87-9D7C-2F46-99E0-1BF5C45D56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65FA-6F89-2B49-B454-63067AE6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87-9D7C-2F46-99E0-1BF5C45D56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65FA-6F89-2B49-B454-63067AE6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87-9D7C-2F46-99E0-1BF5C45D56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65FA-6F89-2B49-B454-63067AE6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2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87-9D7C-2F46-99E0-1BF5C45D56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65FA-6F89-2B49-B454-63067AE6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1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87-9D7C-2F46-99E0-1BF5C45D56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65FA-6F89-2B49-B454-63067AE6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87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87-9D7C-2F46-99E0-1BF5C45D56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65FA-6F89-2B49-B454-63067AE6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6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87-9D7C-2F46-99E0-1BF5C45D56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65FA-6F89-2B49-B454-63067AE6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87-9D7C-2F46-99E0-1BF5C45D56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65FA-6F89-2B49-B454-63067AE641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87-9D7C-2F46-99E0-1BF5C45D56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65FA-6F89-2B49-B454-63067AE6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BF3687-9D7C-2F46-99E0-1BF5C45D56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49C65FA-6F89-2B49-B454-63067AE6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9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CC34-8DD7-2B44-A82C-4924417EB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isoseql</a:t>
            </a:r>
            <a:r>
              <a:rPr lang="en-US" dirty="0"/>
              <a:t> user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BADE0-1F4D-614A-B6EC-5AE10FF6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Christine Liu</a:t>
            </a:r>
          </a:p>
          <a:p>
            <a:r>
              <a:rPr lang="en-US" dirty="0"/>
              <a:t>To be made into a </a:t>
            </a:r>
            <a:r>
              <a:rPr lang="en-US" dirty="0" err="1"/>
              <a:t>Github</a:t>
            </a:r>
            <a:r>
              <a:rPr lang="en-US" dirty="0"/>
              <a:t> wiki/doc page but also to keep track of what I’m doing</a:t>
            </a:r>
          </a:p>
        </p:txBody>
      </p:sp>
    </p:spTree>
    <p:extLst>
      <p:ext uri="{BB962C8B-B14F-4D97-AF65-F5344CB8AC3E}">
        <p14:creationId xmlns:p14="http://schemas.microsoft.com/office/powerpoint/2010/main" val="342726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22A6-B4BC-B84C-A928-05FF1B9E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PBID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77B3-FEC2-7A4B-9C2A-0DE98825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0200"/>
            <a:ext cx="5486400" cy="4876800"/>
          </a:xfrm>
        </p:spPr>
        <p:txBody>
          <a:bodyPr/>
          <a:lstStyle/>
          <a:p>
            <a:r>
              <a:rPr lang="en-US" dirty="0"/>
              <a:t>Currently not utilized, may be removed</a:t>
            </a:r>
          </a:p>
          <a:p>
            <a:r>
              <a:rPr lang="en-US" dirty="0"/>
              <a:t>Only purpose is to refer back to original SQANTI3 output files if necessary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A892045F-81AF-4045-A388-319354147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11004"/>
              </p:ext>
            </p:extLst>
          </p:nvPr>
        </p:nvGraphicFramePr>
        <p:xfrm>
          <a:off x="609600" y="1600200"/>
          <a:ext cx="3383280" cy="203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403937">
                <a:tc>
                  <a:txBody>
                    <a:bodyPr/>
                    <a:lstStyle/>
                    <a:p>
                      <a:r>
                        <a:rPr lang="en-US" sz="1600" dirty="0"/>
                        <a:t>PBID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/>
                        <a:t>PBID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/>
                        <a:t>exp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 err="1"/>
                        <a:t>isoform_id</a:t>
                      </a:r>
                      <a:endParaRPr lang="en-US" sz="1600" dirty="0"/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80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032D-BFA0-7144-B518-51D1D38F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Prior to </a:t>
            </a:r>
            <a:r>
              <a:rPr lang="en-US" dirty="0" err="1"/>
              <a:t>IsoSeQL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862B9-3277-F54F-8F61-1426D41148B7}"/>
              </a:ext>
            </a:extLst>
          </p:cNvPr>
          <p:cNvSpPr txBox="1">
            <a:spLocks noChangeAspect="1"/>
          </p:cNvSpPr>
          <p:nvPr/>
        </p:nvSpPr>
        <p:spPr>
          <a:xfrm>
            <a:off x="1758479" y="2391256"/>
            <a:ext cx="243863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 CCS reads (ccs)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DBD4-6FD6-884D-BF5E-2DDDF9330002}"/>
              </a:ext>
            </a:extLst>
          </p:cNvPr>
          <p:cNvSpPr txBox="1">
            <a:spLocks noChangeAspect="1"/>
          </p:cNvSpPr>
          <p:nvPr/>
        </p:nvSpPr>
        <p:spPr>
          <a:xfrm>
            <a:off x="1758478" y="1662325"/>
            <a:ext cx="243863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Demultiplex/remove </a:t>
            </a:r>
            <a:r>
              <a:rPr lang="en-US" sz="1600" dirty="0" err="1"/>
              <a:t>Pacbio</a:t>
            </a:r>
            <a:r>
              <a:rPr lang="en-US" sz="1600" dirty="0"/>
              <a:t> barcodes (lima)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94FC3-6CA3-C344-BF3B-94B728A9887A}"/>
              </a:ext>
            </a:extLst>
          </p:cNvPr>
          <p:cNvSpPr txBox="1">
            <a:spLocks noChangeAspect="1"/>
          </p:cNvSpPr>
          <p:nvPr/>
        </p:nvSpPr>
        <p:spPr>
          <a:xfrm>
            <a:off x="1758478" y="2873966"/>
            <a:ext cx="2438633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Remove </a:t>
            </a:r>
            <a:r>
              <a:rPr lang="en-US" sz="1600" dirty="0" err="1"/>
              <a:t>polyA</a:t>
            </a:r>
            <a:r>
              <a:rPr lang="en-US" sz="1600" dirty="0"/>
              <a:t> tails and remove concatemers</a:t>
            </a:r>
          </a:p>
          <a:p>
            <a:pPr algn="ctr"/>
            <a:r>
              <a:rPr lang="en-US" sz="1600" dirty="0"/>
              <a:t>(isoseq3)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CAF7A-84FE-8C42-832F-B7C7A08550A7}"/>
              </a:ext>
            </a:extLst>
          </p:cNvPr>
          <p:cNvSpPr txBox="1">
            <a:spLocks noChangeAspect="1"/>
          </p:cNvSpPr>
          <p:nvPr/>
        </p:nvSpPr>
        <p:spPr>
          <a:xfrm>
            <a:off x="1758478" y="3879896"/>
            <a:ext cx="243863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Map to genome (minimap2)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26332-66EC-2246-8E06-BAD609CEF16A}"/>
              </a:ext>
            </a:extLst>
          </p:cNvPr>
          <p:cNvSpPr txBox="1">
            <a:spLocks noChangeAspect="1"/>
          </p:cNvSpPr>
          <p:nvPr/>
        </p:nvSpPr>
        <p:spPr>
          <a:xfrm>
            <a:off x="1758478" y="4604135"/>
            <a:ext cx="243863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Collapse redundant isoforms (</a:t>
            </a:r>
            <a:r>
              <a:rPr lang="en-US" sz="1600" dirty="0" err="1"/>
              <a:t>cDNA_Cupcake</a:t>
            </a:r>
            <a:r>
              <a:rPr lang="en-US" sz="1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BE5A-1ED0-9B44-9762-1EADE6798361}"/>
              </a:ext>
            </a:extLst>
          </p:cNvPr>
          <p:cNvSpPr txBox="1">
            <a:spLocks noChangeAspect="1"/>
          </p:cNvSpPr>
          <p:nvPr/>
        </p:nvSpPr>
        <p:spPr>
          <a:xfrm>
            <a:off x="1758478" y="5574596"/>
            <a:ext cx="243863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Annotate/filter isoforms (SQANTI3)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0BA5C-D5B4-1744-A8E6-22667293DE47}"/>
              </a:ext>
            </a:extLst>
          </p:cNvPr>
          <p:cNvSpPr txBox="1"/>
          <p:nvPr/>
        </p:nvSpPr>
        <p:spPr>
          <a:xfrm rot="16200000">
            <a:off x="540595" y="369523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sample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AB34E5-F841-704A-A015-24ECEA151554}"/>
              </a:ext>
            </a:extLst>
          </p:cNvPr>
          <p:cNvSpPr/>
          <p:nvPr/>
        </p:nvSpPr>
        <p:spPr>
          <a:xfrm>
            <a:off x="4694904" y="3395157"/>
            <a:ext cx="782320" cy="1524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AB3CF48-F63B-644D-B4C3-AFD0E6B824F5}"/>
              </a:ext>
            </a:extLst>
          </p:cNvPr>
          <p:cNvSpPr/>
          <p:nvPr/>
        </p:nvSpPr>
        <p:spPr>
          <a:xfrm>
            <a:off x="4958436" y="3678044"/>
            <a:ext cx="782320" cy="1524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FB40F7E-6FB8-7740-A5CB-EBA7C6FC9577}"/>
              </a:ext>
            </a:extLst>
          </p:cNvPr>
          <p:cNvSpPr/>
          <p:nvPr/>
        </p:nvSpPr>
        <p:spPr>
          <a:xfrm>
            <a:off x="5279002" y="3949178"/>
            <a:ext cx="782320" cy="1524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37C32-AC78-A244-B84F-8A2299E908FF}"/>
              </a:ext>
            </a:extLst>
          </p:cNvPr>
          <p:cNvSpPr txBox="1"/>
          <p:nvPr/>
        </p:nvSpPr>
        <p:spPr>
          <a:xfrm>
            <a:off x="6822647" y="3341286"/>
            <a:ext cx="392381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Required outputs (as input to </a:t>
            </a:r>
            <a:r>
              <a:rPr lang="en-US" sz="1600" i="1" dirty="0" err="1"/>
              <a:t>isoSeQL</a:t>
            </a:r>
            <a:r>
              <a:rPr lang="en-US" sz="1600" i="1" dirty="0"/>
              <a:t>)</a:t>
            </a:r>
          </a:p>
          <a:p>
            <a:pPr algn="ctr"/>
            <a:r>
              <a:rPr lang="en-US" sz="1600" dirty="0" err="1"/>
              <a:t>sample_filtered.lite_classification.txt</a:t>
            </a:r>
            <a:endParaRPr lang="en-US" sz="1600" dirty="0"/>
          </a:p>
          <a:p>
            <a:pPr algn="ctr"/>
            <a:r>
              <a:rPr lang="en-US" sz="1600" dirty="0" err="1"/>
              <a:t>sample_collapsed.corrected.genePred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592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341D-30B1-5B46-9022-E5D73A9F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Database/Add to an Existing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EE58-2877-6942-9B9F-B2806DB9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isoSeQL_run.py</a:t>
            </a:r>
            <a:r>
              <a:rPr lang="en-US" dirty="0"/>
              <a:t> --</a:t>
            </a:r>
            <a:r>
              <a:rPr lang="en-US" dirty="0" err="1"/>
              <a:t>classif</a:t>
            </a:r>
            <a:r>
              <a:rPr lang="en-US" dirty="0"/>
              <a:t> --</a:t>
            </a:r>
            <a:r>
              <a:rPr lang="en-US" dirty="0" err="1"/>
              <a:t>genePred</a:t>
            </a:r>
            <a:r>
              <a:rPr lang="en-US" dirty="0"/>
              <a:t> --</a:t>
            </a:r>
            <a:r>
              <a:rPr lang="en-US" dirty="0" err="1"/>
              <a:t>sampleConfig</a:t>
            </a:r>
            <a:r>
              <a:rPr lang="en-US" dirty="0"/>
              <a:t> --</a:t>
            </a:r>
            <a:r>
              <a:rPr lang="en-US" dirty="0" err="1"/>
              <a:t>expConfig</a:t>
            </a:r>
            <a:r>
              <a:rPr lang="en-US" dirty="0"/>
              <a:t> --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--</a:t>
            </a:r>
            <a:r>
              <a:rPr lang="en-US" dirty="0" err="1"/>
              <a:t>classif</a:t>
            </a:r>
            <a:r>
              <a:rPr lang="en-US" dirty="0"/>
              <a:t> = path to filtered classification file from SQANTI3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genePred</a:t>
            </a:r>
            <a:r>
              <a:rPr lang="en-US" dirty="0"/>
              <a:t> = path to </a:t>
            </a:r>
            <a:r>
              <a:rPr lang="en-US" dirty="0" err="1"/>
              <a:t>genePred</a:t>
            </a:r>
            <a:r>
              <a:rPr lang="en-US" dirty="0"/>
              <a:t> file from SQANTI3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sampleConfig</a:t>
            </a:r>
            <a:r>
              <a:rPr lang="en-US" dirty="0"/>
              <a:t> = path to text file with sample information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expConfig</a:t>
            </a:r>
            <a:r>
              <a:rPr lang="en-US" dirty="0"/>
              <a:t> = path to text file with experiment information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db</a:t>
            </a:r>
            <a:r>
              <a:rPr lang="en-US" dirty="0"/>
              <a:t> = path to database</a:t>
            </a:r>
          </a:p>
          <a:p>
            <a:r>
              <a:rPr lang="en-US" dirty="0"/>
              <a:t>A new database will automatically be generated if the path provided to one doesn’t already exist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New/updated database of isoforms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9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545C-5937-1344-984F-FCF38A3F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Hood: </a:t>
            </a:r>
            <a:r>
              <a:rPr lang="en-US" dirty="0" err="1"/>
              <a:t>isoSeQL_run.py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F8E8-9749-9944-BBA7-721B70D5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if </a:t>
            </a:r>
            <a:r>
              <a:rPr lang="en-US" dirty="0" err="1"/>
              <a:t>db</a:t>
            </a:r>
            <a:r>
              <a:rPr lang="en-US" dirty="0"/>
              <a:t> exists already</a:t>
            </a:r>
          </a:p>
          <a:p>
            <a:pPr lvl="1"/>
            <a:r>
              <a:rPr lang="en-US" dirty="0"/>
              <a:t>If not then make a new database</a:t>
            </a:r>
          </a:p>
          <a:p>
            <a:r>
              <a:rPr lang="en-US" dirty="0"/>
              <a:t>Checks if sample information already in database</a:t>
            </a:r>
          </a:p>
          <a:p>
            <a:pPr lvl="1"/>
            <a:r>
              <a:rPr lang="en-US" dirty="0"/>
              <a:t>If so, then return </a:t>
            </a:r>
            <a:r>
              <a:rPr lang="en-US" dirty="0" err="1"/>
              <a:t>sampleID</a:t>
            </a:r>
            <a:endParaRPr lang="en-US" dirty="0"/>
          </a:p>
          <a:p>
            <a:pPr lvl="1"/>
            <a:r>
              <a:rPr lang="en-US" dirty="0"/>
              <a:t>If not, then make new entry in </a:t>
            </a:r>
            <a:r>
              <a:rPr lang="en-US" dirty="0" err="1"/>
              <a:t>sampleData</a:t>
            </a:r>
            <a:r>
              <a:rPr lang="en-US" dirty="0"/>
              <a:t> table, return new </a:t>
            </a:r>
            <a:r>
              <a:rPr lang="en-US" dirty="0" err="1"/>
              <a:t>sampleID</a:t>
            </a:r>
            <a:endParaRPr lang="en-US" dirty="0"/>
          </a:p>
          <a:p>
            <a:r>
              <a:rPr lang="en-US" dirty="0"/>
              <a:t>Checks if experiment information already in database</a:t>
            </a:r>
          </a:p>
          <a:p>
            <a:pPr lvl="1"/>
            <a:r>
              <a:rPr lang="en-US" dirty="0"/>
              <a:t>If already in database, exit b/c do not want to add in duplicates</a:t>
            </a:r>
          </a:p>
          <a:p>
            <a:pPr lvl="1"/>
            <a:r>
              <a:rPr lang="en-US" dirty="0"/>
              <a:t>If not, make new entry in exp table, parse </a:t>
            </a:r>
            <a:r>
              <a:rPr lang="en-US" dirty="0" err="1"/>
              <a:t>genePred</a:t>
            </a:r>
            <a:r>
              <a:rPr lang="en-US" dirty="0"/>
              <a:t> and classification file, add isoforms and supporting info to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9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8E96-33A1-6C43-B268-398160A1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9FF2-FFD4-324E-BE22-FC6A65ED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isoSeQL_query.py</a:t>
            </a:r>
            <a:endParaRPr lang="en-US" dirty="0"/>
          </a:p>
          <a:p>
            <a:r>
              <a:rPr lang="en-US" dirty="0"/>
              <a:t>Several built-in queries to generate plots/tables/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isoProp</a:t>
            </a:r>
            <a:r>
              <a:rPr lang="en-US" dirty="0"/>
              <a:t> - isoform proportions</a:t>
            </a:r>
          </a:p>
          <a:p>
            <a:pPr lvl="1"/>
            <a:r>
              <a:rPr lang="en-US" dirty="0"/>
              <a:t>bed – visualization in UCSC Genome Browser or IGV</a:t>
            </a:r>
          </a:p>
          <a:p>
            <a:pPr lvl="1"/>
            <a:r>
              <a:rPr lang="en-US" dirty="0"/>
              <a:t>FSM – proportions of reads of known transcripts</a:t>
            </a:r>
          </a:p>
          <a:p>
            <a:pPr lvl="1"/>
            <a:r>
              <a:rPr lang="en-US" dirty="0" err="1"/>
              <a:t>IEJtab</a:t>
            </a:r>
            <a:r>
              <a:rPr lang="en-US" dirty="0"/>
              <a:t> – table of isoforms containing intra-exonic junctions (IEJs)</a:t>
            </a:r>
          </a:p>
          <a:p>
            <a:pPr lvl="1"/>
            <a:r>
              <a:rPr lang="en-US" dirty="0" err="1"/>
              <a:t>expInfo</a:t>
            </a:r>
            <a:r>
              <a:rPr lang="en-US" dirty="0"/>
              <a:t> – table of experiment/sample info included in database</a:t>
            </a:r>
          </a:p>
          <a:p>
            <a:pPr lvl="1"/>
            <a:r>
              <a:rPr lang="en-US" dirty="0" err="1"/>
              <a:t>countMatrix</a:t>
            </a:r>
            <a:r>
              <a:rPr lang="en-US" dirty="0"/>
              <a:t> – counts/isoform/experiment</a:t>
            </a:r>
          </a:p>
          <a:p>
            <a:pPr lvl="1"/>
            <a:r>
              <a:rPr lang="en-US" dirty="0" err="1"/>
              <a:t>tappASgff</a:t>
            </a:r>
            <a:r>
              <a:rPr lang="en-US" dirty="0"/>
              <a:t> – gff3 file compatible with </a:t>
            </a:r>
            <a:r>
              <a:rPr lang="en-US" dirty="0" err="1"/>
              <a:t>tappAS</a:t>
            </a:r>
            <a:r>
              <a:rPr lang="en-US" dirty="0"/>
              <a:t> tool for differential isoform usage/expression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1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23F7-D617-5A40-9888-3F3E0645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Query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FE75-D430-824D-BBF0-32B09BBE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07" y="1600200"/>
            <a:ext cx="3835078" cy="48768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dirty="0" err="1"/>
              <a:t>isoSeQL_query.py</a:t>
            </a:r>
            <a:r>
              <a:rPr lang="en-US" dirty="0"/>
              <a:t> </a:t>
            </a:r>
            <a:r>
              <a:rPr lang="en-US" dirty="0" err="1"/>
              <a:t>expInfo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--out to identify experiments of interest</a:t>
            </a:r>
          </a:p>
          <a:p>
            <a:r>
              <a:rPr lang="en-US" dirty="0"/>
              <a:t>Make a list of experiments (txt file, one exp per line)</a:t>
            </a:r>
          </a:p>
          <a:p>
            <a:r>
              <a:rPr lang="en-US" dirty="0"/>
              <a:t>Query information about these experiments</a:t>
            </a:r>
          </a:p>
          <a:p>
            <a:pPr lvl="1"/>
            <a:r>
              <a:rPr lang="en-US" dirty="0"/>
              <a:t>Isoform category proportions</a:t>
            </a:r>
          </a:p>
          <a:p>
            <a:pPr lvl="1"/>
            <a:r>
              <a:rPr lang="en-US" dirty="0"/>
              <a:t>Isoforms in common/unique to these experiments</a:t>
            </a:r>
          </a:p>
          <a:p>
            <a:pPr lvl="1"/>
            <a:r>
              <a:rPr lang="en-US" dirty="0" err="1"/>
              <a:t>tappAS</a:t>
            </a:r>
            <a:r>
              <a:rPr lang="en-US" dirty="0"/>
              <a:t> input generation (counts matrix, gff3)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F49DD2-28BD-0049-BA09-F89B2FDB32B1}"/>
              </a:ext>
            </a:extLst>
          </p:cNvPr>
          <p:cNvSpPr txBox="1">
            <a:spLocks/>
          </p:cNvSpPr>
          <p:nvPr/>
        </p:nvSpPr>
        <p:spPr>
          <a:xfrm>
            <a:off x="4166885" y="1600200"/>
            <a:ext cx="3835078" cy="4876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Pick gene(s) of interest</a:t>
            </a:r>
          </a:p>
          <a:p>
            <a:r>
              <a:rPr lang="en-US" dirty="0"/>
              <a:t>Query information about those genes</a:t>
            </a:r>
          </a:p>
          <a:p>
            <a:pPr lvl="1"/>
            <a:r>
              <a:rPr lang="en-US" dirty="0"/>
              <a:t>FSM proportions</a:t>
            </a:r>
          </a:p>
          <a:p>
            <a:pPr lvl="1"/>
            <a:r>
              <a:rPr lang="en-US" dirty="0"/>
              <a:t>Presence/absence in exp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FB2880-F0F0-8C43-9418-89F99E65A5DE}"/>
              </a:ext>
            </a:extLst>
          </p:cNvPr>
          <p:cNvSpPr txBox="1">
            <a:spLocks/>
          </p:cNvSpPr>
          <p:nvPr/>
        </p:nvSpPr>
        <p:spPr>
          <a:xfrm>
            <a:off x="8001963" y="1600200"/>
            <a:ext cx="3835078" cy="4876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Pick an isoform of interest (by isoform ID)</a:t>
            </a:r>
          </a:p>
          <a:p>
            <a:r>
              <a:rPr lang="en-US" dirty="0"/>
              <a:t>Query information about isoform</a:t>
            </a:r>
          </a:p>
          <a:p>
            <a:pPr lvl="1"/>
            <a:r>
              <a:rPr lang="en-US" dirty="0"/>
              <a:t>Presence/absence in exp</a:t>
            </a:r>
          </a:p>
          <a:p>
            <a:pPr lvl="1"/>
            <a:r>
              <a:rPr lang="en-US" dirty="0"/>
              <a:t>Start/end coordinate variability</a:t>
            </a:r>
          </a:p>
        </p:txBody>
      </p:sp>
    </p:spTree>
    <p:extLst>
      <p:ext uri="{BB962C8B-B14F-4D97-AF65-F5344CB8AC3E}">
        <p14:creationId xmlns:p14="http://schemas.microsoft.com/office/powerpoint/2010/main" val="219384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60AD-43A7-2545-98E8-B9E9FFD9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DB14-10CA-594F-A5F1-DF157F49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isoSeQL_query</a:t>
            </a:r>
            <a:r>
              <a:rPr lang="en-US" dirty="0"/>
              <a:t> </a:t>
            </a:r>
            <a:r>
              <a:rPr lang="en-US" dirty="0" err="1"/>
              <a:t>expInfo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--out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db</a:t>
            </a:r>
            <a:r>
              <a:rPr lang="en-US" dirty="0"/>
              <a:t> = path to database</a:t>
            </a:r>
          </a:p>
          <a:p>
            <a:pPr lvl="1"/>
            <a:r>
              <a:rPr lang="en-US" dirty="0"/>
              <a:t>--out = path to output file</a:t>
            </a:r>
          </a:p>
          <a:p>
            <a:r>
              <a:rPr lang="en-US" dirty="0"/>
              <a:t>Output: </a:t>
            </a:r>
          </a:p>
          <a:p>
            <a:pPr lvl="1"/>
            <a:r>
              <a:rPr lang="en-US" dirty="0"/>
              <a:t>txt file of experiment and sample information stored in database</a:t>
            </a:r>
          </a:p>
          <a:p>
            <a:r>
              <a:rPr lang="en-US" dirty="0"/>
              <a:t>Use this to determine which experiments are of interest for further querying</a:t>
            </a:r>
          </a:p>
          <a:p>
            <a:pPr lvl="1"/>
            <a:r>
              <a:rPr lang="en-US" dirty="0"/>
              <a:t>*Keep track of </a:t>
            </a:r>
            <a:r>
              <a:rPr lang="en-US" dirty="0" err="1"/>
              <a:t>exp_id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07240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093D-2A60-1342-AF11-8F6A7275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isoProp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DD68-21D5-1C4E-A70E-78897244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isoSeQL_query.py</a:t>
            </a:r>
            <a:r>
              <a:rPr lang="en-US" dirty="0"/>
              <a:t> </a:t>
            </a:r>
            <a:r>
              <a:rPr lang="en-US" dirty="0" err="1"/>
              <a:t>isoProp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--exp --</a:t>
            </a:r>
            <a:r>
              <a:rPr lang="en-US" dirty="0" err="1"/>
              <a:t>outPrefix</a:t>
            </a:r>
            <a:endParaRPr lang="en-US" dirty="0"/>
          </a:p>
          <a:p>
            <a:pPr lvl="1"/>
            <a:r>
              <a:rPr lang="en-US" dirty="0"/>
              <a:t>--</a:t>
            </a:r>
            <a:r>
              <a:rPr lang="en-US" dirty="0" err="1"/>
              <a:t>db</a:t>
            </a:r>
            <a:r>
              <a:rPr lang="en-US" dirty="0"/>
              <a:t> = path to database</a:t>
            </a:r>
          </a:p>
          <a:p>
            <a:pPr lvl="1"/>
            <a:r>
              <a:rPr lang="en-US" dirty="0"/>
              <a:t>--exp = path to text file with list of experiments of interest (one line per exp)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outPrefix</a:t>
            </a:r>
            <a:r>
              <a:rPr lang="en-US" dirty="0"/>
              <a:t> = prefix path for output files (will automatically add an ”_” between </a:t>
            </a:r>
            <a:r>
              <a:rPr lang="en-US" dirty="0" err="1"/>
              <a:t>outPrefix</a:t>
            </a:r>
            <a:r>
              <a:rPr lang="en-US" dirty="0"/>
              <a:t> and rest of file name)</a:t>
            </a:r>
          </a:p>
          <a:p>
            <a:r>
              <a:rPr lang="en-US" dirty="0"/>
              <a:t>Outputs: </a:t>
            </a:r>
          </a:p>
          <a:p>
            <a:pPr lvl="1"/>
            <a:r>
              <a:rPr lang="en-US" dirty="0" err="1"/>
              <a:t>outPrefix_isoPropTable.txt</a:t>
            </a:r>
            <a:r>
              <a:rPr lang="en-US" dirty="0"/>
              <a:t> - table of isoform category proportions for each exp in --exp (</a:t>
            </a:r>
            <a:r>
              <a:rPr lang="en-US" dirty="0" err="1"/>
              <a:t>eg</a:t>
            </a:r>
            <a:r>
              <a:rPr lang="en-US" dirty="0"/>
              <a:t>: % of isoforms that were categorized as antisense/FSM/ISM/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outPrefix_isoPropPlot.pdf</a:t>
            </a:r>
            <a:r>
              <a:rPr lang="en-US" dirty="0"/>
              <a:t> - stacked bar plot of isoform category proportions for each exp in --exp</a:t>
            </a:r>
          </a:p>
          <a:p>
            <a:pPr lvl="1"/>
            <a:r>
              <a:rPr lang="en-US" dirty="0" err="1"/>
              <a:t>outPrefix_isoReadsPropTable.txt</a:t>
            </a:r>
            <a:r>
              <a:rPr lang="en-US" dirty="0"/>
              <a:t> - table of isoform category proportions by read for each exp in --exp (</a:t>
            </a:r>
            <a:r>
              <a:rPr lang="en-US" dirty="0" err="1"/>
              <a:t>eg</a:t>
            </a:r>
            <a:r>
              <a:rPr lang="en-US" dirty="0"/>
              <a:t>: % of reads that support isoform categorized as antisense/FSM/ISM/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outPrefix_isoReadsPropPlot.pdf</a:t>
            </a:r>
            <a:r>
              <a:rPr lang="en-US" dirty="0"/>
              <a:t> - stacked bar plot of isoform category proportions by read for each exp in --exp</a:t>
            </a:r>
          </a:p>
        </p:txBody>
      </p:sp>
    </p:spTree>
    <p:extLst>
      <p:ext uri="{BB962C8B-B14F-4D97-AF65-F5344CB8AC3E}">
        <p14:creationId xmlns:p14="http://schemas.microsoft.com/office/powerpoint/2010/main" val="195924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C6DB-58A3-C74F-8B0D-6EEB7B20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1E71-7861-6449-AC0C-CF32D101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isoSeQL_query.py</a:t>
            </a:r>
            <a:r>
              <a:rPr lang="en-US" dirty="0"/>
              <a:t> bed --</a:t>
            </a:r>
            <a:r>
              <a:rPr lang="en-US" dirty="0" err="1"/>
              <a:t>db</a:t>
            </a:r>
            <a:r>
              <a:rPr lang="en-US" dirty="0"/>
              <a:t> --exp --</a:t>
            </a:r>
            <a:r>
              <a:rPr lang="en-US" dirty="0" err="1"/>
              <a:t>outPrefix</a:t>
            </a:r>
            <a:r>
              <a:rPr lang="en-US" dirty="0"/>
              <a:t> --name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db</a:t>
            </a:r>
            <a:r>
              <a:rPr lang="en-US" dirty="0"/>
              <a:t> = path to database</a:t>
            </a:r>
          </a:p>
          <a:p>
            <a:pPr lvl="1"/>
            <a:r>
              <a:rPr lang="en-US" dirty="0"/>
              <a:t>--exp = path to text file with list of experiments of interest (one line per exp)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outPrefix</a:t>
            </a:r>
            <a:r>
              <a:rPr lang="en-US" dirty="0"/>
              <a:t> = prefix path for output files (will automatically add an “_” between </a:t>
            </a:r>
            <a:r>
              <a:rPr lang="en-US" dirty="0" err="1"/>
              <a:t>outPrefix</a:t>
            </a:r>
            <a:r>
              <a:rPr lang="en-US" dirty="0"/>
              <a:t> and rest of file name)</a:t>
            </a:r>
          </a:p>
          <a:p>
            <a:pPr lvl="1"/>
            <a:r>
              <a:rPr lang="en-US" dirty="0"/>
              <a:t>--name = name for track when displayed in UCSC Genome Browser or IGV</a:t>
            </a:r>
          </a:p>
          <a:p>
            <a:r>
              <a:rPr lang="en-US" dirty="0"/>
              <a:t>Generates a bed file (track) for each exp (not all combined)</a:t>
            </a:r>
          </a:p>
          <a:p>
            <a:r>
              <a:rPr lang="en-US" dirty="0"/>
              <a:t>Output(s):</a:t>
            </a:r>
          </a:p>
          <a:p>
            <a:pPr lvl="1"/>
            <a:r>
              <a:rPr lang="en-US" dirty="0" err="1"/>
              <a:t>outPrefix_name_exp.bed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87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8F56-1979-084E-B61F-CC2F57C7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BC43-A361-7D40-9B60-AD0B19016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isoSeQL_query.py</a:t>
            </a:r>
            <a:r>
              <a:rPr lang="en-US" dirty="0"/>
              <a:t> FSM --</a:t>
            </a:r>
            <a:r>
              <a:rPr lang="en-US" dirty="0" err="1"/>
              <a:t>db</a:t>
            </a:r>
            <a:r>
              <a:rPr lang="en-US" dirty="0"/>
              <a:t> --exp --</a:t>
            </a:r>
            <a:r>
              <a:rPr lang="en-US" dirty="0" err="1"/>
              <a:t>outPrefix</a:t>
            </a:r>
            <a:r>
              <a:rPr lang="en-US" dirty="0"/>
              <a:t> --genes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db</a:t>
            </a:r>
            <a:r>
              <a:rPr lang="en-US" dirty="0"/>
              <a:t> = path to database</a:t>
            </a:r>
          </a:p>
          <a:p>
            <a:pPr lvl="1"/>
            <a:r>
              <a:rPr lang="en-US" dirty="0"/>
              <a:t>--exp = path to text file with list of experiments of interest (one line per exp)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outPrefix</a:t>
            </a:r>
            <a:r>
              <a:rPr lang="en-US" dirty="0"/>
              <a:t> = prefix path for output files (will automatically add an “_” between </a:t>
            </a:r>
            <a:r>
              <a:rPr lang="en-US" dirty="0" err="1"/>
              <a:t>outPrefix</a:t>
            </a:r>
            <a:r>
              <a:rPr lang="en-US" dirty="0"/>
              <a:t> and rest of file name)</a:t>
            </a:r>
          </a:p>
          <a:p>
            <a:pPr lvl="1"/>
            <a:r>
              <a:rPr lang="en-US" dirty="0"/>
              <a:t>--genes = path to text file with list of genes of interest (one line per gene)</a:t>
            </a:r>
          </a:p>
          <a:p>
            <a:r>
              <a:rPr lang="en-US" dirty="0"/>
              <a:t>Generates a stacked bar plot for each gene showing the proportion of reads from each FSM annotated isoform</a:t>
            </a:r>
          </a:p>
          <a:p>
            <a:r>
              <a:rPr lang="en-US" dirty="0"/>
              <a:t>Output(s):</a:t>
            </a:r>
          </a:p>
          <a:p>
            <a:pPr lvl="1"/>
            <a:r>
              <a:rPr lang="en-US" dirty="0" err="1"/>
              <a:t>outPrefix_FSM_gene.pdf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9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A6B8-94B2-3A4A-9FE6-CCC7EFC1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EC2A-DCDC-A64C-A01A-B11CA3A5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isoSeQL</a:t>
            </a:r>
            <a:r>
              <a:rPr lang="en-US" dirty="0"/>
              <a:t> is a tool that permits the comparison of various samples processed through </a:t>
            </a:r>
            <a:r>
              <a:rPr lang="en-US" dirty="0" err="1"/>
              <a:t>Pacbio’s</a:t>
            </a:r>
            <a:r>
              <a:rPr lang="en-US" dirty="0"/>
              <a:t> iso-seq solution and analyzed using isoseq3, </a:t>
            </a:r>
            <a:r>
              <a:rPr lang="en-US" dirty="0" err="1"/>
              <a:t>cDNA_Cupcake</a:t>
            </a:r>
            <a:r>
              <a:rPr lang="en-US" dirty="0"/>
              <a:t>, and SQANTI3. </a:t>
            </a:r>
          </a:p>
          <a:p>
            <a:pPr lvl="1"/>
            <a:r>
              <a:rPr lang="en-US" dirty="0"/>
              <a:t>Input: various config files for sample tracking, filtered classification file (SQANTI3), </a:t>
            </a:r>
            <a:r>
              <a:rPr lang="en-US" dirty="0" err="1"/>
              <a:t>genePred</a:t>
            </a:r>
            <a:r>
              <a:rPr lang="en-US" dirty="0"/>
              <a:t> file (SQANTI3)</a:t>
            </a:r>
          </a:p>
          <a:p>
            <a:pPr lvl="1"/>
            <a:r>
              <a:rPr lang="en-US" dirty="0"/>
              <a:t>Output: SQLite database of isoforms that can be added to and queried. Various queries are provided to generate different tables/plots/files for further analysis</a:t>
            </a:r>
          </a:p>
          <a:p>
            <a:r>
              <a:rPr lang="en-US" dirty="0"/>
              <a:t>Currently there is no way to link multiple SQANTI3-processed samples together for comparisons</a:t>
            </a:r>
          </a:p>
          <a:p>
            <a:pPr lvl="1"/>
            <a:r>
              <a:rPr lang="en-US" dirty="0"/>
              <a:t>SQANTI3 assigns different PBID#s to isoforms for each sample</a:t>
            </a:r>
          </a:p>
          <a:p>
            <a:pPr lvl="1"/>
            <a:r>
              <a:rPr lang="en-US" dirty="0"/>
              <a:t>Chaining only recommended for 2-3 samples, has drawbacks</a:t>
            </a:r>
          </a:p>
          <a:p>
            <a:pPr lvl="1"/>
            <a:r>
              <a:rPr lang="en-US" dirty="0"/>
              <a:t>TALON recommended for 4+ but analyzes/categorizes differently, doesn’t preserve SQANTI3 annotations</a:t>
            </a:r>
          </a:p>
        </p:txBody>
      </p:sp>
    </p:spTree>
    <p:extLst>
      <p:ext uri="{BB962C8B-B14F-4D97-AF65-F5344CB8AC3E}">
        <p14:creationId xmlns:p14="http://schemas.microsoft.com/office/powerpoint/2010/main" val="3615199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EF1D-9DDB-2346-BDEF-07DFC77E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IEJtab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B742-C7C1-9243-A2D0-D80C1DD1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isoSeQL_query.py</a:t>
            </a:r>
            <a:r>
              <a:rPr lang="en-US" dirty="0"/>
              <a:t> </a:t>
            </a:r>
            <a:r>
              <a:rPr lang="en-US" dirty="0" err="1"/>
              <a:t>IEJtab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--exp --out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db</a:t>
            </a:r>
            <a:r>
              <a:rPr lang="en-US" dirty="0"/>
              <a:t> = path to database</a:t>
            </a:r>
          </a:p>
          <a:p>
            <a:pPr lvl="1"/>
            <a:r>
              <a:rPr lang="en-US" dirty="0"/>
              <a:t>--exp = path to text file with list of experiments of interest (one line per exp)</a:t>
            </a:r>
          </a:p>
          <a:p>
            <a:pPr lvl="1"/>
            <a:r>
              <a:rPr lang="en-US" dirty="0"/>
              <a:t>--out = path to output file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txt file of isoforms and the associated gene and read counts/exp that contain an IEJ</a:t>
            </a:r>
          </a:p>
        </p:txBody>
      </p:sp>
    </p:spTree>
    <p:extLst>
      <p:ext uri="{BB962C8B-B14F-4D97-AF65-F5344CB8AC3E}">
        <p14:creationId xmlns:p14="http://schemas.microsoft.com/office/powerpoint/2010/main" val="219409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0147-75A5-0F4F-B823-C66AF090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0D64-3D4E-2A4D-88DE-F85A1C7B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isoSeQL_query.py</a:t>
            </a:r>
            <a:r>
              <a:rPr lang="en-US" dirty="0"/>
              <a:t> </a:t>
            </a:r>
            <a:r>
              <a:rPr lang="en-US" dirty="0" err="1"/>
              <a:t>countMatrix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--exp --</a:t>
            </a:r>
            <a:r>
              <a:rPr lang="en-US" dirty="0" err="1"/>
              <a:t>outPrefix</a:t>
            </a:r>
            <a:r>
              <a:rPr lang="en-US" dirty="0"/>
              <a:t> [--variable]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db</a:t>
            </a:r>
            <a:r>
              <a:rPr lang="en-US" dirty="0"/>
              <a:t> = path to database</a:t>
            </a:r>
          </a:p>
          <a:p>
            <a:pPr lvl="1"/>
            <a:r>
              <a:rPr lang="en-US" dirty="0"/>
              <a:t>--exp = path to text file with list of experiments of interest (one line per exp)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outPrefix</a:t>
            </a:r>
            <a:r>
              <a:rPr lang="en-US" dirty="0"/>
              <a:t> = prefix path for output files (will automatically add an “_” between </a:t>
            </a:r>
            <a:r>
              <a:rPr lang="en-US" dirty="0" err="1"/>
              <a:t>outPrefix</a:t>
            </a:r>
            <a:r>
              <a:rPr lang="en-US" dirty="0"/>
              <a:t> and rest of file name)</a:t>
            </a:r>
          </a:p>
          <a:p>
            <a:pPr lvl="1"/>
            <a:r>
              <a:rPr lang="en-US" dirty="0"/>
              <a:t>--variable = use this option to account for variable ends distinguishing between isoforms with the same junctions [optional]</a:t>
            </a:r>
          </a:p>
          <a:p>
            <a:r>
              <a:rPr lang="en-US" dirty="0"/>
              <a:t>Output(s):</a:t>
            </a:r>
          </a:p>
          <a:p>
            <a:pPr lvl="1"/>
            <a:r>
              <a:rPr lang="en-US" dirty="0" err="1"/>
              <a:t>outPrefix_commonJxn_counts_matrix.txt</a:t>
            </a:r>
            <a:r>
              <a:rPr lang="en-US" dirty="0"/>
              <a:t>  - exp/isoform counts matrix, not distinguished by variable start/end coordinates, generated if don’t use --variable option</a:t>
            </a:r>
          </a:p>
          <a:p>
            <a:pPr lvl="1"/>
            <a:r>
              <a:rPr lang="en-US" dirty="0" err="1"/>
              <a:t>outPrefix_vraiableEnds_counts_matrix.txt</a:t>
            </a:r>
            <a:r>
              <a:rPr lang="en-US" dirty="0"/>
              <a:t> - exp/isoform counts matrix, distinguished by variable start/end coordinates, generated if use --variable option</a:t>
            </a:r>
          </a:p>
        </p:txBody>
      </p:sp>
    </p:spTree>
    <p:extLst>
      <p:ext uri="{BB962C8B-B14F-4D97-AF65-F5344CB8AC3E}">
        <p14:creationId xmlns:p14="http://schemas.microsoft.com/office/powerpoint/2010/main" val="2235258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1524-6F88-FF44-945C-5A84A604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tappASgff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4528-81B1-E344-892C-F760CB0A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isoSeQL_query.py</a:t>
            </a:r>
            <a:r>
              <a:rPr lang="en-US" dirty="0"/>
              <a:t> </a:t>
            </a:r>
            <a:r>
              <a:rPr lang="en-US" dirty="0" err="1"/>
              <a:t>tappASgff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--exp --out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db</a:t>
            </a:r>
            <a:r>
              <a:rPr lang="en-US" dirty="0"/>
              <a:t> = path to database</a:t>
            </a:r>
          </a:p>
          <a:p>
            <a:pPr lvl="1"/>
            <a:r>
              <a:rPr lang="en-US" dirty="0"/>
              <a:t>--exp = path to text file with list of experiments of interest (one line per exp)</a:t>
            </a:r>
          </a:p>
          <a:p>
            <a:pPr lvl="1"/>
            <a:r>
              <a:rPr lang="en-US" dirty="0"/>
              <a:t>--out = path to output file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gff3 file compatible with </a:t>
            </a:r>
            <a:r>
              <a:rPr lang="en-US" dirty="0" err="1"/>
              <a:t>tappAS</a:t>
            </a:r>
            <a:r>
              <a:rPr lang="en-US" dirty="0"/>
              <a:t> (v.1.0.7+) - does not contain any protein information</a:t>
            </a:r>
          </a:p>
        </p:txBody>
      </p:sp>
    </p:spTree>
    <p:extLst>
      <p:ext uri="{BB962C8B-B14F-4D97-AF65-F5344CB8AC3E}">
        <p14:creationId xmlns:p14="http://schemas.microsoft.com/office/powerpoint/2010/main" val="426830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C91E78-7584-3A4F-A109-FF58AB52C36B}"/>
              </a:ext>
            </a:extLst>
          </p:cNvPr>
          <p:cNvSpPr txBox="1"/>
          <p:nvPr/>
        </p:nvSpPr>
        <p:spPr>
          <a:xfrm>
            <a:off x="0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 setup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C4B7DB-16A7-3C4C-886A-D2914E7EAE68}"/>
              </a:ext>
            </a:extLst>
          </p:cNvPr>
          <p:cNvSpPr/>
          <p:nvPr/>
        </p:nvSpPr>
        <p:spPr>
          <a:xfrm>
            <a:off x="1309650" y="486266"/>
            <a:ext cx="9665297" cy="62113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0E200209-E117-4343-A7F6-12632318B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02850"/>
              </p:ext>
            </p:extLst>
          </p:nvPr>
        </p:nvGraphicFramePr>
        <p:xfrm>
          <a:off x="5021712" y="736622"/>
          <a:ext cx="2241171" cy="294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1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isoform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chr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strand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junctions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gene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51180078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num_exons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3658252859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subcategory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060698350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canonical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130295519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IEJ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832419615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category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34123189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A811C9FB-1897-5743-B505-5082159C5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00924"/>
              </p:ext>
            </p:extLst>
          </p:nvPr>
        </p:nvGraphicFramePr>
        <p:xfrm>
          <a:off x="2058899" y="605997"/>
          <a:ext cx="2241171" cy="187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1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sampleData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sample_name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tissue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disease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age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3658252859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sex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3761814166"/>
                  </a:ext>
                </a:extLst>
              </a:tr>
            </a:tbl>
          </a:graphicData>
        </a:graphic>
      </p:graphicFrame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4DC9AF37-BA4D-984E-89C0-687949FF2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73253"/>
              </p:ext>
            </p:extLst>
          </p:nvPr>
        </p:nvGraphicFramePr>
        <p:xfrm>
          <a:off x="2058898" y="2577098"/>
          <a:ext cx="2241171" cy="401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1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exp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sample_id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RIN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477605693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seq_date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166074859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platform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vMap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vReference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51180078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vAnnot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3658252859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vLima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060698350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vCCS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130295519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vIsoseq3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832419615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vCupcake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341231899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vSQANTI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764864402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exp_name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603770634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36ABBFCE-31D2-3248-A574-464F27493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91714"/>
              </p:ext>
            </p:extLst>
          </p:nvPr>
        </p:nvGraphicFramePr>
        <p:xfrm>
          <a:off x="5016000" y="3864646"/>
          <a:ext cx="2241171" cy="267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1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isoform_ends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isoform_id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chr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start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end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51180078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exp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3658252859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read_count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060698350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ex_sizes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130295519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ex_starts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832419615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BCBC3B2E-E976-6E41-9FA3-D001BC979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74661"/>
              </p:ext>
            </p:extLst>
          </p:nvPr>
        </p:nvGraphicFramePr>
        <p:xfrm>
          <a:off x="8012134" y="736622"/>
          <a:ext cx="2241171" cy="133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1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counts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isoform_id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exp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read_count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</a:tbl>
          </a:graphicData>
        </a:graphic>
      </p:graphicFrame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7671D6AA-AAC3-0843-9D89-7D25AA121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54084"/>
              </p:ext>
            </p:extLst>
          </p:nvPr>
        </p:nvGraphicFramePr>
        <p:xfrm>
          <a:off x="8000559" y="2487325"/>
          <a:ext cx="2241171" cy="133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1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PBID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PBID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exp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isoform_id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</a:tbl>
          </a:graphicData>
        </a:graphic>
      </p:graphicFrame>
      <p:graphicFrame>
        <p:nvGraphicFramePr>
          <p:cNvPr id="12" name="Table 14">
            <a:extLst>
              <a:ext uri="{FF2B5EF4-FFF2-40B4-BE49-F238E27FC236}">
                <a16:creationId xmlns:a16="http://schemas.microsoft.com/office/drawing/2014/main" id="{57DA4CAE-B83C-074D-B339-97E157755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09426"/>
              </p:ext>
            </p:extLst>
          </p:nvPr>
        </p:nvGraphicFramePr>
        <p:xfrm>
          <a:off x="8012134" y="4238028"/>
          <a:ext cx="2241171" cy="160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1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txID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tx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exp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 err="1"/>
                        <a:t>isoform_id</a:t>
                      </a:r>
                      <a:endParaRPr lang="en-US" sz="1050" dirty="0"/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r>
                        <a:rPr lang="en-US" sz="1050" dirty="0"/>
                        <a:t>gene</a:t>
                      </a:r>
                    </a:p>
                  </a:txBody>
                  <a:tcPr marL="107557" marR="107557" marT="53779" marB="53779"/>
                </a:tc>
                <a:extLst>
                  <a:ext uri="{0D108BD9-81ED-4DB2-BD59-A6C34878D82A}">
                    <a16:rowId xmlns:a16="http://schemas.microsoft.com/office/drawing/2014/main" val="1871712953"/>
                  </a:ext>
                </a:extLst>
              </a:tr>
            </a:tbl>
          </a:graphicData>
        </a:graphic>
      </p:graphicFrame>
      <p:sp>
        <p:nvSpPr>
          <p:cNvPr id="2" name="Left Bracket 1">
            <a:extLst>
              <a:ext uri="{FF2B5EF4-FFF2-40B4-BE49-F238E27FC236}">
                <a16:creationId xmlns:a16="http://schemas.microsoft.com/office/drawing/2014/main" id="{E3787882-4621-A442-8220-BDFEE604E419}"/>
              </a:ext>
            </a:extLst>
          </p:cNvPr>
          <p:cNvSpPr/>
          <p:nvPr/>
        </p:nvSpPr>
        <p:spPr>
          <a:xfrm>
            <a:off x="1938695" y="1274943"/>
            <a:ext cx="120203" cy="2002648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1DCAAB09-E1C8-FA4F-BC63-ED4F1E5E3653}"/>
              </a:ext>
            </a:extLst>
          </p:cNvPr>
          <p:cNvSpPr/>
          <p:nvPr/>
        </p:nvSpPr>
        <p:spPr>
          <a:xfrm>
            <a:off x="4907371" y="1136035"/>
            <a:ext cx="108629" cy="3402957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D93A5-6713-5942-B819-934EF181295C}"/>
              </a:ext>
            </a:extLst>
          </p:cNvPr>
          <p:cNvCxnSpPr>
            <a:cxnSpLocks/>
          </p:cNvCxnSpPr>
          <p:nvPr/>
        </p:nvCxnSpPr>
        <p:spPr>
          <a:xfrm>
            <a:off x="4278324" y="2945081"/>
            <a:ext cx="737676" cy="26414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5F44E5-4587-5846-A503-39C44AF21121}"/>
              </a:ext>
            </a:extLst>
          </p:cNvPr>
          <p:cNvCxnSpPr>
            <a:cxnSpLocks/>
          </p:cNvCxnSpPr>
          <p:nvPr/>
        </p:nvCxnSpPr>
        <p:spPr>
          <a:xfrm flipH="1">
            <a:off x="7454096" y="3361268"/>
            <a:ext cx="546463" cy="463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786C9B-F18E-3943-8771-04466D68633F}"/>
              </a:ext>
            </a:extLst>
          </p:cNvPr>
          <p:cNvCxnSpPr/>
          <p:nvPr/>
        </p:nvCxnSpPr>
        <p:spPr>
          <a:xfrm>
            <a:off x="7454096" y="3825215"/>
            <a:ext cx="546463" cy="13503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471EEA-35F8-5F40-8C95-036302AC887B}"/>
              </a:ext>
            </a:extLst>
          </p:cNvPr>
          <p:cNvCxnSpPr/>
          <p:nvPr/>
        </p:nvCxnSpPr>
        <p:spPr>
          <a:xfrm flipH="1">
            <a:off x="4768770" y="3825215"/>
            <a:ext cx="26853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60FA88-7607-3245-905C-193F91BCE7BC}"/>
              </a:ext>
            </a:extLst>
          </p:cNvPr>
          <p:cNvCxnSpPr>
            <a:cxnSpLocks/>
          </p:cNvCxnSpPr>
          <p:nvPr/>
        </p:nvCxnSpPr>
        <p:spPr>
          <a:xfrm flipH="1" flipV="1">
            <a:off x="4294358" y="2945081"/>
            <a:ext cx="474412" cy="880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23664B-1C32-FF40-870B-98374CF3E0B3}"/>
              </a:ext>
            </a:extLst>
          </p:cNvPr>
          <p:cNvCxnSpPr>
            <a:cxnSpLocks/>
          </p:cNvCxnSpPr>
          <p:nvPr/>
        </p:nvCxnSpPr>
        <p:spPr>
          <a:xfrm flipH="1">
            <a:off x="7454096" y="1684591"/>
            <a:ext cx="558038" cy="2140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58D598-E5EF-0E4C-9E49-6D13A0365DDB}"/>
              </a:ext>
            </a:extLst>
          </p:cNvPr>
          <p:cNvCxnSpPr>
            <a:endCxn id="10" idx="1"/>
          </p:cNvCxnSpPr>
          <p:nvPr/>
        </p:nvCxnSpPr>
        <p:spPr>
          <a:xfrm>
            <a:off x="7257171" y="1136035"/>
            <a:ext cx="754963" cy="269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022B90-AE1C-7740-896B-4DF254310F01}"/>
              </a:ext>
            </a:extLst>
          </p:cNvPr>
          <p:cNvCxnSpPr/>
          <p:nvPr/>
        </p:nvCxnSpPr>
        <p:spPr>
          <a:xfrm>
            <a:off x="7257171" y="1136035"/>
            <a:ext cx="727354" cy="25439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3A163-D3BE-124E-87C7-EF99C36F9BC2}"/>
              </a:ext>
            </a:extLst>
          </p:cNvPr>
          <p:cNvCxnSpPr/>
          <p:nvPr/>
        </p:nvCxnSpPr>
        <p:spPr>
          <a:xfrm>
            <a:off x="7262883" y="1136035"/>
            <a:ext cx="749251" cy="4294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7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909E-3B92-9246-B0A8-BF1A312B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sampleData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B7E8-2FEA-6646-AEFC-31BE40C0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0200"/>
            <a:ext cx="5486400" cy="4876800"/>
          </a:xfrm>
        </p:spPr>
        <p:txBody>
          <a:bodyPr/>
          <a:lstStyle/>
          <a:p>
            <a:r>
              <a:rPr lang="en-US" dirty="0"/>
              <a:t>Assigns sample an ID#</a:t>
            </a:r>
          </a:p>
          <a:p>
            <a:r>
              <a:rPr lang="en-US" dirty="0"/>
              <a:t>Keep track of tissue, disease/control status, age, sex</a:t>
            </a:r>
          </a:p>
          <a:p>
            <a:r>
              <a:rPr lang="en-US" dirty="0"/>
              <a:t>*Can re-run the same sample multiple times and refer to the same </a:t>
            </a:r>
            <a:r>
              <a:rPr lang="en-US" dirty="0" err="1"/>
              <a:t>sampleData</a:t>
            </a:r>
            <a:r>
              <a:rPr lang="en-US" dirty="0"/>
              <a:t> entry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BD02B0F0-5E59-2C43-84B1-3E046B840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63562"/>
              </p:ext>
            </p:extLst>
          </p:nvPr>
        </p:nvGraphicFramePr>
        <p:xfrm>
          <a:off x="609600" y="1752600"/>
          <a:ext cx="3383280" cy="284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403937">
                <a:tc>
                  <a:txBody>
                    <a:bodyPr/>
                    <a:lstStyle/>
                    <a:p>
                      <a:r>
                        <a:rPr lang="en-US" sz="1600" dirty="0" err="1"/>
                        <a:t>sampleData</a:t>
                      </a:r>
                      <a:endParaRPr lang="en-US" sz="1600" dirty="0"/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 err="1"/>
                        <a:t>sample_name</a:t>
                      </a:r>
                      <a:endParaRPr lang="en-US" sz="1600" dirty="0"/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/>
                        <a:t>tissue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/>
                        <a:t>disease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/>
                        <a:t>age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3658252859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376181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1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51A4-ED8B-D74C-B0A0-F46137CE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(experiment)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F33B-4B48-2D46-847F-6D626E9C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0200"/>
            <a:ext cx="5486400" cy="4876800"/>
          </a:xfrm>
        </p:spPr>
        <p:txBody>
          <a:bodyPr/>
          <a:lstStyle/>
          <a:p>
            <a:r>
              <a:rPr lang="en-US" dirty="0"/>
              <a:t>Assigns experiment an ID#</a:t>
            </a:r>
          </a:p>
          <a:p>
            <a:r>
              <a:rPr lang="en-US" dirty="0"/>
              <a:t>Keeps track of information for each experiment including:</a:t>
            </a:r>
          </a:p>
          <a:p>
            <a:pPr lvl="1"/>
            <a:r>
              <a:rPr lang="en-US" dirty="0"/>
              <a:t>which sample was used (refers to </a:t>
            </a:r>
            <a:r>
              <a:rPr lang="en-US" dirty="0" err="1"/>
              <a:t>sampleData</a:t>
            </a:r>
            <a:r>
              <a:rPr lang="en-US" dirty="0"/>
              <a:t> ID)</a:t>
            </a:r>
          </a:p>
          <a:p>
            <a:pPr lvl="1"/>
            <a:r>
              <a:rPr lang="en-US" dirty="0"/>
              <a:t>RIN of sample</a:t>
            </a:r>
          </a:p>
          <a:p>
            <a:pPr lvl="1"/>
            <a:r>
              <a:rPr lang="en-US" dirty="0"/>
              <a:t>when it was sequenced</a:t>
            </a:r>
          </a:p>
          <a:p>
            <a:pPr lvl="1"/>
            <a:r>
              <a:rPr lang="en-US" dirty="0"/>
              <a:t>which version of analysis programs, annotations, references were used</a:t>
            </a: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C14F75BB-3F18-ED46-A642-09655E932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37761"/>
              </p:ext>
            </p:extLst>
          </p:nvPr>
        </p:nvGraphicFramePr>
        <p:xfrm>
          <a:off x="609986" y="1524000"/>
          <a:ext cx="287917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172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346851"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 err="1"/>
                        <a:t>sample_id</a:t>
                      </a:r>
                      <a:endParaRPr lang="en-US" sz="1400" dirty="0"/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/>
                        <a:t>RIN</a:t>
                      </a:r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2320957758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seq_date</a:t>
                      </a:r>
                      <a:endParaRPr lang="en-US" sz="1400" dirty="0"/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2809101042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/>
                        <a:t>platform</a:t>
                      </a:r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 err="1"/>
                        <a:t>vMap</a:t>
                      </a:r>
                      <a:endParaRPr lang="en-US" sz="1400" dirty="0"/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 err="1"/>
                        <a:t>vReference</a:t>
                      </a:r>
                      <a:endParaRPr lang="en-US" sz="1400" dirty="0"/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2051180078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 err="1"/>
                        <a:t>vAnnot</a:t>
                      </a:r>
                      <a:endParaRPr lang="en-US" sz="1400" dirty="0"/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3658252859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 err="1"/>
                        <a:t>vLima</a:t>
                      </a:r>
                      <a:endParaRPr lang="en-US" sz="1400" dirty="0"/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1060698350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 err="1"/>
                        <a:t>vCCS</a:t>
                      </a:r>
                      <a:endParaRPr lang="en-US" sz="1400" dirty="0"/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1130295519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/>
                        <a:t>vIsoseq3</a:t>
                      </a:r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1832419615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 err="1"/>
                        <a:t>vCupcake</a:t>
                      </a:r>
                      <a:endParaRPr lang="en-US" sz="1400" dirty="0"/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2341231899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/>
                        <a:t>vSQANTI</a:t>
                      </a:r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2764864402"/>
                  </a:ext>
                </a:extLst>
              </a:tr>
              <a:tr h="346851">
                <a:tc>
                  <a:txBody>
                    <a:bodyPr/>
                    <a:lstStyle/>
                    <a:p>
                      <a:r>
                        <a:rPr lang="en-US" sz="1400" dirty="0" err="1"/>
                        <a:t>exp_name</a:t>
                      </a:r>
                      <a:endParaRPr lang="en-US" sz="1400" dirty="0"/>
                    </a:p>
                  </a:txBody>
                  <a:tcPr marL="138176" marR="138176" marT="69088" marB="69088"/>
                </a:tc>
                <a:extLst>
                  <a:ext uri="{0D108BD9-81ED-4DB2-BD59-A6C34878D82A}">
                    <a16:rowId xmlns:a16="http://schemas.microsoft.com/office/drawing/2014/main" val="260377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25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4C8D-08DD-6643-8224-D9E7249B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isoform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79EF-4309-5A4B-96CB-C0285B79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0200"/>
            <a:ext cx="5486400" cy="4876800"/>
          </a:xfrm>
        </p:spPr>
        <p:txBody>
          <a:bodyPr/>
          <a:lstStyle/>
          <a:p>
            <a:r>
              <a:rPr lang="en-US" dirty="0"/>
              <a:t>Assigns each isoform an ID #</a:t>
            </a:r>
          </a:p>
          <a:p>
            <a:r>
              <a:rPr lang="en-US" dirty="0"/>
              <a:t>Isoform defined by unique set of </a:t>
            </a:r>
            <a:r>
              <a:rPr lang="en-US" dirty="0" err="1"/>
              <a:t>chr</a:t>
            </a:r>
            <a:r>
              <a:rPr lang="en-US" dirty="0"/>
              <a:t>, strand, junctions, gene</a:t>
            </a:r>
          </a:p>
          <a:p>
            <a:r>
              <a:rPr lang="en-US" dirty="0"/>
              <a:t>*Start and end coordinates not stored</a:t>
            </a:r>
          </a:p>
          <a:p>
            <a:r>
              <a:rPr lang="en-US" dirty="0"/>
              <a:t>*Sample/exp information not stored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A70EC2A-9906-7E47-AF11-9C9411323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85851"/>
              </p:ext>
            </p:extLst>
          </p:nvPr>
        </p:nvGraphicFramePr>
        <p:xfrm>
          <a:off x="609600" y="1752602"/>
          <a:ext cx="3378755" cy="457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755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r>
                        <a:rPr lang="en-US" sz="1600" dirty="0"/>
                        <a:t>isoform</a:t>
                      </a:r>
                    </a:p>
                  </a:txBody>
                  <a:tcPr marL="162151" marR="162151" marT="81075" marB="81075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 marL="162151" marR="162151" marT="81075" marB="81075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chr</a:t>
                      </a:r>
                      <a:endParaRPr lang="en-US" sz="1600" dirty="0"/>
                    </a:p>
                  </a:txBody>
                  <a:tcPr marL="162151" marR="162151" marT="81075" marB="81075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sz="1600" dirty="0"/>
                        <a:t>strand</a:t>
                      </a:r>
                    </a:p>
                  </a:txBody>
                  <a:tcPr marL="162151" marR="162151" marT="81075" marB="81075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sz="1600" dirty="0"/>
                        <a:t>junctions</a:t>
                      </a:r>
                    </a:p>
                  </a:txBody>
                  <a:tcPr marL="162151" marR="162151" marT="81075" marB="81075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sz="1600" dirty="0"/>
                        <a:t>gene</a:t>
                      </a:r>
                    </a:p>
                  </a:txBody>
                  <a:tcPr marL="162151" marR="162151" marT="81075" marB="81075"/>
                </a:tc>
                <a:extLst>
                  <a:ext uri="{0D108BD9-81ED-4DB2-BD59-A6C34878D82A}">
                    <a16:rowId xmlns:a16="http://schemas.microsoft.com/office/drawing/2014/main" val="205118007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sz="1600" dirty="0" err="1"/>
                        <a:t>num_exons</a:t>
                      </a:r>
                      <a:endParaRPr lang="en-US" sz="1600" dirty="0"/>
                    </a:p>
                  </a:txBody>
                  <a:tcPr marL="162151" marR="162151" marT="81075" marB="81075"/>
                </a:tc>
                <a:extLst>
                  <a:ext uri="{0D108BD9-81ED-4DB2-BD59-A6C34878D82A}">
                    <a16:rowId xmlns:a16="http://schemas.microsoft.com/office/drawing/2014/main" val="365825285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sz="1600" dirty="0"/>
                        <a:t>subcategory</a:t>
                      </a:r>
                    </a:p>
                  </a:txBody>
                  <a:tcPr marL="162151" marR="162151" marT="81075" marB="81075"/>
                </a:tc>
                <a:extLst>
                  <a:ext uri="{0D108BD9-81ED-4DB2-BD59-A6C34878D82A}">
                    <a16:rowId xmlns:a16="http://schemas.microsoft.com/office/drawing/2014/main" val="106069835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sz="1600" dirty="0"/>
                        <a:t>canonical</a:t>
                      </a:r>
                    </a:p>
                  </a:txBody>
                  <a:tcPr marL="162151" marR="162151" marT="81075" marB="81075"/>
                </a:tc>
                <a:extLst>
                  <a:ext uri="{0D108BD9-81ED-4DB2-BD59-A6C34878D82A}">
                    <a16:rowId xmlns:a16="http://schemas.microsoft.com/office/drawing/2014/main" val="113029551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sz="1600" dirty="0"/>
                        <a:t>IEJ</a:t>
                      </a:r>
                    </a:p>
                  </a:txBody>
                  <a:tcPr marL="162151" marR="162151" marT="81075" marB="81075"/>
                </a:tc>
                <a:extLst>
                  <a:ext uri="{0D108BD9-81ED-4DB2-BD59-A6C34878D82A}">
                    <a16:rowId xmlns:a16="http://schemas.microsoft.com/office/drawing/2014/main" val="183241961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162151" marR="162151" marT="81075" marB="81075"/>
                </a:tc>
                <a:extLst>
                  <a:ext uri="{0D108BD9-81ED-4DB2-BD59-A6C34878D82A}">
                    <a16:rowId xmlns:a16="http://schemas.microsoft.com/office/drawing/2014/main" val="234123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08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4C8D-08DD-6643-8224-D9E7249B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isoform_ends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79EF-4309-5A4B-96CB-C0285B79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0200"/>
            <a:ext cx="5486400" cy="4876800"/>
          </a:xfrm>
        </p:spPr>
        <p:txBody>
          <a:bodyPr/>
          <a:lstStyle/>
          <a:p>
            <a:r>
              <a:rPr lang="en-US" dirty="0"/>
              <a:t>Refers to Isoform table ID number</a:t>
            </a:r>
          </a:p>
          <a:p>
            <a:r>
              <a:rPr lang="en-US" dirty="0"/>
              <a:t>Stores start and end coordinates that may vary for the same isoform (same interior exons/junctions, different first/last exon lengths)</a:t>
            </a:r>
          </a:p>
          <a:p>
            <a:r>
              <a:rPr lang="en-US" dirty="0"/>
              <a:t>Read counts for this particular isoform in each experiment (refers to exp ID)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E141B3BA-56C8-4248-8A9F-3A072F69B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98417"/>
              </p:ext>
            </p:extLst>
          </p:nvPr>
        </p:nvGraphicFramePr>
        <p:xfrm>
          <a:off x="467150" y="1600200"/>
          <a:ext cx="3383280" cy="406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r>
                        <a:rPr lang="en-US" sz="1600" dirty="0" err="1"/>
                        <a:t>isoform_ends</a:t>
                      </a:r>
                      <a:endParaRPr lang="en-US" sz="1600" dirty="0"/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sz="1600" dirty="0" err="1"/>
                        <a:t>isoform_id</a:t>
                      </a:r>
                      <a:endParaRPr lang="en-US" sz="1600" dirty="0"/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chr</a:t>
                      </a:r>
                      <a:endParaRPr lang="en-US" sz="1600" dirty="0"/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sz="1600" dirty="0"/>
                        <a:t>start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2051180078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sz="1600" dirty="0"/>
                        <a:t>exp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3658252859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sz="1600" dirty="0" err="1"/>
                        <a:t>read_count</a:t>
                      </a:r>
                      <a:endParaRPr lang="en-US" sz="1600" dirty="0"/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1060698350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sz="1600" dirty="0" err="1"/>
                        <a:t>ex_sizes</a:t>
                      </a:r>
                      <a:endParaRPr lang="en-US" sz="1600" dirty="0"/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1130295519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sz="1600" dirty="0" err="1"/>
                        <a:t>ex_starts</a:t>
                      </a:r>
                      <a:endParaRPr lang="en-US" sz="1600" dirty="0"/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183241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70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779E-1407-1E4B-A5D1-F3C05892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E47B-78C5-D246-B692-1B62ACD3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0200"/>
            <a:ext cx="5486400" cy="4876800"/>
          </a:xfrm>
        </p:spPr>
        <p:txBody>
          <a:bodyPr/>
          <a:lstStyle/>
          <a:p>
            <a:r>
              <a:rPr lang="en-US" dirty="0"/>
              <a:t>Refers to isoform ID</a:t>
            </a:r>
          </a:p>
          <a:p>
            <a:r>
              <a:rPr lang="en-US" dirty="0"/>
              <a:t>Keeps track of counts for that isoform (not differentiated by variable start/end coordinates) per exp (refers to exp ID)</a:t>
            </a:r>
          </a:p>
          <a:p>
            <a:r>
              <a:rPr lang="en-US" dirty="0"/>
              <a:t>Sums up the counts for each start/end-differentiated isoform that have the same isoform ID (</a:t>
            </a:r>
            <a:r>
              <a:rPr lang="en-US" dirty="0" err="1"/>
              <a:t>isoform_ends</a:t>
            </a:r>
            <a:r>
              <a:rPr lang="en-US" dirty="0"/>
              <a:t> counts)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340BA93E-01E4-2048-90F9-F6814D284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00692"/>
              </p:ext>
            </p:extLst>
          </p:nvPr>
        </p:nvGraphicFramePr>
        <p:xfrm>
          <a:off x="789532" y="1743455"/>
          <a:ext cx="3383280" cy="203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404732">
                <a:tc>
                  <a:txBody>
                    <a:bodyPr/>
                    <a:lstStyle/>
                    <a:p>
                      <a:r>
                        <a:rPr lang="en-US" sz="1600" dirty="0"/>
                        <a:t>counts</a:t>
                      </a:r>
                    </a:p>
                  </a:txBody>
                  <a:tcPr marL="162369" marR="162369" marT="81185" marB="81185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404732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 marL="162369" marR="162369" marT="81185" marB="81185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404732">
                <a:tc>
                  <a:txBody>
                    <a:bodyPr/>
                    <a:lstStyle/>
                    <a:p>
                      <a:r>
                        <a:rPr lang="en-US" sz="1600" dirty="0" err="1"/>
                        <a:t>isoform_id</a:t>
                      </a:r>
                      <a:endParaRPr lang="en-US" sz="1600" dirty="0"/>
                    </a:p>
                  </a:txBody>
                  <a:tcPr marL="162369" marR="162369" marT="81185" marB="81185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404732">
                <a:tc>
                  <a:txBody>
                    <a:bodyPr/>
                    <a:lstStyle/>
                    <a:p>
                      <a:r>
                        <a:rPr lang="en-US" sz="1600" dirty="0"/>
                        <a:t>exp</a:t>
                      </a:r>
                    </a:p>
                  </a:txBody>
                  <a:tcPr marL="162369" marR="162369" marT="81185" marB="81185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404732">
                <a:tc>
                  <a:txBody>
                    <a:bodyPr/>
                    <a:lstStyle/>
                    <a:p>
                      <a:r>
                        <a:rPr lang="en-US" sz="1600" dirty="0" err="1"/>
                        <a:t>read_count</a:t>
                      </a:r>
                      <a:endParaRPr lang="en-US" sz="1600" dirty="0"/>
                    </a:p>
                  </a:txBody>
                  <a:tcPr marL="162369" marR="162369" marT="81185" marB="81185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25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A10D-0E05-3D4F-9755-F6830926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txID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E6E4A-1B47-F84F-9809-B2FEDCC2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0200"/>
            <a:ext cx="5486400" cy="4876800"/>
          </a:xfrm>
        </p:spPr>
        <p:txBody>
          <a:bodyPr/>
          <a:lstStyle/>
          <a:p>
            <a:r>
              <a:rPr lang="en-US" dirty="0"/>
              <a:t>For full-splice match isoforms, keeps track of which ENSEMBL transcript ID it was assigned to</a:t>
            </a:r>
          </a:p>
          <a:p>
            <a:r>
              <a:rPr lang="en-US" dirty="0"/>
              <a:t>Refers to isoform ID</a:t>
            </a:r>
          </a:p>
          <a:p>
            <a:r>
              <a:rPr lang="en-US" dirty="0"/>
              <a:t>ENSEMBL transcript ID (ENST######) may vary based on annotation version (recorded in exp table)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6AE2177C-706C-D441-8438-DA503EEE1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81617"/>
              </p:ext>
            </p:extLst>
          </p:nvPr>
        </p:nvGraphicFramePr>
        <p:xfrm>
          <a:off x="609600" y="1601340"/>
          <a:ext cx="3383280" cy="24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987011689"/>
                    </a:ext>
                  </a:extLst>
                </a:gridCol>
              </a:tblGrid>
              <a:tr h="403937">
                <a:tc>
                  <a:txBody>
                    <a:bodyPr/>
                    <a:lstStyle/>
                    <a:p>
                      <a:r>
                        <a:rPr lang="en-US" sz="1600" dirty="0" err="1"/>
                        <a:t>txID</a:t>
                      </a:r>
                      <a:endParaRPr lang="en-US" sz="1600" dirty="0"/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2087906641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2052622472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 err="1"/>
                        <a:t>tx</a:t>
                      </a:r>
                      <a:endParaRPr lang="en-US" sz="1600" dirty="0"/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4004286896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/>
                        <a:t>exp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991879150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 err="1"/>
                        <a:t>isoform_id</a:t>
                      </a:r>
                      <a:endParaRPr lang="en-US" sz="1600" dirty="0"/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1070463411"/>
                  </a:ext>
                </a:extLst>
              </a:tr>
              <a:tr h="403937">
                <a:tc>
                  <a:txBody>
                    <a:bodyPr/>
                    <a:lstStyle/>
                    <a:p>
                      <a:r>
                        <a:rPr lang="en-US" sz="1600" dirty="0"/>
                        <a:t>gene</a:t>
                      </a:r>
                    </a:p>
                  </a:txBody>
                  <a:tcPr marL="162368" marR="162368" marT="81185" marB="81185"/>
                </a:tc>
                <a:extLst>
                  <a:ext uri="{0D108BD9-81ED-4DB2-BD59-A6C34878D82A}">
                    <a16:rowId xmlns:a16="http://schemas.microsoft.com/office/drawing/2014/main" val="187171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558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al" id="{EFF44840-1072-BE4C-A78F-76B3537F1AD0}" vid="{E828D151-66A9-6144-8A56-E0044A4DF6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11505</TotalTime>
  <Words>1776</Words>
  <Application>Microsoft Macintosh PowerPoint</Application>
  <PresentationFormat>Widescreen</PresentationFormat>
  <Paragraphs>278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Elemental</vt:lpstr>
      <vt:lpstr>isoseql user guide</vt:lpstr>
      <vt:lpstr>Summary &amp; Purpose</vt:lpstr>
      <vt:lpstr>PowerPoint Presentation</vt:lpstr>
      <vt:lpstr>sampleData Table</vt:lpstr>
      <vt:lpstr>exp (experiment) Table</vt:lpstr>
      <vt:lpstr>isoform Table</vt:lpstr>
      <vt:lpstr>isoform_ends Table</vt:lpstr>
      <vt:lpstr>counts Table</vt:lpstr>
      <vt:lpstr>txID Table</vt:lpstr>
      <vt:lpstr>PBID Table</vt:lpstr>
      <vt:lpstr>Pipeline Prior to IsoSeQL</vt:lpstr>
      <vt:lpstr>Make Database/Add to an Existing Database</vt:lpstr>
      <vt:lpstr>Under the Hood: isoSeQL_run.py</vt:lpstr>
      <vt:lpstr>Query a Database</vt:lpstr>
      <vt:lpstr>General Query Workflows</vt:lpstr>
      <vt:lpstr>expInfo</vt:lpstr>
      <vt:lpstr>isoProp</vt:lpstr>
      <vt:lpstr>bed</vt:lpstr>
      <vt:lpstr>FSM</vt:lpstr>
      <vt:lpstr>IEJtab</vt:lpstr>
      <vt:lpstr>countMatrix</vt:lpstr>
      <vt:lpstr>tappASgff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isoseql user guide</dc:title>
  <dc:creator>Christine Liu</dc:creator>
  <cp:lastModifiedBy>Christine Liu</cp:lastModifiedBy>
  <cp:revision>56</cp:revision>
  <dcterms:created xsi:type="dcterms:W3CDTF">2021-11-16T01:19:27Z</dcterms:created>
  <dcterms:modified xsi:type="dcterms:W3CDTF">2022-03-01T23:19:49Z</dcterms:modified>
</cp:coreProperties>
</file>