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53" autoAdjust="0"/>
  </p:normalViewPr>
  <p:slideViewPr>
    <p:cSldViewPr snapToGrid="0">
      <p:cViewPr varScale="1">
        <p:scale>
          <a:sx n="16" d="100"/>
          <a:sy n="16" d="100"/>
        </p:scale>
        <p:origin x="1637"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42"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43"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44"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45" name="PlaceHolder 5"/>
          <p:cNvSpPr>
            <a:spLocks noGrp="1"/>
          </p:cNvSpPr>
          <p:nvPr>
            <p:ph type="sldNum"/>
          </p:nvPr>
        </p:nvSpPr>
        <p:spPr>
          <a:xfrm>
            <a:off x="4399200" y="9555480"/>
            <a:ext cx="3372840" cy="502560"/>
          </a:xfrm>
          <a:prstGeom prst="rect">
            <a:avLst/>
          </a:prstGeom>
        </p:spPr>
        <p:txBody>
          <a:bodyPr lIns="0" tIns="0" rIns="0" bIns="0" anchor="b"/>
          <a:lstStyle/>
          <a:p>
            <a:pPr algn="r"/>
            <a:fld id="{C6CCF184-3A71-4A1A-A70D-7C2C325FDB1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5800" y="4343400"/>
            <a:ext cx="5486040" cy="4114440"/>
          </a:xfrm>
          <a:prstGeom prst="rect">
            <a:avLst/>
          </a:prstGeom>
        </p:spPr>
        <p:txBody>
          <a:bodyPr>
            <a:normAutofit fontScale="77500" lnSpcReduction="20000"/>
          </a:bodyPr>
          <a:lstStyle/>
          <a:p>
            <a:r>
              <a:rPr lang="en-US" sz="1200" b="0" strike="noStrike" spc="-1" dirty="0">
                <a:solidFill>
                  <a:srgbClr val="000000"/>
                </a:solidFill>
                <a:latin typeface="+mn-lt"/>
                <a:ea typeface="+mn-ea"/>
              </a:rPr>
              <a:t>Due: Friday April 12, 2018</a:t>
            </a:r>
            <a:endParaRPr lang="en-US" sz="1200" b="0" strike="noStrike" spc="-1" dirty="0">
              <a:latin typeface="Arial"/>
            </a:endParaRPr>
          </a:p>
          <a:p>
            <a:r>
              <a:rPr lang="en-US" sz="1200" b="0" strike="noStrike" spc="-1" dirty="0">
                <a:solidFill>
                  <a:srgbClr val="000000"/>
                </a:solidFill>
                <a:latin typeface="+mn-lt"/>
                <a:ea typeface="+mn-ea"/>
              </a:rPr>
              <a:t>For the </a:t>
            </a:r>
            <a:r>
              <a:rPr lang="en-US" sz="1200" b="0" strike="noStrike" spc="-1" dirty="0" err="1">
                <a:solidFill>
                  <a:srgbClr val="000000"/>
                </a:solidFill>
                <a:latin typeface="+mn-lt"/>
                <a:ea typeface="+mn-ea"/>
              </a:rPr>
              <a:t>CoEN</a:t>
            </a:r>
            <a:r>
              <a:rPr lang="en-US" sz="1200" b="0" strike="noStrike" spc="-1" dirty="0">
                <a:solidFill>
                  <a:srgbClr val="000000"/>
                </a:solidFill>
                <a:latin typeface="+mn-lt"/>
                <a:ea typeface="+mn-ea"/>
              </a:rPr>
              <a:t> Senior Projects Innovation Day that will be held on Friday, May 3, 2019 you have to prepare a poster describing your project. The poster should be a one-slide PowerPoint file with the following content:</a:t>
            </a:r>
            <a:endParaRPr lang="en-US" sz="1200" b="0" strike="noStrike" spc="-1" dirty="0">
              <a:latin typeface="Arial"/>
            </a:endParaRPr>
          </a:p>
          <a:p>
            <a:r>
              <a:rPr lang="en-US" sz="1200" b="0" strike="noStrike" spc="-1" dirty="0">
                <a:solidFill>
                  <a:srgbClr val="000000"/>
                </a:solidFill>
                <a:latin typeface="+mn-lt"/>
                <a:ea typeface="+mn-ea"/>
              </a:rPr>
              <a:t>Poster header:</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Project title.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Team members’ names and affiliation (“Department of Computer Science and Engineering, University of Nevada, Reno” or “CSE Department, UNR”)</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Instructors’ names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External advisor(s)’ names and their affiliation(s)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Poster body:</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Project abstract (between 80 and 120 words) – use present tense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Project description: concise presentation of the project’s main goals, features, and architecture. This part should be structured in several sections of your choice. You can use text and diagrams from your project’s specification and design parts and it is strongly recommended that you also include snapshot(s) of your program’s user interface. Make sure you make references in text to the figures (snapshots) included, and that figures have captions.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Future work: at least three directions of further development</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Conclusions (between 50 and 80 words)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[Optional] Acknowledgments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[Optional] Main references (if included, these should be used in text)</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Poster footer:</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Required coursework notice: “This project was developed in Spring 2019 as part of the course CS 426 Senior Projects in Computer Science”.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Notes: Except for the Future Work section, please avoid future tense in the text (“the system will do this and/or that …”). The posters will be presented on May 3, 2019, when the work is supposed to be done, so future tense in describing your present project will look strange at that time.</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Name the file POSTER_T**.ppt (where ** is your team’s number) and by the due date submit your poster through Web Campus to the instructors who, with help from the CSE Department, will take care of printing all project posters.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Revision procedure: within few days after submission expect feedback from the instructors that you’ll need to incorporate in the revised version of the poster. After revision, you can increase your poster’s grade by up to 10 points (out of max 100).</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Note also that your poster must be reasonably good to warrant printing and presentation to the public. For your reference, links to and samples of previous Senior Project posters are available in the lecture slides presented on March 26, 2019.  </a:t>
            </a:r>
            <a:endParaRPr lang="en-US" sz="1200" b="0" strike="noStrike" spc="-1" dirty="0">
              <a:latin typeface="Arial"/>
            </a:endParaRPr>
          </a:p>
          <a:p>
            <a:pPr marL="216000" indent="-216000">
              <a:lnSpc>
                <a:spcPct val="100000"/>
              </a:lnSpc>
            </a:pPr>
            <a:r>
              <a:rPr lang="en-US" sz="1200" b="0" strike="noStrike" spc="-1" dirty="0">
                <a:solidFill>
                  <a:srgbClr val="000000"/>
                </a:solidFill>
                <a:latin typeface="+mn-lt"/>
                <a:ea typeface="+mn-ea"/>
              </a:rPr>
              <a:t>Make sure that you use the template from </a:t>
            </a:r>
            <a:r>
              <a:rPr lang="en-US" sz="1200" b="0" strike="noStrike" spc="-1" dirty="0" err="1">
                <a:solidFill>
                  <a:srgbClr val="000000"/>
                </a:solidFill>
                <a:latin typeface="+mn-lt"/>
                <a:ea typeface="+mn-ea"/>
              </a:rPr>
              <a:t>CoEN</a:t>
            </a:r>
            <a:r>
              <a:rPr lang="en-US" sz="1200" b="0" strike="noStrike" spc="-1" dirty="0">
                <a:solidFill>
                  <a:srgbClr val="000000"/>
                </a:solidFill>
                <a:latin typeface="+mn-lt"/>
                <a:ea typeface="+mn-ea"/>
              </a:rPr>
              <a:t> (with purple header) and that the dimensions of your poster are 48x36 inches.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77" name="TextShape 2"/>
          <p:cNvSpPr txBox="1"/>
          <p:nvPr/>
        </p:nvSpPr>
        <p:spPr>
          <a:xfrm>
            <a:off x="3884760" y="8685360"/>
            <a:ext cx="2971440" cy="456840"/>
          </a:xfrm>
          <a:prstGeom prst="rect">
            <a:avLst/>
          </a:prstGeom>
          <a:noFill/>
          <a:ln>
            <a:noFill/>
          </a:ln>
        </p:spPr>
        <p:txBody>
          <a:bodyPr anchor="b"/>
          <a:lstStyle/>
          <a:p>
            <a:pPr algn="r">
              <a:lnSpc>
                <a:spcPct val="100000"/>
              </a:lnSpc>
            </a:pPr>
            <a:fld id="{3F31181E-C6BE-4151-9495-2D1CC8933D9D}" type="slidenum">
              <a:rPr lang="en-US" sz="1200" b="0" strike="noStrike" spc="-1">
                <a:solidFill>
                  <a:srgbClr val="000000"/>
                </a:solidFill>
                <a:latin typeface="+mn-lt"/>
                <a:ea typeface="+mn-ea"/>
              </a:rPr>
              <a:t>1</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27" name="PlaceHolder 2"/>
          <p:cNvSpPr>
            <a:spLocks noGrp="1"/>
          </p:cNvSpPr>
          <p:nvPr>
            <p:ph type="body"/>
          </p:nvPr>
        </p:nvSpPr>
        <p:spPr>
          <a:xfrm>
            <a:off x="2194560" y="7702560"/>
            <a:ext cx="3950172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28" name="PlaceHolder 3"/>
          <p:cNvSpPr>
            <a:spLocks noGrp="1"/>
          </p:cNvSpPr>
          <p:nvPr>
            <p:ph type="body"/>
          </p:nvPr>
        </p:nvSpPr>
        <p:spPr>
          <a:xfrm>
            <a:off x="2194560" y="17674920"/>
            <a:ext cx="3950172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30"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1"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2"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3" name="PlaceHolder 5"/>
          <p:cNvSpPr>
            <a:spLocks noGrp="1"/>
          </p:cNvSpPr>
          <p:nvPr>
            <p:ph type="body"/>
          </p:nvPr>
        </p:nvSpPr>
        <p:spPr>
          <a:xfrm>
            <a:off x="2194560" y="1767492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35" name="PlaceHolder 2"/>
          <p:cNvSpPr>
            <a:spLocks noGrp="1"/>
          </p:cNvSpPr>
          <p:nvPr>
            <p:ph type="body"/>
          </p:nvPr>
        </p:nvSpPr>
        <p:spPr>
          <a:xfrm>
            <a:off x="2194560" y="770256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6" name="PlaceHolder 3"/>
          <p:cNvSpPr>
            <a:spLocks noGrp="1"/>
          </p:cNvSpPr>
          <p:nvPr>
            <p:ph type="body"/>
          </p:nvPr>
        </p:nvSpPr>
        <p:spPr>
          <a:xfrm>
            <a:off x="15550200" y="770256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7" name="PlaceHolder 4"/>
          <p:cNvSpPr>
            <a:spLocks noGrp="1"/>
          </p:cNvSpPr>
          <p:nvPr>
            <p:ph type="body"/>
          </p:nvPr>
        </p:nvSpPr>
        <p:spPr>
          <a:xfrm>
            <a:off x="28905480" y="770256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8" name="PlaceHolder 5"/>
          <p:cNvSpPr>
            <a:spLocks noGrp="1"/>
          </p:cNvSpPr>
          <p:nvPr>
            <p:ph type="body"/>
          </p:nvPr>
        </p:nvSpPr>
        <p:spPr>
          <a:xfrm>
            <a:off x="28905480" y="1767492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39" name="PlaceHolder 6"/>
          <p:cNvSpPr>
            <a:spLocks noGrp="1"/>
          </p:cNvSpPr>
          <p:nvPr>
            <p:ph type="body"/>
          </p:nvPr>
        </p:nvSpPr>
        <p:spPr>
          <a:xfrm>
            <a:off x="15550200" y="1767492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40" name="PlaceHolder 7"/>
          <p:cNvSpPr>
            <a:spLocks noGrp="1"/>
          </p:cNvSpPr>
          <p:nvPr>
            <p:ph type="body"/>
          </p:nvPr>
        </p:nvSpPr>
        <p:spPr>
          <a:xfrm>
            <a:off x="2194560" y="17674920"/>
            <a:ext cx="127191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6"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8" name="PlaceHolder 2"/>
          <p:cNvSpPr>
            <a:spLocks noGrp="1"/>
          </p:cNvSpPr>
          <p:nvPr>
            <p:ph type="body"/>
          </p:nvPr>
        </p:nvSpPr>
        <p:spPr>
          <a:xfrm>
            <a:off x="2194560" y="7702560"/>
            <a:ext cx="39501720" cy="1909224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10"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11" name="PlaceHolder 3"/>
          <p:cNvSpPr>
            <a:spLocks noGrp="1"/>
          </p:cNvSpPr>
          <p:nvPr>
            <p:ph type="body"/>
          </p:nvPr>
        </p:nvSpPr>
        <p:spPr>
          <a:xfrm>
            <a:off x="22435200" y="7702560"/>
            <a:ext cx="19276560" cy="1909224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291840" y="10226160"/>
            <a:ext cx="37307160" cy="32707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15"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16" name="PlaceHolder 3"/>
          <p:cNvSpPr>
            <a:spLocks noGrp="1"/>
          </p:cNvSpPr>
          <p:nvPr>
            <p:ph type="body"/>
          </p:nvPr>
        </p:nvSpPr>
        <p:spPr>
          <a:xfrm>
            <a:off x="2194560" y="1767492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17" name="PlaceHolder 4"/>
          <p:cNvSpPr>
            <a:spLocks noGrp="1"/>
          </p:cNvSpPr>
          <p:nvPr>
            <p:ph type="body"/>
          </p:nvPr>
        </p:nvSpPr>
        <p:spPr>
          <a:xfrm>
            <a:off x="22435200" y="7702560"/>
            <a:ext cx="19276560" cy="1909224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19" name="PlaceHolder 2"/>
          <p:cNvSpPr>
            <a:spLocks noGrp="1"/>
          </p:cNvSpPr>
          <p:nvPr>
            <p:ph type="body"/>
          </p:nvPr>
        </p:nvSpPr>
        <p:spPr>
          <a:xfrm>
            <a:off x="2194560" y="7702560"/>
            <a:ext cx="19276560" cy="1909224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21" name="PlaceHolder 4"/>
          <p:cNvSpPr>
            <a:spLocks noGrp="1"/>
          </p:cNvSpPr>
          <p:nvPr>
            <p:ph type="body"/>
          </p:nvPr>
        </p:nvSpPr>
        <p:spPr>
          <a:xfrm>
            <a:off x="22435200" y="1767492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291840" y="10226160"/>
            <a:ext cx="37307160" cy="7055640"/>
          </a:xfrm>
          <a:prstGeom prst="rect">
            <a:avLst/>
          </a:prstGeom>
        </p:spPr>
        <p:txBody>
          <a:bodyPr lIns="0" tIns="0" rIns="0" bIns="0" anchor="ctr"/>
          <a:lstStyle/>
          <a:p>
            <a:endParaRPr lang="en-US" sz="8600" b="0" strike="noStrike" spc="-1">
              <a:solidFill>
                <a:srgbClr val="000000"/>
              </a:solidFill>
              <a:latin typeface="Calibri"/>
            </a:endParaRPr>
          </a:p>
        </p:txBody>
      </p:sp>
      <p:sp>
        <p:nvSpPr>
          <p:cNvPr id="23" name="PlaceHolder 2"/>
          <p:cNvSpPr>
            <a:spLocks noGrp="1"/>
          </p:cNvSpPr>
          <p:nvPr>
            <p:ph type="body"/>
          </p:nvPr>
        </p:nvSpPr>
        <p:spPr>
          <a:xfrm>
            <a:off x="219456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24" name="PlaceHolder 3"/>
          <p:cNvSpPr>
            <a:spLocks noGrp="1"/>
          </p:cNvSpPr>
          <p:nvPr>
            <p:ph type="body"/>
          </p:nvPr>
        </p:nvSpPr>
        <p:spPr>
          <a:xfrm>
            <a:off x="22435200" y="7702560"/>
            <a:ext cx="1927656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
        <p:nvSpPr>
          <p:cNvPr id="25" name="PlaceHolder 4"/>
          <p:cNvSpPr>
            <a:spLocks noGrp="1"/>
          </p:cNvSpPr>
          <p:nvPr>
            <p:ph type="body"/>
          </p:nvPr>
        </p:nvSpPr>
        <p:spPr>
          <a:xfrm>
            <a:off x="2194560" y="17674920"/>
            <a:ext cx="39501720" cy="9106920"/>
          </a:xfrm>
          <a:prstGeom prst="rect">
            <a:avLst/>
          </a:prstGeom>
        </p:spPr>
        <p:txBody>
          <a:bodyPr lIns="0" tIns="0" rIns="0" bIns="0">
            <a:normAutofit/>
          </a:bodyPr>
          <a:lstStyle/>
          <a:p>
            <a:endParaRPr lang="en-US" sz="154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062"/>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291840" y="10226160"/>
            <a:ext cx="37307160" cy="7055640"/>
          </a:xfrm>
          <a:prstGeom prst="rect">
            <a:avLst/>
          </a:prstGeom>
        </p:spPr>
        <p:txBody>
          <a:bodyPr lIns="438840" tIns="219600" rIns="438840" bIns="219600" anchor="ctr"/>
          <a:lstStyle/>
          <a:p>
            <a:pPr algn="ctr">
              <a:lnSpc>
                <a:spcPct val="100000"/>
              </a:lnSpc>
            </a:pPr>
            <a:r>
              <a:rPr lang="en-US" sz="21100" b="0" strike="noStrike" spc="-1">
                <a:solidFill>
                  <a:srgbClr val="000000"/>
                </a:solidFill>
                <a:latin typeface="Calibri"/>
              </a:rPr>
              <a:t>Click to edit Master title style</a:t>
            </a:r>
          </a:p>
        </p:txBody>
      </p:sp>
      <p:sp>
        <p:nvSpPr>
          <p:cNvPr id="6" name="PlaceHolder 2"/>
          <p:cNvSpPr>
            <a:spLocks noGrp="1"/>
          </p:cNvSpPr>
          <p:nvPr>
            <p:ph type="dt"/>
          </p:nvPr>
        </p:nvSpPr>
        <p:spPr>
          <a:xfrm>
            <a:off x="2194560" y="30510360"/>
            <a:ext cx="10240920" cy="1752120"/>
          </a:xfrm>
          <a:prstGeom prst="rect">
            <a:avLst/>
          </a:prstGeom>
        </p:spPr>
        <p:txBody>
          <a:bodyPr lIns="438840" tIns="219600" rIns="438840" bIns="219600" anchor="ctr"/>
          <a:lstStyle/>
          <a:p>
            <a:pPr>
              <a:lnSpc>
                <a:spcPct val="100000"/>
              </a:lnSpc>
            </a:pPr>
            <a:fld id="{458B3C10-CB19-4F05-8DA3-62451706E18D}" type="datetime">
              <a:rPr lang="en-US" sz="5800" b="0" strike="noStrike" spc="-1">
                <a:solidFill>
                  <a:srgbClr val="8B8B8B"/>
                </a:solidFill>
                <a:latin typeface="Calibri"/>
              </a:rPr>
              <a:t>4/12/2019</a:t>
            </a:fld>
            <a:endParaRPr lang="en-US" sz="5800" b="0" strike="noStrike" spc="-1">
              <a:latin typeface="Times New Roman"/>
            </a:endParaRPr>
          </a:p>
        </p:txBody>
      </p:sp>
      <p:sp>
        <p:nvSpPr>
          <p:cNvPr id="2" name="PlaceHolder 3"/>
          <p:cNvSpPr>
            <a:spLocks noGrp="1"/>
          </p:cNvSpPr>
          <p:nvPr>
            <p:ph type="ftr"/>
          </p:nvPr>
        </p:nvSpPr>
        <p:spPr>
          <a:xfrm>
            <a:off x="14996160" y="30510360"/>
            <a:ext cx="13898520" cy="1752120"/>
          </a:xfrm>
          <a:prstGeom prst="rect">
            <a:avLst/>
          </a:prstGeom>
        </p:spPr>
        <p:txBody>
          <a:bodyPr lIns="438840" tIns="219600" rIns="438840" bIns="219600" anchor="ctr"/>
          <a:lstStyle/>
          <a:p>
            <a:endParaRPr lang="en-US" sz="2400" b="0" strike="noStrike" spc="-1">
              <a:latin typeface="Times New Roman"/>
            </a:endParaRPr>
          </a:p>
        </p:txBody>
      </p:sp>
      <p:sp>
        <p:nvSpPr>
          <p:cNvPr id="3" name="PlaceHolder 4"/>
          <p:cNvSpPr>
            <a:spLocks noGrp="1"/>
          </p:cNvSpPr>
          <p:nvPr>
            <p:ph type="sldNum"/>
          </p:nvPr>
        </p:nvSpPr>
        <p:spPr>
          <a:xfrm>
            <a:off x="31455360" y="30510360"/>
            <a:ext cx="10240920" cy="1752120"/>
          </a:xfrm>
          <a:prstGeom prst="rect">
            <a:avLst/>
          </a:prstGeom>
        </p:spPr>
        <p:txBody>
          <a:bodyPr lIns="438840" tIns="219600" rIns="438840" bIns="219600" anchor="ctr"/>
          <a:lstStyle/>
          <a:p>
            <a:pPr algn="r">
              <a:lnSpc>
                <a:spcPct val="100000"/>
              </a:lnSpc>
            </a:pPr>
            <a:fld id="{C59C55C6-F445-4D71-939E-A8D6565C7E15}" type="slidenum">
              <a:rPr lang="en-US" sz="5800" b="0" strike="noStrike" spc="-1">
                <a:solidFill>
                  <a:srgbClr val="8B8B8B"/>
                </a:solidFill>
                <a:latin typeface="Calibri"/>
              </a:rPr>
              <a:t>‹#›</a:t>
            </a:fld>
            <a:endParaRPr lang="en-US" sz="5800" b="0" strike="noStrike" spc="-1">
              <a:latin typeface="Times New Roman"/>
            </a:endParaRPr>
          </a:p>
        </p:txBody>
      </p:sp>
      <p:sp>
        <p:nvSpPr>
          <p:cNvPr id="4" name="PlaceHolder 5"/>
          <p:cNvSpPr>
            <a:spLocks noGrp="1"/>
          </p:cNvSpPr>
          <p:nvPr>
            <p:ph type="body"/>
          </p:nvPr>
        </p:nvSpPr>
        <p:spPr>
          <a:xfrm>
            <a:off x="2194560" y="7702560"/>
            <a:ext cx="39501720" cy="190922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54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115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96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96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533520" y="457200"/>
            <a:ext cx="42671520" cy="4343040"/>
          </a:xfrm>
          <a:prstGeom prst="roundRect">
            <a:avLst>
              <a:gd name="adj" fmla="val 16667"/>
            </a:avLst>
          </a:prstGeom>
          <a:solidFill>
            <a:srgbClr val="660066"/>
          </a:solidFill>
          <a:ln>
            <a:noFill/>
          </a:ln>
        </p:spPr>
        <p:style>
          <a:lnRef idx="2">
            <a:schemeClr val="dk1"/>
          </a:lnRef>
          <a:fillRef idx="1">
            <a:schemeClr val="lt1"/>
          </a:fillRef>
          <a:effectRef idx="0">
            <a:schemeClr val="dk1"/>
          </a:effectRef>
          <a:fontRef idx="minor"/>
        </p:style>
      </p:sp>
      <p:sp>
        <p:nvSpPr>
          <p:cNvPr id="47" name="CustomShape 2"/>
          <p:cNvSpPr/>
          <p:nvPr/>
        </p:nvSpPr>
        <p:spPr>
          <a:xfrm>
            <a:off x="6248520" y="914400"/>
            <a:ext cx="29489040" cy="368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8000" b="1" strike="noStrike" spc="-1">
                <a:solidFill>
                  <a:srgbClr val="FFFFFF"/>
                </a:solidFill>
                <a:latin typeface="Arial"/>
              </a:rPr>
              <a:t>Dragonlord Chronicles</a:t>
            </a:r>
            <a:endParaRPr lang="en-US" sz="8000" b="0" strike="noStrike" spc="-1">
              <a:latin typeface="Arial"/>
            </a:endParaRPr>
          </a:p>
          <a:p>
            <a:pPr algn="ctr">
              <a:lnSpc>
                <a:spcPct val="100000"/>
              </a:lnSpc>
            </a:pPr>
            <a:r>
              <a:rPr lang="en-US" sz="4800" b="1" strike="noStrike" spc="-1">
                <a:solidFill>
                  <a:srgbClr val="FFFFFF"/>
                </a:solidFill>
                <a:latin typeface="Arial"/>
              </a:rPr>
              <a:t>Sean Stevens, Jonathan Meade, Christine Vaughan, Ryan Lieu</a:t>
            </a:r>
            <a:br/>
            <a:r>
              <a:rPr lang="en-US" sz="3600" b="1" strike="noStrike" spc="-1">
                <a:solidFill>
                  <a:srgbClr val="FFFFFF"/>
                </a:solidFill>
                <a:latin typeface="Arial"/>
              </a:rPr>
              <a:t>Department of Computer Science and Engineering, University of Nevada, Reno</a:t>
            </a:r>
            <a:endParaRPr lang="en-US" sz="3600" b="0" strike="noStrike" spc="-1">
              <a:latin typeface="Arial"/>
            </a:endParaRPr>
          </a:p>
          <a:p>
            <a:pPr algn="ctr">
              <a:lnSpc>
                <a:spcPct val="100000"/>
              </a:lnSpc>
            </a:pPr>
            <a:r>
              <a:rPr lang="en-US" sz="3600" b="1" strike="noStrike" spc="-1">
                <a:solidFill>
                  <a:srgbClr val="FFFFFF"/>
                </a:solidFill>
                <a:latin typeface="Arial"/>
              </a:rPr>
              <a:t>Sergiu Dascalu, Devrin Lee</a:t>
            </a:r>
            <a:endParaRPr lang="en-US" sz="3600" b="0" strike="noStrike" spc="-1">
              <a:latin typeface="Arial"/>
            </a:endParaRPr>
          </a:p>
          <a:p>
            <a:pPr algn="ctr">
              <a:lnSpc>
                <a:spcPct val="100000"/>
              </a:lnSpc>
            </a:pPr>
            <a:r>
              <a:rPr lang="en-US" sz="3600" b="1" strike="noStrike" spc="-1">
                <a:solidFill>
                  <a:srgbClr val="FFFFFF"/>
                </a:solidFill>
                <a:latin typeface="Arial"/>
              </a:rPr>
              <a:t>Eelke Folmer</a:t>
            </a:r>
            <a:endParaRPr lang="en-US" sz="3600" b="0" strike="noStrike" spc="-1">
              <a:latin typeface="Arial"/>
            </a:endParaRPr>
          </a:p>
        </p:txBody>
      </p:sp>
      <p:sp>
        <p:nvSpPr>
          <p:cNvPr id="48" name="CustomShape 3"/>
          <p:cNvSpPr/>
          <p:nvPr/>
        </p:nvSpPr>
        <p:spPr>
          <a:xfrm>
            <a:off x="1523880" y="6324480"/>
            <a:ext cx="11658240" cy="2506932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13639680" y="19583280"/>
            <a:ext cx="14934960" cy="1188684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50" name="CustomShape 5"/>
          <p:cNvSpPr/>
          <p:nvPr/>
        </p:nvSpPr>
        <p:spPr>
          <a:xfrm>
            <a:off x="13639680" y="6095880"/>
            <a:ext cx="14934960" cy="1302984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51" name="CustomShape 6"/>
          <p:cNvSpPr/>
          <p:nvPr/>
        </p:nvSpPr>
        <p:spPr>
          <a:xfrm>
            <a:off x="28955880" y="6172200"/>
            <a:ext cx="12877560" cy="2537424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52" name="CustomShape 7"/>
          <p:cNvSpPr/>
          <p:nvPr/>
        </p:nvSpPr>
        <p:spPr>
          <a:xfrm>
            <a:off x="1752480" y="8305920"/>
            <a:ext cx="10896120" cy="740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b="0" strike="noStrike" spc="-1" dirty="0" err="1">
                <a:solidFill>
                  <a:srgbClr val="000000"/>
                </a:solidFill>
                <a:latin typeface="Calibri"/>
              </a:rPr>
              <a:t>Dragonlord</a:t>
            </a:r>
            <a:r>
              <a:rPr lang="en-US" sz="4000" b="0" strike="noStrike" spc="-1" dirty="0">
                <a:solidFill>
                  <a:srgbClr val="000000"/>
                </a:solidFill>
                <a:latin typeface="Calibri"/>
              </a:rPr>
              <a:t> Chronicles is an interactive Role-Playing Game (RPG) where the player assumes the role of a character training to become the </a:t>
            </a:r>
            <a:r>
              <a:rPr lang="en-US" sz="4000" b="0" strike="noStrike" spc="-1" dirty="0" err="1">
                <a:solidFill>
                  <a:srgbClr val="000000"/>
                </a:solidFill>
                <a:latin typeface="Calibri"/>
              </a:rPr>
              <a:t>Dragonlord</a:t>
            </a:r>
            <a:r>
              <a:rPr lang="en-US" sz="4000" b="0" strike="noStrike" spc="-1" dirty="0">
                <a:solidFill>
                  <a:srgbClr val="000000"/>
                </a:solidFill>
                <a:latin typeface="Calibri"/>
              </a:rPr>
              <a:t>. The gameplay involves exploring several different regions to discover new types of dragons and to capture them after a valiant battle. As the player grows in strength and experience, they will be prepared to confront their final challenge to become the </a:t>
            </a:r>
            <a:r>
              <a:rPr lang="en-US" sz="4000" b="0" strike="noStrike" spc="-1" dirty="0" err="1">
                <a:solidFill>
                  <a:srgbClr val="000000"/>
                </a:solidFill>
                <a:latin typeface="Calibri"/>
              </a:rPr>
              <a:t>Dragonlord</a:t>
            </a:r>
            <a:r>
              <a:rPr lang="en-US" sz="4000" b="0" strike="noStrike" spc="-1" dirty="0">
                <a:solidFill>
                  <a:srgbClr val="000000"/>
                </a:solidFill>
                <a:latin typeface="Calibri"/>
              </a:rPr>
              <a:t>. This game was inspired by several different RPGs, namely </a:t>
            </a:r>
            <a:r>
              <a:rPr lang="en-US" sz="4000" b="0" strike="noStrike" spc="-1" dirty="0" err="1">
                <a:solidFill>
                  <a:srgbClr val="000000"/>
                </a:solidFill>
                <a:latin typeface="Calibri"/>
              </a:rPr>
              <a:t>Pokemon</a:t>
            </a:r>
            <a:r>
              <a:rPr lang="en-US" sz="4000" b="0" strike="noStrike" spc="-1" dirty="0">
                <a:solidFill>
                  <a:srgbClr val="000000"/>
                </a:solidFill>
                <a:latin typeface="Calibri"/>
              </a:rPr>
              <a:t>, Final Fantasy, and </a:t>
            </a:r>
            <a:r>
              <a:rPr lang="en-US" sz="4000" b="0" strike="noStrike" spc="-1" dirty="0" err="1">
                <a:solidFill>
                  <a:srgbClr val="000000"/>
                </a:solidFill>
                <a:latin typeface="Calibri"/>
              </a:rPr>
              <a:t>Xenoblade</a:t>
            </a:r>
            <a:r>
              <a:rPr lang="en-US" sz="4000" b="0" strike="noStrike" spc="-1" dirty="0">
                <a:solidFill>
                  <a:srgbClr val="000000"/>
                </a:solidFill>
                <a:latin typeface="Calibri"/>
              </a:rPr>
              <a:t> Chronicles. </a:t>
            </a:r>
            <a:endParaRPr lang="en-US" sz="4000" b="0" strike="noStrike" spc="-1" dirty="0">
              <a:latin typeface="Arial"/>
            </a:endParaRPr>
          </a:p>
        </p:txBody>
      </p:sp>
      <p:pic>
        <p:nvPicPr>
          <p:cNvPr id="53" name="Picture 2"/>
          <p:cNvPicPr/>
          <p:nvPr/>
        </p:nvPicPr>
        <p:blipFill>
          <a:blip r:embed="rId3"/>
          <a:stretch/>
        </p:blipFill>
        <p:spPr>
          <a:xfrm>
            <a:off x="1219320" y="1066680"/>
            <a:ext cx="2939760" cy="2939760"/>
          </a:xfrm>
          <a:prstGeom prst="rect">
            <a:avLst/>
          </a:prstGeom>
          <a:ln>
            <a:noFill/>
          </a:ln>
        </p:spPr>
      </p:pic>
      <p:sp>
        <p:nvSpPr>
          <p:cNvPr id="54" name="CustomShape 8"/>
          <p:cNvSpPr/>
          <p:nvPr/>
        </p:nvSpPr>
        <p:spPr>
          <a:xfrm>
            <a:off x="36804600" y="1066680"/>
            <a:ext cx="5562360" cy="3047760"/>
          </a:xfrm>
          <a:prstGeom prst="roundRect">
            <a:avLst>
              <a:gd name="adj" fmla="val 16667"/>
            </a:avLst>
          </a:prstGeom>
          <a:solidFill>
            <a:schemeClr val="bg1">
              <a:alpha val="44000"/>
            </a:schemeClr>
          </a:solidFill>
          <a:ln w="28440">
            <a:solidFill>
              <a:schemeClr val="tx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US" sz="15000" b="0" strike="noStrike" spc="-1">
                <a:solidFill>
                  <a:srgbClr val="000000"/>
                </a:solidFill>
                <a:latin typeface="Calibri"/>
              </a:rPr>
              <a:t>CSE</a:t>
            </a:r>
            <a:endParaRPr lang="en-US" sz="15000" b="0" strike="noStrike" spc="-1">
              <a:latin typeface="Arial"/>
            </a:endParaRPr>
          </a:p>
        </p:txBody>
      </p:sp>
      <p:sp>
        <p:nvSpPr>
          <p:cNvPr id="55" name="CustomShape 9"/>
          <p:cNvSpPr/>
          <p:nvPr/>
        </p:nvSpPr>
        <p:spPr>
          <a:xfrm>
            <a:off x="1523880" y="6095880"/>
            <a:ext cx="1165824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56" name="CustomShape 10"/>
          <p:cNvSpPr/>
          <p:nvPr/>
        </p:nvSpPr>
        <p:spPr>
          <a:xfrm>
            <a:off x="1676520" y="6324480"/>
            <a:ext cx="617184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a:solidFill>
                  <a:srgbClr val="FFFFFF"/>
                </a:solidFill>
                <a:latin typeface="Calibri"/>
              </a:rPr>
              <a:t>Abstract</a:t>
            </a:r>
            <a:endParaRPr lang="en-US" sz="8600" b="0" strike="noStrike" spc="-1">
              <a:latin typeface="Arial"/>
            </a:endParaRPr>
          </a:p>
        </p:txBody>
      </p:sp>
      <p:sp>
        <p:nvSpPr>
          <p:cNvPr id="57" name="CustomShape 11"/>
          <p:cNvSpPr/>
          <p:nvPr/>
        </p:nvSpPr>
        <p:spPr>
          <a:xfrm>
            <a:off x="1523880" y="22936080"/>
            <a:ext cx="1165824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58" name="CustomShape 12"/>
          <p:cNvSpPr/>
          <p:nvPr/>
        </p:nvSpPr>
        <p:spPr>
          <a:xfrm>
            <a:off x="1676520" y="22997460"/>
            <a:ext cx="1150596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dirty="0">
                <a:solidFill>
                  <a:srgbClr val="FFFFFF"/>
                </a:solidFill>
                <a:latin typeface="Calibri"/>
              </a:rPr>
              <a:t>Architecture</a:t>
            </a:r>
            <a:endParaRPr lang="en-US" sz="8600" b="0" strike="noStrike" spc="-1" dirty="0">
              <a:latin typeface="Arial"/>
            </a:endParaRPr>
          </a:p>
        </p:txBody>
      </p:sp>
      <p:sp>
        <p:nvSpPr>
          <p:cNvPr id="59" name="CustomShape 13"/>
          <p:cNvSpPr/>
          <p:nvPr/>
        </p:nvSpPr>
        <p:spPr>
          <a:xfrm>
            <a:off x="2019240" y="24626820"/>
            <a:ext cx="10362960" cy="62940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spc="-1" dirty="0">
                <a:solidFill>
                  <a:srgbClr val="000000"/>
                </a:solidFill>
                <a:latin typeface="Calibri"/>
              </a:rPr>
              <a:t>This game uses the Unity game engine. Its features were programmed in C#. The artwork was created using </a:t>
            </a:r>
            <a:r>
              <a:rPr lang="en-US" sz="4000" spc="-1" dirty="0" err="1">
                <a:solidFill>
                  <a:srgbClr val="000000"/>
                </a:solidFill>
                <a:latin typeface="Calibri"/>
              </a:rPr>
              <a:t>PyxelEdit</a:t>
            </a:r>
            <a:r>
              <a:rPr lang="en-US" sz="4000" spc="-1" dirty="0">
                <a:solidFill>
                  <a:srgbClr val="000000"/>
                </a:solidFill>
                <a:latin typeface="Calibri"/>
              </a:rPr>
              <a:t>. This game was developed for Windows platforms using keyboard &amp; mouse controls.</a:t>
            </a:r>
          </a:p>
        </p:txBody>
      </p:sp>
      <p:sp>
        <p:nvSpPr>
          <p:cNvPr id="60" name="CustomShape 14"/>
          <p:cNvSpPr/>
          <p:nvPr/>
        </p:nvSpPr>
        <p:spPr>
          <a:xfrm>
            <a:off x="13639680" y="6095880"/>
            <a:ext cx="1493496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61" name="CustomShape 15"/>
          <p:cNvSpPr/>
          <p:nvPr/>
        </p:nvSpPr>
        <p:spPr>
          <a:xfrm>
            <a:off x="13716000" y="6172200"/>
            <a:ext cx="830556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a:solidFill>
                  <a:srgbClr val="FFFFFF"/>
                </a:solidFill>
                <a:latin typeface="Calibri"/>
              </a:rPr>
              <a:t>Features</a:t>
            </a:r>
            <a:endParaRPr lang="en-US" sz="8600" b="0" strike="noStrike" spc="-1">
              <a:latin typeface="Arial"/>
            </a:endParaRPr>
          </a:p>
        </p:txBody>
      </p:sp>
      <p:sp>
        <p:nvSpPr>
          <p:cNvPr id="62" name="CustomShape 16"/>
          <p:cNvSpPr/>
          <p:nvPr/>
        </p:nvSpPr>
        <p:spPr>
          <a:xfrm>
            <a:off x="13639680" y="19126080"/>
            <a:ext cx="1493496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63" name="CustomShape 17"/>
          <p:cNvSpPr/>
          <p:nvPr/>
        </p:nvSpPr>
        <p:spPr>
          <a:xfrm>
            <a:off x="13868280" y="19278720"/>
            <a:ext cx="1432512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a:solidFill>
                  <a:srgbClr val="FFFFFF"/>
                </a:solidFill>
                <a:latin typeface="Calibri"/>
              </a:rPr>
              <a:t>Goals</a:t>
            </a:r>
            <a:endParaRPr lang="en-US" sz="8600" b="0" strike="noStrike" spc="-1">
              <a:latin typeface="Arial"/>
            </a:endParaRPr>
          </a:p>
        </p:txBody>
      </p:sp>
      <p:sp>
        <p:nvSpPr>
          <p:cNvPr id="64" name="CustomShape 18"/>
          <p:cNvSpPr/>
          <p:nvPr/>
        </p:nvSpPr>
        <p:spPr>
          <a:xfrm>
            <a:off x="28955880" y="6095880"/>
            <a:ext cx="1287756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65" name="CustomShape 19"/>
          <p:cNvSpPr/>
          <p:nvPr/>
        </p:nvSpPr>
        <p:spPr>
          <a:xfrm>
            <a:off x="29108520" y="6095880"/>
            <a:ext cx="1257264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a:solidFill>
                  <a:srgbClr val="FFFFFF"/>
                </a:solidFill>
                <a:latin typeface="Calibri"/>
              </a:rPr>
              <a:t>Conclusions</a:t>
            </a:r>
            <a:endParaRPr lang="en-US" sz="8600" b="0" strike="noStrike" spc="-1">
              <a:latin typeface="Arial"/>
            </a:endParaRPr>
          </a:p>
        </p:txBody>
      </p:sp>
      <p:sp>
        <p:nvSpPr>
          <p:cNvPr id="67" name="CustomShape 21"/>
          <p:cNvSpPr/>
          <p:nvPr/>
        </p:nvSpPr>
        <p:spPr>
          <a:xfrm>
            <a:off x="14325480" y="8077320"/>
            <a:ext cx="13867920" cy="1068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The application demonstrates the following systems:</a:t>
            </a:r>
            <a:endParaRPr lang="en-US" sz="4000" b="0" strike="noStrike" spc="-1" dirty="0">
              <a:latin typeface="Calibri" panose="020F0502020204030204" pitchFamily="34" charset="0"/>
              <a:cs typeface="Calibri" panose="020F0502020204030204" pitchFamily="34" charset="0"/>
            </a:endParaRPr>
          </a:p>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Exploration. The player can transition to different sections of the world when they encounter a loading zone.</a:t>
            </a:r>
            <a:endParaRPr lang="en-US" sz="4000" b="0" strike="noStrike" spc="-1" dirty="0">
              <a:latin typeface="Calibri" panose="020F0502020204030204" pitchFamily="34" charset="0"/>
              <a:cs typeface="Calibri" panose="020F0502020204030204" pitchFamily="34" charset="0"/>
            </a:endParaRPr>
          </a:p>
          <a:p>
            <a:pPr algn="just">
              <a:lnSpc>
                <a:spcPct val="100000"/>
              </a:lnSpc>
            </a:pPr>
            <a:endParaRPr lang="en-US" sz="4000" b="0" strike="noStrike" spc="-1" dirty="0">
              <a:latin typeface="Calibri" panose="020F0502020204030204" pitchFamily="34" charset="0"/>
              <a:cs typeface="Calibri" panose="020F0502020204030204" pitchFamily="34" charset="0"/>
            </a:endParaRPr>
          </a:p>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Dialogue System. The player may speak with different NPCs around town.</a:t>
            </a:r>
            <a:endParaRPr lang="en-US" sz="4000" b="0" strike="noStrike" spc="-1" dirty="0">
              <a:latin typeface="Calibri" panose="020F0502020204030204" pitchFamily="34" charset="0"/>
              <a:cs typeface="Calibri" panose="020F0502020204030204" pitchFamily="34" charset="0"/>
            </a:endParaRPr>
          </a:p>
          <a:p>
            <a:pPr algn="just">
              <a:lnSpc>
                <a:spcPct val="100000"/>
              </a:lnSpc>
            </a:pPr>
            <a:endParaRPr lang="en-US" sz="4000" b="0" strike="noStrike" spc="-1" dirty="0">
              <a:latin typeface="Calibri" panose="020F0502020204030204" pitchFamily="34" charset="0"/>
              <a:cs typeface="Calibri" panose="020F0502020204030204" pitchFamily="34" charset="0"/>
            </a:endParaRPr>
          </a:p>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Inventory System. The player collects different items that may be helpful during their adventure.</a:t>
            </a:r>
            <a:endParaRPr lang="en-US" sz="4000" b="0" strike="noStrike" spc="-1" dirty="0">
              <a:latin typeface="Calibri" panose="020F0502020204030204" pitchFamily="34" charset="0"/>
              <a:cs typeface="Calibri" panose="020F0502020204030204" pitchFamily="34" charset="0"/>
            </a:endParaRPr>
          </a:p>
          <a:p>
            <a:pPr algn="just">
              <a:lnSpc>
                <a:spcPct val="100000"/>
              </a:lnSpc>
            </a:pPr>
            <a:endParaRPr lang="en-US" sz="4000" b="0" strike="noStrike" spc="-1" dirty="0">
              <a:latin typeface="Calibri" panose="020F0502020204030204" pitchFamily="34" charset="0"/>
              <a:cs typeface="Calibri" panose="020F0502020204030204" pitchFamily="34" charset="0"/>
            </a:endParaRPr>
          </a:p>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Shopkeeper System. The player may buy, sell, and trade various items with the shopkeepers to get better potions, armor, and weapons.</a:t>
            </a:r>
            <a:endParaRPr lang="en-US" sz="4000" b="0" strike="noStrike" spc="-1" dirty="0">
              <a:latin typeface="Calibri" panose="020F0502020204030204" pitchFamily="34" charset="0"/>
              <a:cs typeface="Calibri" panose="020F0502020204030204" pitchFamily="34" charset="0"/>
            </a:endParaRPr>
          </a:p>
          <a:p>
            <a:pPr algn="just">
              <a:lnSpc>
                <a:spcPct val="100000"/>
              </a:lnSpc>
            </a:pPr>
            <a:endParaRPr lang="en-US" sz="4000" b="0" strike="noStrike" spc="-1" dirty="0">
              <a:latin typeface="Calibri" panose="020F0502020204030204" pitchFamily="34" charset="0"/>
              <a:cs typeface="Calibri" panose="020F0502020204030204" pitchFamily="34" charset="0"/>
            </a:endParaRPr>
          </a:p>
          <a:p>
            <a:pPr algn="just">
              <a:lnSpc>
                <a:spcPct val="100000"/>
              </a:lnSpc>
            </a:pPr>
            <a:r>
              <a:rPr lang="en-US" sz="4000" b="0" strike="noStrike" spc="-1" dirty="0">
                <a:solidFill>
                  <a:srgbClr val="000000"/>
                </a:solidFill>
                <a:latin typeface="Calibri" panose="020F0502020204030204" pitchFamily="34" charset="0"/>
                <a:cs typeface="Calibri" panose="020F0502020204030204" pitchFamily="34" charset="0"/>
              </a:rPr>
              <a:t>Capture System.  The player may capture different dragons over the course of their adventure.</a:t>
            </a:r>
            <a:endParaRPr lang="en-US" sz="4000" b="0" strike="noStrike" spc="-1" dirty="0">
              <a:latin typeface="Calibri" panose="020F0502020204030204" pitchFamily="34" charset="0"/>
              <a:cs typeface="Calibri" panose="020F0502020204030204" pitchFamily="34" charset="0"/>
            </a:endParaRPr>
          </a:p>
        </p:txBody>
      </p:sp>
      <p:sp>
        <p:nvSpPr>
          <p:cNvPr id="68" name="CustomShape 22"/>
          <p:cNvSpPr/>
          <p:nvPr/>
        </p:nvSpPr>
        <p:spPr>
          <a:xfrm>
            <a:off x="0" y="0"/>
            <a:ext cx="43890840" cy="456840"/>
          </a:xfrm>
          <a:prstGeom prst="rect">
            <a:avLst/>
          </a:prstGeom>
          <a:noFill/>
          <a:ln w="9360">
            <a:noFill/>
          </a:ln>
        </p:spPr>
        <p:style>
          <a:lnRef idx="0">
            <a:scrgbClr r="0" g="0" b="0"/>
          </a:lnRef>
          <a:fillRef idx="0">
            <a:scrgbClr r="0" g="0" b="0"/>
          </a:fillRef>
          <a:effectRef idx="0">
            <a:scrgbClr r="0" g="0" b="0"/>
          </a:effectRef>
          <a:fontRef idx="minor"/>
        </p:style>
      </p:sp>
      <p:sp>
        <p:nvSpPr>
          <p:cNvPr id="70" name="CustomShape 24"/>
          <p:cNvSpPr/>
          <p:nvPr/>
        </p:nvSpPr>
        <p:spPr>
          <a:xfrm>
            <a:off x="0" y="0"/>
            <a:ext cx="43890840" cy="456840"/>
          </a:xfrm>
          <a:prstGeom prst="rect">
            <a:avLst/>
          </a:prstGeom>
          <a:noFill/>
          <a:ln w="9360">
            <a:noFill/>
          </a:ln>
        </p:spPr>
        <p:style>
          <a:lnRef idx="0">
            <a:scrgbClr r="0" g="0" b="0"/>
          </a:lnRef>
          <a:fillRef idx="0">
            <a:scrgbClr r="0" g="0" b="0"/>
          </a:fillRef>
          <a:effectRef idx="0">
            <a:scrgbClr r="0" g="0" b="0"/>
          </a:effectRef>
          <a:fontRef idx="minor"/>
        </p:style>
      </p:sp>
      <p:sp>
        <p:nvSpPr>
          <p:cNvPr id="71" name="CustomShape 25"/>
          <p:cNvSpPr/>
          <p:nvPr/>
        </p:nvSpPr>
        <p:spPr>
          <a:xfrm>
            <a:off x="28955880" y="20954880"/>
            <a:ext cx="12877560" cy="1523520"/>
          </a:xfrm>
          <a:prstGeom prst="rect">
            <a:avLst/>
          </a:prstGeom>
          <a:solidFill>
            <a:schemeClr val="bg1">
              <a:lumMod val="50000"/>
            </a:schemeClr>
          </a:solidFill>
          <a:ln>
            <a:solidFill>
              <a:schemeClr val="bg1">
                <a:lumMod val="50000"/>
              </a:schemeClr>
            </a:solidFill>
            <a:round/>
          </a:ln>
        </p:spPr>
        <p:style>
          <a:lnRef idx="2">
            <a:schemeClr val="accent6"/>
          </a:lnRef>
          <a:fillRef idx="1">
            <a:schemeClr val="lt1"/>
          </a:fillRef>
          <a:effectRef idx="0">
            <a:schemeClr val="accent6"/>
          </a:effectRef>
          <a:fontRef idx="minor"/>
        </p:style>
      </p:sp>
      <p:sp>
        <p:nvSpPr>
          <p:cNvPr id="72" name="CustomShape 26"/>
          <p:cNvSpPr/>
          <p:nvPr/>
        </p:nvSpPr>
        <p:spPr>
          <a:xfrm>
            <a:off x="29337120" y="21031200"/>
            <a:ext cx="12115440" cy="140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8600" b="1" strike="noStrike" spc="-1">
                <a:solidFill>
                  <a:srgbClr val="FFFFFF"/>
                </a:solidFill>
                <a:latin typeface="Calibri"/>
              </a:rPr>
              <a:t>Future Work</a:t>
            </a:r>
            <a:endParaRPr lang="en-US" sz="8600" b="0" strike="noStrike" spc="-1">
              <a:latin typeface="Arial"/>
            </a:endParaRPr>
          </a:p>
        </p:txBody>
      </p:sp>
      <p:sp>
        <p:nvSpPr>
          <p:cNvPr id="73" name="CustomShape 27"/>
          <p:cNvSpPr/>
          <p:nvPr/>
        </p:nvSpPr>
        <p:spPr>
          <a:xfrm>
            <a:off x="29108520" y="22631400"/>
            <a:ext cx="12344040" cy="801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b="0" strike="noStrike" spc="-1" dirty="0">
                <a:solidFill>
                  <a:srgbClr val="000000"/>
                </a:solidFill>
                <a:latin typeface="Calibri"/>
              </a:rPr>
              <a:t>We plan to develop the game further by adding more regions to explore. Currently, there are three unique settings, and we would increase the number of towns and landscapes to explore.</a:t>
            </a:r>
          </a:p>
          <a:p>
            <a:pPr algn="just">
              <a:lnSpc>
                <a:spcPct val="100000"/>
              </a:lnSpc>
            </a:pPr>
            <a:endParaRPr lang="en-US" sz="4000" spc="-1" dirty="0">
              <a:solidFill>
                <a:srgbClr val="000000"/>
              </a:solidFill>
              <a:latin typeface="Calibri"/>
            </a:endParaRPr>
          </a:p>
          <a:p>
            <a:pPr algn="just">
              <a:lnSpc>
                <a:spcPct val="100000"/>
              </a:lnSpc>
            </a:pPr>
            <a:r>
              <a:rPr lang="en-US" sz="4000" b="0" strike="noStrike" spc="-1" dirty="0">
                <a:solidFill>
                  <a:srgbClr val="000000"/>
                </a:solidFill>
                <a:latin typeface="Calibri"/>
              </a:rPr>
              <a:t>In addition, we will expand upon the combat system by adding new dragon types, which would increase the complexity of combat.</a:t>
            </a:r>
          </a:p>
          <a:p>
            <a:pPr algn="just">
              <a:lnSpc>
                <a:spcPct val="100000"/>
              </a:lnSpc>
            </a:pPr>
            <a:endParaRPr lang="en-US" sz="4000" spc="-1" dirty="0">
              <a:solidFill>
                <a:srgbClr val="000000"/>
              </a:solidFill>
              <a:latin typeface="Calibri"/>
            </a:endParaRPr>
          </a:p>
          <a:p>
            <a:pPr algn="just">
              <a:lnSpc>
                <a:spcPct val="100000"/>
              </a:lnSpc>
            </a:pPr>
            <a:r>
              <a:rPr lang="en-US" sz="4000" b="0" strike="noStrike" spc="-1" dirty="0">
                <a:solidFill>
                  <a:srgbClr val="000000"/>
                </a:solidFill>
                <a:latin typeface="Calibri"/>
              </a:rPr>
              <a:t>Finally, we would develop a questing system to tell smaller side stores in addition to a grander main story. </a:t>
            </a:r>
            <a:endParaRPr lang="en-US" sz="4000" b="0" strike="noStrike" spc="-1" dirty="0">
              <a:latin typeface="Arial"/>
            </a:endParaRPr>
          </a:p>
        </p:txBody>
      </p:sp>
      <p:sp>
        <p:nvSpPr>
          <p:cNvPr id="75" name="TextShape 29"/>
          <p:cNvSpPr txBox="1"/>
          <p:nvPr/>
        </p:nvSpPr>
        <p:spPr>
          <a:xfrm>
            <a:off x="1523880" y="31571640"/>
            <a:ext cx="40309560" cy="1278720"/>
          </a:xfrm>
          <a:prstGeom prst="rect">
            <a:avLst/>
          </a:prstGeom>
          <a:noFill/>
          <a:ln>
            <a:noFill/>
          </a:ln>
        </p:spPr>
        <p:txBody>
          <a:bodyPr lIns="438840" tIns="219600" rIns="438840" bIns="219600" anchor="ctr"/>
          <a:lstStyle/>
          <a:p>
            <a:pPr algn="ctr">
              <a:lnSpc>
                <a:spcPct val="100000"/>
              </a:lnSpc>
            </a:pPr>
            <a:r>
              <a:rPr lang="en-US" sz="5800" b="0" strike="noStrike" spc="-1">
                <a:solidFill>
                  <a:srgbClr val="FFFFFF"/>
                </a:solidFill>
                <a:latin typeface="Calibri"/>
              </a:rPr>
              <a:t>This project was developed in Spring 2019 as part of the course CS 426 Senior Projects in Computer Science</a:t>
            </a:r>
            <a:endParaRPr lang="en-US" sz="5800" b="0" strike="noStrike" spc="-1">
              <a:latin typeface="Times New Roman"/>
            </a:endParaRPr>
          </a:p>
        </p:txBody>
      </p:sp>
      <p:sp>
        <p:nvSpPr>
          <p:cNvPr id="32" name="CustomShape 13">
            <a:extLst>
              <a:ext uri="{FF2B5EF4-FFF2-40B4-BE49-F238E27FC236}">
                <a16:creationId xmlns:a16="http://schemas.microsoft.com/office/drawing/2014/main" id="{18573525-5F6E-4FE2-A02D-7189980B43B8}"/>
              </a:ext>
            </a:extLst>
          </p:cNvPr>
          <p:cNvSpPr/>
          <p:nvPr/>
        </p:nvSpPr>
        <p:spPr>
          <a:xfrm>
            <a:off x="13868280" y="21136680"/>
            <a:ext cx="14325120" cy="97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spc="-1" dirty="0">
                <a:solidFill>
                  <a:srgbClr val="000000"/>
                </a:solidFill>
                <a:latin typeface="Calibri"/>
              </a:rPr>
              <a:t>We sought out to develop a fun and engaging RPG to provide people with entertainment and to allows players to unwind from stress.</a:t>
            </a:r>
          </a:p>
          <a:p>
            <a:pPr algn="just">
              <a:lnSpc>
                <a:spcPct val="100000"/>
              </a:lnSpc>
            </a:pPr>
            <a:endParaRPr lang="en-US" sz="4000" spc="-1" dirty="0">
              <a:solidFill>
                <a:srgbClr val="000000"/>
              </a:solidFill>
              <a:latin typeface="Calibri"/>
            </a:endParaRPr>
          </a:p>
          <a:p>
            <a:pPr algn="just">
              <a:lnSpc>
                <a:spcPct val="100000"/>
              </a:lnSpc>
            </a:pPr>
            <a:r>
              <a:rPr lang="en-US" sz="4000" spc="-1" dirty="0">
                <a:solidFill>
                  <a:srgbClr val="000000"/>
                </a:solidFill>
                <a:latin typeface="Calibri"/>
              </a:rPr>
              <a:t>Our team also wanted to obtain more experience with developing complex games both using the Unity game engine and more experience designing good games.</a:t>
            </a:r>
          </a:p>
        </p:txBody>
      </p:sp>
      <p:sp>
        <p:nvSpPr>
          <p:cNvPr id="33" name="CustomShape 21">
            <a:extLst>
              <a:ext uri="{FF2B5EF4-FFF2-40B4-BE49-F238E27FC236}">
                <a16:creationId xmlns:a16="http://schemas.microsoft.com/office/drawing/2014/main" id="{37260ECD-7E24-44FA-BCD1-722537348627}"/>
              </a:ext>
            </a:extLst>
          </p:cNvPr>
          <p:cNvSpPr/>
          <p:nvPr/>
        </p:nvSpPr>
        <p:spPr>
          <a:xfrm>
            <a:off x="29337120" y="8077320"/>
            <a:ext cx="12115440" cy="1257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4000" b="0" strike="noStrike" spc="-1" dirty="0">
              <a:latin typeface="Calibri" panose="020F0502020204030204" pitchFamily="34" charset="0"/>
              <a:cs typeface="Calibri" panose="020F0502020204030204" pitchFamily="34" charset="0"/>
            </a:endParaRPr>
          </a:p>
        </p:txBody>
      </p:sp>
      <p:sp>
        <p:nvSpPr>
          <p:cNvPr id="34" name="CustomShape 27">
            <a:extLst>
              <a:ext uri="{FF2B5EF4-FFF2-40B4-BE49-F238E27FC236}">
                <a16:creationId xmlns:a16="http://schemas.microsoft.com/office/drawing/2014/main" id="{AB3CA23B-96CE-40B7-AAF7-1672B1694410}"/>
              </a:ext>
            </a:extLst>
          </p:cNvPr>
          <p:cNvSpPr/>
          <p:nvPr/>
        </p:nvSpPr>
        <p:spPr>
          <a:xfrm>
            <a:off x="29199720" y="7957080"/>
            <a:ext cx="12344040" cy="72901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4000" b="0" strike="noStrike" spc="-1" dirty="0">
                <a:latin typeface="Arial"/>
              </a:rPr>
              <a:t>The challenges we had when developing this game were </a:t>
            </a:r>
            <a:r>
              <a:rPr lang="en-US" sz="4000" b="0" strike="noStrike" spc="-1" dirty="0" err="1">
                <a:latin typeface="Arial"/>
              </a:rPr>
              <a:t>overscoping</a:t>
            </a:r>
            <a:r>
              <a:rPr lang="en-US" sz="4000" b="0" strike="noStrike" spc="-1" dirty="0">
                <a:latin typeface="Arial"/>
              </a:rPr>
              <a:t> and difference experience levels with Unity.  We originally wanted to do a lot more with the game than what we had time for, so we had to scale the concept down to its core features: exploration, combat, and a minimal story. </a:t>
            </a:r>
          </a:p>
        </p:txBody>
      </p:sp>
      <p:pic>
        <p:nvPicPr>
          <p:cNvPr id="1026" name="Picture 2" descr="https://lh6.googleusercontent.com/HLNBlv37BzIWgc6Adg8QyA5_tetJveULOPtkTT8e22o5n836mtv7ksrHgyt2Vb_BEUWUOf6uK2fuagzi1smCJ4ze3jIP6d1coTd3RAVCzefgMwNWhdH5lLaZgHnIB59f2DZrgMBJpuA">
            <a:extLst>
              <a:ext uri="{FF2B5EF4-FFF2-40B4-BE49-F238E27FC236}">
                <a16:creationId xmlns:a16="http://schemas.microsoft.com/office/drawing/2014/main" id="{85D7C498-734C-43BD-BAB8-393124452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380" y="15247266"/>
            <a:ext cx="10286820" cy="720077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619CA0E-91B4-43CD-A5B6-8AECEE0BA296}"/>
              </a:ext>
            </a:extLst>
          </p:cNvPr>
          <p:cNvPicPr>
            <a:picLocks noChangeAspect="1"/>
          </p:cNvPicPr>
          <p:nvPr/>
        </p:nvPicPr>
        <p:blipFill>
          <a:blip r:embed="rId5"/>
          <a:stretch>
            <a:fillRect/>
          </a:stretch>
        </p:blipFill>
        <p:spPr>
          <a:xfrm>
            <a:off x="29336760" y="14336166"/>
            <a:ext cx="12115800" cy="6236658"/>
          </a:xfrm>
          <a:prstGeom prst="rect">
            <a:avLst/>
          </a:prstGeom>
        </p:spPr>
      </p:pic>
      <p:pic>
        <p:nvPicPr>
          <p:cNvPr id="3" name="Picture 2">
            <a:extLst>
              <a:ext uri="{FF2B5EF4-FFF2-40B4-BE49-F238E27FC236}">
                <a16:creationId xmlns:a16="http://schemas.microsoft.com/office/drawing/2014/main" id="{D8BD2393-95C6-46DC-AFC6-AB75B9A18214}"/>
              </a:ext>
            </a:extLst>
          </p:cNvPr>
          <p:cNvPicPr>
            <a:picLocks noChangeAspect="1"/>
          </p:cNvPicPr>
          <p:nvPr/>
        </p:nvPicPr>
        <p:blipFill>
          <a:blip r:embed="rId6"/>
          <a:stretch>
            <a:fillRect/>
          </a:stretch>
        </p:blipFill>
        <p:spPr>
          <a:xfrm>
            <a:off x="16362948" y="24980595"/>
            <a:ext cx="9803742" cy="6118125"/>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2140</TotalTime>
  <Words>908</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Zachary Newell</dc:creator>
  <dc:description/>
  <cp:lastModifiedBy> </cp:lastModifiedBy>
  <cp:revision>230</cp:revision>
  <dcterms:created xsi:type="dcterms:W3CDTF">2010-03-04T23:09:11Z</dcterms:created>
  <dcterms:modified xsi:type="dcterms:W3CDTF">2019-04-12T17:52:38Z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