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01E"/>
    <a:srgbClr val="DADADA"/>
    <a:srgbClr val="393939"/>
    <a:srgbClr val="3C939F"/>
    <a:srgbClr val="8B8B8B"/>
    <a:srgbClr val="EA7D00"/>
    <a:srgbClr val="5F5F5F"/>
    <a:srgbClr val="333333"/>
    <a:srgbClr val="669900"/>
    <a:srgbClr val="F2F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568"/>
    <p:restoredTop sz="94660"/>
  </p:normalViewPr>
  <p:slideViewPr>
    <p:cSldViewPr>
      <p:cViewPr varScale="1">
        <p:scale>
          <a:sx n="23" d="100"/>
          <a:sy n="23" d="100"/>
        </p:scale>
        <p:origin x="472" y="28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9214"/>
            <a:ext cx="9874956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89" y="1319214"/>
            <a:ext cx="29490811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7681914"/>
            <a:ext cx="19682178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1914"/>
            <a:ext cx="19683589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2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9245600" y="16459200"/>
            <a:ext cx="15367000" cy="15621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37769800" y="16459200"/>
            <a:ext cx="15367000" cy="15621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57150" y="33426400"/>
            <a:ext cx="43776900" cy="20193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571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6360" smtId="4294967295">
                <a:solidFill>
                  <a:srgbClr val="808080"/>
                </a:solidFill>
              </a:rPr>
              <a:t>Template ID: greenapple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lumMod val="85000"/>
              </a:schemeClr>
            </a:gs>
            <a:gs pos="75000">
              <a:srgbClr val="F8F8F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06"/>
              <p:cNvSpPr txBox="1">
                <a:spLocks noChangeArrowheads="1"/>
              </p:cNvSpPr>
              <p:nvPr/>
            </p:nvSpPr>
            <p:spPr bwMode="auto">
              <a:xfrm>
                <a:off x="22505194" y="15017599"/>
                <a:ext cx="10058400" cy="9976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71450" tIns="85725" rIns="171450" bIns="85725">
                <a:spAutoFit/>
              </a:bodyPr>
              <a:lstStyle>
                <a:defPPr>
                  <a:defRPr kern="1200" smtId="4294967295"/>
                </a:defPPr>
                <a:lvl1pPr defTabSz="4703763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defTabSz="4703763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defTabSz="4703763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defTabSz="4703763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defTabSz="4703763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4200" dirty="0" smtClean="0">
                    <a:solidFill>
                      <a:srgbClr val="393939"/>
                    </a:solidFill>
                    <a:latin typeface="Tahoma" charset="0"/>
                    <a:ea typeface="Tahoma" charset="0"/>
                    <a:cs typeface="Tahoma" charset="0"/>
                  </a:rPr>
                  <a:t>Jaccard distance: explicit relationship </a:t>
                </a:r>
                <a:r>
                  <a:rPr lang="en-US" sz="4200" dirty="0">
                    <a:solidFill>
                      <a:srgbClr val="393939"/>
                    </a:solidFill>
                    <a:latin typeface="Tahoma" charset="0"/>
                    <a:ea typeface="Tahoma" charset="0"/>
                    <a:cs typeface="Tahoma" charset="0"/>
                  </a:rPr>
                  <a:t>between intersection and union: 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393939"/>
                          </a:solidFill>
                          <a:latin typeface="Cambria Math" charset="0"/>
                          <a:ea typeface="Tahoma" charset="0"/>
                          <a:cs typeface="Tahoma" charset="0"/>
                        </a:rPr>
                        <m:t>𝑑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393939"/>
                              </a:solidFill>
                              <a:latin typeface="Cambria Math" charset="0"/>
                              <a:ea typeface="Tahoma" charset="0"/>
                              <a:cs typeface="Tahoma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393939"/>
                              </a:solidFill>
                              <a:latin typeface="Cambria Math" charset="0"/>
                              <a:ea typeface="Tahoma" charset="0"/>
                              <a:cs typeface="Tahoma" charset="0"/>
                            </a:rPr>
                            <m:t>𝐴</m:t>
                          </m:r>
                          <m:r>
                            <a:rPr lang="en-US" sz="4000" i="1">
                              <a:solidFill>
                                <a:srgbClr val="393939"/>
                              </a:solidFill>
                              <a:latin typeface="Cambria Math" charset="0"/>
                              <a:ea typeface="Tahoma" charset="0"/>
                              <a:cs typeface="Tahoma" charset="0"/>
                            </a:rPr>
                            <m:t>, </m:t>
                          </m:r>
                          <m:r>
                            <a:rPr lang="en-US" sz="4000" i="1">
                              <a:solidFill>
                                <a:srgbClr val="393939"/>
                              </a:solidFill>
                              <a:latin typeface="Cambria Math" charset="0"/>
                              <a:ea typeface="Tahoma" charset="0"/>
                              <a:cs typeface="Tahoma" charset="0"/>
                            </a:rPr>
                            <m:t>𝐵</m:t>
                          </m:r>
                        </m:e>
                      </m:d>
                      <m:r>
                        <a:rPr lang="en-US" sz="4000" i="1">
                          <a:solidFill>
                            <a:srgbClr val="393939"/>
                          </a:solidFill>
                          <a:latin typeface="Cambria Math" charset="0"/>
                          <a:ea typeface="Tahoma" charset="0"/>
                          <a:cs typeface="Tahoma" charset="0"/>
                        </a:rPr>
                        <m:t>=1− </m:t>
                      </m:r>
                      <m:f>
                        <m:fPr>
                          <m:ctrlPr>
                            <a:rPr lang="mr-IN" sz="4000" i="1">
                              <a:solidFill>
                                <a:srgbClr val="393939"/>
                              </a:solidFill>
                              <a:latin typeface="Cambria Math" charset="0"/>
                              <a:ea typeface="Tahoma" charset="0"/>
                              <a:cs typeface="Tahoma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hr-HR" sz="4000" i="1">
                                  <a:solidFill>
                                    <a:srgbClr val="393939"/>
                                  </a:solidFill>
                                  <a:latin typeface="Cambria Math" charset="0"/>
                                  <a:ea typeface="Tahoma" charset="0"/>
                                  <a:cs typeface="Tahoma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393939"/>
                                  </a:solidFill>
                                  <a:latin typeface="Cambria Math" charset="0"/>
                                  <a:ea typeface="Tahoma" charset="0"/>
                                  <a:cs typeface="Tahoma" charset="0"/>
                                </a:rPr>
                                <m:t>𝐴</m:t>
                              </m:r>
                              <m:r>
                                <a:rPr lang="en-US" sz="4000" i="1">
                                  <a:solidFill>
                                    <a:srgbClr val="393939"/>
                                  </a:solidFill>
                                  <a:latin typeface="Cambria Math" charset="0"/>
                                  <a:ea typeface="Tahoma" charset="0"/>
                                  <a:cs typeface="Tahoma" charset="0"/>
                                </a:rPr>
                                <m:t>∩</m:t>
                              </m:r>
                              <m:r>
                                <a:rPr lang="en-US" sz="4000" i="1">
                                  <a:solidFill>
                                    <a:srgbClr val="393939"/>
                                  </a:solidFill>
                                  <a:latin typeface="Cambria Math" charset="0"/>
                                  <a:ea typeface="Tahoma" charset="0"/>
                                  <a:cs typeface="Tahoma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hr-HR" sz="4000" i="1">
                                  <a:solidFill>
                                    <a:srgbClr val="393939"/>
                                  </a:solidFill>
                                  <a:latin typeface="Cambria Math" charset="0"/>
                                  <a:ea typeface="Tahoma" charset="0"/>
                                  <a:cs typeface="Tahoma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393939"/>
                                  </a:solidFill>
                                  <a:latin typeface="Cambria Math" charset="0"/>
                                  <a:ea typeface="Tahoma" charset="0"/>
                                  <a:cs typeface="Tahoma" charset="0"/>
                                </a:rPr>
                                <m:t>𝐴</m:t>
                              </m:r>
                              <m:r>
                                <a:rPr lang="en-US" sz="4000" i="1">
                                  <a:solidFill>
                                    <a:srgbClr val="393939"/>
                                  </a:solidFill>
                                  <a:latin typeface="Cambria Math" charset="0"/>
                                  <a:ea typeface="Tahoma" charset="0"/>
                                  <a:cs typeface="Tahoma" charset="0"/>
                                </a:rPr>
                                <m:t>∪</m:t>
                              </m:r>
                              <m:r>
                                <a:rPr lang="en-US" sz="4000" i="1">
                                  <a:solidFill>
                                    <a:srgbClr val="393939"/>
                                  </a:solidFill>
                                  <a:latin typeface="Cambria Math" charset="0"/>
                                  <a:ea typeface="Tahoma" charset="0"/>
                                  <a:cs typeface="Tahoma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200" dirty="0">
                  <a:solidFill>
                    <a:srgbClr val="393939"/>
                  </a:solidFill>
                  <a:latin typeface="Tahoma" charset="0"/>
                  <a:ea typeface="Tahoma" charset="0"/>
                  <a:cs typeface="Tahoma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4200" dirty="0" smtClean="0">
                    <a:solidFill>
                      <a:srgbClr val="393939"/>
                    </a:solidFill>
                    <a:latin typeface="Tahoma" charset="0"/>
                    <a:ea typeface="Tahoma" charset="0"/>
                    <a:cs typeface="Tahoma" charset="0"/>
                  </a:rPr>
                  <a:t>Where max error: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39393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sz="4200" b="0" i="1" smtClean="0">
                        <a:solidFill>
                          <a:srgbClr val="39393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≈ </m:t>
                    </m:r>
                    <m:f>
                      <m:fPr>
                        <m:ctrlPr>
                          <a:rPr lang="mr-IN" sz="4200" b="0" i="1" smtClean="0">
                            <a:solidFill>
                              <a:srgbClr val="393939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solidFill>
                              <a:srgbClr val="393939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sz="4200" b="0" i="1" smtClean="0">
                                <a:solidFill>
                                  <a:srgbClr val="39393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200" b="0" i="1" smtClean="0">
                                <a:solidFill>
                                  <a:srgbClr val="39393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en-US" sz="4200" dirty="0" smtClean="0">
                  <a:solidFill>
                    <a:srgbClr val="393939"/>
                  </a:solidFill>
                  <a:latin typeface="Tahoma" charset="0"/>
                  <a:ea typeface="Tahoma" charset="0"/>
                  <a:cs typeface="Tahoma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4200" dirty="0" smtClean="0">
                    <a:solidFill>
                      <a:srgbClr val="393939"/>
                    </a:solidFill>
                    <a:latin typeface="Tahoma" charset="0"/>
                    <a:ea typeface="Tahoma" charset="0"/>
                    <a:cs typeface="Tahoma" charset="0"/>
                  </a:rPr>
                  <a:t>For k=10, max error ~32%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4200" dirty="0" smtClean="0">
                    <a:solidFill>
                      <a:srgbClr val="393939"/>
                    </a:solidFill>
                    <a:latin typeface="Tahoma" charset="0"/>
                    <a:ea typeface="Tahoma" charset="0"/>
                    <a:cs typeface="Tahoma" charset="0"/>
                  </a:rPr>
                  <a:t>Types of error:</a:t>
                </a:r>
              </a:p>
              <a:p>
                <a:pPr lvl="3" eaLnBrk="1" hangingPunct="1">
                  <a:spcBef>
                    <a:spcPct val="50000"/>
                  </a:spcBef>
                </a:pPr>
                <a:r>
                  <a:rPr lang="en-US" sz="4200" dirty="0" smtClean="0">
                    <a:solidFill>
                      <a:srgbClr val="393939"/>
                    </a:solidFill>
                    <a:latin typeface="Tahoma" charset="0"/>
                    <a:ea typeface="Tahoma" charset="0"/>
                    <a:cs typeface="Tahoma" charset="0"/>
                  </a:rPr>
                  <a:t>False Positive: pair of dissimilar items grouped in the same bucket</a:t>
                </a:r>
              </a:p>
              <a:p>
                <a:pPr lvl="5" eaLnBrk="1" hangingPunct="1">
                  <a:spcBef>
                    <a:spcPct val="50000"/>
                  </a:spcBef>
                </a:pPr>
                <a:r>
                  <a:rPr lang="en-US" sz="4200" dirty="0" smtClean="0">
                    <a:solidFill>
                      <a:srgbClr val="393939"/>
                    </a:solidFill>
                    <a:latin typeface="Tahoma" charset="0"/>
                    <a:ea typeface="Tahoma" charset="0"/>
                    <a:cs typeface="Tahoma" charset="0"/>
                  </a:rPr>
                  <a:t>False Negative: pair of similar items </a:t>
                </a:r>
                <a:r>
                  <a:rPr lang="en-US" sz="4200" i="1" u="sng" dirty="0" smtClean="0">
                    <a:solidFill>
                      <a:srgbClr val="393939"/>
                    </a:solidFill>
                    <a:latin typeface="Tahoma" charset="0"/>
                    <a:ea typeface="Tahoma" charset="0"/>
                    <a:cs typeface="Tahoma" charset="0"/>
                  </a:rPr>
                  <a:t>not</a:t>
                </a:r>
                <a:r>
                  <a:rPr lang="en-US" sz="4200" dirty="0" smtClean="0">
                    <a:solidFill>
                      <a:srgbClr val="393939"/>
                    </a:solidFill>
                    <a:latin typeface="Tahoma" charset="0"/>
                    <a:ea typeface="Tahoma" charset="0"/>
                    <a:cs typeface="Tahoma" charset="0"/>
                  </a:rPr>
                  <a:t> grouped in the same bucket</a:t>
                </a:r>
              </a:p>
            </p:txBody>
          </p:sp>
        </mc:Choice>
        <mc:Fallback xmlns="">
          <p:sp>
            <p:nvSpPr>
              <p:cNvPr id="44" name="Text 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5194" y="15017599"/>
                <a:ext cx="10058400" cy="9976001"/>
              </a:xfrm>
              <a:prstGeom prst="rect">
                <a:avLst/>
              </a:prstGeom>
              <a:blipFill rotWithShape="0">
                <a:blip r:embed="rId3"/>
                <a:stretch>
                  <a:fillRect l="-1576" t="-856" r="-667" b="-146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galvanize-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2942"/>
            <a:ext cx="1524000" cy="2826058"/>
          </a:xfrm>
          <a:prstGeom prst="rect">
            <a:avLst/>
          </a:prstGeom>
        </p:spPr>
      </p:pic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68263" y="76200"/>
            <a:ext cx="43730862" cy="3886200"/>
          </a:xfrm>
          <a:prstGeom prst="rect">
            <a:avLst/>
          </a:prstGeom>
          <a:solidFill>
            <a:srgbClr val="393939"/>
          </a:solidFill>
          <a:ln w="38100">
            <a:solidFill>
              <a:schemeClr val="tx1"/>
            </a:solidFill>
            <a:miter lim="800000"/>
          </a:ln>
        </p:spPr>
        <p:txBody>
          <a:bodyPr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9900" b="1" dirty="0" smtClean="0">
                <a:solidFill>
                  <a:srgbClr val="F7901E"/>
                </a:solidFill>
                <a:latin typeface="+mj-lt"/>
              </a:rPr>
              <a:t>Provider Prescriber</a:t>
            </a:r>
            <a:endParaRPr lang="en-US" sz="9900" b="1" dirty="0">
              <a:solidFill>
                <a:srgbClr val="F7901E"/>
              </a:solidFill>
              <a:latin typeface="+mj-lt"/>
            </a:endParaRPr>
          </a:p>
          <a:p>
            <a:pPr algn="ctr" defTabSz="4703763"/>
            <a:r>
              <a:rPr lang="en-US" sz="5400" b="1" dirty="0" smtClean="0">
                <a:solidFill>
                  <a:srgbClr val="DADADA"/>
                </a:solidFill>
                <a:latin typeface="+mj-lt"/>
              </a:rPr>
              <a:t>Christine Buckler</a:t>
            </a:r>
            <a:endParaRPr lang="en-US" sz="5400" b="1" dirty="0">
              <a:solidFill>
                <a:srgbClr val="DADADA"/>
              </a:solidFill>
              <a:latin typeface="+mj-lt"/>
            </a:endParaRPr>
          </a:p>
          <a:p>
            <a:pPr algn="ctr" defTabSz="4703763"/>
            <a:r>
              <a:rPr lang="en-US" sz="5400" b="1" dirty="0" smtClean="0">
                <a:solidFill>
                  <a:srgbClr val="DADADA"/>
                </a:solidFill>
                <a:latin typeface="+mj-lt"/>
              </a:rPr>
              <a:t>Galvanize Denver Platte</a:t>
            </a:r>
            <a:endParaRPr lang="en-US" sz="5400" b="1" dirty="0">
              <a:solidFill>
                <a:srgbClr val="DADADA"/>
              </a:solidFill>
              <a:latin typeface="+mj-lt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4343400"/>
            <a:ext cx="10358438" cy="1028700"/>
          </a:xfrm>
          <a:prstGeom prst="rect">
            <a:avLst/>
          </a:prstGeom>
          <a:solidFill>
            <a:srgbClr val="F7901E"/>
          </a:solidFill>
          <a:ln w="28575" cmpd="sng">
            <a:solidFill>
              <a:schemeClr val="tx1"/>
            </a:solidFill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+mj-lt"/>
              </a:rPr>
              <a:t>Background</a:t>
            </a:r>
            <a:endParaRPr lang="en-US" sz="5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23393400"/>
            <a:ext cx="10358438" cy="1028700"/>
          </a:xfrm>
          <a:prstGeom prst="rect">
            <a:avLst/>
          </a:prstGeom>
          <a:solidFill>
            <a:srgbClr val="F7901E"/>
          </a:solidFill>
          <a:ln w="28575" cmpd="sng">
            <a:solidFill>
              <a:srgbClr val="000000"/>
            </a:solidFill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b="1" dirty="0" smtClean="0">
                <a:solidFill>
                  <a:srgbClr val="FFFFFF"/>
                </a:solidFill>
                <a:latin typeface="+mj-lt"/>
              </a:rPr>
              <a:t>Method</a:t>
            </a:r>
            <a:endParaRPr lang="en-US" sz="57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11177588" y="4343400"/>
            <a:ext cx="10358437" cy="1028700"/>
          </a:xfrm>
          <a:prstGeom prst="rect">
            <a:avLst/>
          </a:prstGeom>
          <a:solidFill>
            <a:srgbClr val="F7901E"/>
          </a:solidFill>
          <a:ln w="28575" cmpd="sng">
            <a:solidFill>
              <a:srgbClr val="000000"/>
            </a:solidFill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+mj-lt"/>
              </a:rPr>
              <a:t>Model</a:t>
            </a:r>
            <a:endParaRPr lang="en-US" sz="5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33532762" y="4343400"/>
            <a:ext cx="10358437" cy="1028700"/>
          </a:xfrm>
          <a:prstGeom prst="rect">
            <a:avLst/>
          </a:prstGeom>
          <a:solidFill>
            <a:srgbClr val="F7901E"/>
          </a:solidFill>
          <a:ln w="28575" cmpd="sng">
            <a:solidFill>
              <a:srgbClr val="000000"/>
            </a:solidFill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b="1" dirty="0" smtClean="0">
                <a:solidFill>
                  <a:srgbClr val="FFFFFF"/>
                </a:solidFill>
                <a:latin typeface="+mj-lt"/>
              </a:rPr>
              <a:t>Results</a:t>
            </a:r>
            <a:endParaRPr lang="en-US" sz="57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7" name="Rectangle 18"/>
          <p:cNvSpPr>
            <a:spLocks noChangeArrowheads="1"/>
          </p:cNvSpPr>
          <p:nvPr/>
        </p:nvSpPr>
        <p:spPr bwMode="auto">
          <a:xfrm>
            <a:off x="33532762" y="22130144"/>
            <a:ext cx="10358437" cy="1028700"/>
          </a:xfrm>
          <a:prstGeom prst="rect">
            <a:avLst/>
          </a:prstGeom>
          <a:solidFill>
            <a:srgbClr val="F7901E"/>
          </a:solidFill>
          <a:ln w="28575" cmpd="sng">
            <a:solidFill>
              <a:srgbClr val="000000"/>
            </a:solidFill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b="1" dirty="0" smtClean="0">
                <a:solidFill>
                  <a:srgbClr val="FFFFFF"/>
                </a:solidFill>
                <a:latin typeface="+mj-lt"/>
              </a:rPr>
              <a:t>References &amp; Credits</a:t>
            </a:r>
            <a:endParaRPr lang="en-US" sz="57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62" name="Text Box 402"/>
          <p:cNvSpPr txBox="1">
            <a:spLocks noChangeArrowheads="1"/>
          </p:cNvSpPr>
          <p:nvPr/>
        </p:nvSpPr>
        <p:spPr bwMode="auto">
          <a:xfrm>
            <a:off x="150019" y="5582052"/>
            <a:ext cx="10058400" cy="1758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Objective:</a:t>
            </a:r>
          </a:p>
          <a:p>
            <a:pPr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Provide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the top 10 most </a:t>
            </a:r>
            <a:r>
              <a:rPr lang="en-US" sz="420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similar </a:t>
            </a:r>
            <a:r>
              <a:rPr lang="en-US" sz="420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healthcare providers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given a specific National Provider Identifier (NPI). </a:t>
            </a:r>
            <a:endParaRPr lang="en-US" sz="42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4200" dirty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42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42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Use cases: </a:t>
            </a:r>
          </a:p>
          <a:p>
            <a:pPr marL="571500" indent="-5715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Patients that have changed insurance plans</a:t>
            </a:r>
          </a:p>
          <a:p>
            <a:pPr marL="571500" indent="-5715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Pharmaceutical representatives selling specialty 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products</a:t>
            </a:r>
          </a:p>
          <a:p>
            <a:pPr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The data:</a:t>
            </a:r>
          </a:p>
          <a:p>
            <a:pPr marL="571500" indent="-5715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Public NPPES dataset</a:t>
            </a:r>
            <a:endParaRPr lang="en-US" sz="4200" dirty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571500" indent="-5715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5,315,800 entries</a:t>
            </a:r>
          </a:p>
          <a:p>
            <a:pPr marL="571500" indent="-5715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328 features</a:t>
            </a:r>
          </a:p>
          <a:p>
            <a:pPr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Features used in this study include: entity type, gender, state of business location, specialties, credentials, sole proprietor status, and organizational subpart status.</a:t>
            </a:r>
          </a:p>
        </p:txBody>
      </p:sp>
      <p:sp>
        <p:nvSpPr>
          <p:cNvPr id="2063" name="Text Box 403"/>
          <p:cNvSpPr txBox="1">
            <a:spLocks noChangeArrowheads="1"/>
          </p:cNvSpPr>
          <p:nvPr/>
        </p:nvSpPr>
        <p:spPr bwMode="auto">
          <a:xfrm>
            <a:off x="11327606" y="5562600"/>
            <a:ext cx="10058400" cy="1112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en-US" sz="4200" dirty="0" err="1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MinHash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 LSH algorithm:</a:t>
            </a: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Transform data into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binary vectors where non-zero values indicate presence of 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element.</a:t>
            </a: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Randomly </a:t>
            </a:r>
            <a:r>
              <a:rPr lang="en-US" sz="4200" dirty="0" err="1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permutate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 rows with k hash functions</a:t>
            </a:r>
            <a:endParaRPr lang="en-US" sz="42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/>
            </a:pPr>
            <a:endParaRPr lang="en-US" sz="42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/>
            </a:pPr>
            <a:endParaRPr lang="en-US" sz="42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/>
            </a:pPr>
            <a:endParaRPr lang="en-US" sz="4200" dirty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/>
            </a:pPr>
            <a:endParaRPr lang="en-US" sz="42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/>
            </a:pPr>
            <a:endParaRPr lang="en-US" sz="4200" dirty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4200" dirty="0">
                <a:latin typeface="Tahoma" charset="0"/>
                <a:ea typeface="Tahoma" charset="0"/>
                <a:cs typeface="Tahoma" charset="0"/>
              </a:rPr>
              <a:t>Compute </a:t>
            </a:r>
            <a:r>
              <a:rPr lang="en-US" sz="4200" dirty="0" err="1">
                <a:latin typeface="Tahoma" charset="0"/>
                <a:ea typeface="Tahoma" charset="0"/>
                <a:cs typeface="Tahoma" charset="0"/>
              </a:rPr>
              <a:t>MinHash</a:t>
            </a:r>
            <a:r>
              <a:rPr lang="en-US" sz="4200" dirty="0">
                <a:latin typeface="Tahoma" charset="0"/>
                <a:ea typeface="Tahoma" charset="0"/>
                <a:cs typeface="Tahoma" charset="0"/>
              </a:rPr>
              <a:t> Signature </a:t>
            </a:r>
            <a:r>
              <a:rPr lang="en-US" sz="4200" dirty="0" smtClean="0">
                <a:latin typeface="Tahoma" charset="0"/>
                <a:ea typeface="Tahoma" charset="0"/>
                <a:cs typeface="Tahoma" charset="0"/>
              </a:rPr>
              <a:t>Matrix</a:t>
            </a:r>
          </a:p>
          <a:p>
            <a:pPr lvl="1" indent="0" eaLnBrk="1" hangingPunct="1">
              <a:spcBef>
                <a:spcPts val="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(these are the ”min hash” values)</a:t>
            </a:r>
          </a:p>
        </p:txBody>
      </p:sp>
      <p:sp>
        <p:nvSpPr>
          <p:cNvPr id="2064" name="Text Box 404"/>
          <p:cNvSpPr txBox="1">
            <a:spLocks noChangeArrowheads="1"/>
          </p:cNvSpPr>
          <p:nvPr/>
        </p:nvSpPr>
        <p:spPr bwMode="auto">
          <a:xfrm>
            <a:off x="171450" y="24650700"/>
            <a:ext cx="10058400" cy="72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1271588" indent="-414338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The brute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force method compares each item to every other item which doubles 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computation and memory storage with each addition to the input data 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set.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200" b="1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O(n</a:t>
            </a:r>
            <a:r>
              <a:rPr lang="en-US" sz="4200" b="1" baseline="300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2</a:t>
            </a:r>
            <a:r>
              <a:rPr lang="en-US" sz="4200" b="1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Instead, I used </a:t>
            </a:r>
            <a:r>
              <a:rPr lang="en-US" sz="4200" dirty="0" err="1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MinHash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LSH (Locality Sensitive Hashing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) as an efficient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algorithm to find similar items using 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hashes. This technique allows for an approximate similarity solution.</a:t>
            </a:r>
            <a:endParaRPr lang="en-US" sz="4200" dirty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66" name="Text Box 406"/>
          <p:cNvSpPr txBox="1">
            <a:spLocks noChangeArrowheads="1"/>
          </p:cNvSpPr>
          <p:nvPr/>
        </p:nvSpPr>
        <p:spPr bwMode="auto">
          <a:xfrm>
            <a:off x="22580203" y="4191000"/>
            <a:ext cx="10058400" cy="972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marL="742950" indent="-742950" eaLnBrk="1" hangingPunct="1">
              <a:spcBef>
                <a:spcPct val="50000"/>
              </a:spcBef>
              <a:buFont typeface="+mj-lt"/>
              <a:buAutoNum type="arabicPeriod" startAt="4"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Group items into buckets within a similarity threshold.</a:t>
            </a: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 startAt="4"/>
            </a:pPr>
            <a:endParaRPr lang="en-US" sz="4200" dirty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 startAt="4"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Calculate estimated distance between items in the same bucket.</a:t>
            </a: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 startAt="6"/>
            </a:pPr>
            <a:endParaRPr lang="en-US" sz="24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indent="-742950" eaLnBrk="1" hangingPunct="1">
              <a:spcBef>
                <a:spcPct val="50000"/>
              </a:spcBef>
              <a:buFont typeface="+mj-lt"/>
              <a:buAutoNum type="arabicPeriod" startAt="6"/>
            </a:pPr>
            <a:endParaRPr lang="en-US" sz="40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indent="-742950" eaLnBrk="1" hangingPunct="1">
              <a:spcBef>
                <a:spcPts val="0"/>
              </a:spcBef>
              <a:buFont typeface="+mj-lt"/>
              <a:buAutoNum type="arabicPeriod" startAt="6"/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Tune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parameters.</a:t>
            </a:r>
          </a:p>
          <a:p>
            <a:pPr marL="571500" indent="-571500" eaLnBrk="1" hangingPunct="1">
              <a:spcBef>
                <a:spcPts val="0"/>
              </a:spcBef>
              <a:buFont typeface="Arial" charset="0"/>
              <a:buChar char="•"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Increasing the </a:t>
            </a:r>
            <a:r>
              <a:rPr lang="en-US" sz="4200" b="1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number of hashes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increases accuracy but also increases computational cost and run time.</a:t>
            </a:r>
          </a:p>
          <a:p>
            <a:pPr marL="571500" indent="-5715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Increasing the </a:t>
            </a:r>
            <a:r>
              <a:rPr lang="en-US" sz="4200" b="1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similarity threshold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increases the number of buckets.  </a:t>
            </a:r>
          </a:p>
        </p:txBody>
      </p:sp>
      <p:sp>
        <p:nvSpPr>
          <p:cNvPr id="2455" name="Text Box 407"/>
          <p:cNvSpPr txBox="1">
            <a:spLocks noChangeArrowheads="1"/>
          </p:cNvSpPr>
          <p:nvPr/>
        </p:nvSpPr>
        <p:spPr bwMode="auto">
          <a:xfrm>
            <a:off x="33682780" y="5753100"/>
            <a:ext cx="10058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>
              <a:defRPr>
                <a:solidFill>
                  <a:schemeClr val="tx1"/>
                </a:solidFill>
                <a:latin typeface="Arial"/>
              </a:defRPr>
            </a:lvl1pPr>
            <a:lvl2pPr defTabSz="4703763">
              <a:defRPr>
                <a:solidFill>
                  <a:schemeClr val="tx1"/>
                </a:solidFill>
                <a:latin typeface="Arial"/>
              </a:defRPr>
            </a:lvl2pPr>
            <a:lvl3pPr defTabSz="4703763">
              <a:defRPr>
                <a:solidFill>
                  <a:schemeClr val="tx1"/>
                </a:solidFill>
                <a:latin typeface="Arial"/>
              </a:defRPr>
            </a:lvl3pPr>
            <a:lvl4pPr defTabSz="4703763">
              <a:defRPr>
                <a:solidFill>
                  <a:schemeClr val="tx1"/>
                </a:solidFill>
                <a:latin typeface="Arial"/>
              </a:defRPr>
            </a:lvl4pPr>
            <a:lvl5pPr defTabSz="4703763">
              <a:defRPr>
                <a:solidFill>
                  <a:schemeClr val="tx1"/>
                </a:solidFill>
                <a:latin typeface="Arial"/>
              </a:defRPr>
            </a:lvl5pPr>
            <a:lvl6pPr defTabSz="4703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defTabSz="4703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defTabSz="4703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defTabSz="4703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Similarity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distances 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were computed for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a subset of the data (10,000 NPIs) and 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stored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inside a database 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that can </a:t>
            </a: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be queried for specific NPIs. </a:t>
            </a:r>
            <a:endParaRPr lang="en-US" sz="3400" dirty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73" name="Text Box 464"/>
          <p:cNvSpPr txBox="1">
            <a:spLocks noChangeArrowheads="1"/>
          </p:cNvSpPr>
          <p:nvPr/>
        </p:nvSpPr>
        <p:spPr bwMode="auto">
          <a:xfrm>
            <a:off x="20229885" y="31851600"/>
            <a:ext cx="35012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sz="4200" b="1" dirty="0" smtClean="0">
                <a:latin typeface="Tahoma" charset="0"/>
                <a:ea typeface="Tahoma" charset="0"/>
                <a:cs typeface="Tahoma" charset="0"/>
              </a:rPr>
              <a:t>Process</a:t>
            </a:r>
            <a:r>
              <a:rPr lang="en-US" sz="3600" b="1" dirty="0" smtClean="0">
                <a:latin typeface="Tahoma" charset="0"/>
                <a:ea typeface="Tahoma" charset="0"/>
                <a:cs typeface="Tahoma" charset="0"/>
              </a:rPr>
              <a:t> Flow</a:t>
            </a:r>
            <a:endParaRPr 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75" name="AutoShape 466"/>
          <p:cNvSpPr>
            <a:spLocks noChangeAspect="1" noChangeArrowheads="1" noTextEdit="1"/>
          </p:cNvSpPr>
          <p:nvPr/>
        </p:nvSpPr>
        <p:spPr bwMode="auto">
          <a:xfrm>
            <a:off x="17176750" y="23391812"/>
            <a:ext cx="3530600" cy="329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2080" name="Text Box 764"/>
          <p:cNvSpPr txBox="1">
            <a:spLocks noChangeArrowheads="1"/>
          </p:cNvSpPr>
          <p:nvPr/>
        </p:nvSpPr>
        <p:spPr bwMode="auto">
          <a:xfrm>
            <a:off x="33682780" y="23317200"/>
            <a:ext cx="10058400" cy="865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marL="342900" indent="-3429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ts val="0"/>
              </a:spcBef>
              <a:buFontTx/>
              <a:buAutoNum type="arabicPeriod"/>
            </a:pP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Stanford’s 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Mining of Massive Datasets Ch3</a:t>
            </a:r>
          </a:p>
          <a:p>
            <a:pPr eaLnBrk="1" hangingPunct="1">
              <a:spcBef>
                <a:spcPts val="0"/>
              </a:spcBef>
              <a:buFontTx/>
              <a:buAutoNum type="arabicPeriod"/>
            </a:pPr>
            <a:r>
              <a:rPr lang="en-US" sz="3200" dirty="0" err="1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Pyspark</a:t>
            </a: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Docs http://</a:t>
            </a:r>
            <a:r>
              <a:rPr lang="en-US" sz="3200" dirty="0" err="1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spark.apache.org</a:t>
            </a: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/docs/2.2.0</a:t>
            </a:r>
          </a:p>
          <a:p>
            <a:pPr eaLnBrk="1" hangingPunct="1">
              <a:spcBef>
                <a:spcPts val="0"/>
              </a:spcBef>
              <a:buFontTx/>
              <a:buAutoNum type="arabicPeriod"/>
            </a:pP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https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://</a:t>
            </a:r>
            <a:r>
              <a:rPr lang="en-US" sz="3200" dirty="0" err="1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en.wikipedia.org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/wiki/</a:t>
            </a:r>
            <a:r>
              <a:rPr lang="en-US" sz="3200" dirty="0" err="1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MinHash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</a:p>
          <a:p>
            <a:pPr eaLnBrk="1" hangingPunct="1">
              <a:spcBef>
                <a:spcPts val="0"/>
              </a:spcBef>
              <a:buFontTx/>
              <a:buAutoNum type="arabicPeriod"/>
            </a:pP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https://</a:t>
            </a:r>
            <a:r>
              <a:rPr lang="en-US" sz="3200" dirty="0" err="1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www.cs.utah.edu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/~</a:t>
            </a:r>
            <a:r>
              <a:rPr lang="en-US" sz="3200" dirty="0" err="1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jeffp</a:t>
            </a: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/teaching/cs5955/L5-Minhash.pdf</a:t>
            </a:r>
            <a:endParaRPr lang="en-US" sz="3200" dirty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ts val="0"/>
              </a:spcBef>
              <a:buFontTx/>
              <a:buAutoNum type="arabicPeriod"/>
            </a:pP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Getting 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Started on </a:t>
            </a: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LSH by </a:t>
            </a:r>
            <a:r>
              <a:rPr lang="en-US" sz="3200" dirty="0" err="1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Vinicius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3200" dirty="0" err="1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Vielmo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3200" dirty="0" err="1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Cogo</a:t>
            </a:r>
            <a:endParaRPr lang="en-US" sz="32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ts val="0"/>
              </a:spcBef>
              <a:buFontTx/>
              <a:buAutoNum type="arabicPeriod"/>
            </a:pP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Near 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Neighbor Search in High Dimensional Data </a:t>
            </a: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(2) by </a:t>
            </a:r>
            <a:r>
              <a:rPr lang="en-US" sz="3200" dirty="0" err="1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Anand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3200" dirty="0" err="1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Rajaraman</a:t>
            </a:r>
            <a:r>
              <a:rPr lang="en-US" sz="3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endParaRPr lang="en-US" sz="3200" dirty="0" smtClean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spcBef>
                <a:spcPts val="0"/>
              </a:spcBef>
              <a:buFontTx/>
              <a:buAutoNum type="arabicPeriod"/>
            </a:pP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Locality Sensitive Hashing at Uber Engineering https://</a:t>
            </a:r>
            <a:r>
              <a:rPr lang="en-US" sz="3200" dirty="0" err="1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databricks.com</a:t>
            </a:r>
            <a:r>
              <a:rPr lang="en-US" sz="3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/blog/2017/05/09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Special thanks to the Galvanize instructors, DSRs, mentors, web dev, classmates and my family and friends for their support and encouragement during my immersive experience. </a:t>
            </a:r>
            <a:endParaRPr lang="en-US" sz="4200" dirty="0">
              <a:solidFill>
                <a:srgbClr val="39393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15" y="644371"/>
            <a:ext cx="3890930" cy="2743200"/>
          </a:xfrm>
          <a:prstGeom prst="rect">
            <a:avLst/>
          </a:prstGeom>
        </p:spPr>
      </p:pic>
      <p:sp>
        <p:nvSpPr>
          <p:cNvPr id="389" name="Rectangle 16"/>
          <p:cNvSpPr>
            <a:spLocks noChangeArrowheads="1"/>
          </p:cNvSpPr>
          <p:nvPr/>
        </p:nvSpPr>
        <p:spPr bwMode="auto">
          <a:xfrm>
            <a:off x="33382744" y="8991600"/>
            <a:ext cx="10358438" cy="1028700"/>
          </a:xfrm>
          <a:prstGeom prst="rect">
            <a:avLst/>
          </a:prstGeom>
          <a:solidFill>
            <a:srgbClr val="F7901E"/>
          </a:solidFill>
          <a:ln w="28575" cmpd="sng">
            <a:solidFill>
              <a:srgbClr val="000000"/>
            </a:solidFill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b="1" dirty="0" smtClean="0">
                <a:solidFill>
                  <a:srgbClr val="FFFFFF"/>
                </a:solidFill>
                <a:latin typeface="+mj-lt"/>
              </a:rPr>
              <a:t>Next Steps</a:t>
            </a:r>
            <a:endParaRPr lang="en-US" sz="57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0" name="Text Box 408"/>
          <p:cNvSpPr txBox="1">
            <a:spLocks noChangeArrowheads="1"/>
          </p:cNvSpPr>
          <p:nvPr/>
        </p:nvSpPr>
        <p:spPr bwMode="auto">
          <a:xfrm>
            <a:off x="33532762" y="10355013"/>
            <a:ext cx="10058400" cy="114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/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With more time, I would like to explore the following areas:</a:t>
            </a:r>
          </a:p>
          <a:p>
            <a:pPr marL="571500" indent="-5715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Improve virtual machine configuration to scale for more items</a:t>
            </a:r>
          </a:p>
          <a:p>
            <a:pPr marL="571500" indent="-5715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Expand input method to allow for updates without re-hashing existing data</a:t>
            </a:r>
          </a:p>
          <a:p>
            <a:pPr marL="571500" indent="-5715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Evaluate other features that add value to similarity measure such as standardized provider ratings</a:t>
            </a:r>
          </a:p>
          <a:p>
            <a:pPr marL="571500" indent="-5715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Integrate query with NPPES API to give context to the results</a:t>
            </a:r>
          </a:p>
          <a:p>
            <a:pPr marL="571500" indent="-5715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Add functionality to search for similar providers based on a list of </a:t>
            </a:r>
            <a:r>
              <a:rPr lang="en-US" sz="4200" dirty="0" smtClean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NPIs</a:t>
            </a:r>
          </a:p>
          <a:p>
            <a:pPr marL="571500" indent="-5715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4200" dirty="0">
                <a:solidFill>
                  <a:srgbClr val="393939"/>
                </a:solidFill>
                <a:latin typeface="Tahoma" charset="0"/>
                <a:ea typeface="Tahoma" charset="0"/>
                <a:cs typeface="Tahoma" charset="0"/>
              </a:rPr>
              <a:t>Cluster or graph items to visualize groupings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19" y="8795788"/>
            <a:ext cx="7696200" cy="2861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762" y="23257237"/>
            <a:ext cx="2190613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309" y="21351627"/>
            <a:ext cx="1221425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0" y="5562600"/>
            <a:ext cx="3900488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0" y="8178588"/>
            <a:ext cx="3900488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06" y="25222200"/>
            <a:ext cx="21386007" cy="651644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89899" y="861809"/>
            <a:ext cx="977863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703763"/>
            <a:r>
              <a:rPr lang="en-US" sz="4800" b="1" dirty="0" err="1" smtClean="0">
                <a:solidFill>
                  <a:srgbClr val="DADADA"/>
                </a:solidFill>
              </a:rPr>
              <a:t>christine.n.buckler@gmail.com</a:t>
            </a:r>
            <a:endParaRPr lang="en-US" sz="4800" b="1" dirty="0" smtClean="0">
              <a:solidFill>
                <a:srgbClr val="DADADA"/>
              </a:solidFill>
            </a:endParaRPr>
          </a:p>
          <a:p>
            <a:pPr algn="ctr" defTabSz="4703763"/>
            <a:r>
              <a:rPr lang="en-US" sz="4800" b="1" dirty="0" err="1" smtClean="0">
                <a:solidFill>
                  <a:srgbClr val="DADADA"/>
                </a:solidFill>
              </a:rPr>
              <a:t>linkedin.com</a:t>
            </a:r>
            <a:r>
              <a:rPr lang="en-US" sz="4800" b="1" dirty="0" smtClean="0">
                <a:solidFill>
                  <a:srgbClr val="DADADA"/>
                </a:solidFill>
              </a:rPr>
              <a:t>/in/</a:t>
            </a:r>
            <a:r>
              <a:rPr lang="en-US" sz="4800" b="1" dirty="0" err="1" smtClean="0">
                <a:solidFill>
                  <a:srgbClr val="DADADA"/>
                </a:solidFill>
              </a:rPr>
              <a:t>christinebuckler</a:t>
            </a:r>
            <a:endParaRPr lang="en-US" sz="4800" b="1" dirty="0" smtClean="0">
              <a:solidFill>
                <a:srgbClr val="DADADA"/>
              </a:solidFill>
            </a:endParaRPr>
          </a:p>
          <a:p>
            <a:pPr algn="ctr" defTabSz="4703763"/>
            <a:r>
              <a:rPr lang="en-US" sz="4800" b="1" dirty="0" err="1" smtClean="0">
                <a:solidFill>
                  <a:srgbClr val="DADADA"/>
                </a:solidFill>
              </a:rPr>
              <a:t>github.com</a:t>
            </a:r>
            <a:r>
              <a:rPr lang="en-US" sz="4800" b="1" dirty="0" smtClean="0">
                <a:solidFill>
                  <a:srgbClr val="DADADA"/>
                </a:solidFill>
              </a:rPr>
              <a:t>/</a:t>
            </a:r>
            <a:r>
              <a:rPr lang="en-US" sz="4800" b="1" dirty="0" err="1" smtClean="0">
                <a:solidFill>
                  <a:srgbClr val="DADADA"/>
                </a:solidFill>
              </a:rPr>
              <a:t>christinebuckler</a:t>
            </a:r>
            <a:endParaRPr lang="en-US" sz="4800" b="1" dirty="0">
              <a:solidFill>
                <a:srgbClr val="DADADA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543" y="10210800"/>
            <a:ext cx="7564525" cy="4922370"/>
          </a:xfrm>
          <a:prstGeom prst="rect">
            <a:avLst/>
          </a:prstGeom>
        </p:spPr>
      </p:pic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22355175" y="13906500"/>
            <a:ext cx="10358438" cy="1028700"/>
          </a:xfrm>
          <a:prstGeom prst="rect">
            <a:avLst/>
          </a:prstGeom>
          <a:solidFill>
            <a:srgbClr val="F7901E"/>
          </a:solidFill>
          <a:ln w="28575" cmpd="sng">
            <a:solidFill>
              <a:srgbClr val="000000"/>
            </a:solidFill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b="1" dirty="0" smtClean="0">
                <a:solidFill>
                  <a:srgbClr val="FFFFFF"/>
                </a:solidFill>
                <a:latin typeface="+mj-lt"/>
              </a:rPr>
              <a:t>Measures</a:t>
            </a:r>
            <a:endParaRPr lang="en-US" sz="57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167" y="16751136"/>
            <a:ext cx="7594901" cy="7937664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505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Tahoma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Christine Buckler</cp:lastModifiedBy>
  <cp:revision>99</cp:revision>
  <cp:lastPrinted>2017-10-04T21:42:02Z</cp:lastPrinted>
  <dcterms:modified xsi:type="dcterms:W3CDTF">2017-10-05T15:48:54Z</dcterms:modified>
  <cp:category>science research poster</cp:category>
</cp:coreProperties>
</file>