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5" autoAdjust="0"/>
    <p:restoredTop sz="95766" autoAdjust="0"/>
  </p:normalViewPr>
  <p:slideViewPr>
    <p:cSldViewPr snapToGrid="0" snapToObjects="1" showGuides="1">
      <p:cViewPr>
        <p:scale>
          <a:sx n="35" d="100"/>
          <a:sy n="35" d="100"/>
        </p:scale>
        <p:origin x="896" y="-104"/>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7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0" y="7181555"/>
            <a:ext cx="1900255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80" y="6428178"/>
            <a:ext cx="1898755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477" y="17363124"/>
            <a:ext cx="1899219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03478" y="6428178"/>
            <a:ext cx="18987310"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03478" y="7181555"/>
            <a:ext cx="1898731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03478" y="17384345"/>
            <a:ext cx="18982093"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396200" y="18137719"/>
            <a:ext cx="18989371"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18196" y="31378210"/>
            <a:ext cx="18972591"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03478" y="32150383"/>
            <a:ext cx="1898209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28840" y="18169344"/>
            <a:ext cx="19004196"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88"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15" name="TextBox 14"/>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5477" y="21840525"/>
            <a:ext cx="12460125"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891420" y="25828838"/>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898697" y="7138870"/>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946097" y="7129168"/>
            <a:ext cx="1244469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941486" y="21728765"/>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46098" y="32079200"/>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31" name="TextBox 30"/>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1" y="7181555"/>
            <a:ext cx="921874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45481" y="6428178"/>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27382" y="18077257"/>
            <a:ext cx="922020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45477" y="17363124"/>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621566" y="7171853"/>
            <a:ext cx="1899337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621567" y="6428178"/>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621567" y="26503672"/>
            <a:ext cx="18993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621565" y="25750298"/>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181021" y="6428178"/>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181021" y="7181555"/>
            <a:ext cx="920976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175804" y="17436733"/>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234865" y="18190107"/>
            <a:ext cx="914292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181021" y="31366535"/>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163408" y="32678326"/>
            <a:ext cx="9214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91"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92" name="Text Placeholder 76"/>
          <p:cNvSpPr>
            <a:spLocks noGrp="1"/>
          </p:cNvSpPr>
          <p:nvPr>
            <p:ph type="body" sz="quarter" idx="178"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36" name="Rectangle 35"/>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45476"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20396201"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53">
            <a:extLst>
              <a:ext uri="{FF2B5EF4-FFF2-40B4-BE49-F238E27FC236}">
                <a16:creationId xmlns:a16="http://schemas.microsoft.com/office/drawing/2014/main" id="{B0321864-37B0-124B-9524-F6592855852F}"/>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E4ADDEC2-C7C9-634F-ACAB-9163CE8B5BED}"/>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22338"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39682"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6957026"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B997D9E9-5220-E14D-8203-8F8732936BA6}"/>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1B25EE8-D28B-7D49-9DD6-4716ECA3C808}"/>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21145" y="6471993"/>
            <a:ext cx="38569890" cy="32644007"/>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D5CF215A-1CBB-5244-B0E0-C4553C31C6A1}"/>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C8C8895C-2AD8-0E4E-A9DC-E1CD6BA2297A}"/>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github.com/AlexeyAB/darknet/" TargetMode="External"/><Relationship Id="rId7"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1049883" y="7201699"/>
            <a:ext cx="12132653" cy="923307"/>
          </a:xfrm>
        </p:spPr>
        <p:txBody>
          <a:bodyPr/>
          <a:lstStyle/>
          <a:p>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3" name="Text Placeholder 352"/>
          <p:cNvSpPr>
            <a:spLocks noGrp="1"/>
          </p:cNvSpPr>
          <p:nvPr>
            <p:ph type="body" sz="quarter" idx="11"/>
          </p:nvPr>
        </p:nvSpPr>
        <p:spPr>
          <a:xfrm>
            <a:off x="845477" y="6319848"/>
            <a:ext cx="12442032" cy="923322"/>
          </a:xfrm>
        </p:spPr>
        <p:txBody>
          <a:bodyPr/>
          <a:lstStyle/>
          <a:p>
            <a:r>
              <a:rPr lang="en-US" sz="4800" dirty="0"/>
              <a:t>INTRODUCTION AND ABSTRACT</a:t>
            </a:r>
          </a:p>
        </p:txBody>
      </p:sp>
      <p:sp>
        <p:nvSpPr>
          <p:cNvPr id="355" name="Text Placeholder 354"/>
          <p:cNvSpPr>
            <a:spLocks noGrp="1"/>
          </p:cNvSpPr>
          <p:nvPr>
            <p:ph type="body" sz="quarter" idx="19"/>
          </p:nvPr>
        </p:nvSpPr>
        <p:spPr>
          <a:xfrm>
            <a:off x="1049883" y="21840525"/>
            <a:ext cx="12132653" cy="923307"/>
          </a:xfrm>
        </p:spPr>
        <p:txBody>
          <a:bodyPr/>
          <a:lstStyle/>
          <a:p>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6" name="Text Placeholder 355"/>
          <p:cNvSpPr>
            <a:spLocks noGrp="1"/>
          </p:cNvSpPr>
          <p:nvPr>
            <p:ph type="body" sz="quarter" idx="20"/>
          </p:nvPr>
        </p:nvSpPr>
        <p:spPr>
          <a:xfrm>
            <a:off x="863574" y="20958689"/>
            <a:ext cx="12442031" cy="923322"/>
          </a:xfrm>
        </p:spPr>
        <p:txBody>
          <a:bodyPr/>
          <a:lstStyle/>
          <a:p>
            <a:r>
              <a:rPr lang="en-US" sz="4800" dirty="0"/>
              <a:t>OBJECTIVES</a:t>
            </a:r>
          </a:p>
        </p:txBody>
      </p:sp>
      <p:sp>
        <p:nvSpPr>
          <p:cNvPr id="357" name="Text Placeholder 356"/>
          <p:cNvSpPr>
            <a:spLocks noGrp="1"/>
          </p:cNvSpPr>
          <p:nvPr>
            <p:ph type="body" sz="quarter" idx="21"/>
          </p:nvPr>
        </p:nvSpPr>
        <p:spPr>
          <a:xfrm>
            <a:off x="14050476" y="25828838"/>
            <a:ext cx="12132653" cy="6555619"/>
          </a:xfrm>
        </p:spPr>
        <p:txBody>
          <a:bodyPr/>
          <a:lstStyle/>
          <a:p>
            <a:r>
              <a:rPr lang="en-US" sz="3000" b="1" dirty="0">
                <a:latin typeface="Helvetica Neue" panose="02000503000000020004" pitchFamily="2" charset="0"/>
                <a:ea typeface="Helvetica Neue" panose="02000503000000020004" pitchFamily="2" charset="0"/>
                <a:cs typeface="Helvetica Neue" panose="02000503000000020004" pitchFamily="2" charset="0"/>
              </a:rPr>
              <a:t>Dataset</a:t>
            </a:r>
          </a:p>
          <a:p>
            <a:pPr marL="342900" indent="-342900">
              <a:buFont typeface="Arial" panose="020B0604020202020204" pitchFamily="34" charset="0"/>
              <a:buChar char="•"/>
            </a:pPr>
            <a:r>
              <a:rPr lang="en-US" sz="3000" i="1" dirty="0">
                <a:latin typeface="Helvetica Neue" panose="02000503000000020004" pitchFamily="2" charset="0"/>
                <a:ea typeface="Helvetica Neue" panose="02000503000000020004" pitchFamily="2" charset="0"/>
                <a:cs typeface="Helvetica Neue" panose="02000503000000020004" pitchFamily="2" charset="0"/>
              </a:rPr>
              <a:t>Preparation: </a:t>
            </a:r>
            <a:r>
              <a:rPr lang="en-US" sz="3000" dirty="0">
                <a:latin typeface="Helvetica Neue" panose="02000503000000020004" pitchFamily="2" charset="0"/>
                <a:ea typeface="Helvetica Neue" panose="02000503000000020004" pitchFamily="2" charset="0"/>
                <a:cs typeface="Helvetica Neue" panose="02000503000000020004" pitchFamily="2" charset="0"/>
              </a:rPr>
              <a:t>use of </a:t>
            </a:r>
            <a:r>
              <a:rPr lang="en-US" sz="3000" dirty="0" err="1">
                <a:latin typeface="Helvetica Neue" panose="02000503000000020004" pitchFamily="2" charset="0"/>
                <a:ea typeface="Helvetica Neue" panose="02000503000000020004" pitchFamily="2" charset="0"/>
                <a:cs typeface="Helvetica Neue" panose="02000503000000020004" pitchFamily="2" charset="0"/>
              </a:rPr>
              <a:t>Fatkun</a:t>
            </a:r>
            <a:r>
              <a:rPr lang="en-US" sz="3000" dirty="0">
                <a:latin typeface="Helvetica Neue" panose="02000503000000020004" pitchFamily="2" charset="0"/>
                <a:ea typeface="Helvetica Neue" panose="02000503000000020004" pitchFamily="2" charset="0"/>
                <a:cs typeface="Helvetica Neue" panose="02000503000000020004" pitchFamily="2" charset="0"/>
              </a:rPr>
              <a:t> batch download to mass download 2,178 sample images total of varying dimensions, angles, and lighting across 15 distinct classes.</a:t>
            </a:r>
          </a:p>
          <a:p>
            <a:pPr marL="342900" indent="-342900">
              <a:buFont typeface="Arial" panose="020B0604020202020204" pitchFamily="34" charset="0"/>
              <a:buChar char="•"/>
            </a:pPr>
            <a:r>
              <a:rPr lang="en-US" sz="3000" i="1" dirty="0">
                <a:latin typeface="Helvetica Neue" panose="02000503000000020004" pitchFamily="2" charset="0"/>
                <a:ea typeface="Helvetica Neue" panose="02000503000000020004" pitchFamily="2" charset="0"/>
                <a:cs typeface="Helvetica Neue" panose="02000503000000020004" pitchFamily="2" charset="0"/>
              </a:rPr>
              <a:t>Annotation: </a:t>
            </a:r>
            <a:r>
              <a:rPr lang="en-US" sz="3000" dirty="0">
                <a:latin typeface="Helvetica Neue" panose="02000503000000020004" pitchFamily="2" charset="0"/>
                <a:ea typeface="Helvetica Neue" panose="02000503000000020004" pitchFamily="2" charset="0"/>
                <a:cs typeface="Helvetica Neue" panose="02000503000000020004" pitchFamily="2" charset="0"/>
              </a:rPr>
              <a:t>the bounding boxes of each item were drawn with </a:t>
            </a:r>
            <a:r>
              <a:rPr lang="en-US" sz="3000" dirty="0" err="1">
                <a:latin typeface="Helvetica Neue" panose="02000503000000020004" pitchFamily="2" charset="0"/>
                <a:ea typeface="Helvetica Neue" panose="02000503000000020004" pitchFamily="2" charset="0"/>
                <a:cs typeface="Helvetica Neue" panose="02000503000000020004" pitchFamily="2" charset="0"/>
              </a:rPr>
              <a:t>Vott</a:t>
            </a:r>
            <a:r>
              <a:rPr lang="en-US" sz="3000" dirty="0">
                <a:latin typeface="Helvetica Neue" panose="02000503000000020004" pitchFamily="2" charset="0"/>
                <a:ea typeface="Helvetica Neue" panose="02000503000000020004" pitchFamily="2" charset="0"/>
                <a:cs typeface="Helvetica Neue" panose="02000503000000020004" pitchFamily="2" charset="0"/>
              </a:rPr>
              <a:t> v1.7.2 and exported into the YOLO dataset format.</a:t>
            </a:r>
          </a:p>
          <a:p>
            <a:pPr marL="342900" indent="-342900">
              <a:buFont typeface="Arial" panose="020B0604020202020204" pitchFamily="34" charset="0"/>
              <a:buChar char="•"/>
            </a:pPr>
            <a:r>
              <a:rPr lang="en-US" sz="3000" i="1" dirty="0">
                <a:latin typeface="Helvetica Neue" panose="02000503000000020004" pitchFamily="2" charset="0"/>
                <a:ea typeface="Helvetica Neue" panose="02000503000000020004" pitchFamily="2" charset="0"/>
                <a:cs typeface="Helvetica Neue" panose="02000503000000020004" pitchFamily="2" charset="0"/>
              </a:rPr>
              <a:t>Aggregation: </a:t>
            </a:r>
            <a:r>
              <a:rPr lang="en-US" sz="3000" dirty="0">
                <a:latin typeface="Helvetica Neue" panose="02000503000000020004" pitchFamily="2" charset="0"/>
                <a:ea typeface="Helvetica Neue" panose="02000503000000020004" pitchFamily="2" charset="0"/>
                <a:cs typeface="Helvetica Neue" panose="02000503000000020004" pitchFamily="2" charset="0"/>
              </a:rPr>
              <a:t>each class was labeled separately, so a script was used to combine images and their corresponding annotations into one singular data directory.</a:t>
            </a:r>
          </a:p>
          <a:p>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a:p>
            <a:r>
              <a:rPr lang="en-US" sz="3000" b="1" dirty="0">
                <a:latin typeface="Helvetica Neue" panose="02000503000000020004" pitchFamily="2" charset="0"/>
                <a:ea typeface="Helvetica Neue" panose="02000503000000020004" pitchFamily="2" charset="0"/>
                <a:cs typeface="Helvetica Neue" panose="02000503000000020004" pitchFamily="2" charset="0"/>
              </a:rPr>
              <a:t>Tiny YOLO v3</a:t>
            </a:r>
          </a:p>
          <a:p>
            <a:pPr marL="342900" indent="-342900">
              <a:buFont typeface="Arial" panose="020B0604020202020204" pitchFamily="34" charset="0"/>
              <a:buChar char="•"/>
            </a:pPr>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8" name="Text Placeholder 357"/>
          <p:cNvSpPr>
            <a:spLocks noGrp="1"/>
          </p:cNvSpPr>
          <p:nvPr>
            <p:ph type="body" sz="quarter" idx="22"/>
          </p:nvPr>
        </p:nvSpPr>
        <p:spPr>
          <a:xfrm>
            <a:off x="13891420" y="25029219"/>
            <a:ext cx="12440573" cy="923322"/>
          </a:xfrm>
        </p:spPr>
        <p:txBody>
          <a:bodyPr/>
          <a:lstStyle/>
          <a:p>
            <a:r>
              <a:rPr lang="en-US" sz="4800" dirty="0"/>
              <a:t>MATERIALS AND METHODS</a:t>
            </a:r>
          </a:p>
        </p:txBody>
      </p:sp>
      <p:sp>
        <p:nvSpPr>
          <p:cNvPr id="359" name="Text Placeholder 358"/>
          <p:cNvSpPr>
            <a:spLocks noGrp="1"/>
          </p:cNvSpPr>
          <p:nvPr>
            <p:ph type="body" sz="quarter" idx="23"/>
          </p:nvPr>
        </p:nvSpPr>
        <p:spPr>
          <a:xfrm>
            <a:off x="14050476" y="7102294"/>
            <a:ext cx="12132653" cy="4237592"/>
          </a:xfrm>
        </p:spPr>
        <p:txBody>
          <a:bodyPr/>
          <a:lstStyle/>
          <a:p>
            <a:r>
              <a:rPr lang="en-US" sz="3000" b="1" dirty="0">
                <a:latin typeface="Helvetica Neue" panose="02000503000000020004" pitchFamily="2" charset="0"/>
                <a:ea typeface="Helvetica Neue" panose="02000503000000020004" pitchFamily="2" charset="0"/>
                <a:cs typeface="Helvetica Neue" panose="02000503000000020004" pitchFamily="2" charset="0"/>
              </a:rPr>
              <a:t>Mean Average Precision (</a:t>
            </a:r>
            <a:r>
              <a:rPr lang="en-US" sz="3000" b="1" dirty="0" err="1">
                <a:latin typeface="Helvetica Neue" panose="02000503000000020004" pitchFamily="2" charset="0"/>
                <a:ea typeface="Helvetica Neue" panose="02000503000000020004" pitchFamily="2" charset="0"/>
                <a:cs typeface="Helvetica Neue" panose="02000503000000020004" pitchFamily="2" charset="0"/>
              </a:rPr>
              <a:t>mAP</a:t>
            </a:r>
            <a:r>
              <a:rPr lang="en-US" sz="3000" b="1" dirty="0">
                <a:latin typeface="Helvetica Neue" panose="02000503000000020004" pitchFamily="2" charset="0"/>
                <a:ea typeface="Helvetica Neue" panose="02000503000000020004" pitchFamily="2" charset="0"/>
                <a:cs typeface="Helvetica Neue" panose="02000503000000020004" pitchFamily="2" charset="0"/>
              </a:rPr>
              <a:t>) Analysis</a:t>
            </a:r>
          </a:p>
          <a:p>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3000 weights optimal, with __ </a:t>
            </a:r>
            <a:r>
              <a:rPr lang="en-US" sz="3000" dirty="0" err="1">
                <a:latin typeface="Helvetica Neue" panose="02000503000000020004" pitchFamily="2" charset="0"/>
                <a:ea typeface="Helvetica Neue" panose="02000503000000020004" pitchFamily="2" charset="0"/>
                <a:cs typeface="Helvetica Neue" panose="02000503000000020004" pitchFamily="2" charset="0"/>
              </a:rPr>
              <a:t>mAP</a:t>
            </a:r>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0" name="Text Placeholder 359"/>
          <p:cNvSpPr>
            <a:spLocks noGrp="1"/>
          </p:cNvSpPr>
          <p:nvPr>
            <p:ph type="body" sz="quarter" idx="24"/>
          </p:nvPr>
        </p:nvSpPr>
        <p:spPr>
          <a:xfrm>
            <a:off x="13892878" y="6319847"/>
            <a:ext cx="12447852" cy="923322"/>
          </a:xfrm>
        </p:spPr>
        <p:txBody>
          <a:bodyPr/>
          <a:lstStyle/>
          <a:p>
            <a:r>
              <a:rPr lang="en-US" sz="4800" dirty="0"/>
              <a:t>RESULTS</a:t>
            </a:r>
          </a:p>
        </p:txBody>
      </p:sp>
      <p:sp>
        <p:nvSpPr>
          <p:cNvPr id="361" name="Text Placeholder 360"/>
          <p:cNvSpPr>
            <a:spLocks noGrp="1"/>
          </p:cNvSpPr>
          <p:nvPr>
            <p:ph type="body" sz="quarter" idx="25"/>
          </p:nvPr>
        </p:nvSpPr>
        <p:spPr>
          <a:xfrm>
            <a:off x="26946097" y="6319847"/>
            <a:ext cx="12444693" cy="923322"/>
          </a:xfrm>
        </p:spPr>
        <p:txBody>
          <a:bodyPr/>
          <a:lstStyle/>
          <a:p>
            <a:r>
              <a:rPr lang="en-US" sz="4800" dirty="0"/>
              <a:t>CONCLUSIONS</a:t>
            </a:r>
          </a:p>
        </p:txBody>
      </p:sp>
      <p:sp>
        <p:nvSpPr>
          <p:cNvPr id="362" name="Text Placeholder 361"/>
          <p:cNvSpPr>
            <a:spLocks noGrp="1"/>
          </p:cNvSpPr>
          <p:nvPr>
            <p:ph type="body" sz="quarter" idx="26"/>
          </p:nvPr>
        </p:nvSpPr>
        <p:spPr>
          <a:xfrm>
            <a:off x="27111833" y="7129168"/>
            <a:ext cx="12132653" cy="4247294"/>
          </a:xfrm>
        </p:spPr>
        <p:txBody>
          <a:bodyPr/>
          <a:lstStyle/>
          <a:p>
            <a:r>
              <a:rPr lang="en-US" sz="3000" b="1" dirty="0">
                <a:latin typeface="Helvetica Neue" panose="02000503000000020004" pitchFamily="2" charset="0"/>
                <a:ea typeface="Helvetica Neue" panose="02000503000000020004" pitchFamily="2" charset="0"/>
                <a:cs typeface="Helvetica Neue" panose="02000503000000020004" pitchFamily="2" charset="0"/>
              </a:rPr>
              <a:t>Strengths</a:t>
            </a:r>
          </a:p>
          <a:p>
            <a:pPr marL="342900" indent="-3429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Dd</a:t>
            </a:r>
          </a:p>
          <a:p>
            <a:r>
              <a:rPr lang="en-US" sz="3000" b="1" dirty="0">
                <a:latin typeface="Helvetica Neue" panose="02000503000000020004" pitchFamily="2" charset="0"/>
                <a:ea typeface="Helvetica Neue" panose="02000503000000020004" pitchFamily="2" charset="0"/>
                <a:cs typeface="Helvetica Neue" panose="02000503000000020004" pitchFamily="2" charset="0"/>
              </a:rPr>
              <a:t>Weaknesses</a:t>
            </a:r>
          </a:p>
          <a:p>
            <a:pPr marL="342900" indent="-3429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Dd</a:t>
            </a:r>
          </a:p>
          <a:p>
            <a:r>
              <a:rPr lang="en-US" sz="3000" b="1" dirty="0">
                <a:latin typeface="Helvetica Neue" panose="02000503000000020004" pitchFamily="2" charset="0"/>
                <a:ea typeface="Helvetica Neue" panose="02000503000000020004" pitchFamily="2" charset="0"/>
                <a:cs typeface="Helvetica Neue" panose="02000503000000020004" pitchFamily="2" charset="0"/>
              </a:rPr>
              <a:t>Future Work</a:t>
            </a:r>
          </a:p>
          <a:p>
            <a:pPr marL="342900" indent="-3429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Dd</a:t>
            </a:r>
          </a:p>
          <a:p>
            <a:pPr marL="342900" indent="-342900">
              <a:buFont typeface="Arial" panose="020B0604020202020204" pitchFamily="34" charset="0"/>
              <a:buChar char="•"/>
            </a:pPr>
            <a:endParaRPr lang="en-US" sz="3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3" name="Text Placeholder 362"/>
          <p:cNvSpPr>
            <a:spLocks noGrp="1"/>
          </p:cNvSpPr>
          <p:nvPr>
            <p:ph type="body" sz="quarter" idx="27"/>
          </p:nvPr>
        </p:nvSpPr>
        <p:spPr>
          <a:xfrm>
            <a:off x="26946097" y="20919447"/>
            <a:ext cx="12444693" cy="923322"/>
          </a:xfrm>
        </p:spPr>
        <p:txBody>
          <a:bodyPr/>
          <a:lstStyle/>
          <a:p>
            <a:r>
              <a:rPr lang="en-US" sz="4800" dirty="0"/>
              <a:t>REFERENCES</a:t>
            </a:r>
          </a:p>
        </p:txBody>
      </p:sp>
      <p:sp>
        <p:nvSpPr>
          <p:cNvPr id="364" name="Text Placeholder 363"/>
          <p:cNvSpPr>
            <a:spLocks noGrp="1"/>
          </p:cNvSpPr>
          <p:nvPr>
            <p:ph type="body" sz="quarter" idx="28"/>
          </p:nvPr>
        </p:nvSpPr>
        <p:spPr>
          <a:xfrm>
            <a:off x="27111832" y="21728765"/>
            <a:ext cx="12132653" cy="923307"/>
          </a:xfrm>
        </p:spPr>
        <p:txBody>
          <a:bodyPr/>
          <a:lstStyle/>
          <a:p>
            <a:pPr marL="342900" indent="-3429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hlinkClick r:id="rId3"/>
              </a:rPr>
              <a:t>https://github.com/AlexeyAB/darknet/</a:t>
            </a:r>
            <a:r>
              <a:rPr lang="en-US" sz="30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65" name="Text Placeholder 364"/>
          <p:cNvSpPr>
            <a:spLocks noGrp="1"/>
          </p:cNvSpPr>
          <p:nvPr>
            <p:ph type="body" sz="quarter" idx="29"/>
          </p:nvPr>
        </p:nvSpPr>
        <p:spPr>
          <a:xfrm>
            <a:off x="26946097" y="31269879"/>
            <a:ext cx="12444693" cy="923322"/>
          </a:xfrm>
        </p:spPr>
        <p:txBody>
          <a:bodyPr/>
          <a:lstStyle/>
          <a:p>
            <a:r>
              <a:rPr lang="en-US" sz="4800" dirty="0"/>
              <a:t>ACKNOWLEDGEMENTS</a:t>
            </a:r>
          </a:p>
        </p:txBody>
      </p:sp>
      <p:sp>
        <p:nvSpPr>
          <p:cNvPr id="366" name="Text Placeholder 365"/>
          <p:cNvSpPr>
            <a:spLocks noGrp="1"/>
          </p:cNvSpPr>
          <p:nvPr>
            <p:ph type="body" sz="quarter" idx="30"/>
          </p:nvPr>
        </p:nvSpPr>
        <p:spPr>
          <a:xfrm>
            <a:off x="27111832" y="32079200"/>
            <a:ext cx="12132653" cy="923307"/>
          </a:xfrm>
        </p:spPr>
        <p:txBody>
          <a:bodyPr/>
          <a:lstStyle/>
          <a:p>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Text Placeholder 403"/>
          <p:cNvSpPr>
            <a:spLocks noGrp="1"/>
          </p:cNvSpPr>
          <p:nvPr>
            <p:ph type="body" sz="quarter" idx="150"/>
          </p:nvPr>
        </p:nvSpPr>
        <p:spPr/>
        <p:txBody>
          <a:bodyPr/>
          <a:lstStyle/>
          <a:p>
            <a:r>
              <a:rPr lang="en-US" dirty="0">
                <a:solidFill>
                  <a:schemeClr val="accent5">
                    <a:lumMod val="50000"/>
                  </a:schemeClr>
                </a:solidFill>
              </a:rPr>
              <a:t>Advisors: </a:t>
            </a:r>
            <a:r>
              <a:rPr lang="en-US" dirty="0"/>
              <a:t>Professor Olga </a:t>
            </a:r>
            <a:r>
              <a:rPr lang="en-US" dirty="0" err="1"/>
              <a:t>Russokovsky</a:t>
            </a:r>
            <a:r>
              <a:rPr lang="en-US" dirty="0"/>
              <a:t>, T.A. </a:t>
            </a:r>
            <a:r>
              <a:rPr lang="en-US" dirty="0" err="1">
                <a:solidFill>
                  <a:schemeClr val="accent5">
                    <a:lumMod val="50000"/>
                  </a:schemeClr>
                </a:solidFill>
              </a:rPr>
              <a:t>Fangyen</a:t>
            </a:r>
            <a:r>
              <a:rPr lang="en-US" dirty="0">
                <a:solidFill>
                  <a:schemeClr val="accent5">
                    <a:lumMod val="50000"/>
                  </a:schemeClr>
                </a:solidFill>
              </a:rPr>
              <a:t> Wei</a:t>
            </a:r>
          </a:p>
        </p:txBody>
      </p:sp>
      <p:sp>
        <p:nvSpPr>
          <p:cNvPr id="405" name="Text Placeholder 404"/>
          <p:cNvSpPr>
            <a:spLocks noGrp="1"/>
          </p:cNvSpPr>
          <p:nvPr>
            <p:ph type="body" sz="quarter" idx="151"/>
          </p:nvPr>
        </p:nvSpPr>
        <p:spPr>
          <a:xfrm>
            <a:off x="5343525" y="3015740"/>
            <a:ext cx="29546550" cy="1697355"/>
          </a:xfrm>
        </p:spPr>
        <p:txBody>
          <a:bodyPr>
            <a:normAutofit fontScale="92500"/>
          </a:bodyPr>
          <a:lstStyle/>
          <a:p>
            <a:r>
              <a:rPr lang="en-US" dirty="0">
                <a:solidFill>
                  <a:schemeClr val="accent5">
                    <a:lumMod val="50000"/>
                  </a:schemeClr>
                </a:solidFill>
              </a:rPr>
              <a:t>Anabelle Chang (</a:t>
            </a:r>
            <a:r>
              <a:rPr lang="en-US" dirty="0" err="1">
                <a:solidFill>
                  <a:schemeClr val="accent5">
                    <a:lumMod val="50000"/>
                  </a:schemeClr>
                </a:solidFill>
              </a:rPr>
              <a:t>anabelle</a:t>
            </a:r>
            <a:r>
              <a:rPr lang="en-US" dirty="0"/>
              <a:t>), Christine Kwon (</a:t>
            </a:r>
            <a:r>
              <a:rPr lang="en-US" dirty="0" err="1"/>
              <a:t>cmkwon</a:t>
            </a:r>
            <a:r>
              <a:rPr lang="en-US" dirty="0"/>
              <a:t>), Christy Lee (</a:t>
            </a:r>
            <a:r>
              <a:rPr lang="en-US" dirty="0" err="1"/>
              <a:t>christyl</a:t>
            </a:r>
            <a:r>
              <a:rPr lang="en-US" dirty="0"/>
              <a:t>)</a:t>
            </a:r>
            <a:endParaRPr lang="en-US" dirty="0">
              <a:solidFill>
                <a:schemeClr val="accent5">
                  <a:lumMod val="50000"/>
                </a:schemeClr>
              </a:solidFill>
            </a:endParaRPr>
          </a:p>
        </p:txBody>
      </p:sp>
      <p:sp>
        <p:nvSpPr>
          <p:cNvPr id="406" name="Text Placeholder 405"/>
          <p:cNvSpPr>
            <a:spLocks noGrp="1"/>
          </p:cNvSpPr>
          <p:nvPr>
            <p:ph type="body" sz="quarter" idx="153"/>
          </p:nvPr>
        </p:nvSpPr>
        <p:spPr>
          <a:xfrm>
            <a:off x="5343525" y="864850"/>
            <a:ext cx="29546550" cy="2077738"/>
          </a:xfrm>
        </p:spPr>
        <p:txBody>
          <a:bodyPr>
            <a:normAutofit fontScale="92500" lnSpcReduction="10000"/>
          </a:bodyPr>
          <a:lstStyle/>
          <a:p>
            <a:r>
              <a:rPr lang="en-US" sz="15400" dirty="0">
                <a:solidFill>
                  <a:schemeClr val="accent5">
                    <a:lumMod val="50000"/>
                  </a:schemeClr>
                </a:solidFill>
              </a:rPr>
              <a:t>YOLO!</a:t>
            </a:r>
          </a:p>
        </p:txBody>
      </p:sp>
      <p:pic>
        <p:nvPicPr>
          <p:cNvPr id="16" name="Graphic 15">
            <a:extLst>
              <a:ext uri="{FF2B5EF4-FFF2-40B4-BE49-F238E27FC236}">
                <a16:creationId xmlns:a16="http://schemas.microsoft.com/office/drawing/2014/main" id="{0516DDA5-B5DF-A143-AA47-4E1546D4ED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50476" y="7847712"/>
            <a:ext cx="4044217" cy="2696145"/>
          </a:xfrm>
          <a:prstGeom prst="rect">
            <a:avLst/>
          </a:prstGeom>
        </p:spPr>
      </p:pic>
      <p:pic>
        <p:nvPicPr>
          <p:cNvPr id="18" name="Graphic 17">
            <a:extLst>
              <a:ext uri="{FF2B5EF4-FFF2-40B4-BE49-F238E27FC236}">
                <a16:creationId xmlns:a16="http://schemas.microsoft.com/office/drawing/2014/main" id="{BDBDF0FD-EBC9-4949-8DCF-45E6741D57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094693" y="7850260"/>
            <a:ext cx="4044219" cy="2696145"/>
          </a:xfrm>
          <a:prstGeom prst="rect">
            <a:avLst/>
          </a:prstGeom>
        </p:spPr>
      </p:pic>
      <p:pic>
        <p:nvPicPr>
          <p:cNvPr id="20" name="Graphic 19">
            <a:extLst>
              <a:ext uri="{FF2B5EF4-FFF2-40B4-BE49-F238E27FC236}">
                <a16:creationId xmlns:a16="http://schemas.microsoft.com/office/drawing/2014/main" id="{31202E62-E73E-6E47-AB50-49C9040EF9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138912" y="7847712"/>
            <a:ext cx="4044217" cy="2696145"/>
          </a:xfrm>
          <a:prstGeom prst="rect">
            <a:avLst/>
          </a:prstGeom>
        </p:spPr>
      </p:pic>
      <p:sp>
        <p:nvSpPr>
          <p:cNvPr id="38" name="Text Placeholder 358">
            <a:extLst>
              <a:ext uri="{FF2B5EF4-FFF2-40B4-BE49-F238E27FC236}">
                <a16:creationId xmlns:a16="http://schemas.microsoft.com/office/drawing/2014/main" id="{B0798DC3-4C24-B14F-9172-5AFF41BB9E04}"/>
              </a:ext>
            </a:extLst>
          </p:cNvPr>
          <p:cNvSpPr txBox="1">
            <a:spLocks/>
          </p:cNvSpPr>
          <p:nvPr/>
        </p:nvSpPr>
        <p:spPr>
          <a:xfrm>
            <a:off x="14050476" y="11196986"/>
            <a:ext cx="12132653" cy="923307"/>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3000" b="1" dirty="0">
                <a:latin typeface="Helvetica Neue" panose="02000503000000020004" pitchFamily="2" charset="0"/>
                <a:ea typeface="Helvetica Neue" panose="02000503000000020004" pitchFamily="2" charset="0"/>
                <a:cs typeface="Helvetica Neue" panose="02000503000000020004" pitchFamily="2" charset="0"/>
              </a:rPr>
              <a:t>Multi-Class vs. Single-Class Detection</a:t>
            </a:r>
          </a:p>
        </p:txBody>
      </p:sp>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350</TotalTime>
  <Words>155</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Helvetica Neue</vt:lpstr>
      <vt:lpstr>Times New Roman</vt:lpstr>
      <vt:lpstr>Trebuchet MS</vt:lpstr>
      <vt:lpstr>PosterPresentations.com-48x48-Template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Anabelle Chang</cp:lastModifiedBy>
  <cp:revision>52</cp:revision>
  <dcterms:created xsi:type="dcterms:W3CDTF">2012-02-09T20:53:12Z</dcterms:created>
  <dcterms:modified xsi:type="dcterms:W3CDTF">2020-01-13T04:37:26Z</dcterms:modified>
</cp:coreProperties>
</file>