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Roboto"/>
      <p:bold r:id="rId18"/>
      <p:boldItalic r:id="rId19"/>
    </p:embeddedFont>
    <p:embeddedFont>
      <p:font typeface="Public Sans"/>
      <p:bold r:id="rId20"/>
      <p:boldItalic r:id="rId21"/>
    </p:embeddedFont>
    <p:embeddedFont>
      <p:font typeface="Open Sans"/>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PublicSans-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rindle.com/blog/10-project-management-challenges-and-how-to-overcome-them-effectively" TargetMode="External"/><Relationship Id="rId9" Type="http://schemas.openxmlformats.org/officeDocument/2006/relationships/hyperlink" Target="https://rindle.com/blog/10-project-management-challenges-and-how-to-overcome-them-effectively" TargetMode="External"/><Relationship Id="rId5" Type="http://schemas.openxmlformats.org/officeDocument/2006/relationships/hyperlink" Target="https://rindle.com/blog/10-project-management-challenges-and-how-to-overcome-them-effectively" TargetMode="External"/><Relationship Id="rId6" Type="http://schemas.openxmlformats.org/officeDocument/2006/relationships/hyperlink" Target="https://rindle.com/blog/10-project-management-challenges-and-how-to-overcome-them-effectively" TargetMode="External"/><Relationship Id="rId7" Type="http://schemas.openxmlformats.org/officeDocument/2006/relationships/hyperlink" Target="https://rindle.com/blog/10-project-management-challenges-and-how-to-overcome-them-effectively" TargetMode="External"/><Relationship Id="rId8" Type="http://schemas.openxmlformats.org/officeDocument/2006/relationships/hyperlink" Target="https://rindle.com/blog/10-project-management-challenges-and-how-to-overcome-them-effective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23.jpg"/><Relationship Id="rId6" Type="http://schemas.openxmlformats.org/officeDocument/2006/relationships/image" Target="../media/image6.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2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0.png"/><Relationship Id="rId7"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072B"/>
        </a:solidFill>
      </p:bgPr>
    </p:bg>
    <p:spTree>
      <p:nvGrpSpPr>
        <p:cNvPr id="83" name="Shape 83"/>
        <p:cNvGrpSpPr/>
        <p:nvPr/>
      </p:nvGrpSpPr>
      <p:grpSpPr>
        <a:xfrm>
          <a:off x="0" y="0"/>
          <a:ext cx="0" cy="0"/>
          <a:chOff x="0" y="0"/>
          <a:chExt cx="0" cy="0"/>
        </a:xfrm>
      </p:grpSpPr>
      <p:sp>
        <p:nvSpPr>
          <p:cNvPr id="84" name="Google Shape;84;p13"/>
          <p:cNvSpPr/>
          <p:nvPr/>
        </p:nvSpPr>
        <p:spPr>
          <a:xfrm>
            <a:off x="11013827" y="-248630"/>
            <a:ext cx="8681329" cy="10784260"/>
          </a:xfrm>
          <a:custGeom>
            <a:rect b="b" l="l" r="r" t="t"/>
            <a:pathLst>
              <a:path extrusionOk="0" h="10784260" w="8681329">
                <a:moveTo>
                  <a:pt x="0" y="0"/>
                </a:moveTo>
                <a:lnTo>
                  <a:pt x="8681329" y="0"/>
                </a:lnTo>
                <a:lnTo>
                  <a:pt x="8681329" y="10784260"/>
                </a:lnTo>
                <a:lnTo>
                  <a:pt x="0" y="10784260"/>
                </a:lnTo>
                <a:lnTo>
                  <a:pt x="0" y="0"/>
                </a:lnTo>
                <a:close/>
              </a:path>
            </a:pathLst>
          </a:custGeom>
          <a:blipFill rotWithShape="1">
            <a:blip r:embed="rId3">
              <a:alphaModFix/>
            </a:blip>
            <a:stretch>
              <a:fillRect b="0" l="0" r="0" t="0"/>
            </a:stretch>
          </a:blipFill>
          <a:ln>
            <a:noFill/>
          </a:ln>
        </p:spPr>
      </p:sp>
      <p:sp>
        <p:nvSpPr>
          <p:cNvPr id="85" name="Google Shape;85;p13"/>
          <p:cNvSpPr txBox="1"/>
          <p:nvPr/>
        </p:nvSpPr>
        <p:spPr>
          <a:xfrm>
            <a:off x="1028700" y="2789395"/>
            <a:ext cx="9657581" cy="1579743"/>
          </a:xfrm>
          <a:prstGeom prst="rect">
            <a:avLst/>
          </a:prstGeom>
          <a:noFill/>
          <a:ln>
            <a:noFill/>
          </a:ln>
        </p:spPr>
        <p:txBody>
          <a:bodyPr anchorCtr="0" anchor="t" bIns="0" lIns="0" spcFirstLastPara="1" rIns="0" wrap="square" tIns="0">
            <a:spAutoFit/>
          </a:bodyPr>
          <a:lstStyle/>
          <a:p>
            <a:pPr indent="0" lvl="0" marL="0" marR="0" rtl="0" algn="l">
              <a:lnSpc>
                <a:spcPct val="110018"/>
              </a:lnSpc>
              <a:spcBef>
                <a:spcPts val="0"/>
              </a:spcBef>
              <a:spcAft>
                <a:spcPts val="0"/>
              </a:spcAft>
              <a:buNone/>
            </a:pPr>
            <a:r>
              <a:rPr b="0" i="0" lang="en-US" sz="5280" u="none" cap="none" strike="noStrike">
                <a:solidFill>
                  <a:srgbClr val="FFFFFF"/>
                </a:solidFill>
                <a:latin typeface="Arial"/>
                <a:ea typeface="Arial"/>
                <a:cs typeface="Arial"/>
                <a:sym typeface="Arial"/>
              </a:rPr>
              <a:t>NON TRADITIONAL</a:t>
            </a:r>
            <a:endParaRPr/>
          </a:p>
        </p:txBody>
      </p:sp>
      <p:sp>
        <p:nvSpPr>
          <p:cNvPr id="86" name="Google Shape;86;p13"/>
          <p:cNvSpPr txBox="1"/>
          <p:nvPr/>
        </p:nvSpPr>
        <p:spPr>
          <a:xfrm>
            <a:off x="960447" y="4759663"/>
            <a:ext cx="13695775" cy="87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000" u="none" cap="none" strike="noStrike">
                <a:solidFill>
                  <a:srgbClr val="FFFFFF"/>
                </a:solidFill>
                <a:latin typeface="Public Sans"/>
                <a:ea typeface="Public Sans"/>
                <a:cs typeface="Public Sans"/>
                <a:sym typeface="Public Sans"/>
              </a:rPr>
              <a:t>PROJECT MANAGEMENT</a:t>
            </a:r>
            <a:endParaRPr/>
          </a:p>
        </p:txBody>
      </p:sp>
      <p:sp>
        <p:nvSpPr>
          <p:cNvPr id="87" name="Google Shape;87;p13"/>
          <p:cNvSpPr txBox="1"/>
          <p:nvPr/>
        </p:nvSpPr>
        <p:spPr>
          <a:xfrm>
            <a:off x="1028700" y="7992156"/>
            <a:ext cx="6623538" cy="74612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2500" u="none" cap="none" strike="noStrike">
                <a:solidFill>
                  <a:srgbClr val="FFFFFF"/>
                </a:solidFill>
                <a:latin typeface="Arial"/>
                <a:ea typeface="Arial"/>
                <a:cs typeface="Arial"/>
                <a:sym typeface="Arial"/>
              </a:rPr>
              <a:t>Christine Olukere</a:t>
            </a:r>
            <a:endParaRPr/>
          </a:p>
          <a:p>
            <a:pPr indent="0" lvl="0" marL="0" marR="0" rtl="0" algn="l">
              <a:lnSpc>
                <a:spcPct val="110000"/>
              </a:lnSpc>
              <a:spcBef>
                <a:spcPts val="0"/>
              </a:spcBef>
              <a:spcAft>
                <a:spcPts val="0"/>
              </a:spcAft>
              <a:buNone/>
            </a:pPr>
            <a:r>
              <a:rPr b="0" i="0" lang="en-US" sz="2500" u="none" cap="none" strike="noStrike">
                <a:solidFill>
                  <a:srgbClr val="FFFFFF"/>
                </a:solidFill>
                <a:latin typeface="Arial"/>
                <a:ea typeface="Arial"/>
                <a:cs typeface="Arial"/>
                <a:sym typeface="Arial"/>
              </a:rPr>
              <a:t>YWCC 307</a:t>
            </a:r>
            <a:endParaRPr/>
          </a:p>
        </p:txBody>
      </p:sp>
      <p:sp>
        <p:nvSpPr>
          <p:cNvPr id="88" name="Google Shape;88;p13"/>
          <p:cNvSpPr/>
          <p:nvPr/>
        </p:nvSpPr>
        <p:spPr>
          <a:xfrm>
            <a:off x="-928092" y="7365586"/>
            <a:ext cx="12832964" cy="303325"/>
          </a:xfrm>
          <a:custGeom>
            <a:rect b="b" l="l" r="r" t="t"/>
            <a:pathLst>
              <a:path extrusionOk="0" h="303325" w="12832964">
                <a:moveTo>
                  <a:pt x="0" y="0"/>
                </a:moveTo>
                <a:lnTo>
                  <a:pt x="12832964" y="0"/>
                </a:lnTo>
                <a:lnTo>
                  <a:pt x="12832964" y="303325"/>
                </a:lnTo>
                <a:lnTo>
                  <a:pt x="0" y="303325"/>
                </a:lnTo>
                <a:lnTo>
                  <a:pt x="0" y="0"/>
                </a:lnTo>
                <a:close/>
              </a:path>
            </a:pathLst>
          </a:custGeom>
          <a:blipFill rotWithShape="1">
            <a:blip r:embed="rId4">
              <a:alphaModFix/>
            </a:blip>
            <a:stretch>
              <a:fillRect b="0" l="0" r="0" t="0"/>
            </a:stretch>
          </a:blipFill>
          <a:ln>
            <a:noFill/>
          </a:ln>
        </p:spPr>
      </p:sp>
      <p:sp>
        <p:nvSpPr>
          <p:cNvPr id="89" name="Google Shape;89;p13"/>
          <p:cNvSpPr/>
          <p:nvPr/>
        </p:nvSpPr>
        <p:spPr>
          <a:xfrm>
            <a:off x="1207806" y="1028700"/>
            <a:ext cx="300896" cy="300896"/>
          </a:xfrm>
          <a:custGeom>
            <a:rect b="b" l="l" r="r" t="t"/>
            <a:pathLst>
              <a:path extrusionOk="0" h="300896" w="300896">
                <a:moveTo>
                  <a:pt x="0" y="0"/>
                </a:moveTo>
                <a:lnTo>
                  <a:pt x="300895" y="0"/>
                </a:lnTo>
                <a:lnTo>
                  <a:pt x="300895" y="300896"/>
                </a:lnTo>
                <a:lnTo>
                  <a:pt x="0" y="300896"/>
                </a:lnTo>
                <a:lnTo>
                  <a:pt x="0" y="0"/>
                </a:lnTo>
                <a:close/>
              </a:path>
            </a:pathLst>
          </a:custGeom>
          <a:blipFill rotWithShape="1">
            <a:blip r:embed="rId5">
              <a:alphaModFix/>
            </a:blip>
            <a:stretch>
              <a:fillRect b="0" l="0" r="0" t="0"/>
            </a:stretch>
          </a:blipFill>
          <a:ln>
            <a:noFill/>
          </a:ln>
        </p:spPr>
      </p:sp>
      <p:sp>
        <p:nvSpPr>
          <p:cNvPr id="90" name="Google Shape;90;p13"/>
          <p:cNvSpPr/>
          <p:nvPr/>
        </p:nvSpPr>
        <p:spPr>
          <a:xfrm>
            <a:off x="-2695249" y="1536588"/>
            <a:ext cx="6873872" cy="162473"/>
          </a:xfrm>
          <a:custGeom>
            <a:rect b="b" l="l" r="r" t="t"/>
            <a:pathLst>
              <a:path extrusionOk="0" h="162473" w="6873872">
                <a:moveTo>
                  <a:pt x="0" y="0"/>
                </a:moveTo>
                <a:lnTo>
                  <a:pt x="6873872" y="0"/>
                </a:lnTo>
                <a:lnTo>
                  <a:pt x="6873872" y="162474"/>
                </a:lnTo>
                <a:lnTo>
                  <a:pt x="0" y="162474"/>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3">
              <a:alphaModFix/>
            </a:blip>
            <a:stretch>
              <a:fillRect b="0" l="0" r="0" t="0"/>
            </a:stretch>
          </a:blipFill>
          <a:ln>
            <a:noFill/>
          </a:ln>
        </p:spPr>
      </p:sp>
      <p:sp>
        <p:nvSpPr>
          <p:cNvPr id="261" name="Google Shape;261;p22"/>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4">
              <a:alphaModFix/>
            </a:blip>
            <a:stretch>
              <a:fillRect b="0" l="0" r="0" t="0"/>
            </a:stretch>
          </a:blipFill>
          <a:ln>
            <a:noFill/>
          </a:ln>
        </p:spPr>
      </p:sp>
      <p:sp>
        <p:nvSpPr>
          <p:cNvPr id="262" name="Google Shape;262;p22"/>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5">
              <a:alphaModFix/>
            </a:blip>
            <a:stretch>
              <a:fillRect b="0" l="0" r="0" t="0"/>
            </a:stretch>
          </a:blipFill>
          <a:ln>
            <a:noFill/>
          </a:ln>
        </p:spPr>
      </p:sp>
      <p:sp>
        <p:nvSpPr>
          <p:cNvPr id="263" name="Google Shape;263;p22"/>
          <p:cNvSpPr/>
          <p:nvPr/>
        </p:nvSpPr>
        <p:spPr>
          <a:xfrm rot="-924613">
            <a:off x="-5549998" y="2053549"/>
            <a:ext cx="12287251" cy="10647531"/>
          </a:xfrm>
          <a:custGeom>
            <a:rect b="b" l="l" r="r" t="t"/>
            <a:pathLst>
              <a:path extrusionOk="0" h="10647531" w="12287251">
                <a:moveTo>
                  <a:pt x="0" y="0"/>
                </a:moveTo>
                <a:lnTo>
                  <a:pt x="12287251" y="0"/>
                </a:lnTo>
                <a:lnTo>
                  <a:pt x="12287251" y="10647531"/>
                </a:lnTo>
                <a:lnTo>
                  <a:pt x="0" y="10647531"/>
                </a:lnTo>
                <a:lnTo>
                  <a:pt x="0" y="0"/>
                </a:lnTo>
                <a:close/>
              </a:path>
            </a:pathLst>
          </a:custGeom>
          <a:blipFill rotWithShape="1">
            <a:blip r:embed="rId6">
              <a:alphaModFix/>
            </a:blip>
            <a:stretch>
              <a:fillRect b="0" l="0" r="0" t="0"/>
            </a:stretch>
          </a:blipFill>
          <a:ln>
            <a:noFill/>
          </a:ln>
        </p:spPr>
      </p:sp>
      <p:sp>
        <p:nvSpPr>
          <p:cNvPr id="264" name="Google Shape;264;p22"/>
          <p:cNvSpPr txBox="1"/>
          <p:nvPr/>
        </p:nvSpPr>
        <p:spPr>
          <a:xfrm>
            <a:off x="11267415" y="612434"/>
            <a:ext cx="5730600" cy="2438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600" u="none" cap="none" strike="noStrike">
                <a:solidFill>
                  <a:srgbClr val="18072B"/>
                </a:solidFill>
                <a:latin typeface="Roboto"/>
                <a:ea typeface="Roboto"/>
                <a:cs typeface="Roboto"/>
                <a:sym typeface="Roboto"/>
              </a:rPr>
              <a:t> Extreme Programming</a:t>
            </a:r>
            <a:endParaRPr/>
          </a:p>
        </p:txBody>
      </p:sp>
      <p:sp>
        <p:nvSpPr>
          <p:cNvPr id="265" name="Google Shape;265;p22"/>
          <p:cNvSpPr/>
          <p:nvPr/>
        </p:nvSpPr>
        <p:spPr>
          <a:xfrm>
            <a:off x="1832719" y="2260028"/>
            <a:ext cx="8237970" cy="6769854"/>
          </a:xfrm>
          <a:custGeom>
            <a:rect b="b" l="l" r="r" t="t"/>
            <a:pathLst>
              <a:path extrusionOk="0" h="6769854" w="8237970">
                <a:moveTo>
                  <a:pt x="0" y="0"/>
                </a:moveTo>
                <a:lnTo>
                  <a:pt x="8237970" y="0"/>
                </a:lnTo>
                <a:lnTo>
                  <a:pt x="8237970" y="6769854"/>
                </a:lnTo>
                <a:lnTo>
                  <a:pt x="0" y="6769854"/>
                </a:lnTo>
                <a:lnTo>
                  <a:pt x="0" y="0"/>
                </a:lnTo>
                <a:close/>
              </a:path>
            </a:pathLst>
          </a:custGeom>
          <a:blipFill rotWithShape="1">
            <a:blip r:embed="rId7">
              <a:alphaModFix/>
            </a:blip>
            <a:stretch>
              <a:fillRect b="0" l="-7464" r="-7465" t="0"/>
            </a:stretch>
          </a:blipFill>
          <a:ln>
            <a:noFill/>
          </a:ln>
        </p:spPr>
      </p:sp>
      <p:sp>
        <p:nvSpPr>
          <p:cNvPr id="266" name="Google Shape;266;p22"/>
          <p:cNvSpPr/>
          <p:nvPr/>
        </p:nvSpPr>
        <p:spPr>
          <a:xfrm rot="-8100000">
            <a:off x="4065520" y="11042565"/>
            <a:ext cx="9512725" cy="224846"/>
          </a:xfrm>
          <a:custGeom>
            <a:rect b="b" l="l" r="r" t="t"/>
            <a:pathLst>
              <a:path extrusionOk="0" h="224846" w="9512725">
                <a:moveTo>
                  <a:pt x="0" y="0"/>
                </a:moveTo>
                <a:lnTo>
                  <a:pt x="9512725" y="0"/>
                </a:lnTo>
                <a:lnTo>
                  <a:pt x="9512725" y="224846"/>
                </a:lnTo>
                <a:lnTo>
                  <a:pt x="0" y="224846"/>
                </a:lnTo>
                <a:lnTo>
                  <a:pt x="0" y="0"/>
                </a:lnTo>
                <a:close/>
              </a:path>
            </a:pathLst>
          </a:custGeom>
          <a:blipFill rotWithShape="1">
            <a:blip r:embed="rId5">
              <a:alphaModFix/>
            </a:blip>
            <a:stretch>
              <a:fillRect b="0" l="0" r="0" t="0"/>
            </a:stretch>
          </a:blipFill>
          <a:ln>
            <a:noFill/>
          </a:ln>
        </p:spPr>
      </p:sp>
      <p:sp>
        <p:nvSpPr>
          <p:cNvPr id="267" name="Google Shape;267;p22"/>
          <p:cNvSpPr/>
          <p:nvPr/>
        </p:nvSpPr>
        <p:spPr>
          <a:xfrm rot="10800000">
            <a:off x="11267429" y="3050533"/>
            <a:ext cx="5883071" cy="139054"/>
          </a:xfrm>
          <a:custGeom>
            <a:rect b="b" l="l" r="r" t="t"/>
            <a:pathLst>
              <a:path extrusionOk="0" h="139054" w="5883071">
                <a:moveTo>
                  <a:pt x="0" y="0"/>
                </a:moveTo>
                <a:lnTo>
                  <a:pt x="5883071" y="0"/>
                </a:lnTo>
                <a:lnTo>
                  <a:pt x="5883071" y="139054"/>
                </a:lnTo>
                <a:lnTo>
                  <a:pt x="0" y="139054"/>
                </a:lnTo>
                <a:lnTo>
                  <a:pt x="0" y="0"/>
                </a:lnTo>
                <a:close/>
              </a:path>
            </a:pathLst>
          </a:custGeom>
          <a:blipFill rotWithShape="1">
            <a:blip r:embed="rId5">
              <a:alphaModFix/>
            </a:blip>
            <a:stretch>
              <a:fillRect b="0" l="0" r="0" t="0"/>
            </a:stretch>
          </a:blipFill>
          <a:ln>
            <a:noFill/>
          </a:ln>
        </p:spPr>
      </p:sp>
      <p:sp>
        <p:nvSpPr>
          <p:cNvPr id="268" name="Google Shape;268;p22"/>
          <p:cNvSpPr/>
          <p:nvPr/>
        </p:nvSpPr>
        <p:spPr>
          <a:xfrm rot="-8100000">
            <a:off x="5314326" y="11400541"/>
            <a:ext cx="9512725" cy="224846"/>
          </a:xfrm>
          <a:custGeom>
            <a:rect b="b" l="l" r="r" t="t"/>
            <a:pathLst>
              <a:path extrusionOk="0" h="224846" w="9512725">
                <a:moveTo>
                  <a:pt x="0" y="0"/>
                </a:moveTo>
                <a:lnTo>
                  <a:pt x="9512725" y="0"/>
                </a:lnTo>
                <a:lnTo>
                  <a:pt x="9512725" y="224847"/>
                </a:lnTo>
                <a:lnTo>
                  <a:pt x="0" y="224847"/>
                </a:lnTo>
                <a:lnTo>
                  <a:pt x="0" y="0"/>
                </a:lnTo>
                <a:close/>
              </a:path>
            </a:pathLst>
          </a:custGeom>
          <a:blipFill rotWithShape="1">
            <a:blip r:embed="rId5">
              <a:alphaModFix/>
            </a:blip>
            <a:stretch>
              <a:fillRect b="0" l="0" r="0" t="0"/>
            </a:stretch>
          </a:blipFill>
          <a:ln>
            <a:noFill/>
          </a:ln>
        </p:spPr>
      </p:sp>
      <p:sp>
        <p:nvSpPr>
          <p:cNvPr id="269" name="Google Shape;269;p22"/>
          <p:cNvSpPr txBox="1"/>
          <p:nvPr/>
        </p:nvSpPr>
        <p:spPr>
          <a:xfrm>
            <a:off x="9977476" y="3342812"/>
            <a:ext cx="8310600" cy="6499500"/>
          </a:xfrm>
          <a:prstGeom prst="rect">
            <a:avLst/>
          </a:prstGeom>
          <a:noFill/>
          <a:ln>
            <a:noFill/>
          </a:ln>
        </p:spPr>
        <p:txBody>
          <a:bodyPr anchorCtr="0" anchor="t" bIns="0" lIns="0" spcFirstLastPara="1" rIns="0" wrap="square" tIns="0">
            <a:spAutoFit/>
          </a:bodyPr>
          <a:lstStyle/>
          <a:p>
            <a:pPr indent="-237490" lvl="1" marL="474979" marR="0" rtl="0" algn="ctr">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Core Values of XP: Extreme Programming (XP) prioritizes five values - communication, simplicity, feedback, courage, and respect, with each promoting efficient and harmonious software development practices.</a:t>
            </a:r>
            <a:endParaRPr/>
          </a:p>
          <a:p>
            <a:pPr indent="-237490" lvl="1" marL="474979" marR="0" rtl="0" algn="ctr">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Democratic Communication and Workflow: Emphasizing face-to-face discussions, XP encourages teams to collaboratively decide on tasks based on the product's immediate needs, without a rigid hierarchy or predefined roles.</a:t>
            </a:r>
            <a:endParaRPr/>
          </a:p>
          <a:p>
            <a:pPr indent="-237490" lvl="1" marL="474979" marR="0" rtl="0" algn="ctr">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Iterative and Responsive Design: XP practices, like Continuous Integration and Test-First Programming, advocate for regular feedback, quick adjustments, and incremental design, ensuring the software evolves efficiently and effectively with minimized errors.</a:t>
            </a:r>
            <a:endParaRPr/>
          </a:p>
          <a:p>
            <a:pPr indent="0" lvl="0" marL="0" marR="0" rtl="0" algn="ctr">
              <a:lnSpc>
                <a:spcPct val="140018"/>
              </a:lnSpc>
              <a:spcBef>
                <a:spcPts val="0"/>
              </a:spcBef>
              <a:spcAft>
                <a:spcPts val="0"/>
              </a:spcAft>
              <a:buNone/>
            </a:pPr>
            <a:r>
              <a:t/>
            </a:r>
            <a:endParaRPr b="0" i="0" sz="2199" u="none" cap="none" strike="noStrike">
              <a:solidFill>
                <a:srgbClr val="18072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p:nvPr/>
        </p:nvSpPr>
        <p:spPr>
          <a:xfrm rot="5400000">
            <a:off x="1256553" y="307173"/>
            <a:ext cx="16262788" cy="20202221"/>
          </a:xfrm>
          <a:custGeom>
            <a:rect b="b" l="l" r="r" t="t"/>
            <a:pathLst>
              <a:path extrusionOk="0" h="20202221" w="16262788">
                <a:moveTo>
                  <a:pt x="0" y="0"/>
                </a:moveTo>
                <a:lnTo>
                  <a:pt x="16262788" y="0"/>
                </a:lnTo>
                <a:lnTo>
                  <a:pt x="16262788" y="20202221"/>
                </a:lnTo>
                <a:lnTo>
                  <a:pt x="0" y="20202221"/>
                </a:lnTo>
                <a:lnTo>
                  <a:pt x="0" y="0"/>
                </a:lnTo>
                <a:close/>
              </a:path>
            </a:pathLst>
          </a:custGeom>
          <a:blipFill rotWithShape="1">
            <a:blip r:embed="rId3">
              <a:alphaModFix/>
            </a:blip>
            <a:stretch>
              <a:fillRect b="0" l="0" r="0" t="0"/>
            </a:stretch>
          </a:blipFill>
          <a:ln>
            <a:noFill/>
          </a:ln>
        </p:spPr>
      </p:sp>
      <p:sp>
        <p:nvSpPr>
          <p:cNvPr id="275" name="Google Shape;275;p23"/>
          <p:cNvSpPr txBox="1"/>
          <p:nvPr/>
        </p:nvSpPr>
        <p:spPr>
          <a:xfrm>
            <a:off x="1971394" y="2854422"/>
            <a:ext cx="14833104" cy="3860418"/>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None/>
            </a:pPr>
            <a:r>
              <a:rPr b="1" i="0" lang="en-US" sz="15099" u="none" cap="none" strike="noStrike">
                <a:solidFill>
                  <a:srgbClr val="18072B"/>
                </a:solidFill>
                <a:latin typeface="Roboto"/>
                <a:ea typeface="Roboto"/>
                <a:cs typeface="Roboto"/>
                <a:sym typeface="Roboto"/>
              </a:rPr>
              <a:t>THANK</a:t>
            </a:r>
            <a:endParaRPr/>
          </a:p>
          <a:p>
            <a:pPr indent="0" lvl="0" marL="0" marR="0" rtl="0" algn="ctr">
              <a:lnSpc>
                <a:spcPct val="97999"/>
              </a:lnSpc>
              <a:spcBef>
                <a:spcPts val="0"/>
              </a:spcBef>
              <a:spcAft>
                <a:spcPts val="0"/>
              </a:spcAft>
              <a:buNone/>
            </a:pPr>
            <a:r>
              <a:rPr b="1" i="0" lang="en-US" sz="15099" u="none" cap="none" strike="noStrike">
                <a:solidFill>
                  <a:srgbClr val="18072B"/>
                </a:solidFill>
                <a:latin typeface="Roboto"/>
                <a:ea typeface="Roboto"/>
                <a:cs typeface="Roboto"/>
                <a:sym typeface="Roboto"/>
              </a:rPr>
              <a:t>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072B"/>
        </a:solidFill>
      </p:bgPr>
    </p:bg>
    <p:spTree>
      <p:nvGrpSpPr>
        <p:cNvPr id="279" name="Shape 279"/>
        <p:cNvGrpSpPr/>
        <p:nvPr/>
      </p:nvGrpSpPr>
      <p:grpSpPr>
        <a:xfrm>
          <a:off x="0" y="0"/>
          <a:ext cx="0" cy="0"/>
          <a:chOff x="0" y="0"/>
          <a:chExt cx="0" cy="0"/>
        </a:xfrm>
      </p:grpSpPr>
      <p:sp>
        <p:nvSpPr>
          <p:cNvPr id="280" name="Google Shape;280;p24"/>
          <p:cNvSpPr/>
          <p:nvPr/>
        </p:nvSpPr>
        <p:spPr>
          <a:xfrm flipH="1">
            <a:off x="-229820" y="-4568253"/>
            <a:ext cx="12495320" cy="15522137"/>
          </a:xfrm>
          <a:custGeom>
            <a:rect b="b" l="l" r="r" t="t"/>
            <a:pathLst>
              <a:path extrusionOk="0" h="15522137" w="12495320">
                <a:moveTo>
                  <a:pt x="0" y="15522137"/>
                </a:moveTo>
                <a:lnTo>
                  <a:pt x="12495320" y="15522137"/>
                </a:lnTo>
                <a:lnTo>
                  <a:pt x="12495320" y="0"/>
                </a:lnTo>
                <a:lnTo>
                  <a:pt x="0" y="0"/>
                </a:lnTo>
                <a:lnTo>
                  <a:pt x="0" y="15522137"/>
                </a:lnTo>
                <a:close/>
              </a:path>
            </a:pathLst>
          </a:custGeom>
          <a:blipFill rotWithShape="1">
            <a:blip r:embed="rId3">
              <a:alphaModFix/>
            </a:blip>
            <a:stretch>
              <a:fillRect b="0" l="0" r="0" t="0"/>
            </a:stretch>
          </a:blipFill>
          <a:ln>
            <a:noFill/>
          </a:ln>
        </p:spPr>
      </p:sp>
      <p:sp>
        <p:nvSpPr>
          <p:cNvPr id="281" name="Google Shape;281;p24"/>
          <p:cNvSpPr txBox="1"/>
          <p:nvPr/>
        </p:nvSpPr>
        <p:spPr>
          <a:xfrm>
            <a:off x="8532599" y="2030070"/>
            <a:ext cx="7987132" cy="1329855"/>
          </a:xfrm>
          <a:prstGeom prst="rect">
            <a:avLst/>
          </a:prstGeom>
          <a:noFill/>
          <a:ln>
            <a:noFill/>
          </a:ln>
        </p:spPr>
        <p:txBody>
          <a:bodyPr anchorCtr="0" anchor="t" bIns="0" lIns="0" spcFirstLastPara="1" rIns="0" wrap="square" tIns="0">
            <a:spAutoFit/>
          </a:bodyPr>
          <a:lstStyle/>
          <a:p>
            <a:pPr indent="0" lvl="0" marL="0" marR="0" rtl="0" algn="r">
              <a:lnSpc>
                <a:spcPct val="110001"/>
              </a:lnSpc>
              <a:spcBef>
                <a:spcPts val="0"/>
              </a:spcBef>
              <a:spcAft>
                <a:spcPts val="0"/>
              </a:spcAft>
              <a:buNone/>
            </a:pPr>
            <a:r>
              <a:rPr b="1" i="0" lang="en-US" sz="9239" u="none" cap="none" strike="noStrike">
                <a:solidFill>
                  <a:srgbClr val="FFFFFF"/>
                </a:solidFill>
                <a:latin typeface="Public Sans"/>
                <a:ea typeface="Public Sans"/>
                <a:cs typeface="Public Sans"/>
                <a:sym typeface="Public Sans"/>
              </a:rPr>
              <a:t>SOURCES</a:t>
            </a:r>
            <a:endParaRPr/>
          </a:p>
        </p:txBody>
      </p:sp>
      <p:sp>
        <p:nvSpPr>
          <p:cNvPr id="282" name="Google Shape;282;p24"/>
          <p:cNvSpPr txBox="1"/>
          <p:nvPr/>
        </p:nvSpPr>
        <p:spPr>
          <a:xfrm>
            <a:off x="8863012" y="3727042"/>
            <a:ext cx="9424988" cy="471614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sng" cap="none" strike="noStrike">
                <a:solidFill>
                  <a:schemeClr val="hlink"/>
                </a:solidFill>
                <a:latin typeface="Arial"/>
                <a:ea typeface="Arial"/>
                <a:cs typeface="Arial"/>
                <a:sym typeface="Arial"/>
                <a:hlinkClick r:id="rId4"/>
              </a:rPr>
              <a:t>https://www.atlassian.com/agile/kanban/kanban-vs-scrum</a:t>
            </a:r>
            <a:endParaRPr/>
          </a:p>
          <a:p>
            <a:pPr indent="0" lvl="0" marL="0" marR="0" rtl="0" algn="ctr">
              <a:lnSpc>
                <a:spcPct val="140018"/>
              </a:lnSpc>
              <a:spcBef>
                <a:spcPts val="0"/>
              </a:spcBef>
              <a:spcAft>
                <a:spcPts val="0"/>
              </a:spcAft>
              <a:buNone/>
            </a:pPr>
            <a:r>
              <a:t/>
            </a:r>
            <a:endParaRPr b="0" i="0" sz="2199" u="sng" cap="none" strike="noStrike">
              <a:solidFill>
                <a:schemeClr val="hlink"/>
              </a:solidFill>
              <a:latin typeface="Arial"/>
              <a:ea typeface="Arial"/>
              <a:cs typeface="Arial"/>
              <a:sym typeface="Arial"/>
              <a:hlinkClick r:id="rId5"/>
            </a:endParaRPr>
          </a:p>
          <a:p>
            <a:pPr indent="0" lvl="0" marL="0" marR="0" rtl="0" algn="ctr">
              <a:lnSpc>
                <a:spcPct val="140018"/>
              </a:lnSpc>
              <a:spcBef>
                <a:spcPts val="0"/>
              </a:spcBef>
              <a:spcAft>
                <a:spcPts val="0"/>
              </a:spcAft>
              <a:buNone/>
            </a:pPr>
            <a:r>
              <a:rPr b="0" i="0" lang="en-US" sz="2199" u="sng" cap="none" strike="noStrike">
                <a:solidFill>
                  <a:schemeClr val="hlink"/>
                </a:solidFill>
                <a:latin typeface="Arial"/>
                <a:ea typeface="Arial"/>
                <a:cs typeface="Arial"/>
                <a:sym typeface="Arial"/>
                <a:hlinkClick r:id="rId6"/>
              </a:rPr>
              <a:t>https://www.pmi.org/about/learn-about-pmi/what-is-project-management</a:t>
            </a:r>
            <a:endParaRPr/>
          </a:p>
          <a:p>
            <a:pPr indent="0" lvl="0" marL="0" marR="0" rtl="0" algn="ctr">
              <a:lnSpc>
                <a:spcPct val="140018"/>
              </a:lnSpc>
              <a:spcBef>
                <a:spcPts val="0"/>
              </a:spcBef>
              <a:spcAft>
                <a:spcPts val="0"/>
              </a:spcAft>
              <a:buNone/>
            </a:pPr>
            <a:r>
              <a:t/>
            </a:r>
            <a:endParaRPr b="0" i="0" sz="2199" u="sng" cap="none" strike="noStrike">
              <a:solidFill>
                <a:schemeClr val="hlink"/>
              </a:solidFill>
              <a:latin typeface="Arial"/>
              <a:ea typeface="Arial"/>
              <a:cs typeface="Arial"/>
              <a:sym typeface="Arial"/>
              <a:hlinkClick r:id="rId7"/>
            </a:endParaRPr>
          </a:p>
          <a:p>
            <a:pPr indent="0" lvl="0" marL="0" marR="0" rtl="0" algn="ctr">
              <a:lnSpc>
                <a:spcPct val="140018"/>
              </a:lnSpc>
              <a:spcBef>
                <a:spcPts val="0"/>
              </a:spcBef>
              <a:spcAft>
                <a:spcPts val="0"/>
              </a:spcAft>
              <a:buNone/>
            </a:pPr>
            <a:r>
              <a:rPr b="0" i="0" lang="en-US" sz="2199" u="sng" cap="none" strike="noStrike">
                <a:solidFill>
                  <a:schemeClr val="hlink"/>
                </a:solidFill>
                <a:latin typeface="Arial"/>
                <a:ea typeface="Arial"/>
                <a:cs typeface="Arial"/>
                <a:sym typeface="Arial"/>
                <a:hlinkClick r:id="rId8"/>
              </a:rPr>
              <a:t>https://www.indeed.com/career-advice/career-development/challenges-in-project</a:t>
            </a:r>
            <a:endParaRPr/>
          </a:p>
          <a:p>
            <a:pPr indent="0" lvl="0" marL="0" marR="0" rtl="0" algn="ctr">
              <a:lnSpc>
                <a:spcPct val="140018"/>
              </a:lnSpc>
              <a:spcBef>
                <a:spcPts val="0"/>
              </a:spcBef>
              <a:spcAft>
                <a:spcPts val="0"/>
              </a:spcAft>
              <a:buNone/>
            </a:pPr>
            <a:r>
              <a:t/>
            </a:r>
            <a:endParaRPr b="0" i="0" sz="2199" u="sng" cap="none" strike="noStrike">
              <a:solidFill>
                <a:schemeClr val="hlink"/>
              </a:solidFill>
              <a:latin typeface="Arial"/>
              <a:ea typeface="Arial"/>
              <a:cs typeface="Arial"/>
              <a:sym typeface="Arial"/>
              <a:hlinkClick r:id="rId9"/>
            </a:endParaRPr>
          </a:p>
          <a:p>
            <a:pPr indent="0" lvl="0" marL="0" marR="0" rtl="0" algn="ctr">
              <a:lnSpc>
                <a:spcPct val="140018"/>
              </a:lnSpc>
              <a:spcBef>
                <a:spcPts val="0"/>
              </a:spcBef>
              <a:spcAft>
                <a:spcPts val="0"/>
              </a:spcAft>
              <a:buNone/>
            </a:pPr>
            <a:r>
              <a:rPr b="0" i="0" lang="en-US" sz="2199" u="sng" cap="none" strike="noStrike">
                <a:solidFill>
                  <a:srgbClr val="FFFFFF"/>
                </a:solidFill>
                <a:latin typeface="Arial"/>
                <a:ea typeface="Arial"/>
                <a:cs typeface="Arial"/>
                <a:sym typeface="Arial"/>
              </a:rPr>
              <a:t>https://rindle.com/blog/10-project-management-challenges-and-how-to-overcome-them-effectively</a:t>
            </a:r>
            <a:endParaRPr/>
          </a:p>
          <a:p>
            <a:pPr indent="0" lvl="0" marL="0" marR="0" rtl="0" algn="ctr">
              <a:lnSpc>
                <a:spcPct val="140018"/>
              </a:lnSpc>
              <a:spcBef>
                <a:spcPts val="0"/>
              </a:spcBef>
              <a:spcAft>
                <a:spcPts val="0"/>
              </a:spcAft>
              <a:buNone/>
            </a:pPr>
            <a:r>
              <a:t/>
            </a:r>
            <a:endParaRPr b="0" i="0" sz="2199" u="sng" cap="none" strike="noStrike">
              <a:solidFill>
                <a:srgbClr val="FFFFFF"/>
              </a:solidFill>
              <a:latin typeface="Arial"/>
              <a:ea typeface="Arial"/>
              <a:cs typeface="Arial"/>
              <a:sym typeface="Arial"/>
            </a:endParaRPr>
          </a:p>
          <a:p>
            <a:pPr indent="0" lvl="0" marL="0" marR="0" rtl="0" algn="ctr">
              <a:lnSpc>
                <a:spcPct val="140018"/>
              </a:lnSpc>
              <a:spcBef>
                <a:spcPts val="0"/>
              </a:spcBef>
              <a:spcAft>
                <a:spcPts val="0"/>
              </a:spcAft>
              <a:buNone/>
            </a:pPr>
            <a:r>
              <a:rPr b="0" i="0" lang="en-US" sz="2199" u="sng" cap="none" strike="noStrike">
                <a:solidFill>
                  <a:srgbClr val="FFFFFF"/>
                </a:solidFill>
                <a:latin typeface="Arial"/>
                <a:ea typeface="Arial"/>
                <a:cs typeface="Arial"/>
                <a:sym typeface="Arial"/>
              </a:rPr>
              <a:t>https://www.pmi.org/learning/library/forging-future-focused-culture-11908</a:t>
            </a:r>
            <a:endParaRPr/>
          </a:p>
          <a:p>
            <a:pPr indent="0" lvl="0" marL="0" marR="0" rtl="0" algn="ctr">
              <a:lnSpc>
                <a:spcPct val="140018"/>
              </a:lnSpc>
              <a:spcBef>
                <a:spcPts val="0"/>
              </a:spcBef>
              <a:spcAft>
                <a:spcPts val="0"/>
              </a:spcAft>
              <a:buNone/>
            </a:pPr>
            <a:r>
              <a:t/>
            </a:r>
            <a:endParaRPr b="0" i="0" sz="2199" u="sng"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3">
              <a:alphaModFix/>
            </a:blip>
            <a:stretch>
              <a:fillRect b="0" l="0" r="0" t="0"/>
            </a:stretch>
          </a:blipFill>
          <a:ln>
            <a:noFill/>
          </a:ln>
        </p:spPr>
      </p:sp>
      <p:sp>
        <p:nvSpPr>
          <p:cNvPr id="96" name="Google Shape;96;p14"/>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4">
              <a:alphaModFix/>
            </a:blip>
            <a:stretch>
              <a:fillRect b="0" l="0" r="0" t="0"/>
            </a:stretch>
          </a:blipFill>
          <a:ln>
            <a:noFill/>
          </a:ln>
        </p:spPr>
      </p:sp>
      <p:sp>
        <p:nvSpPr>
          <p:cNvPr id="97" name="Google Shape;97;p14"/>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5">
              <a:alphaModFix/>
            </a:blip>
            <a:stretch>
              <a:fillRect b="0" l="0" r="0" t="0"/>
            </a:stretch>
          </a:blipFill>
          <a:ln>
            <a:noFill/>
          </a:ln>
        </p:spPr>
      </p:sp>
      <p:sp>
        <p:nvSpPr>
          <p:cNvPr id="98" name="Google Shape;98;p14"/>
          <p:cNvSpPr/>
          <p:nvPr/>
        </p:nvSpPr>
        <p:spPr>
          <a:xfrm rot="-924613">
            <a:off x="-5549998" y="2053549"/>
            <a:ext cx="12287251" cy="10647531"/>
          </a:xfrm>
          <a:custGeom>
            <a:rect b="b" l="l" r="r" t="t"/>
            <a:pathLst>
              <a:path extrusionOk="0" h="10647531" w="12287251">
                <a:moveTo>
                  <a:pt x="0" y="0"/>
                </a:moveTo>
                <a:lnTo>
                  <a:pt x="12287251" y="0"/>
                </a:lnTo>
                <a:lnTo>
                  <a:pt x="12287251" y="10647531"/>
                </a:lnTo>
                <a:lnTo>
                  <a:pt x="0" y="10647531"/>
                </a:lnTo>
                <a:lnTo>
                  <a:pt x="0" y="0"/>
                </a:lnTo>
                <a:close/>
              </a:path>
            </a:pathLst>
          </a:custGeom>
          <a:blipFill rotWithShape="1">
            <a:blip r:embed="rId6">
              <a:alphaModFix/>
            </a:blip>
            <a:stretch>
              <a:fillRect b="0" l="0" r="0" t="0"/>
            </a:stretch>
          </a:blipFill>
          <a:ln>
            <a:noFill/>
          </a:ln>
        </p:spPr>
      </p:sp>
      <p:sp>
        <p:nvSpPr>
          <p:cNvPr id="99" name="Google Shape;99;p14"/>
          <p:cNvSpPr txBox="1"/>
          <p:nvPr/>
        </p:nvSpPr>
        <p:spPr>
          <a:xfrm>
            <a:off x="10981901" y="1712823"/>
            <a:ext cx="5730600" cy="2438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600" u="none" cap="none" strike="noStrike">
                <a:solidFill>
                  <a:srgbClr val="18072B"/>
                </a:solidFill>
                <a:latin typeface="Roboto"/>
                <a:ea typeface="Roboto"/>
                <a:cs typeface="Roboto"/>
                <a:sym typeface="Roboto"/>
              </a:rPr>
              <a:t>What is project management?</a:t>
            </a:r>
            <a:endParaRPr/>
          </a:p>
        </p:txBody>
      </p:sp>
      <p:sp>
        <p:nvSpPr>
          <p:cNvPr id="100" name="Google Shape;100;p14"/>
          <p:cNvSpPr txBox="1"/>
          <p:nvPr/>
        </p:nvSpPr>
        <p:spPr>
          <a:xfrm>
            <a:off x="10981901" y="4508925"/>
            <a:ext cx="5806800" cy="52320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18072B"/>
                </a:solidFill>
                <a:latin typeface="Arial"/>
                <a:ea typeface="Arial"/>
                <a:cs typeface="Arial"/>
                <a:sym typeface="Arial"/>
              </a:rPr>
              <a:t>Project management is the use of specific knowledge, skills, tools and techniques to deliver something of value to people. The development of software for an improved business process, the construction of a building, the relief effort after a natural disaster, the expansion of sales into a new geographic market—these are all examples of projects (PMI).</a:t>
            </a:r>
            <a:endParaRPr/>
          </a:p>
        </p:txBody>
      </p:sp>
      <p:sp>
        <p:nvSpPr>
          <p:cNvPr id="101" name="Google Shape;101;p14"/>
          <p:cNvSpPr/>
          <p:nvPr/>
        </p:nvSpPr>
        <p:spPr>
          <a:xfrm>
            <a:off x="1832719" y="2260028"/>
            <a:ext cx="8237970" cy="6769854"/>
          </a:xfrm>
          <a:custGeom>
            <a:rect b="b" l="l" r="r" t="t"/>
            <a:pathLst>
              <a:path extrusionOk="0" h="6769854" w="8237970">
                <a:moveTo>
                  <a:pt x="0" y="0"/>
                </a:moveTo>
                <a:lnTo>
                  <a:pt x="8237970" y="0"/>
                </a:lnTo>
                <a:lnTo>
                  <a:pt x="8237970" y="6769854"/>
                </a:lnTo>
                <a:lnTo>
                  <a:pt x="0" y="6769854"/>
                </a:lnTo>
                <a:lnTo>
                  <a:pt x="0" y="0"/>
                </a:lnTo>
                <a:close/>
              </a:path>
            </a:pathLst>
          </a:custGeom>
          <a:blipFill rotWithShape="1">
            <a:blip r:embed="rId7">
              <a:alphaModFix/>
            </a:blip>
            <a:stretch>
              <a:fillRect b="0" l="-7464" r="-7465" t="0"/>
            </a:stretch>
          </a:blipFill>
          <a:ln>
            <a:noFill/>
          </a:ln>
        </p:spPr>
      </p:sp>
      <p:sp>
        <p:nvSpPr>
          <p:cNvPr id="102" name="Google Shape;102;p14"/>
          <p:cNvSpPr/>
          <p:nvPr/>
        </p:nvSpPr>
        <p:spPr>
          <a:xfrm rot="-8100000">
            <a:off x="4065520" y="11042565"/>
            <a:ext cx="9512725" cy="224846"/>
          </a:xfrm>
          <a:custGeom>
            <a:rect b="b" l="l" r="r" t="t"/>
            <a:pathLst>
              <a:path extrusionOk="0" h="224846" w="9512725">
                <a:moveTo>
                  <a:pt x="0" y="0"/>
                </a:moveTo>
                <a:lnTo>
                  <a:pt x="9512725" y="0"/>
                </a:lnTo>
                <a:lnTo>
                  <a:pt x="9512725" y="224846"/>
                </a:lnTo>
                <a:lnTo>
                  <a:pt x="0" y="224846"/>
                </a:lnTo>
                <a:lnTo>
                  <a:pt x="0" y="0"/>
                </a:lnTo>
                <a:close/>
              </a:path>
            </a:pathLst>
          </a:custGeom>
          <a:blipFill rotWithShape="1">
            <a:blip r:embed="rId5">
              <a:alphaModFix/>
            </a:blip>
            <a:stretch>
              <a:fillRect b="0" l="0" r="0" t="0"/>
            </a:stretch>
          </a:blipFill>
          <a:ln>
            <a:noFill/>
          </a:ln>
        </p:spPr>
      </p:sp>
      <p:sp>
        <p:nvSpPr>
          <p:cNvPr id="103" name="Google Shape;103;p14"/>
          <p:cNvSpPr/>
          <p:nvPr/>
        </p:nvSpPr>
        <p:spPr>
          <a:xfrm rot="10800000">
            <a:off x="10905701" y="4139058"/>
            <a:ext cx="5883071" cy="139054"/>
          </a:xfrm>
          <a:custGeom>
            <a:rect b="b" l="l" r="r" t="t"/>
            <a:pathLst>
              <a:path extrusionOk="0" h="139054" w="5883071">
                <a:moveTo>
                  <a:pt x="0" y="0"/>
                </a:moveTo>
                <a:lnTo>
                  <a:pt x="5883072" y="0"/>
                </a:lnTo>
                <a:lnTo>
                  <a:pt x="5883072" y="139054"/>
                </a:lnTo>
                <a:lnTo>
                  <a:pt x="0" y="139054"/>
                </a:lnTo>
                <a:lnTo>
                  <a:pt x="0" y="0"/>
                </a:lnTo>
                <a:close/>
              </a:path>
            </a:pathLst>
          </a:custGeom>
          <a:blipFill rotWithShape="1">
            <a:blip r:embed="rId5">
              <a:alphaModFix/>
            </a:blip>
            <a:stretch>
              <a:fillRect b="0" l="0" r="0" t="0"/>
            </a:stretch>
          </a:blipFill>
          <a:ln>
            <a:noFill/>
          </a:ln>
        </p:spPr>
      </p:sp>
      <p:sp>
        <p:nvSpPr>
          <p:cNvPr id="104" name="Google Shape;104;p14"/>
          <p:cNvSpPr/>
          <p:nvPr/>
        </p:nvSpPr>
        <p:spPr>
          <a:xfrm rot="-8100000">
            <a:off x="5314326" y="11400541"/>
            <a:ext cx="9512725" cy="224846"/>
          </a:xfrm>
          <a:custGeom>
            <a:rect b="b" l="l" r="r" t="t"/>
            <a:pathLst>
              <a:path extrusionOk="0" h="224846" w="9512725">
                <a:moveTo>
                  <a:pt x="0" y="0"/>
                </a:moveTo>
                <a:lnTo>
                  <a:pt x="9512725" y="0"/>
                </a:lnTo>
                <a:lnTo>
                  <a:pt x="9512725" y="224847"/>
                </a:lnTo>
                <a:lnTo>
                  <a:pt x="0" y="22484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072B"/>
        </a:solidFill>
      </p:bgPr>
    </p:bg>
    <p:spTree>
      <p:nvGrpSpPr>
        <p:cNvPr id="108" name="Shape 108"/>
        <p:cNvGrpSpPr/>
        <p:nvPr/>
      </p:nvGrpSpPr>
      <p:grpSpPr>
        <a:xfrm>
          <a:off x="0" y="0"/>
          <a:ext cx="0" cy="0"/>
          <a:chOff x="0" y="0"/>
          <a:chExt cx="0" cy="0"/>
        </a:xfrm>
      </p:grpSpPr>
      <p:sp>
        <p:nvSpPr>
          <p:cNvPr id="109" name="Google Shape;109;p15"/>
          <p:cNvSpPr/>
          <p:nvPr/>
        </p:nvSpPr>
        <p:spPr>
          <a:xfrm>
            <a:off x="3879009" y="4554932"/>
            <a:ext cx="2334799" cy="2334799"/>
          </a:xfrm>
          <a:custGeom>
            <a:rect b="b" l="l" r="r" t="t"/>
            <a:pathLst>
              <a:path extrusionOk="0" h="2334799" w="2334799">
                <a:moveTo>
                  <a:pt x="0" y="0"/>
                </a:moveTo>
                <a:lnTo>
                  <a:pt x="2334799" y="0"/>
                </a:lnTo>
                <a:lnTo>
                  <a:pt x="2334799" y="2334799"/>
                </a:lnTo>
                <a:lnTo>
                  <a:pt x="0" y="2334799"/>
                </a:lnTo>
                <a:lnTo>
                  <a:pt x="0" y="0"/>
                </a:lnTo>
                <a:close/>
              </a:path>
            </a:pathLst>
          </a:custGeom>
          <a:blipFill rotWithShape="1">
            <a:blip r:embed="rId3">
              <a:alphaModFix/>
            </a:blip>
            <a:stretch>
              <a:fillRect b="0" l="0" r="0" t="0"/>
            </a:stretch>
          </a:blipFill>
          <a:ln>
            <a:noFill/>
          </a:ln>
        </p:spPr>
      </p:sp>
      <p:grpSp>
        <p:nvGrpSpPr>
          <p:cNvPr id="110" name="Google Shape;110;p15"/>
          <p:cNvGrpSpPr/>
          <p:nvPr/>
        </p:nvGrpSpPr>
        <p:grpSpPr>
          <a:xfrm>
            <a:off x="4018379" y="4704859"/>
            <a:ext cx="2132033" cy="2034945"/>
            <a:chOff x="-16246" y="-2170"/>
            <a:chExt cx="2842710" cy="2713259"/>
          </a:xfrm>
        </p:grpSpPr>
        <p:sp>
          <p:nvSpPr>
            <p:cNvPr id="111" name="Google Shape;111;p15"/>
            <p:cNvSpPr txBox="1"/>
            <p:nvPr/>
          </p:nvSpPr>
          <p:spPr>
            <a:xfrm>
              <a:off x="490697" y="481584"/>
              <a:ext cx="1828800" cy="1867800"/>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3791" u="none" cap="none" strike="noStrike">
                  <a:solidFill>
                    <a:srgbClr val="FFFFFF"/>
                  </a:solidFill>
                  <a:latin typeface="Open Sans"/>
                  <a:ea typeface="Open Sans"/>
                  <a:cs typeface="Open Sans"/>
                  <a:sym typeface="Open Sans"/>
                </a:rPr>
                <a:t>11.4</a:t>
              </a:r>
              <a:r>
                <a:rPr b="1" lang="en-US" sz="3791">
                  <a:solidFill>
                    <a:srgbClr val="FFFFFF"/>
                  </a:solidFill>
                  <a:latin typeface="Open Sans"/>
                  <a:ea typeface="Open Sans"/>
                  <a:cs typeface="Open Sans"/>
                  <a:sym typeface="Open Sans"/>
                </a:rPr>
                <a:t> %</a:t>
              </a:r>
              <a:endParaRPr/>
            </a:p>
          </p:txBody>
        </p:sp>
        <p:grpSp>
          <p:nvGrpSpPr>
            <p:cNvPr id="112" name="Google Shape;112;p15"/>
            <p:cNvGrpSpPr/>
            <p:nvPr/>
          </p:nvGrpSpPr>
          <p:grpSpPr>
            <a:xfrm>
              <a:off x="-16246" y="-2170"/>
              <a:ext cx="2842710" cy="2713259"/>
              <a:chOff x="-15233" y="-2035"/>
              <a:chExt cx="2665449" cy="2544070"/>
            </a:xfrm>
          </p:grpSpPr>
          <p:sp>
            <p:nvSpPr>
              <p:cNvPr id="113" name="Google Shape;113;p15"/>
              <p:cNvSpPr/>
              <p:nvPr/>
            </p:nvSpPr>
            <p:spPr>
              <a:xfrm>
                <a:off x="-15233" y="-2035"/>
                <a:ext cx="2665449" cy="2544070"/>
              </a:xfrm>
              <a:custGeom>
                <a:rect b="b" l="l" r="r" t="t"/>
                <a:pathLst>
                  <a:path extrusionOk="0"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281435"/>
                    </a:lnTo>
                    <a:cubicBezTo>
                      <a:pt x="977762" y="279848"/>
                      <a:pt x="649082" y="468307"/>
                      <a:pt x="471141" y="775452"/>
                    </a:cubicBezTo>
                    <a:cubicBezTo>
                      <a:pt x="293200" y="1082597"/>
                      <a:pt x="293200" y="1461473"/>
                      <a:pt x="471141" y="1768618"/>
                    </a:cubicBezTo>
                    <a:cubicBezTo>
                      <a:pt x="649082" y="2075763"/>
                      <a:pt x="977762" y="2264223"/>
                      <a:pt x="1332725" y="2262635"/>
                    </a:cubicBezTo>
                    <a:cubicBezTo>
                      <a:pt x="1687688" y="2264223"/>
                      <a:pt x="2016368" y="2075763"/>
                      <a:pt x="2194309" y="1768618"/>
                    </a:cubicBezTo>
                    <a:cubicBezTo>
                      <a:pt x="2372250" y="1461473"/>
                      <a:pt x="2372250" y="1082597"/>
                      <a:pt x="2194309" y="775452"/>
                    </a:cubicBezTo>
                    <a:cubicBezTo>
                      <a:pt x="2016368" y="468307"/>
                      <a:pt x="1687688" y="279848"/>
                      <a:pt x="1332725" y="281435"/>
                    </a:cubicBezTo>
                    <a:close/>
                  </a:path>
                </a:pathLst>
              </a:custGeom>
              <a:solidFill>
                <a:srgbClr val="2809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1260922" y="3328"/>
                <a:ext cx="783427" cy="476816"/>
              </a:xfrm>
              <a:custGeom>
                <a:rect b="b" l="l" r="r" t="t"/>
                <a:pathLst>
                  <a:path extrusionOk="0" h="476816" w="783427">
                    <a:moveTo>
                      <a:pt x="166044" y="6409"/>
                    </a:moveTo>
                    <a:cubicBezTo>
                      <a:pt x="363742" y="31033"/>
                      <a:pt x="552875" y="101822"/>
                      <a:pt x="718156" y="213055"/>
                    </a:cubicBezTo>
                    <a:cubicBezTo>
                      <a:pt x="759811" y="240819"/>
                      <a:pt x="783427" y="288748"/>
                      <a:pt x="780061" y="338694"/>
                    </a:cubicBezTo>
                    <a:cubicBezTo>
                      <a:pt x="776696" y="388640"/>
                      <a:pt x="746864" y="432968"/>
                      <a:pt x="701861" y="454892"/>
                    </a:cubicBezTo>
                    <a:cubicBezTo>
                      <a:pt x="656858" y="476817"/>
                      <a:pt x="603564" y="472986"/>
                      <a:pt x="562159" y="444851"/>
                    </a:cubicBezTo>
                    <a:cubicBezTo>
                      <a:pt x="433240" y="358089"/>
                      <a:pt x="285716" y="302874"/>
                      <a:pt x="131512" y="283667"/>
                    </a:cubicBezTo>
                    <a:cubicBezTo>
                      <a:pt x="81809" y="277702"/>
                      <a:pt x="39097" y="245600"/>
                      <a:pt x="19549" y="199515"/>
                    </a:cubicBezTo>
                    <a:cubicBezTo>
                      <a:pt x="0" y="153430"/>
                      <a:pt x="6604" y="100408"/>
                      <a:pt x="36860" y="60527"/>
                    </a:cubicBezTo>
                    <a:cubicBezTo>
                      <a:pt x="67115" y="20645"/>
                      <a:pt x="116397" y="0"/>
                      <a:pt x="166044" y="64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15"/>
          <p:cNvSpPr/>
          <p:nvPr/>
        </p:nvSpPr>
        <p:spPr>
          <a:xfrm>
            <a:off x="7086986" y="4554932"/>
            <a:ext cx="2334799" cy="2334799"/>
          </a:xfrm>
          <a:custGeom>
            <a:rect b="b" l="l" r="r" t="t"/>
            <a:pathLst>
              <a:path extrusionOk="0" h="2334799" w="2334799">
                <a:moveTo>
                  <a:pt x="0" y="0"/>
                </a:moveTo>
                <a:lnTo>
                  <a:pt x="2334799" y="0"/>
                </a:lnTo>
                <a:lnTo>
                  <a:pt x="2334799" y="2334799"/>
                </a:lnTo>
                <a:lnTo>
                  <a:pt x="0" y="2334799"/>
                </a:lnTo>
                <a:lnTo>
                  <a:pt x="0" y="0"/>
                </a:lnTo>
                <a:close/>
              </a:path>
            </a:pathLst>
          </a:custGeom>
          <a:blipFill rotWithShape="1">
            <a:blip r:embed="rId3">
              <a:alphaModFix/>
            </a:blip>
            <a:stretch>
              <a:fillRect b="0" l="0" r="0" t="0"/>
            </a:stretch>
          </a:blipFill>
          <a:ln>
            <a:noFill/>
          </a:ln>
        </p:spPr>
      </p:sp>
      <p:grpSp>
        <p:nvGrpSpPr>
          <p:cNvPr id="116" name="Google Shape;116;p15"/>
          <p:cNvGrpSpPr/>
          <p:nvPr/>
        </p:nvGrpSpPr>
        <p:grpSpPr>
          <a:xfrm>
            <a:off x="7188369" y="4704859"/>
            <a:ext cx="2132033" cy="2034945"/>
            <a:chOff x="-66896" y="-2170"/>
            <a:chExt cx="2842710" cy="2713259"/>
          </a:xfrm>
        </p:grpSpPr>
        <p:sp>
          <p:nvSpPr>
            <p:cNvPr id="117" name="Google Shape;117;p15"/>
            <p:cNvSpPr txBox="1"/>
            <p:nvPr/>
          </p:nvSpPr>
          <p:spPr>
            <a:xfrm>
              <a:off x="698707" y="514312"/>
              <a:ext cx="1311600" cy="1867800"/>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3791" u="none" cap="none" strike="noStrike">
                  <a:solidFill>
                    <a:srgbClr val="FFFFFF"/>
                  </a:solidFill>
                  <a:latin typeface="Open Sans"/>
                  <a:ea typeface="Open Sans"/>
                  <a:cs typeface="Open Sans"/>
                  <a:sym typeface="Open Sans"/>
                </a:rPr>
                <a:t>29%</a:t>
              </a:r>
              <a:endParaRPr/>
            </a:p>
          </p:txBody>
        </p:sp>
        <p:grpSp>
          <p:nvGrpSpPr>
            <p:cNvPr id="118" name="Google Shape;118;p15"/>
            <p:cNvGrpSpPr/>
            <p:nvPr/>
          </p:nvGrpSpPr>
          <p:grpSpPr>
            <a:xfrm>
              <a:off x="-66896" y="-2170"/>
              <a:ext cx="2842710" cy="2713259"/>
              <a:chOff x="-62725" y="-2035"/>
              <a:chExt cx="2665449" cy="2544070"/>
            </a:xfrm>
          </p:grpSpPr>
          <p:sp>
            <p:nvSpPr>
              <p:cNvPr id="119" name="Google Shape;119;p15"/>
              <p:cNvSpPr/>
              <p:nvPr/>
            </p:nvSpPr>
            <p:spPr>
              <a:xfrm>
                <a:off x="-62725" y="-2035"/>
                <a:ext cx="2665449" cy="2544070"/>
              </a:xfrm>
              <a:custGeom>
                <a:rect b="b" l="l" r="r" t="t"/>
                <a:pathLst>
                  <a:path extrusionOk="0"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281435"/>
                    </a:lnTo>
                    <a:cubicBezTo>
                      <a:pt x="977762" y="279848"/>
                      <a:pt x="649082" y="468307"/>
                      <a:pt x="471141" y="775452"/>
                    </a:cubicBezTo>
                    <a:cubicBezTo>
                      <a:pt x="293200" y="1082597"/>
                      <a:pt x="293200" y="1461473"/>
                      <a:pt x="471141" y="1768618"/>
                    </a:cubicBezTo>
                    <a:cubicBezTo>
                      <a:pt x="649082" y="2075763"/>
                      <a:pt x="977762" y="2264223"/>
                      <a:pt x="1332725" y="2262635"/>
                    </a:cubicBezTo>
                    <a:cubicBezTo>
                      <a:pt x="1687688" y="2264223"/>
                      <a:pt x="2016368" y="2075763"/>
                      <a:pt x="2194309" y="1768618"/>
                    </a:cubicBezTo>
                    <a:cubicBezTo>
                      <a:pt x="2372250" y="1461473"/>
                      <a:pt x="2372250" y="1082597"/>
                      <a:pt x="2194309" y="775452"/>
                    </a:cubicBezTo>
                    <a:cubicBezTo>
                      <a:pt x="2016368" y="468307"/>
                      <a:pt x="1687688" y="279848"/>
                      <a:pt x="1332725" y="281435"/>
                    </a:cubicBezTo>
                    <a:close/>
                  </a:path>
                </a:pathLst>
              </a:custGeom>
              <a:solidFill>
                <a:srgbClr val="2809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1260922" y="3328"/>
                <a:ext cx="1311681" cy="1559106"/>
              </a:xfrm>
              <a:custGeom>
                <a:rect b="b" l="l" r="r" t="t"/>
                <a:pathLst>
                  <a:path extrusionOk="0" h="1559106" w="1311681">
                    <a:moveTo>
                      <a:pt x="166044" y="6409"/>
                    </a:moveTo>
                    <a:cubicBezTo>
                      <a:pt x="501052" y="48135"/>
                      <a:pt x="805660" y="221527"/>
                      <a:pt x="1012575" y="488280"/>
                    </a:cubicBezTo>
                    <a:cubicBezTo>
                      <a:pt x="1219490" y="755033"/>
                      <a:pt x="1311681" y="1093193"/>
                      <a:pt x="1268783" y="1428052"/>
                    </a:cubicBezTo>
                    <a:cubicBezTo>
                      <a:pt x="1262644" y="1477733"/>
                      <a:pt x="1230392" y="1520332"/>
                      <a:pt x="1184239" y="1539719"/>
                    </a:cubicBezTo>
                    <a:cubicBezTo>
                      <a:pt x="1138086" y="1559106"/>
                      <a:pt x="1085088" y="1552316"/>
                      <a:pt x="1045312" y="1521922"/>
                    </a:cubicBezTo>
                    <a:cubicBezTo>
                      <a:pt x="1005537" y="1491527"/>
                      <a:pt x="985065" y="1442173"/>
                      <a:pt x="991648" y="1392548"/>
                    </a:cubicBezTo>
                    <a:cubicBezTo>
                      <a:pt x="1025109" y="1131358"/>
                      <a:pt x="953199" y="867594"/>
                      <a:pt x="791806" y="659526"/>
                    </a:cubicBezTo>
                    <a:cubicBezTo>
                      <a:pt x="630412" y="451459"/>
                      <a:pt x="392817" y="316213"/>
                      <a:pt x="131512" y="283667"/>
                    </a:cubicBezTo>
                    <a:cubicBezTo>
                      <a:pt x="81809" y="277702"/>
                      <a:pt x="39097" y="245600"/>
                      <a:pt x="19549" y="199515"/>
                    </a:cubicBezTo>
                    <a:cubicBezTo>
                      <a:pt x="0" y="153430"/>
                      <a:pt x="6604" y="100408"/>
                      <a:pt x="36860" y="60527"/>
                    </a:cubicBezTo>
                    <a:cubicBezTo>
                      <a:pt x="67115" y="20645"/>
                      <a:pt x="116397" y="0"/>
                      <a:pt x="166044" y="64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 name="Google Shape;121;p15"/>
          <p:cNvSpPr/>
          <p:nvPr/>
        </p:nvSpPr>
        <p:spPr>
          <a:xfrm>
            <a:off x="1237103" y="3785033"/>
            <a:ext cx="10877966" cy="257116"/>
          </a:xfrm>
          <a:custGeom>
            <a:rect b="b" l="l" r="r" t="t"/>
            <a:pathLst>
              <a:path extrusionOk="0" h="257116" w="10877966">
                <a:moveTo>
                  <a:pt x="0" y="0"/>
                </a:moveTo>
                <a:lnTo>
                  <a:pt x="10877966" y="0"/>
                </a:lnTo>
                <a:lnTo>
                  <a:pt x="10877966" y="257115"/>
                </a:lnTo>
                <a:lnTo>
                  <a:pt x="0" y="257115"/>
                </a:lnTo>
                <a:lnTo>
                  <a:pt x="0" y="0"/>
                </a:lnTo>
                <a:close/>
              </a:path>
            </a:pathLst>
          </a:custGeom>
          <a:blipFill rotWithShape="1">
            <a:blip r:embed="rId4">
              <a:alphaModFix/>
            </a:blip>
            <a:stretch>
              <a:fillRect b="0" l="0" r="0" t="0"/>
            </a:stretch>
          </a:blipFill>
          <a:ln>
            <a:noFill/>
          </a:ln>
        </p:spPr>
      </p:sp>
      <p:sp>
        <p:nvSpPr>
          <p:cNvPr id="122" name="Google Shape;122;p15"/>
          <p:cNvSpPr/>
          <p:nvPr/>
        </p:nvSpPr>
        <p:spPr>
          <a:xfrm>
            <a:off x="13336575" y="-505450"/>
            <a:ext cx="7885580" cy="11828370"/>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5">
              <a:alphaModFix/>
            </a:blip>
            <a:stretch>
              <a:fillRect b="0" l="-201759"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6">
              <a:alphaModFix/>
            </a:blip>
            <a:stretch>
              <a:fillRect b="0" l="0" r="0" t="0"/>
            </a:stretch>
          </a:blipFill>
          <a:ln>
            <a:noFill/>
          </a:ln>
        </p:spPr>
      </p:sp>
      <p:sp>
        <p:nvSpPr>
          <p:cNvPr id="124" name="Google Shape;124;p15"/>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7">
              <a:alphaModFix/>
            </a:blip>
            <a:stretch>
              <a:fillRect b="0" l="0" r="0" t="0"/>
            </a:stretch>
          </a:blipFill>
          <a:ln>
            <a:noFill/>
          </a:ln>
        </p:spPr>
      </p:sp>
      <p:sp>
        <p:nvSpPr>
          <p:cNvPr id="125" name="Google Shape;125;p15"/>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4">
              <a:alphaModFix/>
            </a:blip>
            <a:stretch>
              <a:fillRect b="0" l="0" r="0" t="0"/>
            </a:stretch>
          </a:blipFill>
          <a:ln>
            <a:noFill/>
          </a:ln>
        </p:spPr>
      </p:sp>
      <p:sp>
        <p:nvSpPr>
          <p:cNvPr id="126" name="Google Shape;126;p15"/>
          <p:cNvSpPr txBox="1"/>
          <p:nvPr/>
        </p:nvSpPr>
        <p:spPr>
          <a:xfrm>
            <a:off x="2328497" y="2181023"/>
            <a:ext cx="8193785" cy="11372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600" u="none" cap="none" strike="noStrike">
                <a:solidFill>
                  <a:srgbClr val="FFFFFF"/>
                </a:solidFill>
                <a:latin typeface="Roboto"/>
                <a:ea typeface="Roboto"/>
                <a:cs typeface="Roboto"/>
                <a:sym typeface="Roboto"/>
              </a:rPr>
              <a:t>The Problem</a:t>
            </a:r>
            <a:endParaRPr/>
          </a:p>
        </p:txBody>
      </p:sp>
      <p:sp>
        <p:nvSpPr>
          <p:cNvPr id="127" name="Google Shape;127;p15"/>
          <p:cNvSpPr txBox="1"/>
          <p:nvPr/>
        </p:nvSpPr>
        <p:spPr>
          <a:xfrm>
            <a:off x="3730560" y="7141945"/>
            <a:ext cx="3357970" cy="8547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600" u="none" cap="none" strike="noStrike">
                <a:solidFill>
                  <a:srgbClr val="FFFFFF"/>
                </a:solidFill>
                <a:latin typeface="Arial"/>
                <a:ea typeface="Arial"/>
                <a:cs typeface="Arial"/>
                <a:sym typeface="Arial"/>
              </a:rPr>
              <a:t>Amount of business investment  wasted due to poor project performance (according to PMI).</a:t>
            </a:r>
            <a:endParaRPr/>
          </a:p>
        </p:txBody>
      </p:sp>
      <p:sp>
        <p:nvSpPr>
          <p:cNvPr id="128" name="Google Shape;128;p15"/>
          <p:cNvSpPr txBox="1"/>
          <p:nvPr/>
        </p:nvSpPr>
        <p:spPr>
          <a:xfrm>
            <a:off x="7086986" y="7003833"/>
            <a:ext cx="3531290" cy="1130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600" u="none" cap="none" strike="noStrike">
                <a:solidFill>
                  <a:srgbClr val="FFFFFF"/>
                </a:solidFill>
                <a:latin typeface="Arial"/>
                <a:ea typeface="Arial"/>
                <a:cs typeface="Arial"/>
                <a:sym typeface="Arial"/>
              </a:rPr>
              <a:t>Amount of project professionals that cited an inadequate vision or goal for their project as a primary cause of failure (PMI).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p:nvPr/>
        </p:nvSpPr>
        <p:spPr>
          <a:xfrm>
            <a:off x="11856093" y="4417215"/>
            <a:ext cx="4491099" cy="1412655"/>
          </a:xfrm>
          <a:custGeom>
            <a:rect b="b" l="l" r="r" t="t"/>
            <a:pathLst>
              <a:path extrusionOk="0" h="1412655" w="4491099">
                <a:moveTo>
                  <a:pt x="0" y="0"/>
                </a:moveTo>
                <a:lnTo>
                  <a:pt x="4491100" y="0"/>
                </a:lnTo>
                <a:lnTo>
                  <a:pt x="4491100" y="1412654"/>
                </a:lnTo>
                <a:lnTo>
                  <a:pt x="0" y="1412654"/>
                </a:lnTo>
                <a:lnTo>
                  <a:pt x="0" y="0"/>
                </a:lnTo>
                <a:close/>
              </a:path>
            </a:pathLst>
          </a:custGeom>
          <a:blipFill rotWithShape="1">
            <a:blip r:embed="rId3">
              <a:alphaModFix/>
            </a:blip>
            <a:stretch>
              <a:fillRect b="0" l="0" r="0" t="0"/>
            </a:stretch>
          </a:blipFill>
          <a:ln>
            <a:noFill/>
          </a:ln>
        </p:spPr>
      </p:sp>
      <p:sp>
        <p:nvSpPr>
          <p:cNvPr id="134" name="Google Shape;134;p16"/>
          <p:cNvSpPr/>
          <p:nvPr/>
        </p:nvSpPr>
        <p:spPr>
          <a:xfrm>
            <a:off x="1724251" y="4417215"/>
            <a:ext cx="4491099" cy="1412655"/>
          </a:xfrm>
          <a:custGeom>
            <a:rect b="b" l="l" r="r" t="t"/>
            <a:pathLst>
              <a:path extrusionOk="0" h="1412655" w="4491099">
                <a:moveTo>
                  <a:pt x="0" y="0"/>
                </a:moveTo>
                <a:lnTo>
                  <a:pt x="4491099" y="0"/>
                </a:lnTo>
                <a:lnTo>
                  <a:pt x="4491099" y="1412654"/>
                </a:lnTo>
                <a:lnTo>
                  <a:pt x="0" y="1412654"/>
                </a:lnTo>
                <a:lnTo>
                  <a:pt x="0" y="0"/>
                </a:lnTo>
                <a:close/>
              </a:path>
            </a:pathLst>
          </a:custGeom>
          <a:blipFill rotWithShape="1">
            <a:blip r:embed="rId3">
              <a:alphaModFix/>
            </a:blip>
            <a:stretch>
              <a:fillRect b="0" l="0" r="0" t="0"/>
            </a:stretch>
          </a:blipFill>
          <a:ln>
            <a:noFill/>
          </a:ln>
        </p:spPr>
      </p:sp>
      <p:sp>
        <p:nvSpPr>
          <p:cNvPr id="135" name="Google Shape;135;p16"/>
          <p:cNvSpPr txBox="1"/>
          <p:nvPr/>
        </p:nvSpPr>
        <p:spPr>
          <a:xfrm>
            <a:off x="1724251" y="4791754"/>
            <a:ext cx="4674564" cy="5969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499" u="none" cap="none" strike="noStrike">
                <a:solidFill>
                  <a:srgbClr val="FFFFFF"/>
                </a:solidFill>
                <a:latin typeface="Roboto"/>
                <a:ea typeface="Roboto"/>
                <a:cs typeface="Roboto"/>
                <a:sym typeface="Roboto"/>
              </a:rPr>
              <a:t>AGILE</a:t>
            </a:r>
            <a:endParaRPr/>
          </a:p>
        </p:txBody>
      </p:sp>
      <p:sp>
        <p:nvSpPr>
          <p:cNvPr id="136" name="Google Shape;136;p16"/>
          <p:cNvSpPr/>
          <p:nvPr/>
        </p:nvSpPr>
        <p:spPr>
          <a:xfrm>
            <a:off x="6790172" y="4417215"/>
            <a:ext cx="4491099" cy="1412655"/>
          </a:xfrm>
          <a:custGeom>
            <a:rect b="b" l="l" r="r" t="t"/>
            <a:pathLst>
              <a:path extrusionOk="0" h="1412655" w="4491099">
                <a:moveTo>
                  <a:pt x="0" y="0"/>
                </a:moveTo>
                <a:lnTo>
                  <a:pt x="4491099" y="0"/>
                </a:lnTo>
                <a:lnTo>
                  <a:pt x="4491099" y="1412654"/>
                </a:lnTo>
                <a:lnTo>
                  <a:pt x="0" y="1412654"/>
                </a:lnTo>
                <a:lnTo>
                  <a:pt x="0" y="0"/>
                </a:lnTo>
                <a:close/>
              </a:path>
            </a:pathLst>
          </a:custGeom>
          <a:blipFill rotWithShape="1">
            <a:blip r:embed="rId3">
              <a:alphaModFix/>
            </a:blip>
            <a:stretch>
              <a:fillRect b="0" l="0" r="0" t="0"/>
            </a:stretch>
          </a:blipFill>
          <a:ln>
            <a:noFill/>
          </a:ln>
        </p:spPr>
      </p:sp>
      <p:sp>
        <p:nvSpPr>
          <p:cNvPr id="137" name="Google Shape;137;p16"/>
          <p:cNvSpPr txBox="1"/>
          <p:nvPr/>
        </p:nvSpPr>
        <p:spPr>
          <a:xfrm>
            <a:off x="6604455" y="4791754"/>
            <a:ext cx="4807456" cy="5969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499" u="none" cap="none" strike="noStrike">
                <a:solidFill>
                  <a:srgbClr val="FFFFFF"/>
                </a:solidFill>
                <a:latin typeface="Roboto"/>
                <a:ea typeface="Roboto"/>
                <a:cs typeface="Roboto"/>
                <a:sym typeface="Roboto"/>
              </a:rPr>
              <a:t>SCRUM</a:t>
            </a:r>
            <a:endParaRPr/>
          </a:p>
        </p:txBody>
      </p:sp>
      <p:sp>
        <p:nvSpPr>
          <p:cNvPr id="138" name="Google Shape;138;p16"/>
          <p:cNvSpPr txBox="1"/>
          <p:nvPr/>
        </p:nvSpPr>
        <p:spPr>
          <a:xfrm>
            <a:off x="11856093" y="4791754"/>
            <a:ext cx="4557297" cy="5969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499" u="none" cap="none" strike="noStrike">
                <a:solidFill>
                  <a:srgbClr val="FFFFFF"/>
                </a:solidFill>
                <a:latin typeface="Roboto"/>
                <a:ea typeface="Roboto"/>
                <a:cs typeface="Roboto"/>
                <a:sym typeface="Roboto"/>
              </a:rPr>
              <a:t>KANBAN</a:t>
            </a:r>
            <a:endParaRPr/>
          </a:p>
        </p:txBody>
      </p:sp>
      <p:sp>
        <p:nvSpPr>
          <p:cNvPr id="139" name="Google Shape;139;p16"/>
          <p:cNvSpPr txBox="1"/>
          <p:nvPr/>
        </p:nvSpPr>
        <p:spPr>
          <a:xfrm>
            <a:off x="2665379" y="2559555"/>
            <a:ext cx="12740685" cy="11372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600" u="none" cap="none" strike="noStrike">
                <a:solidFill>
                  <a:srgbClr val="18072B"/>
                </a:solidFill>
                <a:latin typeface="Roboto"/>
                <a:ea typeface="Roboto"/>
                <a:cs typeface="Roboto"/>
                <a:sym typeface="Roboto"/>
              </a:rPr>
              <a:t>Solutions</a:t>
            </a:r>
            <a:endParaRPr/>
          </a:p>
        </p:txBody>
      </p:sp>
      <p:sp>
        <p:nvSpPr>
          <p:cNvPr id="140" name="Google Shape;140;p16"/>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4">
              <a:alphaModFix/>
            </a:blip>
            <a:stretch>
              <a:fillRect b="0" l="0" r="0" t="0"/>
            </a:stretch>
          </a:blipFill>
          <a:ln>
            <a:noFill/>
          </a:ln>
        </p:spPr>
      </p:sp>
      <p:sp>
        <p:nvSpPr>
          <p:cNvPr id="141" name="Google Shape;141;p16"/>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5">
              <a:alphaModFix/>
            </a:blip>
            <a:stretch>
              <a:fillRect b="0" l="0" r="0" t="0"/>
            </a:stretch>
          </a:blipFill>
          <a:ln>
            <a:noFill/>
          </a:ln>
        </p:spPr>
      </p:sp>
      <p:sp>
        <p:nvSpPr>
          <p:cNvPr id="142" name="Google Shape;142;p16"/>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6">
              <a:alphaModFix/>
            </a:blip>
            <a:stretch>
              <a:fillRect b="0" l="0" r="0" t="0"/>
            </a:stretch>
          </a:blipFill>
          <a:ln>
            <a:noFill/>
          </a:ln>
        </p:spPr>
      </p:sp>
      <p:sp>
        <p:nvSpPr>
          <p:cNvPr id="143" name="Google Shape;143;p16"/>
          <p:cNvSpPr/>
          <p:nvPr/>
        </p:nvSpPr>
        <p:spPr>
          <a:xfrm>
            <a:off x="3885999" y="7526589"/>
            <a:ext cx="4491099" cy="1412655"/>
          </a:xfrm>
          <a:custGeom>
            <a:rect b="b" l="l" r="r" t="t"/>
            <a:pathLst>
              <a:path extrusionOk="0" h="1412655" w="4491099">
                <a:moveTo>
                  <a:pt x="0" y="0"/>
                </a:moveTo>
                <a:lnTo>
                  <a:pt x="4491099" y="0"/>
                </a:lnTo>
                <a:lnTo>
                  <a:pt x="4491099" y="1412655"/>
                </a:lnTo>
                <a:lnTo>
                  <a:pt x="0" y="1412655"/>
                </a:lnTo>
                <a:lnTo>
                  <a:pt x="0" y="0"/>
                </a:lnTo>
                <a:close/>
              </a:path>
            </a:pathLst>
          </a:custGeom>
          <a:blipFill rotWithShape="1">
            <a:blip r:embed="rId3">
              <a:alphaModFix/>
            </a:blip>
            <a:stretch>
              <a:fillRect b="0" l="0" r="0" t="0"/>
            </a:stretch>
          </a:blipFill>
          <a:ln>
            <a:noFill/>
          </a:ln>
        </p:spPr>
      </p:sp>
      <p:sp>
        <p:nvSpPr>
          <p:cNvPr id="144" name="Google Shape;144;p16"/>
          <p:cNvSpPr txBox="1"/>
          <p:nvPr/>
        </p:nvSpPr>
        <p:spPr>
          <a:xfrm>
            <a:off x="3702535" y="7901129"/>
            <a:ext cx="4674564" cy="5969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499" u="none" cap="none" strike="noStrike">
                <a:solidFill>
                  <a:srgbClr val="FFFFFF"/>
                </a:solidFill>
                <a:latin typeface="Roboto"/>
                <a:ea typeface="Roboto"/>
                <a:cs typeface="Roboto"/>
                <a:sym typeface="Roboto"/>
              </a:rPr>
              <a:t>SCRUMBAN</a:t>
            </a:r>
            <a:endParaRPr/>
          </a:p>
        </p:txBody>
      </p:sp>
      <p:sp>
        <p:nvSpPr>
          <p:cNvPr id="145" name="Google Shape;145;p16"/>
          <p:cNvSpPr/>
          <p:nvPr/>
        </p:nvSpPr>
        <p:spPr>
          <a:xfrm>
            <a:off x="9794002" y="7526589"/>
            <a:ext cx="4491099" cy="1412655"/>
          </a:xfrm>
          <a:custGeom>
            <a:rect b="b" l="l" r="r" t="t"/>
            <a:pathLst>
              <a:path extrusionOk="0" h="1412655" w="4491099">
                <a:moveTo>
                  <a:pt x="0" y="0"/>
                </a:moveTo>
                <a:lnTo>
                  <a:pt x="4491099" y="0"/>
                </a:lnTo>
                <a:lnTo>
                  <a:pt x="4491099" y="1412655"/>
                </a:lnTo>
                <a:lnTo>
                  <a:pt x="0" y="1412655"/>
                </a:lnTo>
                <a:lnTo>
                  <a:pt x="0" y="0"/>
                </a:lnTo>
                <a:close/>
              </a:path>
            </a:pathLst>
          </a:custGeom>
          <a:blipFill rotWithShape="1">
            <a:blip r:embed="rId3">
              <a:alphaModFix/>
            </a:blip>
            <a:stretch>
              <a:fillRect b="0" l="0" r="0" t="0"/>
            </a:stretch>
          </a:blipFill>
          <a:ln>
            <a:noFill/>
          </a:ln>
        </p:spPr>
      </p:sp>
      <p:sp>
        <p:nvSpPr>
          <p:cNvPr id="146" name="Google Shape;146;p16"/>
          <p:cNvSpPr txBox="1"/>
          <p:nvPr/>
        </p:nvSpPr>
        <p:spPr>
          <a:xfrm>
            <a:off x="9635823" y="7901129"/>
            <a:ext cx="4807456" cy="5969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499" u="none" cap="none" strike="noStrike">
                <a:solidFill>
                  <a:srgbClr val="FFFFFF"/>
                </a:solidFill>
                <a:latin typeface="Roboto"/>
                <a:ea typeface="Roboto"/>
                <a:cs typeface="Roboto"/>
                <a:sym typeface="Roboto"/>
              </a:rPr>
              <a:t>CRYSTAL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p:nvPr/>
        </p:nvSpPr>
        <p:spPr>
          <a:xfrm rot="-924613">
            <a:off x="-3923104" y="3843214"/>
            <a:ext cx="9735137" cy="8435994"/>
          </a:xfrm>
          <a:custGeom>
            <a:rect b="b" l="l" r="r" t="t"/>
            <a:pathLst>
              <a:path extrusionOk="0" h="8435994" w="9735137">
                <a:moveTo>
                  <a:pt x="0" y="0"/>
                </a:moveTo>
                <a:lnTo>
                  <a:pt x="9735136" y="0"/>
                </a:lnTo>
                <a:lnTo>
                  <a:pt x="9735136" y="8435994"/>
                </a:lnTo>
                <a:lnTo>
                  <a:pt x="0" y="8435994"/>
                </a:lnTo>
                <a:lnTo>
                  <a:pt x="0" y="0"/>
                </a:lnTo>
                <a:close/>
              </a:path>
            </a:pathLst>
          </a:custGeom>
          <a:blipFill rotWithShape="1">
            <a:blip r:embed="rId3">
              <a:alphaModFix/>
            </a:blip>
            <a:stretch>
              <a:fillRect b="0" l="0" r="0" t="0"/>
            </a:stretch>
          </a:blipFill>
          <a:ln>
            <a:noFill/>
          </a:ln>
        </p:spPr>
      </p:sp>
      <p:sp>
        <p:nvSpPr>
          <p:cNvPr id="152" name="Google Shape;152;p17"/>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4">
              <a:alphaModFix/>
            </a:blip>
            <a:stretch>
              <a:fillRect b="0" l="0" r="0" t="0"/>
            </a:stretch>
          </a:blipFill>
          <a:ln>
            <a:noFill/>
          </a:ln>
        </p:spPr>
      </p:sp>
      <p:sp>
        <p:nvSpPr>
          <p:cNvPr id="153" name="Google Shape;153;p17"/>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5">
              <a:alphaModFix/>
            </a:blip>
            <a:stretch>
              <a:fillRect b="0" l="0" r="0" t="0"/>
            </a:stretch>
          </a:blipFill>
          <a:ln>
            <a:noFill/>
          </a:ln>
        </p:spPr>
      </p:sp>
      <p:sp>
        <p:nvSpPr>
          <p:cNvPr id="154" name="Google Shape;154;p17"/>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6">
              <a:alphaModFix/>
            </a:blip>
            <a:stretch>
              <a:fillRect b="0" l="0" r="0" t="0"/>
            </a:stretch>
          </a:blipFill>
          <a:ln>
            <a:noFill/>
          </a:ln>
        </p:spPr>
      </p:sp>
      <p:sp>
        <p:nvSpPr>
          <p:cNvPr id="155" name="Google Shape;155;p17"/>
          <p:cNvSpPr/>
          <p:nvPr/>
        </p:nvSpPr>
        <p:spPr>
          <a:xfrm>
            <a:off x="10602187" y="1692349"/>
            <a:ext cx="6383012" cy="7565951"/>
          </a:xfrm>
          <a:custGeom>
            <a:rect b="b" l="l" r="r" t="t"/>
            <a:pathLst>
              <a:path extrusionOk="0" h="7565951" w="6383012">
                <a:moveTo>
                  <a:pt x="0" y="0"/>
                </a:moveTo>
                <a:lnTo>
                  <a:pt x="6383011" y="0"/>
                </a:lnTo>
                <a:lnTo>
                  <a:pt x="6383011" y="7565951"/>
                </a:lnTo>
                <a:lnTo>
                  <a:pt x="0" y="7565951"/>
                </a:lnTo>
                <a:lnTo>
                  <a:pt x="0" y="0"/>
                </a:lnTo>
                <a:close/>
              </a:path>
            </a:pathLst>
          </a:custGeom>
          <a:blipFill rotWithShape="1">
            <a:blip r:embed="rId7">
              <a:alphaModFix/>
            </a:blip>
            <a:stretch>
              <a:fillRect b="-10956" l="-73555" r="-33823" t="-5677"/>
            </a:stretch>
          </a:blipFill>
          <a:ln>
            <a:noFill/>
          </a:ln>
        </p:spPr>
      </p:sp>
      <p:sp>
        <p:nvSpPr>
          <p:cNvPr id="156" name="Google Shape;156;p17"/>
          <p:cNvSpPr/>
          <p:nvPr/>
        </p:nvSpPr>
        <p:spPr>
          <a:xfrm rot="-5400000">
            <a:off x="3580037" y="11563035"/>
            <a:ext cx="14044299" cy="331956"/>
          </a:xfrm>
          <a:custGeom>
            <a:rect b="b" l="l" r="r" t="t"/>
            <a:pathLst>
              <a:path extrusionOk="0" h="331956" w="14044299">
                <a:moveTo>
                  <a:pt x="0" y="0"/>
                </a:moveTo>
                <a:lnTo>
                  <a:pt x="14044299" y="0"/>
                </a:lnTo>
                <a:lnTo>
                  <a:pt x="14044299" y="331956"/>
                </a:lnTo>
                <a:lnTo>
                  <a:pt x="0" y="331956"/>
                </a:lnTo>
                <a:lnTo>
                  <a:pt x="0" y="0"/>
                </a:lnTo>
                <a:close/>
              </a:path>
            </a:pathLst>
          </a:custGeom>
          <a:blipFill rotWithShape="1">
            <a:blip r:embed="rId6">
              <a:alphaModFix/>
            </a:blip>
            <a:stretch>
              <a:fillRect b="0" l="0" r="0" t="0"/>
            </a:stretch>
          </a:blipFill>
          <a:ln>
            <a:noFill/>
          </a:ln>
        </p:spPr>
      </p:sp>
      <p:sp>
        <p:nvSpPr>
          <p:cNvPr id="157" name="Google Shape;157;p17"/>
          <p:cNvSpPr/>
          <p:nvPr/>
        </p:nvSpPr>
        <p:spPr>
          <a:xfrm rot="10800000">
            <a:off x="13079793" y="1524656"/>
            <a:ext cx="14189483" cy="335388"/>
          </a:xfrm>
          <a:custGeom>
            <a:rect b="b" l="l" r="r" t="t"/>
            <a:pathLst>
              <a:path extrusionOk="0" h="335388" w="14189483">
                <a:moveTo>
                  <a:pt x="0" y="0"/>
                </a:moveTo>
                <a:lnTo>
                  <a:pt x="14189483" y="0"/>
                </a:lnTo>
                <a:lnTo>
                  <a:pt x="14189483" y="335387"/>
                </a:lnTo>
                <a:lnTo>
                  <a:pt x="0" y="335387"/>
                </a:lnTo>
                <a:lnTo>
                  <a:pt x="0" y="0"/>
                </a:lnTo>
                <a:close/>
              </a:path>
            </a:pathLst>
          </a:custGeom>
          <a:blipFill rotWithShape="1">
            <a:blip r:embed="rId6">
              <a:alphaModFix/>
            </a:blip>
            <a:stretch>
              <a:fillRect b="0" l="0" r="0" t="0"/>
            </a:stretch>
          </a:blipFill>
          <a:ln>
            <a:noFill/>
          </a:ln>
        </p:spPr>
      </p:sp>
      <p:grpSp>
        <p:nvGrpSpPr>
          <p:cNvPr id="158" name="Google Shape;158;p17"/>
          <p:cNvGrpSpPr/>
          <p:nvPr/>
        </p:nvGrpSpPr>
        <p:grpSpPr>
          <a:xfrm>
            <a:off x="1535766" y="2149401"/>
            <a:ext cx="7428611" cy="7108899"/>
            <a:chOff x="0" y="-19050"/>
            <a:chExt cx="1956507" cy="1872303"/>
          </a:xfrm>
        </p:grpSpPr>
        <p:sp>
          <p:nvSpPr>
            <p:cNvPr id="159" name="Google Shape;159;p17"/>
            <p:cNvSpPr/>
            <p:nvPr/>
          </p:nvSpPr>
          <p:spPr>
            <a:xfrm>
              <a:off x="0" y="0"/>
              <a:ext cx="1956507" cy="1853253"/>
            </a:xfrm>
            <a:custGeom>
              <a:rect b="b" l="l" r="r" t="t"/>
              <a:pathLst>
                <a:path extrusionOk="0" h="1853253" w="1956507">
                  <a:moveTo>
                    <a:pt x="0" y="0"/>
                  </a:moveTo>
                  <a:lnTo>
                    <a:pt x="1956507" y="0"/>
                  </a:lnTo>
                  <a:lnTo>
                    <a:pt x="1956507" y="1853253"/>
                  </a:lnTo>
                  <a:lnTo>
                    <a:pt x="0" y="1853253"/>
                  </a:lnTo>
                  <a:close/>
                </a:path>
              </a:pathLst>
            </a:custGeom>
            <a:solidFill>
              <a:srgbClr val="28094B"/>
            </a:solidFill>
            <a:ln>
              <a:noFill/>
            </a:ln>
          </p:spPr>
        </p:sp>
        <p:sp>
          <p:nvSpPr>
            <p:cNvPr id="160" name="Google Shape;160;p17"/>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03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17"/>
          <p:cNvSpPr txBox="1"/>
          <p:nvPr/>
        </p:nvSpPr>
        <p:spPr>
          <a:xfrm>
            <a:off x="2158011" y="2653784"/>
            <a:ext cx="6140253" cy="1045083"/>
          </a:xfrm>
          <a:prstGeom prst="rect">
            <a:avLst/>
          </a:prstGeom>
          <a:noFill/>
          <a:ln>
            <a:noFill/>
          </a:ln>
        </p:spPr>
        <p:txBody>
          <a:bodyPr anchorCtr="0" anchor="t" bIns="0" lIns="0" spcFirstLastPara="1" rIns="0" wrap="square" tIns="0">
            <a:spAutoFit/>
          </a:bodyPr>
          <a:lstStyle/>
          <a:p>
            <a:pPr indent="0" lvl="0" marL="0" marR="0" rtl="0" algn="l">
              <a:lnSpc>
                <a:spcPct val="126000"/>
              </a:lnSpc>
              <a:spcBef>
                <a:spcPts val="0"/>
              </a:spcBef>
              <a:spcAft>
                <a:spcPts val="0"/>
              </a:spcAft>
              <a:buNone/>
            </a:pPr>
            <a:r>
              <a:rPr b="1" i="0" lang="en-US" sz="6600" u="none" cap="none" strike="noStrike">
                <a:solidFill>
                  <a:srgbClr val="FFFFFF"/>
                </a:solidFill>
                <a:latin typeface="Roboto"/>
                <a:ea typeface="Roboto"/>
                <a:cs typeface="Roboto"/>
                <a:sym typeface="Roboto"/>
              </a:rPr>
              <a:t>Agile Method</a:t>
            </a:r>
            <a:endParaRPr/>
          </a:p>
        </p:txBody>
      </p:sp>
      <p:sp>
        <p:nvSpPr>
          <p:cNvPr id="162" name="Google Shape;162;p17"/>
          <p:cNvSpPr txBox="1"/>
          <p:nvPr/>
        </p:nvSpPr>
        <p:spPr>
          <a:xfrm>
            <a:off x="2136077" y="5057775"/>
            <a:ext cx="6184121" cy="1201420"/>
          </a:xfrm>
          <a:prstGeom prst="rect">
            <a:avLst/>
          </a:prstGeom>
          <a:noFill/>
          <a:ln>
            <a:noFill/>
          </a:ln>
        </p:spPr>
        <p:txBody>
          <a:bodyPr anchorCtr="0" anchor="t" bIns="0" lIns="0" spcFirstLastPara="1" rIns="0" wrap="square" tIns="0">
            <a:spAutoFit/>
          </a:bodyPr>
          <a:lstStyle/>
          <a:p>
            <a:pPr indent="0" lvl="0" marL="0" marR="0" rtl="0" algn="just">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Breaking down work into teams</a:t>
            </a:r>
            <a:endParaRPr/>
          </a:p>
          <a:p>
            <a:pPr indent="0" lvl="0" marL="0" marR="0" rtl="0" algn="just">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Teams have concrete goals</a:t>
            </a:r>
            <a:endParaRPr/>
          </a:p>
          <a:p>
            <a:pPr indent="0" lvl="0" marL="0" marR="0" rtl="0" algn="just">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iIteration, collaboration, and continuous testing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072B"/>
        </a:solidFill>
      </p:bgPr>
    </p:bg>
    <p:spTree>
      <p:nvGrpSpPr>
        <p:cNvPr id="166" name="Shape 166"/>
        <p:cNvGrpSpPr/>
        <p:nvPr/>
      </p:nvGrpSpPr>
      <p:grpSpPr>
        <a:xfrm>
          <a:off x="0" y="0"/>
          <a:ext cx="0" cy="0"/>
          <a:chOff x="0" y="0"/>
          <a:chExt cx="0" cy="0"/>
        </a:xfrm>
      </p:grpSpPr>
      <p:sp>
        <p:nvSpPr>
          <p:cNvPr id="167" name="Google Shape;167;p18"/>
          <p:cNvSpPr txBox="1"/>
          <p:nvPr/>
        </p:nvSpPr>
        <p:spPr>
          <a:xfrm>
            <a:off x="1028700" y="1751426"/>
            <a:ext cx="16230600" cy="10096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600" u="none" cap="none" strike="noStrike">
                <a:solidFill>
                  <a:srgbClr val="FFFFFF"/>
                </a:solidFill>
                <a:latin typeface="Roboto"/>
                <a:ea typeface="Roboto"/>
                <a:cs typeface="Roboto"/>
                <a:sym typeface="Roboto"/>
              </a:rPr>
              <a:t>Scrum</a:t>
            </a:r>
            <a:endParaRPr/>
          </a:p>
        </p:txBody>
      </p:sp>
      <p:sp>
        <p:nvSpPr>
          <p:cNvPr id="168" name="Google Shape;168;p18"/>
          <p:cNvSpPr/>
          <p:nvPr/>
        </p:nvSpPr>
        <p:spPr>
          <a:xfrm>
            <a:off x="-592217" y="8293384"/>
            <a:ext cx="19837040" cy="9461966"/>
          </a:xfrm>
          <a:custGeom>
            <a:rect b="b" l="l" r="r" t="t"/>
            <a:pathLst>
              <a:path extrusionOk="0" h="9461966" w="19837040">
                <a:moveTo>
                  <a:pt x="0" y="0"/>
                </a:moveTo>
                <a:lnTo>
                  <a:pt x="19837039" y="0"/>
                </a:lnTo>
                <a:lnTo>
                  <a:pt x="19837039" y="9461966"/>
                </a:lnTo>
                <a:lnTo>
                  <a:pt x="0" y="9461966"/>
                </a:lnTo>
                <a:lnTo>
                  <a:pt x="0" y="0"/>
                </a:lnTo>
                <a:close/>
              </a:path>
            </a:pathLst>
          </a:custGeom>
          <a:blipFill rotWithShape="1">
            <a:blip r:embed="rId3">
              <a:alphaModFix/>
            </a:blip>
            <a:stretch>
              <a:fillRect b="0" l="-27501" r="-24137" t="0"/>
            </a:stretch>
          </a:blipFill>
          <a:ln>
            <a:noFill/>
          </a:ln>
        </p:spPr>
      </p:sp>
      <p:grpSp>
        <p:nvGrpSpPr>
          <p:cNvPr id="169" name="Google Shape;169;p18"/>
          <p:cNvGrpSpPr/>
          <p:nvPr/>
        </p:nvGrpSpPr>
        <p:grpSpPr>
          <a:xfrm>
            <a:off x="1389122" y="3083047"/>
            <a:ext cx="4784495" cy="6055912"/>
            <a:chOff x="0" y="-57150"/>
            <a:chExt cx="1390252" cy="1759694"/>
          </a:xfrm>
        </p:grpSpPr>
        <p:sp>
          <p:nvSpPr>
            <p:cNvPr id="170" name="Google Shape;170;p18"/>
            <p:cNvSpPr/>
            <p:nvPr/>
          </p:nvSpPr>
          <p:spPr>
            <a:xfrm>
              <a:off x="0" y="0"/>
              <a:ext cx="1390252" cy="1702544"/>
            </a:xfrm>
            <a:custGeom>
              <a:rect b="b" l="l" r="r" t="t"/>
              <a:pathLst>
                <a:path extrusionOk="0" h="1702544" w="1390252">
                  <a:moveTo>
                    <a:pt x="82524" y="0"/>
                  </a:moveTo>
                  <a:lnTo>
                    <a:pt x="1307728" y="0"/>
                  </a:lnTo>
                  <a:cubicBezTo>
                    <a:pt x="1353305" y="0"/>
                    <a:pt x="1390252" y="36947"/>
                    <a:pt x="1390252" y="82524"/>
                  </a:cubicBezTo>
                  <a:lnTo>
                    <a:pt x="1390252" y="1620020"/>
                  </a:lnTo>
                  <a:cubicBezTo>
                    <a:pt x="1390252" y="1665596"/>
                    <a:pt x="1353305" y="1702544"/>
                    <a:pt x="1307728" y="1702544"/>
                  </a:cubicBezTo>
                  <a:lnTo>
                    <a:pt x="82524" y="1702544"/>
                  </a:lnTo>
                  <a:cubicBezTo>
                    <a:pt x="36947" y="1702544"/>
                    <a:pt x="0" y="1665596"/>
                    <a:pt x="0" y="1620020"/>
                  </a:cubicBezTo>
                  <a:lnTo>
                    <a:pt x="0" y="82524"/>
                  </a:lnTo>
                  <a:cubicBezTo>
                    <a:pt x="0" y="36947"/>
                    <a:pt x="36947" y="0"/>
                    <a:pt x="8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2" name="Google Shape;172;p18"/>
          <p:cNvSpPr txBox="1"/>
          <p:nvPr/>
        </p:nvSpPr>
        <p:spPr>
          <a:xfrm>
            <a:off x="1557470" y="3518725"/>
            <a:ext cx="4460858" cy="5295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3300" u="none" cap="none" strike="noStrike">
                <a:solidFill>
                  <a:srgbClr val="18072B"/>
                </a:solidFill>
                <a:latin typeface="Arial"/>
                <a:ea typeface="Arial"/>
                <a:cs typeface="Arial"/>
                <a:sym typeface="Arial"/>
              </a:rPr>
              <a:t>Observation</a:t>
            </a:r>
            <a:endParaRPr/>
          </a:p>
        </p:txBody>
      </p:sp>
      <p:sp>
        <p:nvSpPr>
          <p:cNvPr id="173" name="Google Shape;173;p18"/>
          <p:cNvSpPr txBox="1"/>
          <p:nvPr/>
        </p:nvSpPr>
        <p:spPr>
          <a:xfrm>
            <a:off x="2072934" y="4748814"/>
            <a:ext cx="3726319" cy="1982470"/>
          </a:xfrm>
          <a:prstGeom prst="rect">
            <a:avLst/>
          </a:prstGeom>
          <a:noFill/>
          <a:ln>
            <a:noFill/>
          </a:ln>
        </p:spPr>
        <p:txBody>
          <a:bodyPr anchorCtr="0" anchor="t" bIns="0" lIns="0" spcFirstLastPara="1" rIns="0" wrap="square" tIns="0">
            <a:spAutoFit/>
          </a:bodyPr>
          <a:lstStyle/>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Transparency</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through Artifacts</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Daily Stand-ups</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Sprint Reviews</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Metrics &amp; Reporting</a:t>
            </a:r>
            <a:endParaRPr/>
          </a:p>
        </p:txBody>
      </p:sp>
      <p:sp>
        <p:nvSpPr>
          <p:cNvPr id="174" name="Google Shape;174;p18"/>
          <p:cNvSpPr/>
          <p:nvPr/>
        </p:nvSpPr>
        <p:spPr>
          <a:xfrm>
            <a:off x="1765858" y="4237515"/>
            <a:ext cx="4033394" cy="95335"/>
          </a:xfrm>
          <a:custGeom>
            <a:rect b="b" l="l" r="r" t="t"/>
            <a:pathLst>
              <a:path extrusionOk="0" h="95335" w="4033394">
                <a:moveTo>
                  <a:pt x="0" y="0"/>
                </a:moveTo>
                <a:lnTo>
                  <a:pt x="4033395" y="0"/>
                </a:lnTo>
                <a:lnTo>
                  <a:pt x="4033395" y="95334"/>
                </a:lnTo>
                <a:lnTo>
                  <a:pt x="0" y="95334"/>
                </a:lnTo>
                <a:lnTo>
                  <a:pt x="0" y="0"/>
                </a:lnTo>
                <a:close/>
              </a:path>
            </a:pathLst>
          </a:custGeom>
          <a:blipFill rotWithShape="1">
            <a:blip r:embed="rId4">
              <a:alphaModFix/>
            </a:blip>
            <a:stretch>
              <a:fillRect b="0" l="0" r="0" t="0"/>
            </a:stretch>
          </a:blipFill>
          <a:ln>
            <a:noFill/>
          </a:ln>
        </p:spPr>
      </p:sp>
      <p:sp>
        <p:nvSpPr>
          <p:cNvPr id="175" name="Google Shape;175;p18"/>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5">
              <a:alphaModFix/>
            </a:blip>
            <a:stretch>
              <a:fillRect b="0" l="0" r="0" t="0"/>
            </a:stretch>
          </a:blipFill>
          <a:ln>
            <a:noFill/>
          </a:ln>
        </p:spPr>
      </p:sp>
      <p:sp>
        <p:nvSpPr>
          <p:cNvPr id="176" name="Google Shape;176;p18"/>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6">
              <a:alphaModFix/>
            </a:blip>
            <a:stretch>
              <a:fillRect b="0" l="0" r="0" t="0"/>
            </a:stretch>
          </a:blipFill>
          <a:ln>
            <a:noFill/>
          </a:ln>
        </p:spPr>
      </p:sp>
      <p:sp>
        <p:nvSpPr>
          <p:cNvPr id="177" name="Google Shape;177;p18"/>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4">
              <a:alphaModFix/>
            </a:blip>
            <a:stretch>
              <a:fillRect b="0" l="0" r="0" t="0"/>
            </a:stretch>
          </a:blipFill>
          <a:ln>
            <a:noFill/>
          </a:ln>
        </p:spPr>
      </p:sp>
      <p:grpSp>
        <p:nvGrpSpPr>
          <p:cNvPr id="178" name="Google Shape;178;p18"/>
          <p:cNvGrpSpPr/>
          <p:nvPr/>
        </p:nvGrpSpPr>
        <p:grpSpPr>
          <a:xfrm>
            <a:off x="6751753" y="3083047"/>
            <a:ext cx="4784495" cy="6055912"/>
            <a:chOff x="0" y="-57150"/>
            <a:chExt cx="1390252" cy="1759694"/>
          </a:xfrm>
        </p:grpSpPr>
        <p:sp>
          <p:nvSpPr>
            <p:cNvPr id="179" name="Google Shape;179;p18"/>
            <p:cNvSpPr/>
            <p:nvPr/>
          </p:nvSpPr>
          <p:spPr>
            <a:xfrm>
              <a:off x="0" y="0"/>
              <a:ext cx="1390252" cy="1702544"/>
            </a:xfrm>
            <a:custGeom>
              <a:rect b="b" l="l" r="r" t="t"/>
              <a:pathLst>
                <a:path extrusionOk="0" h="1702544" w="1390252">
                  <a:moveTo>
                    <a:pt x="82524" y="0"/>
                  </a:moveTo>
                  <a:lnTo>
                    <a:pt x="1307728" y="0"/>
                  </a:lnTo>
                  <a:cubicBezTo>
                    <a:pt x="1353305" y="0"/>
                    <a:pt x="1390252" y="36947"/>
                    <a:pt x="1390252" y="82524"/>
                  </a:cubicBezTo>
                  <a:lnTo>
                    <a:pt x="1390252" y="1620020"/>
                  </a:lnTo>
                  <a:cubicBezTo>
                    <a:pt x="1390252" y="1665596"/>
                    <a:pt x="1353305" y="1702544"/>
                    <a:pt x="1307728" y="1702544"/>
                  </a:cubicBezTo>
                  <a:lnTo>
                    <a:pt x="82524" y="1702544"/>
                  </a:lnTo>
                  <a:cubicBezTo>
                    <a:pt x="36947" y="1702544"/>
                    <a:pt x="0" y="1665596"/>
                    <a:pt x="0" y="1620020"/>
                  </a:cubicBezTo>
                  <a:lnTo>
                    <a:pt x="0" y="82524"/>
                  </a:lnTo>
                  <a:cubicBezTo>
                    <a:pt x="0" y="36947"/>
                    <a:pt x="36947" y="0"/>
                    <a:pt x="8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1" name="Google Shape;181;p18"/>
          <p:cNvSpPr txBox="1"/>
          <p:nvPr/>
        </p:nvSpPr>
        <p:spPr>
          <a:xfrm>
            <a:off x="6920100" y="3518725"/>
            <a:ext cx="4460858" cy="5295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3300" u="none" cap="none" strike="noStrike">
                <a:solidFill>
                  <a:srgbClr val="18072B"/>
                </a:solidFill>
                <a:latin typeface="Arial"/>
                <a:ea typeface="Arial"/>
                <a:cs typeface="Arial"/>
                <a:sym typeface="Arial"/>
              </a:rPr>
              <a:t>Experience</a:t>
            </a:r>
            <a:endParaRPr/>
          </a:p>
        </p:txBody>
      </p:sp>
      <p:sp>
        <p:nvSpPr>
          <p:cNvPr id="182" name="Google Shape;182;p18"/>
          <p:cNvSpPr txBox="1"/>
          <p:nvPr/>
        </p:nvSpPr>
        <p:spPr>
          <a:xfrm>
            <a:off x="7282026" y="4748814"/>
            <a:ext cx="3726319" cy="2372995"/>
          </a:xfrm>
          <a:prstGeom prst="rect">
            <a:avLst/>
          </a:prstGeom>
          <a:noFill/>
          <a:ln>
            <a:noFill/>
          </a:ln>
        </p:spPr>
        <p:txBody>
          <a:bodyPr anchorCtr="0" anchor="t" bIns="0" lIns="0" spcFirstLastPara="1" rIns="0" wrap="square" tIns="0">
            <a:spAutoFit/>
          </a:bodyPr>
          <a:lstStyle/>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Iterative Development</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Role Specificity and clear responsibilities</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Collaboration</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Continuous Feedback</a:t>
            </a:r>
            <a:endParaRPr/>
          </a:p>
          <a:p>
            <a:pPr indent="0" lvl="0" marL="0" marR="0" rtl="0" algn="just">
              <a:lnSpc>
                <a:spcPct val="140018"/>
              </a:lnSpc>
              <a:spcBef>
                <a:spcPts val="0"/>
              </a:spcBef>
              <a:spcAft>
                <a:spcPts val="0"/>
              </a:spcAft>
              <a:buNone/>
            </a:pPr>
            <a:r>
              <a:t/>
            </a:r>
            <a:endParaRPr b="0" i="0" sz="2199" u="none" cap="none" strike="noStrike">
              <a:solidFill>
                <a:srgbClr val="18072B"/>
              </a:solidFill>
              <a:latin typeface="Arial"/>
              <a:ea typeface="Arial"/>
              <a:cs typeface="Arial"/>
              <a:sym typeface="Arial"/>
            </a:endParaRPr>
          </a:p>
        </p:txBody>
      </p:sp>
      <p:sp>
        <p:nvSpPr>
          <p:cNvPr id="183" name="Google Shape;183;p18"/>
          <p:cNvSpPr/>
          <p:nvPr/>
        </p:nvSpPr>
        <p:spPr>
          <a:xfrm>
            <a:off x="7128488" y="4237515"/>
            <a:ext cx="4033394" cy="95335"/>
          </a:xfrm>
          <a:custGeom>
            <a:rect b="b" l="l" r="r" t="t"/>
            <a:pathLst>
              <a:path extrusionOk="0" h="95335" w="4033394">
                <a:moveTo>
                  <a:pt x="0" y="0"/>
                </a:moveTo>
                <a:lnTo>
                  <a:pt x="4033395" y="0"/>
                </a:lnTo>
                <a:lnTo>
                  <a:pt x="4033395" y="95334"/>
                </a:lnTo>
                <a:lnTo>
                  <a:pt x="0" y="95334"/>
                </a:lnTo>
                <a:lnTo>
                  <a:pt x="0" y="0"/>
                </a:lnTo>
                <a:close/>
              </a:path>
            </a:pathLst>
          </a:custGeom>
          <a:blipFill rotWithShape="1">
            <a:blip r:embed="rId4">
              <a:alphaModFix/>
            </a:blip>
            <a:stretch>
              <a:fillRect b="0" l="0" r="0" t="0"/>
            </a:stretch>
          </a:blipFill>
          <a:ln>
            <a:noFill/>
          </a:ln>
        </p:spPr>
      </p:sp>
      <p:grpSp>
        <p:nvGrpSpPr>
          <p:cNvPr id="184" name="Google Shape;184;p18"/>
          <p:cNvGrpSpPr/>
          <p:nvPr/>
        </p:nvGrpSpPr>
        <p:grpSpPr>
          <a:xfrm>
            <a:off x="12114383" y="3083047"/>
            <a:ext cx="4784495" cy="6055912"/>
            <a:chOff x="0" y="-57150"/>
            <a:chExt cx="1390252" cy="1759694"/>
          </a:xfrm>
        </p:grpSpPr>
        <p:sp>
          <p:nvSpPr>
            <p:cNvPr id="185" name="Google Shape;185;p18"/>
            <p:cNvSpPr/>
            <p:nvPr/>
          </p:nvSpPr>
          <p:spPr>
            <a:xfrm>
              <a:off x="0" y="0"/>
              <a:ext cx="1390252" cy="1702544"/>
            </a:xfrm>
            <a:custGeom>
              <a:rect b="b" l="l" r="r" t="t"/>
              <a:pathLst>
                <a:path extrusionOk="0" h="1702544" w="1390252">
                  <a:moveTo>
                    <a:pt x="82524" y="0"/>
                  </a:moveTo>
                  <a:lnTo>
                    <a:pt x="1307728" y="0"/>
                  </a:lnTo>
                  <a:cubicBezTo>
                    <a:pt x="1353305" y="0"/>
                    <a:pt x="1390252" y="36947"/>
                    <a:pt x="1390252" y="82524"/>
                  </a:cubicBezTo>
                  <a:lnTo>
                    <a:pt x="1390252" y="1620020"/>
                  </a:lnTo>
                  <a:cubicBezTo>
                    <a:pt x="1390252" y="1665596"/>
                    <a:pt x="1353305" y="1702544"/>
                    <a:pt x="1307728" y="1702544"/>
                  </a:cubicBezTo>
                  <a:lnTo>
                    <a:pt x="82524" y="1702544"/>
                  </a:lnTo>
                  <a:cubicBezTo>
                    <a:pt x="36947" y="1702544"/>
                    <a:pt x="0" y="1665596"/>
                    <a:pt x="0" y="1620020"/>
                  </a:cubicBezTo>
                  <a:lnTo>
                    <a:pt x="0" y="82524"/>
                  </a:lnTo>
                  <a:cubicBezTo>
                    <a:pt x="0" y="36947"/>
                    <a:pt x="36947" y="0"/>
                    <a:pt x="8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7" name="Google Shape;187;p18"/>
          <p:cNvSpPr txBox="1"/>
          <p:nvPr/>
        </p:nvSpPr>
        <p:spPr>
          <a:xfrm>
            <a:off x="12282730" y="3518725"/>
            <a:ext cx="4460858" cy="5295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3300" u="none" cap="none" strike="noStrike">
                <a:solidFill>
                  <a:srgbClr val="18072B"/>
                </a:solidFill>
                <a:latin typeface="Arial"/>
                <a:ea typeface="Arial"/>
                <a:cs typeface="Arial"/>
                <a:sym typeface="Arial"/>
              </a:rPr>
              <a:t>Experimentation</a:t>
            </a:r>
            <a:endParaRPr/>
          </a:p>
        </p:txBody>
      </p:sp>
      <p:sp>
        <p:nvSpPr>
          <p:cNvPr id="188" name="Google Shape;188;p18"/>
          <p:cNvSpPr txBox="1"/>
          <p:nvPr/>
        </p:nvSpPr>
        <p:spPr>
          <a:xfrm>
            <a:off x="12644656" y="4748814"/>
            <a:ext cx="3726319" cy="2763520"/>
          </a:xfrm>
          <a:prstGeom prst="rect">
            <a:avLst/>
          </a:prstGeom>
          <a:noFill/>
          <a:ln>
            <a:noFill/>
          </a:ln>
        </p:spPr>
        <p:txBody>
          <a:bodyPr anchorCtr="0" anchor="t" bIns="0" lIns="0" spcFirstLastPara="1" rIns="0" wrap="square" tIns="0">
            <a:spAutoFit/>
          </a:bodyPr>
          <a:lstStyle/>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Adaptability</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Post-Retrospective</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Variable Sprint Durations</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Technique Trials</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Hypothesis-Driven Development</a:t>
            </a:r>
            <a:endParaRPr/>
          </a:p>
          <a:p>
            <a:pPr indent="0" lvl="0" marL="0" marR="0" rtl="0" algn="just">
              <a:lnSpc>
                <a:spcPct val="140018"/>
              </a:lnSpc>
              <a:spcBef>
                <a:spcPts val="0"/>
              </a:spcBef>
              <a:spcAft>
                <a:spcPts val="0"/>
              </a:spcAft>
              <a:buNone/>
            </a:pPr>
            <a:r>
              <a:t/>
            </a:r>
            <a:endParaRPr b="0" i="0" sz="2199" u="none" cap="none" strike="noStrike">
              <a:solidFill>
                <a:srgbClr val="18072B"/>
              </a:solidFill>
              <a:latin typeface="Arial"/>
              <a:ea typeface="Arial"/>
              <a:cs typeface="Arial"/>
              <a:sym typeface="Arial"/>
            </a:endParaRPr>
          </a:p>
        </p:txBody>
      </p:sp>
      <p:sp>
        <p:nvSpPr>
          <p:cNvPr id="189" name="Google Shape;189;p18"/>
          <p:cNvSpPr/>
          <p:nvPr/>
        </p:nvSpPr>
        <p:spPr>
          <a:xfrm>
            <a:off x="12491118" y="4237515"/>
            <a:ext cx="4033394" cy="95335"/>
          </a:xfrm>
          <a:custGeom>
            <a:rect b="b" l="l" r="r" t="t"/>
            <a:pathLst>
              <a:path extrusionOk="0" h="95335" w="4033394">
                <a:moveTo>
                  <a:pt x="0" y="0"/>
                </a:moveTo>
                <a:lnTo>
                  <a:pt x="4033395" y="0"/>
                </a:lnTo>
                <a:lnTo>
                  <a:pt x="4033395" y="95334"/>
                </a:lnTo>
                <a:lnTo>
                  <a:pt x="0" y="95334"/>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072B"/>
        </a:solidFill>
      </p:bgPr>
    </p:bg>
    <p:spTree>
      <p:nvGrpSpPr>
        <p:cNvPr id="193" name="Shape 193"/>
        <p:cNvGrpSpPr/>
        <p:nvPr/>
      </p:nvGrpSpPr>
      <p:grpSpPr>
        <a:xfrm>
          <a:off x="0" y="0"/>
          <a:ext cx="0" cy="0"/>
          <a:chOff x="0" y="0"/>
          <a:chExt cx="0" cy="0"/>
        </a:xfrm>
      </p:grpSpPr>
      <p:sp>
        <p:nvSpPr>
          <p:cNvPr id="194" name="Google Shape;194;p19"/>
          <p:cNvSpPr txBox="1"/>
          <p:nvPr/>
        </p:nvSpPr>
        <p:spPr>
          <a:xfrm>
            <a:off x="7483323" y="2204944"/>
            <a:ext cx="9204104" cy="11372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6600" u="none" cap="none" strike="noStrike">
                <a:solidFill>
                  <a:srgbClr val="FFFFFF"/>
                </a:solidFill>
                <a:latin typeface="Roboto"/>
                <a:ea typeface="Roboto"/>
                <a:cs typeface="Roboto"/>
                <a:sym typeface="Roboto"/>
              </a:rPr>
              <a:t>Kanban Method</a:t>
            </a:r>
            <a:endParaRPr/>
          </a:p>
        </p:txBody>
      </p:sp>
      <p:sp>
        <p:nvSpPr>
          <p:cNvPr id="195" name="Google Shape;195;p19"/>
          <p:cNvSpPr txBox="1"/>
          <p:nvPr/>
        </p:nvSpPr>
        <p:spPr>
          <a:xfrm>
            <a:off x="7483323" y="3548377"/>
            <a:ext cx="8377452" cy="4116705"/>
          </a:xfrm>
          <a:prstGeom prst="rect">
            <a:avLst/>
          </a:prstGeom>
          <a:noFill/>
          <a:ln>
            <a:noFill/>
          </a:ln>
        </p:spPr>
        <p:txBody>
          <a:bodyPr anchorCtr="0" anchor="t" bIns="0" lIns="0" spcFirstLastPara="1" rIns="0" wrap="square" tIns="0">
            <a:spAutoFit/>
          </a:bodyPr>
          <a:lstStyle/>
          <a:p>
            <a:pPr indent="-194308" lvl="1" marL="388618" marR="0" rtl="0" algn="just">
              <a:lnSpc>
                <a:spcPct val="140022"/>
              </a:lnSpc>
              <a:spcBef>
                <a:spcPts val="0"/>
              </a:spcBef>
              <a:spcAft>
                <a:spcPts val="0"/>
              </a:spcAft>
              <a:buClr>
                <a:srgbClr val="FFFFFF"/>
              </a:buClr>
              <a:buSzPts val="1799"/>
              <a:buFont typeface="Arial"/>
              <a:buChar char="•"/>
            </a:pPr>
            <a:r>
              <a:rPr b="0" i="0" lang="en-US" sz="1799" u="none" cap="none" strike="noStrike">
                <a:solidFill>
                  <a:srgbClr val="FFFFFF"/>
                </a:solidFill>
                <a:latin typeface="Arial"/>
                <a:ea typeface="Arial"/>
                <a:cs typeface="Arial"/>
                <a:sym typeface="Arial"/>
              </a:rPr>
              <a:t>Visual Workflow: Kanban uses a visual board (often called a Kanban board) to represent tasks or work items moving through various stages, allowing teams to see the status of work at any given moment.</a:t>
            </a:r>
            <a:endParaRPr/>
          </a:p>
          <a:p>
            <a:pPr indent="-194308" lvl="1" marL="388618" marR="0" rtl="0" algn="just">
              <a:lnSpc>
                <a:spcPct val="140022"/>
              </a:lnSpc>
              <a:spcBef>
                <a:spcPts val="0"/>
              </a:spcBef>
              <a:spcAft>
                <a:spcPts val="0"/>
              </a:spcAft>
              <a:buClr>
                <a:srgbClr val="FFFFFF"/>
              </a:buClr>
              <a:buSzPts val="1799"/>
              <a:buFont typeface="Arial"/>
              <a:buChar char="•"/>
            </a:pPr>
            <a:r>
              <a:rPr b="0" i="0" lang="en-US" sz="1799" u="none" cap="none" strike="noStrike">
                <a:solidFill>
                  <a:srgbClr val="FFFFFF"/>
                </a:solidFill>
                <a:latin typeface="Arial"/>
                <a:ea typeface="Arial"/>
                <a:cs typeface="Arial"/>
                <a:sym typeface="Arial"/>
              </a:rPr>
              <a:t>Work in Progress (WIP) Limits: To prevent overloading and ensure smooth flow, Kanban employs limits on the number of work items allowed in each stage. These limits help identify bottlenecks and improve efficiency.</a:t>
            </a:r>
            <a:endParaRPr/>
          </a:p>
          <a:p>
            <a:pPr indent="-194308" lvl="1" marL="388618" marR="0" rtl="0" algn="just">
              <a:lnSpc>
                <a:spcPct val="140022"/>
              </a:lnSpc>
              <a:spcBef>
                <a:spcPts val="0"/>
              </a:spcBef>
              <a:spcAft>
                <a:spcPts val="0"/>
              </a:spcAft>
              <a:buClr>
                <a:srgbClr val="FFFFFF"/>
              </a:buClr>
              <a:buSzPts val="1799"/>
              <a:buFont typeface="Arial"/>
              <a:buChar char="•"/>
            </a:pPr>
            <a:r>
              <a:rPr b="0" i="0" lang="en-US" sz="1799" u="none" cap="none" strike="noStrike">
                <a:solidFill>
                  <a:srgbClr val="FFFFFF"/>
                </a:solidFill>
                <a:latin typeface="Arial"/>
                <a:ea typeface="Arial"/>
                <a:cs typeface="Arial"/>
                <a:sym typeface="Arial"/>
              </a:rPr>
              <a:t>Pull System: Unlike push systems where tasks are assigned, in Kanban, team members "pull" tasks from the previous stage when they have the capacity to start new work, ensuring better workflow management.</a:t>
            </a:r>
            <a:endParaRPr/>
          </a:p>
          <a:p>
            <a:pPr indent="-194308" lvl="1" marL="388618" marR="0" rtl="0" algn="just">
              <a:lnSpc>
                <a:spcPct val="140022"/>
              </a:lnSpc>
              <a:spcBef>
                <a:spcPts val="0"/>
              </a:spcBef>
              <a:spcAft>
                <a:spcPts val="0"/>
              </a:spcAft>
              <a:buClr>
                <a:srgbClr val="FFFFFF"/>
              </a:buClr>
              <a:buSzPts val="1799"/>
              <a:buFont typeface="Arial"/>
              <a:buChar char="•"/>
            </a:pPr>
            <a:r>
              <a:rPr b="0" i="0" lang="en-US" sz="1799" u="none" cap="none" strike="noStrike">
                <a:solidFill>
                  <a:srgbClr val="FFFFFF"/>
                </a:solidFill>
                <a:latin typeface="Arial"/>
                <a:ea typeface="Arial"/>
                <a:cs typeface="Arial"/>
                <a:sym typeface="Arial"/>
              </a:rPr>
              <a:t>Continuous Improvement: Kanban emphasizes regular reviews and adaptability, allowing teams to continually refine their processes, address bottlenecks, and optimize workflow efficiency.</a:t>
            </a:r>
            <a:endParaRPr/>
          </a:p>
          <a:p>
            <a:pPr indent="0" lvl="0" marL="0" marR="0" rtl="0" algn="just">
              <a:lnSpc>
                <a:spcPct val="140022"/>
              </a:lnSpc>
              <a:spcBef>
                <a:spcPts val="0"/>
              </a:spcBef>
              <a:spcAft>
                <a:spcPts val="0"/>
              </a:spcAft>
              <a:buNone/>
            </a:pPr>
            <a:r>
              <a:t/>
            </a:r>
            <a:endParaRPr b="0" i="0" sz="1799" u="none" cap="none" strike="noStrike">
              <a:solidFill>
                <a:srgbClr val="FFFFFF"/>
              </a:solidFill>
              <a:latin typeface="Arial"/>
              <a:ea typeface="Arial"/>
              <a:cs typeface="Arial"/>
              <a:sym typeface="Arial"/>
            </a:endParaRPr>
          </a:p>
        </p:txBody>
      </p:sp>
      <p:sp>
        <p:nvSpPr>
          <p:cNvPr id="196" name="Google Shape;196;p19"/>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3">
              <a:alphaModFix/>
            </a:blip>
            <a:stretch>
              <a:fillRect b="0" l="0" r="0" t="0"/>
            </a:stretch>
          </a:blipFill>
          <a:ln>
            <a:noFill/>
          </a:ln>
        </p:spPr>
      </p:sp>
      <p:sp>
        <p:nvSpPr>
          <p:cNvPr id="197" name="Google Shape;197;p19"/>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4">
              <a:alphaModFix/>
            </a:blip>
            <a:stretch>
              <a:fillRect b="0" l="0" r="0" t="0"/>
            </a:stretch>
          </a:blipFill>
          <a:ln>
            <a:noFill/>
          </a:ln>
        </p:spPr>
      </p:sp>
      <p:sp>
        <p:nvSpPr>
          <p:cNvPr id="198" name="Google Shape;198;p19"/>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5">
              <a:alphaModFix/>
            </a:blip>
            <a:stretch>
              <a:fillRect b="0" l="0" r="0" t="0"/>
            </a:stretch>
          </a:blipFill>
          <a:ln>
            <a:noFill/>
          </a:ln>
        </p:spPr>
      </p:sp>
      <p:sp>
        <p:nvSpPr>
          <p:cNvPr id="199" name="Google Shape;199;p19"/>
          <p:cNvSpPr/>
          <p:nvPr/>
        </p:nvSpPr>
        <p:spPr>
          <a:xfrm>
            <a:off x="-2059503" y="7439760"/>
            <a:ext cx="11842714" cy="11842714"/>
          </a:xfrm>
          <a:custGeom>
            <a:rect b="b" l="l" r="r" t="t"/>
            <a:pathLst>
              <a:path extrusionOk="0" h="11842714" w="11842714">
                <a:moveTo>
                  <a:pt x="0" y="0"/>
                </a:moveTo>
                <a:lnTo>
                  <a:pt x="11842714" y="0"/>
                </a:lnTo>
                <a:lnTo>
                  <a:pt x="11842714" y="11842714"/>
                </a:lnTo>
                <a:lnTo>
                  <a:pt x="0" y="11842714"/>
                </a:lnTo>
                <a:lnTo>
                  <a:pt x="0" y="0"/>
                </a:lnTo>
                <a:close/>
              </a:path>
            </a:pathLst>
          </a:custGeom>
          <a:blipFill rotWithShape="1">
            <a:blip r:embed="rId6">
              <a:alphaModFix/>
            </a:blip>
            <a:stretch>
              <a:fillRect b="0" l="0" r="0" t="0"/>
            </a:stretch>
          </a:blipFill>
          <a:ln>
            <a:noFill/>
          </a:ln>
        </p:spPr>
      </p:sp>
      <p:grpSp>
        <p:nvGrpSpPr>
          <p:cNvPr id="200" name="Google Shape;200;p19"/>
          <p:cNvGrpSpPr/>
          <p:nvPr/>
        </p:nvGrpSpPr>
        <p:grpSpPr>
          <a:xfrm>
            <a:off x="1360642" y="2309719"/>
            <a:ext cx="5002424" cy="9895731"/>
            <a:chOff x="0" y="0"/>
            <a:chExt cx="2620010" cy="5182870"/>
          </a:xfrm>
        </p:grpSpPr>
        <p:sp>
          <p:nvSpPr>
            <p:cNvPr id="201" name="Google Shape;201;p19"/>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185420" y="156210"/>
              <a:ext cx="2251710" cy="4876800"/>
            </a:xfrm>
            <a:custGeom>
              <a:rect b="b" l="l" r="r" t="t"/>
              <a:pathLst>
                <a:path extrusionOk="0"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rotWithShape="1">
              <a:blip r:embed="rId7">
                <a:alphaModFix/>
              </a:blip>
              <a:stretch>
                <a:fillRect b="0" l="-31261" r="-31261"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9"/>
          <p:cNvSpPr/>
          <p:nvPr/>
        </p:nvSpPr>
        <p:spPr>
          <a:xfrm rot="-8100000">
            <a:off x="15171541" y="12095451"/>
            <a:ext cx="9512725" cy="224846"/>
          </a:xfrm>
          <a:custGeom>
            <a:rect b="b" l="l" r="r" t="t"/>
            <a:pathLst>
              <a:path extrusionOk="0" h="224846" w="9512725">
                <a:moveTo>
                  <a:pt x="0" y="0"/>
                </a:moveTo>
                <a:lnTo>
                  <a:pt x="9512725" y="0"/>
                </a:lnTo>
                <a:lnTo>
                  <a:pt x="9512725" y="224846"/>
                </a:lnTo>
                <a:lnTo>
                  <a:pt x="0" y="224846"/>
                </a:lnTo>
                <a:lnTo>
                  <a:pt x="0" y="0"/>
                </a:lnTo>
                <a:close/>
              </a:path>
            </a:pathLst>
          </a:custGeom>
          <a:blipFill rotWithShape="1">
            <a:blip r:embed="rId5">
              <a:alphaModFix/>
            </a:blip>
            <a:stretch>
              <a:fillRect b="0" l="0" r="0" t="0"/>
            </a:stretch>
          </a:blipFill>
          <a:ln>
            <a:noFill/>
          </a:ln>
        </p:spPr>
      </p:sp>
      <p:sp>
        <p:nvSpPr>
          <p:cNvPr id="211" name="Google Shape;211;p19"/>
          <p:cNvSpPr/>
          <p:nvPr/>
        </p:nvSpPr>
        <p:spPr>
          <a:xfrm rot="-8100000">
            <a:off x="16344147" y="12274439"/>
            <a:ext cx="9512725" cy="224846"/>
          </a:xfrm>
          <a:custGeom>
            <a:rect b="b" l="l" r="r" t="t"/>
            <a:pathLst>
              <a:path extrusionOk="0" h="224846" w="9512725">
                <a:moveTo>
                  <a:pt x="0" y="0"/>
                </a:moveTo>
                <a:lnTo>
                  <a:pt x="9512725" y="0"/>
                </a:lnTo>
                <a:lnTo>
                  <a:pt x="9512725" y="224846"/>
                </a:lnTo>
                <a:lnTo>
                  <a:pt x="0" y="224846"/>
                </a:lnTo>
                <a:lnTo>
                  <a:pt x="0" y="0"/>
                </a:lnTo>
                <a:close/>
              </a:path>
            </a:pathLst>
          </a:custGeom>
          <a:blipFill rotWithShape="1">
            <a:blip r:embed="rId5">
              <a:alphaModFix/>
            </a:blip>
            <a:stretch>
              <a:fillRect b="0" l="0" r="0" t="0"/>
            </a:stretch>
          </a:blipFill>
          <a:ln>
            <a:noFill/>
          </a:ln>
        </p:spPr>
      </p:sp>
      <p:sp>
        <p:nvSpPr>
          <p:cNvPr id="212" name="Google Shape;212;p19"/>
          <p:cNvSpPr/>
          <p:nvPr/>
        </p:nvSpPr>
        <p:spPr>
          <a:xfrm rot="-8100000">
            <a:off x="14795156" y="12764100"/>
            <a:ext cx="9512725" cy="224846"/>
          </a:xfrm>
          <a:custGeom>
            <a:rect b="b" l="l" r="r" t="t"/>
            <a:pathLst>
              <a:path extrusionOk="0" h="224846" w="9512725">
                <a:moveTo>
                  <a:pt x="0" y="0"/>
                </a:moveTo>
                <a:lnTo>
                  <a:pt x="9512725" y="0"/>
                </a:lnTo>
                <a:lnTo>
                  <a:pt x="9512725" y="224846"/>
                </a:lnTo>
                <a:lnTo>
                  <a:pt x="0" y="22484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072B"/>
        </a:solidFill>
      </p:bgPr>
    </p:bg>
    <p:spTree>
      <p:nvGrpSpPr>
        <p:cNvPr id="216" name="Shape 216"/>
        <p:cNvGrpSpPr/>
        <p:nvPr/>
      </p:nvGrpSpPr>
      <p:grpSpPr>
        <a:xfrm>
          <a:off x="0" y="0"/>
          <a:ext cx="0" cy="0"/>
          <a:chOff x="0" y="0"/>
          <a:chExt cx="0" cy="0"/>
        </a:xfrm>
      </p:grpSpPr>
      <p:sp>
        <p:nvSpPr>
          <p:cNvPr id="217" name="Google Shape;217;p20"/>
          <p:cNvSpPr txBox="1"/>
          <p:nvPr/>
        </p:nvSpPr>
        <p:spPr>
          <a:xfrm>
            <a:off x="1028700" y="1751426"/>
            <a:ext cx="16230600" cy="10096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600" u="none" cap="none" strike="noStrike">
                <a:solidFill>
                  <a:srgbClr val="FFFFFF"/>
                </a:solidFill>
                <a:latin typeface="Roboto"/>
                <a:ea typeface="Roboto"/>
                <a:cs typeface="Roboto"/>
                <a:sym typeface="Roboto"/>
              </a:rPr>
              <a:t>Scrumban</a:t>
            </a:r>
            <a:endParaRPr/>
          </a:p>
        </p:txBody>
      </p:sp>
      <p:sp>
        <p:nvSpPr>
          <p:cNvPr id="218" name="Google Shape;218;p20"/>
          <p:cNvSpPr/>
          <p:nvPr/>
        </p:nvSpPr>
        <p:spPr>
          <a:xfrm>
            <a:off x="-592217" y="8293384"/>
            <a:ext cx="19837040" cy="9461966"/>
          </a:xfrm>
          <a:custGeom>
            <a:rect b="b" l="l" r="r" t="t"/>
            <a:pathLst>
              <a:path extrusionOk="0" h="9461966" w="19837040">
                <a:moveTo>
                  <a:pt x="0" y="0"/>
                </a:moveTo>
                <a:lnTo>
                  <a:pt x="19837039" y="0"/>
                </a:lnTo>
                <a:lnTo>
                  <a:pt x="19837039" y="9461966"/>
                </a:lnTo>
                <a:lnTo>
                  <a:pt x="0" y="9461966"/>
                </a:lnTo>
                <a:lnTo>
                  <a:pt x="0" y="0"/>
                </a:lnTo>
                <a:close/>
              </a:path>
            </a:pathLst>
          </a:custGeom>
          <a:blipFill rotWithShape="1">
            <a:blip r:embed="rId3">
              <a:alphaModFix/>
            </a:blip>
            <a:stretch>
              <a:fillRect b="0" l="-27501" r="-24137" t="0"/>
            </a:stretch>
          </a:blipFill>
          <a:ln>
            <a:noFill/>
          </a:ln>
        </p:spPr>
      </p:sp>
      <p:grpSp>
        <p:nvGrpSpPr>
          <p:cNvPr id="219" name="Google Shape;219;p20"/>
          <p:cNvGrpSpPr/>
          <p:nvPr/>
        </p:nvGrpSpPr>
        <p:grpSpPr>
          <a:xfrm>
            <a:off x="1389122" y="3083047"/>
            <a:ext cx="4784495" cy="6055912"/>
            <a:chOff x="0" y="-57150"/>
            <a:chExt cx="1390252" cy="1759694"/>
          </a:xfrm>
        </p:grpSpPr>
        <p:sp>
          <p:nvSpPr>
            <p:cNvPr id="220" name="Google Shape;220;p20"/>
            <p:cNvSpPr/>
            <p:nvPr/>
          </p:nvSpPr>
          <p:spPr>
            <a:xfrm>
              <a:off x="0" y="0"/>
              <a:ext cx="1390252" cy="1702544"/>
            </a:xfrm>
            <a:custGeom>
              <a:rect b="b" l="l" r="r" t="t"/>
              <a:pathLst>
                <a:path extrusionOk="0" h="1702544" w="1390252">
                  <a:moveTo>
                    <a:pt x="82524" y="0"/>
                  </a:moveTo>
                  <a:lnTo>
                    <a:pt x="1307728" y="0"/>
                  </a:lnTo>
                  <a:cubicBezTo>
                    <a:pt x="1353305" y="0"/>
                    <a:pt x="1390252" y="36947"/>
                    <a:pt x="1390252" y="82524"/>
                  </a:cubicBezTo>
                  <a:lnTo>
                    <a:pt x="1390252" y="1620020"/>
                  </a:lnTo>
                  <a:cubicBezTo>
                    <a:pt x="1390252" y="1665596"/>
                    <a:pt x="1353305" y="1702544"/>
                    <a:pt x="1307728" y="1702544"/>
                  </a:cubicBezTo>
                  <a:lnTo>
                    <a:pt x="82524" y="1702544"/>
                  </a:lnTo>
                  <a:cubicBezTo>
                    <a:pt x="36947" y="1702544"/>
                    <a:pt x="0" y="1665596"/>
                    <a:pt x="0" y="1620020"/>
                  </a:cubicBezTo>
                  <a:lnTo>
                    <a:pt x="0" y="82524"/>
                  </a:lnTo>
                  <a:cubicBezTo>
                    <a:pt x="0" y="36947"/>
                    <a:pt x="36947" y="0"/>
                    <a:pt x="8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20"/>
          <p:cNvSpPr txBox="1"/>
          <p:nvPr/>
        </p:nvSpPr>
        <p:spPr>
          <a:xfrm>
            <a:off x="1557470" y="3769232"/>
            <a:ext cx="4460858" cy="161544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3300" u="none" cap="none" strike="noStrike">
                <a:solidFill>
                  <a:srgbClr val="18072B"/>
                </a:solidFill>
                <a:latin typeface="Arial"/>
                <a:ea typeface="Arial"/>
                <a:cs typeface="Arial"/>
                <a:sym typeface="Arial"/>
              </a:rPr>
              <a:t>Create the Scrumban board</a:t>
            </a:r>
            <a:endParaRPr/>
          </a:p>
          <a:p>
            <a:pPr indent="0" lvl="0" marL="0" marR="0" rtl="0" algn="ctr">
              <a:lnSpc>
                <a:spcPct val="130000"/>
              </a:lnSpc>
              <a:spcBef>
                <a:spcPts val="0"/>
              </a:spcBef>
              <a:spcAft>
                <a:spcPts val="0"/>
              </a:spcAft>
              <a:buNone/>
            </a:pPr>
            <a:r>
              <a:t/>
            </a:r>
            <a:endParaRPr b="0" i="0" sz="3300" u="none" cap="none" strike="noStrike">
              <a:solidFill>
                <a:srgbClr val="18072B"/>
              </a:solidFill>
              <a:latin typeface="Arial"/>
              <a:ea typeface="Arial"/>
              <a:cs typeface="Arial"/>
              <a:sym typeface="Arial"/>
            </a:endParaRPr>
          </a:p>
        </p:txBody>
      </p:sp>
      <p:sp>
        <p:nvSpPr>
          <p:cNvPr id="223" name="Google Shape;223;p20"/>
          <p:cNvSpPr txBox="1"/>
          <p:nvPr/>
        </p:nvSpPr>
        <p:spPr>
          <a:xfrm>
            <a:off x="2072934" y="5697187"/>
            <a:ext cx="3726319" cy="1982470"/>
          </a:xfrm>
          <a:prstGeom prst="rect">
            <a:avLst/>
          </a:prstGeom>
          <a:noFill/>
          <a:ln>
            <a:noFill/>
          </a:ln>
        </p:spPr>
        <p:txBody>
          <a:bodyPr anchorCtr="0" anchor="t" bIns="0" lIns="0" spcFirstLastPara="1" rIns="0" wrap="square" tIns="0">
            <a:spAutoFit/>
          </a:bodyPr>
          <a:lstStyle/>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Customizable</a:t>
            </a:r>
            <a:endParaRPr/>
          </a:p>
          <a:p>
            <a:pPr indent="0" lvl="0" marL="0" marR="0" rtl="0" algn="just">
              <a:lnSpc>
                <a:spcPct val="140018"/>
              </a:lnSpc>
              <a:spcBef>
                <a:spcPts val="0"/>
              </a:spcBef>
              <a:spcAft>
                <a:spcPts val="0"/>
              </a:spcAft>
              <a:buNone/>
            </a:pPr>
            <a:r>
              <a:rPr b="0" i="0" lang="en-US" sz="2199" u="none" cap="none" strike="noStrike">
                <a:solidFill>
                  <a:srgbClr val="18072B"/>
                </a:solidFill>
                <a:latin typeface="Arial"/>
                <a:ea typeface="Arial"/>
                <a:cs typeface="Arial"/>
                <a:sym typeface="Arial"/>
              </a:rPr>
              <a:t>Workflow Stages</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Flexible</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Backlog Integration</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Cyclical Sprint Process</a:t>
            </a:r>
            <a:endParaRPr/>
          </a:p>
        </p:txBody>
      </p:sp>
      <p:sp>
        <p:nvSpPr>
          <p:cNvPr id="224" name="Google Shape;224;p20"/>
          <p:cNvSpPr/>
          <p:nvPr/>
        </p:nvSpPr>
        <p:spPr>
          <a:xfrm>
            <a:off x="1765858" y="4237515"/>
            <a:ext cx="4033394" cy="95335"/>
          </a:xfrm>
          <a:custGeom>
            <a:rect b="b" l="l" r="r" t="t"/>
            <a:pathLst>
              <a:path extrusionOk="0" h="95335" w="4033394">
                <a:moveTo>
                  <a:pt x="0" y="0"/>
                </a:moveTo>
                <a:lnTo>
                  <a:pt x="4033395" y="0"/>
                </a:lnTo>
                <a:lnTo>
                  <a:pt x="4033395" y="95334"/>
                </a:lnTo>
                <a:lnTo>
                  <a:pt x="0" y="95334"/>
                </a:lnTo>
                <a:lnTo>
                  <a:pt x="0" y="0"/>
                </a:lnTo>
                <a:close/>
              </a:path>
            </a:pathLst>
          </a:custGeom>
          <a:blipFill rotWithShape="1">
            <a:blip r:embed="rId4">
              <a:alphaModFix/>
            </a:blip>
            <a:stretch>
              <a:fillRect b="0" l="0" r="0" t="0"/>
            </a:stretch>
          </a:blipFill>
          <a:ln>
            <a:noFill/>
          </a:ln>
        </p:spPr>
      </p:sp>
      <p:sp>
        <p:nvSpPr>
          <p:cNvPr id="225" name="Google Shape;225;p20"/>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5">
              <a:alphaModFix/>
            </a:blip>
            <a:stretch>
              <a:fillRect b="0" l="0" r="0" t="0"/>
            </a:stretch>
          </a:blipFill>
          <a:ln>
            <a:noFill/>
          </a:ln>
        </p:spPr>
      </p:sp>
      <p:sp>
        <p:nvSpPr>
          <p:cNvPr id="226" name="Google Shape;226;p20"/>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6">
              <a:alphaModFix/>
            </a:blip>
            <a:stretch>
              <a:fillRect b="0" l="0" r="0" t="0"/>
            </a:stretch>
          </a:blipFill>
          <a:ln>
            <a:noFill/>
          </a:ln>
        </p:spPr>
      </p:sp>
      <p:sp>
        <p:nvSpPr>
          <p:cNvPr id="227" name="Google Shape;227;p20"/>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4">
              <a:alphaModFix/>
            </a:blip>
            <a:stretch>
              <a:fillRect b="0" l="0" r="0" t="0"/>
            </a:stretch>
          </a:blipFill>
          <a:ln>
            <a:noFill/>
          </a:ln>
        </p:spPr>
      </p:sp>
      <p:grpSp>
        <p:nvGrpSpPr>
          <p:cNvPr id="228" name="Google Shape;228;p20"/>
          <p:cNvGrpSpPr/>
          <p:nvPr/>
        </p:nvGrpSpPr>
        <p:grpSpPr>
          <a:xfrm>
            <a:off x="6751753" y="3083047"/>
            <a:ext cx="4784495" cy="6055912"/>
            <a:chOff x="0" y="-57150"/>
            <a:chExt cx="1390252" cy="1759694"/>
          </a:xfrm>
        </p:grpSpPr>
        <p:sp>
          <p:nvSpPr>
            <p:cNvPr id="229" name="Google Shape;229;p20"/>
            <p:cNvSpPr/>
            <p:nvPr/>
          </p:nvSpPr>
          <p:spPr>
            <a:xfrm>
              <a:off x="0" y="0"/>
              <a:ext cx="1390252" cy="1702544"/>
            </a:xfrm>
            <a:custGeom>
              <a:rect b="b" l="l" r="r" t="t"/>
              <a:pathLst>
                <a:path extrusionOk="0" h="1702544" w="1390252">
                  <a:moveTo>
                    <a:pt x="82524" y="0"/>
                  </a:moveTo>
                  <a:lnTo>
                    <a:pt x="1307728" y="0"/>
                  </a:lnTo>
                  <a:cubicBezTo>
                    <a:pt x="1353305" y="0"/>
                    <a:pt x="1390252" y="36947"/>
                    <a:pt x="1390252" y="82524"/>
                  </a:cubicBezTo>
                  <a:lnTo>
                    <a:pt x="1390252" y="1620020"/>
                  </a:lnTo>
                  <a:cubicBezTo>
                    <a:pt x="1390252" y="1665596"/>
                    <a:pt x="1353305" y="1702544"/>
                    <a:pt x="1307728" y="1702544"/>
                  </a:cubicBezTo>
                  <a:lnTo>
                    <a:pt x="82524" y="1702544"/>
                  </a:lnTo>
                  <a:cubicBezTo>
                    <a:pt x="36947" y="1702544"/>
                    <a:pt x="0" y="1665596"/>
                    <a:pt x="0" y="1620020"/>
                  </a:cubicBezTo>
                  <a:lnTo>
                    <a:pt x="0" y="82524"/>
                  </a:lnTo>
                  <a:cubicBezTo>
                    <a:pt x="0" y="36947"/>
                    <a:pt x="36947" y="0"/>
                    <a:pt x="8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20"/>
          <p:cNvSpPr txBox="1"/>
          <p:nvPr/>
        </p:nvSpPr>
        <p:spPr>
          <a:xfrm>
            <a:off x="6914757" y="3769232"/>
            <a:ext cx="4460858" cy="161544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3300" u="none" cap="none" strike="noStrike">
                <a:solidFill>
                  <a:srgbClr val="18072B"/>
                </a:solidFill>
                <a:latin typeface="Arial"/>
                <a:ea typeface="Arial"/>
                <a:cs typeface="Arial"/>
                <a:sym typeface="Arial"/>
              </a:rPr>
              <a:t>Establish your work-in-progress limits</a:t>
            </a:r>
            <a:endParaRPr/>
          </a:p>
          <a:p>
            <a:pPr indent="0" lvl="0" marL="0" marR="0" rtl="0" algn="ctr">
              <a:lnSpc>
                <a:spcPct val="130000"/>
              </a:lnSpc>
              <a:spcBef>
                <a:spcPts val="0"/>
              </a:spcBef>
              <a:spcAft>
                <a:spcPts val="0"/>
              </a:spcAft>
              <a:buNone/>
            </a:pPr>
            <a:r>
              <a:t/>
            </a:r>
            <a:endParaRPr b="0" i="0" sz="3300" u="none" cap="none" strike="noStrike">
              <a:solidFill>
                <a:srgbClr val="18072B"/>
              </a:solidFill>
              <a:latin typeface="Arial"/>
              <a:ea typeface="Arial"/>
              <a:cs typeface="Arial"/>
              <a:sym typeface="Arial"/>
            </a:endParaRPr>
          </a:p>
        </p:txBody>
      </p:sp>
      <p:sp>
        <p:nvSpPr>
          <p:cNvPr id="232" name="Google Shape;232;p20"/>
          <p:cNvSpPr txBox="1"/>
          <p:nvPr/>
        </p:nvSpPr>
        <p:spPr>
          <a:xfrm>
            <a:off x="7282026" y="5697187"/>
            <a:ext cx="3726319" cy="2763520"/>
          </a:xfrm>
          <a:prstGeom prst="rect">
            <a:avLst/>
          </a:prstGeom>
          <a:noFill/>
          <a:ln>
            <a:noFill/>
          </a:ln>
        </p:spPr>
        <p:txBody>
          <a:bodyPr anchorCtr="0" anchor="t" bIns="0" lIns="0" spcFirstLastPara="1" rIns="0" wrap="square" tIns="0">
            <a:spAutoFit/>
          </a:bodyPr>
          <a:lstStyle/>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No Story Points</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Collective</a:t>
            </a:r>
            <a:endParaRPr/>
          </a:p>
          <a:p>
            <a:pPr indent="0" lvl="0" marL="0" marR="0" rtl="0" algn="just">
              <a:lnSpc>
                <a:spcPct val="140018"/>
              </a:lnSpc>
              <a:spcBef>
                <a:spcPts val="0"/>
              </a:spcBef>
              <a:spcAft>
                <a:spcPts val="0"/>
              </a:spcAft>
              <a:buNone/>
            </a:pPr>
            <a:r>
              <a:rPr b="0" i="0" lang="en-US" sz="2199" u="none" cap="none" strike="noStrike">
                <a:solidFill>
                  <a:srgbClr val="18072B"/>
                </a:solidFill>
                <a:latin typeface="Arial"/>
                <a:ea typeface="Arial"/>
                <a:cs typeface="Arial"/>
                <a:sym typeface="Arial"/>
              </a:rPr>
              <a:t>Decision-Making</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Dynamic</a:t>
            </a:r>
            <a:endParaRPr/>
          </a:p>
          <a:p>
            <a:pPr indent="0" lvl="0" marL="0" marR="0" rtl="0" algn="just">
              <a:lnSpc>
                <a:spcPct val="140018"/>
              </a:lnSpc>
              <a:spcBef>
                <a:spcPts val="0"/>
              </a:spcBef>
              <a:spcAft>
                <a:spcPts val="0"/>
              </a:spcAft>
              <a:buNone/>
            </a:pPr>
            <a:r>
              <a:rPr b="0" i="0" lang="en-US" sz="2199" u="none" cap="none" strike="noStrike">
                <a:solidFill>
                  <a:srgbClr val="18072B"/>
                </a:solidFill>
                <a:latin typeface="Arial"/>
                <a:ea typeface="Arial"/>
                <a:cs typeface="Arial"/>
                <a:sym typeface="Arial"/>
              </a:rPr>
              <a:t>Workflow Adaptability</a:t>
            </a:r>
            <a:endParaRPr/>
          </a:p>
          <a:p>
            <a:pPr indent="0" lvl="0" marL="0" marR="0" rtl="0" algn="just">
              <a:lnSpc>
                <a:spcPct val="140018"/>
              </a:lnSpc>
              <a:spcBef>
                <a:spcPts val="0"/>
              </a:spcBef>
              <a:spcAft>
                <a:spcPts val="0"/>
              </a:spcAft>
              <a:buNone/>
            </a:pPr>
            <a:r>
              <a:t/>
            </a:r>
            <a:endParaRPr b="0" i="0" sz="2199" u="none" cap="none" strike="noStrike">
              <a:solidFill>
                <a:srgbClr val="18072B"/>
              </a:solidFill>
              <a:latin typeface="Arial"/>
              <a:ea typeface="Arial"/>
              <a:cs typeface="Arial"/>
              <a:sym typeface="Arial"/>
            </a:endParaRPr>
          </a:p>
          <a:p>
            <a:pPr indent="0" lvl="0" marL="0" marR="0" rtl="0" algn="just">
              <a:lnSpc>
                <a:spcPct val="140018"/>
              </a:lnSpc>
              <a:spcBef>
                <a:spcPts val="0"/>
              </a:spcBef>
              <a:spcAft>
                <a:spcPts val="0"/>
              </a:spcAft>
              <a:buNone/>
            </a:pPr>
            <a:r>
              <a:t/>
            </a:r>
            <a:endParaRPr b="0" i="0" sz="2199" u="none" cap="none" strike="noStrike">
              <a:solidFill>
                <a:srgbClr val="18072B"/>
              </a:solidFill>
              <a:latin typeface="Arial"/>
              <a:ea typeface="Arial"/>
              <a:cs typeface="Arial"/>
              <a:sym typeface="Arial"/>
            </a:endParaRPr>
          </a:p>
        </p:txBody>
      </p:sp>
      <p:sp>
        <p:nvSpPr>
          <p:cNvPr id="233" name="Google Shape;233;p20"/>
          <p:cNvSpPr/>
          <p:nvPr/>
        </p:nvSpPr>
        <p:spPr>
          <a:xfrm>
            <a:off x="7128488" y="4237515"/>
            <a:ext cx="4033394" cy="95335"/>
          </a:xfrm>
          <a:custGeom>
            <a:rect b="b" l="l" r="r" t="t"/>
            <a:pathLst>
              <a:path extrusionOk="0" h="95335" w="4033394">
                <a:moveTo>
                  <a:pt x="0" y="0"/>
                </a:moveTo>
                <a:lnTo>
                  <a:pt x="4033395" y="0"/>
                </a:lnTo>
                <a:lnTo>
                  <a:pt x="4033395" y="95334"/>
                </a:lnTo>
                <a:lnTo>
                  <a:pt x="0" y="95334"/>
                </a:lnTo>
                <a:lnTo>
                  <a:pt x="0" y="0"/>
                </a:lnTo>
                <a:close/>
              </a:path>
            </a:pathLst>
          </a:custGeom>
          <a:blipFill rotWithShape="1">
            <a:blip r:embed="rId4">
              <a:alphaModFix/>
            </a:blip>
            <a:stretch>
              <a:fillRect b="0" l="0" r="0" t="0"/>
            </a:stretch>
          </a:blipFill>
          <a:ln>
            <a:noFill/>
          </a:ln>
        </p:spPr>
      </p:sp>
      <p:grpSp>
        <p:nvGrpSpPr>
          <p:cNvPr id="234" name="Google Shape;234;p20"/>
          <p:cNvGrpSpPr/>
          <p:nvPr/>
        </p:nvGrpSpPr>
        <p:grpSpPr>
          <a:xfrm>
            <a:off x="12114383" y="3083047"/>
            <a:ext cx="4784495" cy="6055912"/>
            <a:chOff x="0" y="-57150"/>
            <a:chExt cx="1390252" cy="1759694"/>
          </a:xfrm>
        </p:grpSpPr>
        <p:sp>
          <p:nvSpPr>
            <p:cNvPr id="235" name="Google Shape;235;p20"/>
            <p:cNvSpPr/>
            <p:nvPr/>
          </p:nvSpPr>
          <p:spPr>
            <a:xfrm>
              <a:off x="0" y="0"/>
              <a:ext cx="1390252" cy="1702544"/>
            </a:xfrm>
            <a:custGeom>
              <a:rect b="b" l="l" r="r" t="t"/>
              <a:pathLst>
                <a:path extrusionOk="0" h="1702544" w="1390252">
                  <a:moveTo>
                    <a:pt x="82524" y="0"/>
                  </a:moveTo>
                  <a:lnTo>
                    <a:pt x="1307728" y="0"/>
                  </a:lnTo>
                  <a:cubicBezTo>
                    <a:pt x="1353305" y="0"/>
                    <a:pt x="1390252" y="36947"/>
                    <a:pt x="1390252" y="82524"/>
                  </a:cubicBezTo>
                  <a:lnTo>
                    <a:pt x="1390252" y="1620020"/>
                  </a:lnTo>
                  <a:cubicBezTo>
                    <a:pt x="1390252" y="1665596"/>
                    <a:pt x="1353305" y="1702544"/>
                    <a:pt x="1307728" y="1702544"/>
                  </a:cubicBezTo>
                  <a:lnTo>
                    <a:pt x="82524" y="1702544"/>
                  </a:lnTo>
                  <a:cubicBezTo>
                    <a:pt x="36947" y="1702544"/>
                    <a:pt x="0" y="1665596"/>
                    <a:pt x="0" y="1620020"/>
                  </a:cubicBezTo>
                  <a:lnTo>
                    <a:pt x="0" y="82524"/>
                  </a:lnTo>
                  <a:cubicBezTo>
                    <a:pt x="0" y="36947"/>
                    <a:pt x="36947" y="0"/>
                    <a:pt x="8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20"/>
          <p:cNvSpPr txBox="1"/>
          <p:nvPr/>
        </p:nvSpPr>
        <p:spPr>
          <a:xfrm>
            <a:off x="12279197" y="3769232"/>
            <a:ext cx="4460858" cy="161544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3300" u="none" cap="none" strike="noStrike">
                <a:solidFill>
                  <a:srgbClr val="18072B"/>
                </a:solidFill>
                <a:latin typeface="Arial"/>
                <a:ea typeface="Arial"/>
                <a:cs typeface="Arial"/>
                <a:sym typeface="Arial"/>
              </a:rPr>
              <a:t>Work with your team to prioritize tasks</a:t>
            </a:r>
            <a:endParaRPr/>
          </a:p>
          <a:p>
            <a:pPr indent="0" lvl="0" marL="0" marR="0" rtl="0" algn="ctr">
              <a:lnSpc>
                <a:spcPct val="130000"/>
              </a:lnSpc>
              <a:spcBef>
                <a:spcPts val="0"/>
              </a:spcBef>
              <a:spcAft>
                <a:spcPts val="0"/>
              </a:spcAft>
              <a:buNone/>
            </a:pPr>
            <a:r>
              <a:t/>
            </a:r>
            <a:endParaRPr b="0" i="0" sz="3300" u="none" cap="none" strike="noStrike">
              <a:solidFill>
                <a:srgbClr val="18072B"/>
              </a:solidFill>
              <a:latin typeface="Arial"/>
              <a:ea typeface="Arial"/>
              <a:cs typeface="Arial"/>
              <a:sym typeface="Arial"/>
            </a:endParaRPr>
          </a:p>
        </p:txBody>
      </p:sp>
      <p:sp>
        <p:nvSpPr>
          <p:cNvPr id="238" name="Google Shape;238;p20"/>
          <p:cNvSpPr txBox="1"/>
          <p:nvPr/>
        </p:nvSpPr>
        <p:spPr>
          <a:xfrm>
            <a:off x="12646467" y="5529864"/>
            <a:ext cx="3726319" cy="1201420"/>
          </a:xfrm>
          <a:prstGeom prst="rect">
            <a:avLst/>
          </a:prstGeom>
          <a:noFill/>
          <a:ln>
            <a:noFill/>
          </a:ln>
        </p:spPr>
        <p:txBody>
          <a:bodyPr anchorCtr="0" anchor="t" bIns="0" lIns="0" spcFirstLastPara="1" rIns="0" wrap="square" tIns="0">
            <a:spAutoFit/>
          </a:bodyPr>
          <a:lstStyle/>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High Flexibility</a:t>
            </a:r>
            <a:endParaRPr/>
          </a:p>
          <a:p>
            <a:pPr indent="-237490" lvl="1" marL="474979" marR="0" rtl="0" algn="just">
              <a:lnSpc>
                <a:spcPct val="140018"/>
              </a:lnSpc>
              <a:spcBef>
                <a:spcPts val="0"/>
              </a:spcBef>
              <a:spcAft>
                <a:spcPts val="0"/>
              </a:spcAft>
              <a:buClr>
                <a:srgbClr val="18072B"/>
              </a:buClr>
              <a:buSzPts val="2199"/>
              <a:buFont typeface="Arial"/>
              <a:buChar char="•"/>
            </a:pPr>
            <a:r>
              <a:rPr b="0" i="0" lang="en-US" sz="2199" u="none" cap="none" strike="noStrike">
                <a:solidFill>
                  <a:srgbClr val="18072B"/>
                </a:solidFill>
                <a:latin typeface="Arial"/>
                <a:ea typeface="Arial"/>
                <a:cs typeface="Arial"/>
                <a:sym typeface="Arial"/>
              </a:rPr>
              <a:t>Democratic Task Selection</a:t>
            </a:r>
            <a:endParaRPr/>
          </a:p>
          <a:p>
            <a:pPr indent="0" lvl="0" marL="0" marR="0" rtl="0" algn="just">
              <a:lnSpc>
                <a:spcPct val="140018"/>
              </a:lnSpc>
              <a:spcBef>
                <a:spcPts val="0"/>
              </a:spcBef>
              <a:spcAft>
                <a:spcPts val="0"/>
              </a:spcAft>
              <a:buNone/>
            </a:pPr>
            <a:r>
              <a:rPr b="0" i="0" lang="en-US" sz="2199" u="none" cap="none" strike="noStrike">
                <a:solidFill>
                  <a:srgbClr val="18072B"/>
                </a:solidFill>
                <a:latin typeface="Arial"/>
                <a:ea typeface="Arial"/>
                <a:cs typeface="Arial"/>
                <a:sym typeface="Arial"/>
              </a:rPr>
              <a:t>Continuous Prioritization</a:t>
            </a:r>
            <a:endParaRPr/>
          </a:p>
        </p:txBody>
      </p:sp>
      <p:sp>
        <p:nvSpPr>
          <p:cNvPr id="239" name="Google Shape;239;p20"/>
          <p:cNvSpPr/>
          <p:nvPr/>
        </p:nvSpPr>
        <p:spPr>
          <a:xfrm>
            <a:off x="12491118" y="4237515"/>
            <a:ext cx="4033394" cy="95335"/>
          </a:xfrm>
          <a:custGeom>
            <a:rect b="b" l="l" r="r" t="t"/>
            <a:pathLst>
              <a:path extrusionOk="0" h="95335" w="4033394">
                <a:moveTo>
                  <a:pt x="0" y="0"/>
                </a:moveTo>
                <a:lnTo>
                  <a:pt x="4033395" y="0"/>
                </a:lnTo>
                <a:lnTo>
                  <a:pt x="4033395" y="95334"/>
                </a:lnTo>
                <a:lnTo>
                  <a:pt x="0" y="95334"/>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p:nvPr/>
        </p:nvSpPr>
        <p:spPr>
          <a:xfrm rot="-924613">
            <a:off x="-3923104" y="3843214"/>
            <a:ext cx="9735137" cy="8435994"/>
          </a:xfrm>
          <a:custGeom>
            <a:rect b="b" l="l" r="r" t="t"/>
            <a:pathLst>
              <a:path extrusionOk="0" h="8435994" w="9735137">
                <a:moveTo>
                  <a:pt x="0" y="0"/>
                </a:moveTo>
                <a:lnTo>
                  <a:pt x="9735136" y="0"/>
                </a:lnTo>
                <a:lnTo>
                  <a:pt x="9735136" y="8435994"/>
                </a:lnTo>
                <a:lnTo>
                  <a:pt x="0" y="8435994"/>
                </a:lnTo>
                <a:lnTo>
                  <a:pt x="0" y="0"/>
                </a:lnTo>
                <a:close/>
              </a:path>
            </a:pathLst>
          </a:custGeom>
          <a:blipFill rotWithShape="1">
            <a:blip r:embed="rId3">
              <a:alphaModFix/>
            </a:blip>
            <a:stretch>
              <a:fillRect b="0" l="0" r="0" t="0"/>
            </a:stretch>
          </a:blipFill>
          <a:ln>
            <a:noFill/>
          </a:ln>
        </p:spPr>
      </p:sp>
      <p:sp>
        <p:nvSpPr>
          <p:cNvPr id="245" name="Google Shape;245;p21"/>
          <p:cNvSpPr/>
          <p:nvPr/>
        </p:nvSpPr>
        <p:spPr>
          <a:xfrm>
            <a:off x="17192315" y="612415"/>
            <a:ext cx="559181" cy="296366"/>
          </a:xfrm>
          <a:custGeom>
            <a:rect b="b" l="l" r="r" t="t"/>
            <a:pathLst>
              <a:path extrusionOk="0" h="296366" w="559181">
                <a:moveTo>
                  <a:pt x="0" y="0"/>
                </a:moveTo>
                <a:lnTo>
                  <a:pt x="559182" y="0"/>
                </a:lnTo>
                <a:lnTo>
                  <a:pt x="559182" y="296366"/>
                </a:lnTo>
                <a:lnTo>
                  <a:pt x="0" y="296366"/>
                </a:lnTo>
                <a:lnTo>
                  <a:pt x="0" y="0"/>
                </a:lnTo>
                <a:close/>
              </a:path>
            </a:pathLst>
          </a:custGeom>
          <a:blipFill rotWithShape="1">
            <a:blip r:embed="rId4">
              <a:alphaModFix/>
            </a:blip>
            <a:stretch>
              <a:fillRect b="0" l="0" r="0" t="0"/>
            </a:stretch>
          </a:blipFill>
          <a:ln>
            <a:noFill/>
          </a:ln>
        </p:spPr>
      </p:sp>
      <p:sp>
        <p:nvSpPr>
          <p:cNvPr id="246" name="Google Shape;246;p21"/>
          <p:cNvSpPr/>
          <p:nvPr/>
        </p:nvSpPr>
        <p:spPr>
          <a:xfrm>
            <a:off x="1059746" y="760598"/>
            <a:ext cx="300896" cy="300896"/>
          </a:xfrm>
          <a:custGeom>
            <a:rect b="b" l="l" r="r" t="t"/>
            <a:pathLst>
              <a:path extrusionOk="0" h="300896" w="300896">
                <a:moveTo>
                  <a:pt x="0" y="0"/>
                </a:moveTo>
                <a:lnTo>
                  <a:pt x="300896" y="0"/>
                </a:lnTo>
                <a:lnTo>
                  <a:pt x="300896" y="300895"/>
                </a:lnTo>
                <a:lnTo>
                  <a:pt x="0" y="300895"/>
                </a:lnTo>
                <a:lnTo>
                  <a:pt x="0" y="0"/>
                </a:lnTo>
                <a:close/>
              </a:path>
            </a:pathLst>
          </a:custGeom>
          <a:blipFill rotWithShape="1">
            <a:blip r:embed="rId5">
              <a:alphaModFix/>
            </a:blip>
            <a:stretch>
              <a:fillRect b="0" l="0" r="0" t="0"/>
            </a:stretch>
          </a:blipFill>
          <a:ln>
            <a:noFill/>
          </a:ln>
        </p:spPr>
      </p:sp>
      <p:sp>
        <p:nvSpPr>
          <p:cNvPr id="247" name="Google Shape;247;p21"/>
          <p:cNvSpPr/>
          <p:nvPr/>
        </p:nvSpPr>
        <p:spPr>
          <a:xfrm>
            <a:off x="-2843309" y="1268486"/>
            <a:ext cx="6873872" cy="162473"/>
          </a:xfrm>
          <a:custGeom>
            <a:rect b="b" l="l" r="r" t="t"/>
            <a:pathLst>
              <a:path extrusionOk="0" h="162473" w="6873872">
                <a:moveTo>
                  <a:pt x="0" y="0"/>
                </a:moveTo>
                <a:lnTo>
                  <a:pt x="6873873" y="0"/>
                </a:lnTo>
                <a:lnTo>
                  <a:pt x="6873873" y="162473"/>
                </a:lnTo>
                <a:lnTo>
                  <a:pt x="0" y="162473"/>
                </a:lnTo>
                <a:lnTo>
                  <a:pt x="0" y="0"/>
                </a:lnTo>
                <a:close/>
              </a:path>
            </a:pathLst>
          </a:custGeom>
          <a:blipFill rotWithShape="1">
            <a:blip r:embed="rId6">
              <a:alphaModFix/>
            </a:blip>
            <a:stretch>
              <a:fillRect b="0" l="0" r="0" t="0"/>
            </a:stretch>
          </a:blipFill>
          <a:ln>
            <a:noFill/>
          </a:ln>
        </p:spPr>
      </p:sp>
      <p:sp>
        <p:nvSpPr>
          <p:cNvPr id="248" name="Google Shape;248;p21"/>
          <p:cNvSpPr/>
          <p:nvPr/>
        </p:nvSpPr>
        <p:spPr>
          <a:xfrm>
            <a:off x="10602187" y="1692349"/>
            <a:ext cx="6383012" cy="7565951"/>
          </a:xfrm>
          <a:custGeom>
            <a:rect b="b" l="l" r="r" t="t"/>
            <a:pathLst>
              <a:path extrusionOk="0" h="7565951" w="6383012">
                <a:moveTo>
                  <a:pt x="0" y="0"/>
                </a:moveTo>
                <a:lnTo>
                  <a:pt x="6383011" y="0"/>
                </a:lnTo>
                <a:lnTo>
                  <a:pt x="6383011" y="7565951"/>
                </a:lnTo>
                <a:lnTo>
                  <a:pt x="0" y="7565951"/>
                </a:lnTo>
                <a:lnTo>
                  <a:pt x="0" y="0"/>
                </a:lnTo>
                <a:close/>
              </a:path>
            </a:pathLst>
          </a:custGeom>
          <a:blipFill rotWithShape="1">
            <a:blip r:embed="rId7">
              <a:alphaModFix/>
            </a:blip>
            <a:stretch>
              <a:fillRect b="-10956" l="-73555" r="-33823" t="-5677"/>
            </a:stretch>
          </a:blipFill>
          <a:ln>
            <a:noFill/>
          </a:ln>
        </p:spPr>
      </p:sp>
      <p:sp>
        <p:nvSpPr>
          <p:cNvPr id="249" name="Google Shape;249;p21"/>
          <p:cNvSpPr/>
          <p:nvPr/>
        </p:nvSpPr>
        <p:spPr>
          <a:xfrm rot="-5400000">
            <a:off x="3580037" y="11563035"/>
            <a:ext cx="14044299" cy="331956"/>
          </a:xfrm>
          <a:custGeom>
            <a:rect b="b" l="l" r="r" t="t"/>
            <a:pathLst>
              <a:path extrusionOk="0" h="331956" w="14044299">
                <a:moveTo>
                  <a:pt x="0" y="0"/>
                </a:moveTo>
                <a:lnTo>
                  <a:pt x="14044299" y="0"/>
                </a:lnTo>
                <a:lnTo>
                  <a:pt x="14044299" y="331956"/>
                </a:lnTo>
                <a:lnTo>
                  <a:pt x="0" y="331956"/>
                </a:lnTo>
                <a:lnTo>
                  <a:pt x="0" y="0"/>
                </a:lnTo>
                <a:close/>
              </a:path>
            </a:pathLst>
          </a:custGeom>
          <a:blipFill rotWithShape="1">
            <a:blip r:embed="rId6">
              <a:alphaModFix/>
            </a:blip>
            <a:stretch>
              <a:fillRect b="0" l="0" r="0" t="0"/>
            </a:stretch>
          </a:blipFill>
          <a:ln>
            <a:noFill/>
          </a:ln>
        </p:spPr>
      </p:sp>
      <p:sp>
        <p:nvSpPr>
          <p:cNvPr id="250" name="Google Shape;250;p21"/>
          <p:cNvSpPr/>
          <p:nvPr/>
        </p:nvSpPr>
        <p:spPr>
          <a:xfrm rot="10800000">
            <a:off x="13079793" y="1524656"/>
            <a:ext cx="14189483" cy="335388"/>
          </a:xfrm>
          <a:custGeom>
            <a:rect b="b" l="l" r="r" t="t"/>
            <a:pathLst>
              <a:path extrusionOk="0" h="335388" w="14189483">
                <a:moveTo>
                  <a:pt x="0" y="0"/>
                </a:moveTo>
                <a:lnTo>
                  <a:pt x="14189483" y="0"/>
                </a:lnTo>
                <a:lnTo>
                  <a:pt x="14189483" y="335387"/>
                </a:lnTo>
                <a:lnTo>
                  <a:pt x="0" y="335387"/>
                </a:lnTo>
                <a:lnTo>
                  <a:pt x="0" y="0"/>
                </a:lnTo>
                <a:close/>
              </a:path>
            </a:pathLst>
          </a:custGeom>
          <a:blipFill rotWithShape="1">
            <a:blip r:embed="rId6">
              <a:alphaModFix/>
            </a:blip>
            <a:stretch>
              <a:fillRect b="0" l="0" r="0" t="0"/>
            </a:stretch>
          </a:blipFill>
          <a:ln>
            <a:noFill/>
          </a:ln>
        </p:spPr>
      </p:sp>
      <p:grpSp>
        <p:nvGrpSpPr>
          <p:cNvPr id="251" name="Google Shape;251;p21"/>
          <p:cNvGrpSpPr/>
          <p:nvPr/>
        </p:nvGrpSpPr>
        <p:grpSpPr>
          <a:xfrm>
            <a:off x="1535766" y="2149401"/>
            <a:ext cx="7428611" cy="7108899"/>
            <a:chOff x="0" y="-19050"/>
            <a:chExt cx="1956507" cy="1872303"/>
          </a:xfrm>
        </p:grpSpPr>
        <p:sp>
          <p:nvSpPr>
            <p:cNvPr id="252" name="Google Shape;252;p21"/>
            <p:cNvSpPr/>
            <p:nvPr/>
          </p:nvSpPr>
          <p:spPr>
            <a:xfrm>
              <a:off x="0" y="0"/>
              <a:ext cx="1956507" cy="1853253"/>
            </a:xfrm>
            <a:custGeom>
              <a:rect b="b" l="l" r="r" t="t"/>
              <a:pathLst>
                <a:path extrusionOk="0" h="1853253" w="1956507">
                  <a:moveTo>
                    <a:pt x="0" y="0"/>
                  </a:moveTo>
                  <a:lnTo>
                    <a:pt x="1956507" y="0"/>
                  </a:lnTo>
                  <a:lnTo>
                    <a:pt x="1956507" y="1853253"/>
                  </a:lnTo>
                  <a:lnTo>
                    <a:pt x="0" y="1853253"/>
                  </a:lnTo>
                  <a:close/>
                </a:path>
              </a:pathLst>
            </a:custGeom>
            <a:solidFill>
              <a:srgbClr val="28094B"/>
            </a:solidFill>
            <a:ln>
              <a:noFill/>
            </a:ln>
          </p:spPr>
        </p:sp>
        <p:sp>
          <p:nvSpPr>
            <p:cNvPr id="253" name="Google Shape;253;p21"/>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03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4" name="Google Shape;254;p21"/>
          <p:cNvSpPr txBox="1"/>
          <p:nvPr/>
        </p:nvSpPr>
        <p:spPr>
          <a:xfrm>
            <a:off x="2179945" y="2021219"/>
            <a:ext cx="6140253" cy="1045083"/>
          </a:xfrm>
          <a:prstGeom prst="rect">
            <a:avLst/>
          </a:prstGeom>
          <a:noFill/>
          <a:ln>
            <a:noFill/>
          </a:ln>
        </p:spPr>
        <p:txBody>
          <a:bodyPr anchorCtr="0" anchor="t" bIns="0" lIns="0" spcFirstLastPara="1" rIns="0" wrap="square" tIns="0">
            <a:spAutoFit/>
          </a:bodyPr>
          <a:lstStyle/>
          <a:p>
            <a:pPr indent="0" lvl="0" marL="0" marR="0" rtl="0" algn="l">
              <a:lnSpc>
                <a:spcPct val="126000"/>
              </a:lnSpc>
              <a:spcBef>
                <a:spcPts val="0"/>
              </a:spcBef>
              <a:spcAft>
                <a:spcPts val="0"/>
              </a:spcAft>
              <a:buNone/>
            </a:pPr>
            <a:r>
              <a:rPr b="1" i="0" lang="en-US" sz="6600" u="none" cap="none" strike="noStrike">
                <a:solidFill>
                  <a:srgbClr val="FFFFFF"/>
                </a:solidFill>
                <a:latin typeface="Roboto"/>
                <a:ea typeface="Roboto"/>
                <a:cs typeface="Roboto"/>
                <a:sym typeface="Roboto"/>
              </a:rPr>
              <a:t>Crystal</a:t>
            </a:r>
            <a:endParaRPr/>
          </a:p>
        </p:txBody>
      </p:sp>
      <p:sp>
        <p:nvSpPr>
          <p:cNvPr id="255" name="Google Shape;255;p21"/>
          <p:cNvSpPr txBox="1"/>
          <p:nvPr/>
        </p:nvSpPr>
        <p:spPr>
          <a:xfrm>
            <a:off x="2114144" y="2980577"/>
            <a:ext cx="6184200" cy="6025800"/>
          </a:xfrm>
          <a:prstGeom prst="rect">
            <a:avLst/>
          </a:prstGeom>
          <a:noFill/>
          <a:ln>
            <a:noFill/>
          </a:ln>
        </p:spPr>
        <p:txBody>
          <a:bodyPr anchorCtr="0" anchor="t" bIns="0" lIns="0" spcFirstLastPara="1" rIns="0" wrap="square" tIns="0">
            <a:spAutoFit/>
          </a:bodyPr>
          <a:lstStyle/>
          <a:p>
            <a:pPr indent="-237490" lvl="1" marL="474979" marR="0" rtl="0" algn="just">
              <a:lnSpc>
                <a:spcPct val="140018"/>
              </a:lnSpc>
              <a:spcBef>
                <a:spcPts val="0"/>
              </a:spcBef>
              <a:spcAft>
                <a:spcPts val="0"/>
              </a:spcAft>
              <a:buClr>
                <a:srgbClr val="FFFFFF"/>
              </a:buClr>
              <a:buSzPts val="2199"/>
              <a:buFont typeface="Arial"/>
              <a:buChar char="•"/>
            </a:pPr>
            <a:r>
              <a:rPr b="0" i="0" lang="en-US" sz="2199" u="none" cap="none" strike="noStrike">
                <a:solidFill>
                  <a:srgbClr val="FFFFFF"/>
                </a:solidFill>
                <a:latin typeface="Arial"/>
                <a:ea typeface="Arial"/>
                <a:cs typeface="Arial"/>
                <a:sym typeface="Arial"/>
              </a:rPr>
              <a:t>Human-Centric Approach: Crystal is a lightweight Agile framework emphasizing the importance of individuals and their interactions, tailoring practices to the team's unique requirements and dynamics.</a:t>
            </a:r>
            <a:endParaRPr/>
          </a:p>
          <a:p>
            <a:pPr indent="-237490" lvl="1" marL="474979" marR="0" rtl="0" algn="just">
              <a:lnSpc>
                <a:spcPct val="140018"/>
              </a:lnSpc>
              <a:spcBef>
                <a:spcPts val="0"/>
              </a:spcBef>
              <a:spcAft>
                <a:spcPts val="0"/>
              </a:spcAft>
              <a:buClr>
                <a:srgbClr val="FFFFFF"/>
              </a:buClr>
              <a:buSzPts val="2199"/>
              <a:buFont typeface="Arial"/>
              <a:buChar char="•"/>
            </a:pPr>
            <a:r>
              <a:rPr b="0" i="0" lang="en-US" sz="2199" u="none" cap="none" strike="noStrike">
                <a:solidFill>
                  <a:srgbClr val="FFFFFF"/>
                </a:solidFill>
                <a:latin typeface="Arial"/>
                <a:ea typeface="Arial"/>
                <a:cs typeface="Arial"/>
                <a:sym typeface="Arial"/>
              </a:rPr>
              <a:t>Risk Color-Coding: The methods within the Crystal framework are color-coded according to the risk to human life, making it particularly suited for projects where human safety is a consideration.</a:t>
            </a:r>
            <a:endParaRPr/>
          </a:p>
          <a:p>
            <a:pPr indent="-237490" lvl="1" marL="474979" marR="0" rtl="0" algn="just">
              <a:lnSpc>
                <a:spcPct val="140018"/>
              </a:lnSpc>
              <a:spcBef>
                <a:spcPts val="0"/>
              </a:spcBef>
              <a:spcAft>
                <a:spcPts val="0"/>
              </a:spcAft>
              <a:buClr>
                <a:srgbClr val="FFFFFF"/>
              </a:buClr>
              <a:buSzPts val="2199"/>
              <a:buFont typeface="Arial"/>
              <a:buChar char="•"/>
            </a:pPr>
            <a:r>
              <a:rPr b="0" i="0" lang="en-US" sz="2199" u="none" cap="none" strike="noStrike">
                <a:solidFill>
                  <a:srgbClr val="FFFFFF"/>
                </a:solidFill>
                <a:latin typeface="Arial"/>
                <a:ea typeface="Arial"/>
                <a:cs typeface="Arial"/>
                <a:sym typeface="Arial"/>
              </a:rPr>
              <a:t>Adaptive and Unique: Primarily designed for short-term projects with co-located teams</a:t>
            </a:r>
            <a:endParaRPr/>
          </a:p>
          <a:p>
            <a:pPr indent="0" lvl="0" marL="0" marR="0" rtl="0" algn="just">
              <a:lnSpc>
                <a:spcPct val="140018"/>
              </a:lnSpc>
              <a:spcBef>
                <a:spcPts val="0"/>
              </a:spcBef>
              <a:spcAft>
                <a:spcPts val="0"/>
              </a:spcAft>
              <a:buNone/>
            </a:pPr>
            <a:r>
              <a:t/>
            </a:r>
            <a:endParaRPr b="0" i="0" sz="2199"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