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simplemaps.com/data/fr-citie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defRPr sz="7000">
                <a:latin typeface="Beirut"/>
                <a:ea typeface="Beirut"/>
                <a:cs typeface="Beirut"/>
                <a:sym typeface="Beirut"/>
              </a:defRPr>
            </a:pPr>
            <a:r>
              <a:t>Finding the best city </a:t>
            </a:r>
          </a:p>
          <a:p>
            <a:pPr>
              <a:defRPr sz="7000">
                <a:latin typeface="Beirut"/>
                <a:ea typeface="Beirut"/>
                <a:cs typeface="Beirut"/>
                <a:sym typeface="Beirut"/>
              </a:defRPr>
            </a:pPr>
            <a:r>
              <a:t>in France</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DISCUSSION</a:t>
            </a:r>
          </a:p>
        </p:txBody>
      </p:sp>
      <p:sp>
        <p:nvSpPr>
          <p:cNvPr id="156" name="Shape 156"/>
          <p:cNvSpPr/>
          <p:nvPr>
            <p:ph type="body" idx="1"/>
          </p:nvPr>
        </p:nvSpPr>
        <p:spPr>
          <a:prstGeom prst="rect">
            <a:avLst/>
          </a:prstGeom>
        </p:spPr>
        <p:txBody>
          <a:bodyPr/>
          <a:lstStyle/>
          <a:p>
            <a:pPr>
              <a:defRPr sz="3000"/>
            </a:pPr>
            <a:r>
              <a:t>We can recommend the city, Toulouse to start the business. In terms of hotel industry -&gt; Nice</a:t>
            </a:r>
          </a:p>
          <a:p>
            <a:pPr>
              <a:defRPr sz="3000"/>
            </a:pPr>
            <a:r>
              <a:t>Remarks: It is also possible to further explore restaurants and hotels of Toulouse and Nice in terms of ranking and visualise on the map. We also suggest to work with another data provider that has more local data in France.</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CONCLUSION</a:t>
            </a:r>
          </a:p>
        </p:txBody>
      </p:sp>
      <p:sp>
        <p:nvSpPr>
          <p:cNvPr id="159" name="Shape 159"/>
          <p:cNvSpPr/>
          <p:nvPr>
            <p:ph type="body" idx="1"/>
          </p:nvPr>
        </p:nvSpPr>
        <p:spPr>
          <a:prstGeom prst="rect">
            <a:avLst/>
          </a:prstGeom>
        </p:spPr>
        <p:txBody>
          <a:bodyPr/>
          <a:lstStyle/>
          <a:p>
            <a:pPr/>
            <a:r>
              <a:t>The company ‘SUNSHINE’ should start with focusing on doing research about all the restaurants in Toulouse</a:t>
            </a:r>
          </a:p>
          <a:p>
            <a:pPr/>
            <a:r>
              <a:t>Regarding the hotel industry, they should explore Nice since they have hotels as the most common venue.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p>
        </p:txBody>
      </p:sp>
      <p:sp>
        <p:nvSpPr>
          <p:cNvPr id="162" name="Shape 162"/>
          <p:cNvSpPr/>
          <p:nvPr>
            <p:ph type="body" idx="1"/>
          </p:nvPr>
        </p:nvSpPr>
        <p:spPr>
          <a:prstGeom prst="rect">
            <a:avLst/>
          </a:prstGeom>
        </p:spPr>
        <p:txBody>
          <a:bodyPr/>
          <a:lstStyle/>
          <a:p>
            <a:pPr/>
          </a:p>
        </p:txBody>
      </p:sp>
      <p:pic>
        <p:nvPicPr>
          <p:cNvPr id="163" name="Screen Shot 2021-03-02 at 00.05.03.png"/>
          <p:cNvPicPr>
            <a:picLocks noChangeAspect="1"/>
          </p:cNvPicPr>
          <p:nvPr/>
        </p:nvPicPr>
        <p:blipFill>
          <a:blip r:embed="rId2">
            <a:extLst/>
          </a:blip>
          <a:stretch>
            <a:fillRect/>
          </a:stretch>
        </p:blipFill>
        <p:spPr>
          <a:xfrm>
            <a:off x="-1686623" y="-52093"/>
            <a:ext cx="10333709" cy="7649427"/>
          </a:xfrm>
          <a:prstGeom prst="rect">
            <a:avLst/>
          </a:prstGeom>
          <a:ln w="12700">
            <a:miter lim="400000"/>
          </a:ln>
        </p:spPr>
      </p:pic>
      <p:pic>
        <p:nvPicPr>
          <p:cNvPr id="164" name="Screen Shot 2021-03-04 at 10.09.49.png"/>
          <p:cNvPicPr>
            <a:picLocks noChangeAspect="1"/>
          </p:cNvPicPr>
          <p:nvPr/>
        </p:nvPicPr>
        <p:blipFill>
          <a:blip r:embed="rId3">
            <a:extLst/>
          </a:blip>
          <a:stretch>
            <a:fillRect/>
          </a:stretch>
        </p:blipFill>
        <p:spPr>
          <a:xfrm>
            <a:off x="5141259" y="3608486"/>
            <a:ext cx="7881654" cy="6540095"/>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INTRODUCTION</a:t>
            </a:r>
          </a:p>
        </p:txBody>
      </p:sp>
      <p:sp>
        <p:nvSpPr>
          <p:cNvPr id="123" name="Shape 123"/>
          <p:cNvSpPr/>
          <p:nvPr>
            <p:ph type="body" idx="1"/>
          </p:nvPr>
        </p:nvSpPr>
        <p:spPr>
          <a:prstGeom prst="rect">
            <a:avLst/>
          </a:prstGeom>
          <a:ln w="25400">
            <a:solidFill>
              <a:srgbClr val="85888D"/>
            </a:solidFill>
          </a:ln>
        </p:spPr>
        <p:txBody>
          <a:bodyPr/>
          <a:lstStyle/>
          <a:p>
            <a:pPr marL="0" indent="0">
              <a:spcBef>
                <a:spcPts val="0"/>
              </a:spcBef>
              <a:buSzTx/>
              <a:buNone/>
              <a:defRPr sz="2400"/>
            </a:pPr>
            <a:r>
              <a:t>-</a:t>
            </a:r>
            <a:r>
              <a:rPr sz="3000"/>
              <a:t> Background: The company   ‘SUNSHINE’  is planning to start  a consulting service to restaurants , providing new strategy  to cope with COVID19.</a:t>
            </a:r>
            <a:endParaRPr sz="3000"/>
          </a:p>
          <a:p>
            <a:pPr marL="0" indent="0">
              <a:spcBef>
                <a:spcPts val="0"/>
              </a:spcBef>
              <a:buSzTx/>
              <a:buNone/>
              <a:defRPr sz="3000"/>
            </a:pPr>
          </a:p>
          <a:p>
            <a:pPr marL="0" indent="0">
              <a:spcBef>
                <a:spcPts val="0"/>
              </a:spcBef>
              <a:buSzTx/>
              <a:buNone/>
              <a:defRPr sz="3000"/>
            </a:pPr>
            <a:r>
              <a:t>-Objective: To find the best city in France where it has the most restaurants and hotels.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787400" y="732978"/>
            <a:ext cx="11099800" cy="1582044"/>
          </a:xfrm>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DATA ACQUISITION &amp; CLEANING</a:t>
            </a:r>
          </a:p>
        </p:txBody>
      </p:sp>
      <p:sp>
        <p:nvSpPr>
          <p:cNvPr id="126" name="Shape 126"/>
          <p:cNvSpPr/>
          <p:nvPr>
            <p:ph type="body" idx="1"/>
          </p:nvPr>
        </p:nvSpPr>
        <p:spPr>
          <a:prstGeom prst="rect">
            <a:avLst/>
          </a:prstGeom>
        </p:spPr>
        <p:txBody>
          <a:bodyPr/>
          <a:lstStyle/>
          <a:p>
            <a:pPr>
              <a:defRPr sz="3000"/>
            </a:pPr>
            <a:r>
              <a:t>Data Source: Internet( </a:t>
            </a:r>
            <a:r>
              <a:rPr u="sng">
                <a:hlinkClick r:id="rId2" invalidUrl="" action="" tgtFrame="" tooltip="" history="1" highlightClick="0" endSnd="0"/>
              </a:rPr>
              <a:t>https://simplemaps.com/data/fr-cities</a:t>
            </a:r>
            <a:r>
              <a:t>)        &amp; Foursquare API</a:t>
            </a:r>
          </a:p>
          <a:p>
            <a:pPr>
              <a:defRPr sz="3000"/>
            </a:pPr>
            <a:r>
              <a:t>Contents of Data: Main 471 cities in France, Latitude, Longitude, Population and Venues</a:t>
            </a:r>
          </a:p>
          <a:p>
            <a:pPr>
              <a:defRPr sz="3000"/>
            </a:pPr>
            <a:r>
              <a:t>Data cleaning process through Python panda &amp; numpy</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DATA ACQUISITION &amp; CLEANING</a:t>
            </a:r>
          </a:p>
        </p:txBody>
      </p:sp>
      <p:sp>
        <p:nvSpPr>
          <p:cNvPr id="129" name="Shape 129"/>
          <p:cNvSpPr/>
          <p:nvPr>
            <p:ph type="body" idx="1"/>
          </p:nvPr>
        </p:nvSpPr>
        <p:spPr>
          <a:xfrm>
            <a:off x="952500" y="2603500"/>
            <a:ext cx="11099800" cy="7077038"/>
          </a:xfrm>
          <a:prstGeom prst="rect">
            <a:avLst/>
          </a:prstGeom>
        </p:spPr>
        <p:txBody>
          <a:bodyPr/>
          <a:lstStyle/>
          <a:p>
            <a:pPr marL="373379" indent="-373379" defTabSz="490727">
              <a:spcBef>
                <a:spcPts val="3500"/>
              </a:spcBef>
              <a:defRPr sz="2520"/>
            </a:pPr>
          </a:p>
          <a:p>
            <a:pPr marL="373379" indent="-373379" defTabSz="490727">
              <a:spcBef>
                <a:spcPts val="3500"/>
              </a:spcBef>
              <a:defRPr sz="2520"/>
            </a:pPr>
          </a:p>
          <a:p>
            <a:pPr marL="373379" indent="-373379" defTabSz="490727">
              <a:spcBef>
                <a:spcPts val="3500"/>
              </a:spcBef>
              <a:defRPr sz="2520"/>
            </a:pPr>
          </a:p>
          <a:p>
            <a:pPr marL="373379" indent="-373379" defTabSz="490727">
              <a:spcBef>
                <a:spcPts val="3500"/>
              </a:spcBef>
              <a:defRPr sz="2520"/>
            </a:pPr>
          </a:p>
          <a:p>
            <a:pPr marL="373379" indent="-373379" algn="ctr" defTabSz="490727">
              <a:spcBef>
                <a:spcPts val="3500"/>
              </a:spcBef>
              <a:defRPr sz="2520"/>
            </a:pPr>
          </a:p>
          <a:p>
            <a:pPr marL="373379" indent="-373379" algn="ctr" defTabSz="490727">
              <a:spcBef>
                <a:spcPts val="3500"/>
              </a:spcBef>
              <a:defRPr sz="2520"/>
            </a:pPr>
          </a:p>
          <a:p>
            <a:pPr marL="373379" indent="-373379" algn="ctr" defTabSz="490727">
              <a:spcBef>
                <a:spcPts val="3500"/>
              </a:spcBef>
              <a:defRPr sz="2520"/>
            </a:pPr>
          </a:p>
          <a:p>
            <a:pPr marL="373379" indent="-373379" algn="ctr" defTabSz="490727">
              <a:spcBef>
                <a:spcPts val="3500"/>
              </a:spcBef>
              <a:defRPr sz="2520"/>
            </a:pPr>
            <a:r>
              <a:t>Example of the table after the acquisition and cleaning</a:t>
            </a:r>
            <a:br/>
            <a:br/>
          </a:p>
        </p:txBody>
      </p:sp>
      <p:pic>
        <p:nvPicPr>
          <p:cNvPr id="130" name="francecities1.png"/>
          <p:cNvPicPr>
            <a:picLocks noChangeAspect="1"/>
          </p:cNvPicPr>
          <p:nvPr/>
        </p:nvPicPr>
        <p:blipFill>
          <a:blip r:embed="rId2">
            <a:extLst/>
          </a:blip>
          <a:stretch>
            <a:fillRect/>
          </a:stretch>
        </p:blipFill>
        <p:spPr>
          <a:xfrm>
            <a:off x="1668785" y="2567122"/>
            <a:ext cx="9667230" cy="5455484"/>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DATA ANALYSIS &amp; METHODOLOGY</a:t>
            </a:r>
          </a:p>
        </p:txBody>
      </p:sp>
      <p:sp>
        <p:nvSpPr>
          <p:cNvPr id="133" name="Shape 133"/>
          <p:cNvSpPr/>
          <p:nvPr>
            <p:ph type="body" idx="1"/>
          </p:nvPr>
        </p:nvSpPr>
        <p:spPr>
          <a:xfrm>
            <a:off x="952500" y="2603500"/>
            <a:ext cx="11099800" cy="6654892"/>
          </a:xfrm>
          <a:prstGeom prst="rect">
            <a:avLst/>
          </a:prstGeom>
        </p:spPr>
        <p:txBody>
          <a:bodyPr/>
          <a:lstStyle/>
          <a:p>
            <a:pPr>
              <a:defRPr sz="3000"/>
            </a:pPr>
            <a:r>
              <a:t>In total, there are 5545 venues with the search criteria of 100 limits on venues and the radius 500 meters for each city given latitude and longitude information. </a:t>
            </a:r>
          </a:p>
          <a:p>
            <a:pPr>
              <a:defRPr sz="3000"/>
            </a:pPr>
            <a:r>
              <a:t>There are 331 unique categories of venue and can look at the top 5 venue category and create a table of top venue by each each city as an example below</a:t>
            </a:r>
          </a:p>
          <a:p>
            <a:pPr>
              <a:defRPr sz="3000"/>
            </a:pPr>
          </a:p>
          <a:p>
            <a:pPr>
              <a:defRPr sz="3000"/>
            </a:pPr>
          </a:p>
        </p:txBody>
      </p:sp>
      <p:pic>
        <p:nvPicPr>
          <p:cNvPr id="134" name="Screen Shot 2021-03-01 at 23.07.41.png"/>
          <p:cNvPicPr>
            <a:picLocks noChangeAspect="1"/>
          </p:cNvPicPr>
          <p:nvPr/>
        </p:nvPicPr>
        <p:blipFill>
          <a:blip r:embed="rId2">
            <a:extLst/>
          </a:blip>
          <a:stretch>
            <a:fillRect/>
          </a:stretch>
        </p:blipFill>
        <p:spPr>
          <a:xfrm>
            <a:off x="3730520" y="6231618"/>
            <a:ext cx="5543759" cy="3170338"/>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778306" y="444500"/>
            <a:ext cx="11099801" cy="2159000"/>
          </a:xfrm>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DATA ANALYSIS&amp; METHODOLOGY</a:t>
            </a:r>
          </a:p>
        </p:txBody>
      </p:sp>
      <p:sp>
        <p:nvSpPr>
          <p:cNvPr id="137" name="Shape 137"/>
          <p:cNvSpPr/>
          <p:nvPr>
            <p:ph type="body" idx="1"/>
          </p:nvPr>
        </p:nvSpPr>
        <p:spPr>
          <a:prstGeom prst="rect">
            <a:avLst/>
          </a:prstGeom>
        </p:spPr>
        <p:txBody>
          <a:bodyPr/>
          <a:lstStyle/>
          <a:p>
            <a:pPr>
              <a:defRPr sz="3000"/>
            </a:pPr>
            <a:r>
              <a:t>Identifying the fact that there is common venue category in several cities. </a:t>
            </a:r>
          </a:p>
          <a:p>
            <a:pPr>
              <a:defRPr sz="3000"/>
            </a:pPr>
            <a:r>
              <a:t>Hence, we use unsupervised learning K-means algorithm to cluster the cities. </a:t>
            </a:r>
          </a:p>
          <a:p>
            <a:pPr>
              <a:defRPr sz="3000"/>
            </a:pPr>
            <a:r>
              <a:t>For example, we run K-Means to cluster the cities into 5 clusters and merge table with cluster labels for each city</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952500" y="444500"/>
            <a:ext cx="11099800" cy="2267395"/>
          </a:xfrm>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DATA ANALYSIS&amp; METHODOLOGY</a:t>
            </a:r>
          </a:p>
        </p:txBody>
      </p:sp>
      <p:sp>
        <p:nvSpPr>
          <p:cNvPr id="140" name="Shape 140"/>
          <p:cNvSpPr/>
          <p:nvPr>
            <p:ph type="body" idx="1"/>
          </p:nvPr>
        </p:nvSpPr>
        <p:spPr>
          <a:xfrm>
            <a:off x="741266" y="2714127"/>
            <a:ext cx="11099801" cy="6077946"/>
          </a:xfrm>
          <a:prstGeom prst="rect">
            <a:avLst/>
          </a:prstGeom>
        </p:spPr>
        <p:txBody>
          <a:bodyPr/>
          <a:lstStyle/>
          <a:p>
            <a:pPr>
              <a:defRPr sz="3000"/>
            </a:pPr>
          </a:p>
          <a:p>
            <a:pPr>
              <a:defRPr sz="3000"/>
            </a:pPr>
          </a:p>
          <a:p>
            <a:pPr>
              <a:defRPr sz="3000"/>
            </a:pPr>
          </a:p>
          <a:p>
            <a:pPr>
              <a:defRPr sz="3000"/>
            </a:pPr>
          </a:p>
          <a:p>
            <a:pPr>
              <a:defRPr sz="3000"/>
            </a:pPr>
          </a:p>
          <a:p>
            <a:pPr algn="ctr">
              <a:defRPr sz="3000"/>
            </a:pPr>
            <a:r>
              <a:t>Example of clustering table </a:t>
            </a:r>
          </a:p>
        </p:txBody>
      </p:sp>
      <p:pic>
        <p:nvPicPr>
          <p:cNvPr id="141" name="Screen Shot 2021-03-01 at 23.11.58.png"/>
          <p:cNvPicPr>
            <a:picLocks noChangeAspect="1"/>
          </p:cNvPicPr>
          <p:nvPr/>
        </p:nvPicPr>
        <p:blipFill>
          <a:blip r:embed="rId2">
            <a:extLst/>
          </a:blip>
          <a:stretch>
            <a:fillRect/>
          </a:stretch>
        </p:blipFill>
        <p:spPr>
          <a:xfrm>
            <a:off x="28368" y="2988968"/>
            <a:ext cx="12948064" cy="377566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RESULTS</a:t>
            </a:r>
          </a:p>
        </p:txBody>
      </p:sp>
      <p:sp>
        <p:nvSpPr>
          <p:cNvPr id="144" name="Shape 144"/>
          <p:cNvSpPr/>
          <p:nvPr>
            <p:ph type="body" idx="1"/>
          </p:nvPr>
        </p:nvSpPr>
        <p:spPr>
          <a:prstGeom prst="rect">
            <a:avLst/>
          </a:prstGeom>
        </p:spPr>
        <p:txBody>
          <a:bodyPr/>
          <a:lstStyle/>
          <a:p>
            <a:pPr>
              <a:defRPr sz="3000"/>
            </a:pPr>
            <a:r>
              <a:t>Based on the clustering algorithm, we find that cluster label 0 has French restaurant and cluster label1 has hotel as the most common venue. </a:t>
            </a:r>
          </a:p>
          <a:p>
            <a:pPr>
              <a:defRPr sz="3000"/>
            </a:pPr>
            <a:r>
              <a:t>It is also important that we look at the city that has the highest population since it is related to the volume of restaurant and hotel activity </a:t>
            </a:r>
          </a:p>
          <a:p>
            <a:pPr>
              <a:defRPr sz="3000"/>
            </a:pPr>
            <a:r>
              <a:t>We can see that Toulouse and the Nice have the highest  in each label.</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a:defRPr sz="4500">
                <a:solidFill>
                  <a:schemeClr val="accent5">
                    <a:hueOff val="-176146"/>
                    <a:satOff val="3665"/>
                    <a:lumOff val="-13986"/>
                  </a:schemeClr>
                </a:solidFill>
                <a:latin typeface="ヒラギノ角ゴ Std"/>
                <a:ea typeface="ヒラギノ角ゴ Std"/>
                <a:cs typeface="ヒラギノ角ゴ Std"/>
                <a:sym typeface="ヒラギノ角ゴ Std"/>
              </a:defRPr>
            </a:lvl1pPr>
          </a:lstStyle>
          <a:p>
            <a:pPr/>
            <a:r>
              <a:t>RESULTS</a:t>
            </a:r>
          </a:p>
        </p:txBody>
      </p:sp>
      <p:sp>
        <p:nvSpPr>
          <p:cNvPr id="147" name="Shape 147"/>
          <p:cNvSpPr/>
          <p:nvPr>
            <p:ph type="body" idx="1"/>
          </p:nvPr>
        </p:nvSpPr>
        <p:spPr>
          <a:prstGeom prst="rect">
            <a:avLst/>
          </a:prstGeom>
        </p:spPr>
        <p:txBody>
          <a:bodyPr/>
          <a:lstStyle/>
          <a:p>
            <a:pPr/>
            <a:r>
              <a:t>DSFDF</a:t>
            </a:r>
          </a:p>
        </p:txBody>
      </p:sp>
      <p:pic>
        <p:nvPicPr>
          <p:cNvPr id="148" name="Screen Shot 2021-03-03 at 23.17.42.png"/>
          <p:cNvPicPr>
            <a:picLocks noChangeAspect="1"/>
          </p:cNvPicPr>
          <p:nvPr/>
        </p:nvPicPr>
        <p:blipFill>
          <a:blip r:embed="rId2">
            <a:extLst/>
          </a:blip>
          <a:stretch>
            <a:fillRect/>
          </a:stretch>
        </p:blipFill>
        <p:spPr>
          <a:xfrm>
            <a:off x="6192210" y="4656831"/>
            <a:ext cx="7277101" cy="5003801"/>
          </a:xfrm>
          <a:prstGeom prst="rect">
            <a:avLst/>
          </a:prstGeom>
          <a:ln w="12700">
            <a:miter lim="400000"/>
          </a:ln>
        </p:spPr>
      </p:pic>
      <p:pic>
        <p:nvPicPr>
          <p:cNvPr id="149" name="Screen Shot 2021-03-03 at 23.16.58.png"/>
          <p:cNvPicPr>
            <a:picLocks noChangeAspect="1"/>
          </p:cNvPicPr>
          <p:nvPr/>
        </p:nvPicPr>
        <p:blipFill>
          <a:blip r:embed="rId3">
            <a:extLst/>
          </a:blip>
          <a:stretch>
            <a:fillRect/>
          </a:stretch>
        </p:blipFill>
        <p:spPr>
          <a:xfrm>
            <a:off x="104064" y="2164237"/>
            <a:ext cx="6184901" cy="5041901"/>
          </a:xfrm>
          <a:prstGeom prst="rect">
            <a:avLst/>
          </a:prstGeom>
          <a:ln w="12700">
            <a:miter lim="400000"/>
          </a:ln>
        </p:spPr>
      </p:pic>
      <p:pic>
        <p:nvPicPr>
          <p:cNvPr id="150" name=""/>
          <p:cNvPicPr>
            <a:picLocks noChangeAspect="0"/>
          </p:cNvPicPr>
          <p:nvPr/>
        </p:nvPicPr>
        <p:blipFill>
          <a:blip r:embed="rId4">
            <a:extLst/>
          </a:blip>
          <a:stretch>
            <a:fillRect/>
          </a:stretch>
        </p:blipFill>
        <p:spPr>
          <a:xfrm>
            <a:off x="429308" y="2930478"/>
            <a:ext cx="5163286" cy="76201"/>
          </a:xfrm>
          <a:prstGeom prst="rect">
            <a:avLst/>
          </a:prstGeom>
        </p:spPr>
      </p:pic>
      <p:pic>
        <p:nvPicPr>
          <p:cNvPr id="152" name=""/>
          <p:cNvPicPr>
            <a:picLocks noChangeAspect="0"/>
          </p:cNvPicPr>
          <p:nvPr/>
        </p:nvPicPr>
        <p:blipFill>
          <a:blip r:embed="rId4">
            <a:extLst/>
          </a:blip>
          <a:stretch>
            <a:fillRect/>
          </a:stretch>
        </p:blipFill>
        <p:spPr>
          <a:xfrm>
            <a:off x="6595750" y="5351764"/>
            <a:ext cx="5163285" cy="76201"/>
          </a:xfrm>
          <a:prstGeom prst="rect">
            <a:avLst/>
          </a:prstGeom>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