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Robo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pen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28cddbf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28cddbf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8891b1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8891b1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b44150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b44150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b441503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b441503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c0b6c9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c0b6c9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b441503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b441503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250">
                <a:solidFill>
                  <a:schemeClr val="dk1"/>
                </a:solidFill>
                <a:latin typeface="Open Sans"/>
                <a:ea typeface="Open Sans"/>
                <a:cs typeface="Open Sans"/>
                <a:sym typeface="Open Sans"/>
              </a:rPr>
              <a:t>We will use Logistic Regression and Random Forest Models. Random Forest Models are more likely to overfit the data, since they can split on multiple features whereas Logistic Regression handles better where the dimensionality is limited (single or limited variables).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1c0b6c9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1c0b6c9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a81ebf9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a81ebf9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Features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a285daa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a285daa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rounakbanik/the-movies-dataset?select=movies_metadata.csv" TargetMode="External"/><Relationship Id="rId4" Type="http://schemas.openxmlformats.org/officeDocument/2006/relationships/hyperlink" Target="https://www.kaggle.com/unanimad/the-oscar-awar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ublic.tableau.com/app/profile/elena.rivera4127/viz/OscarNominationsDashboardStoryboard-Segment4v2/OscarNominationsDashboard?publish=ye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Oscar Nominations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Incorporating other factors such as other award shows to draw a stronger correlation between nominations and past performance</a:t>
            </a:r>
            <a:endParaRPr/>
          </a:p>
          <a:p>
            <a:pPr indent="-342900" lvl="0" marL="457200" rtl="0" algn="l">
              <a:spcBef>
                <a:spcPts val="0"/>
              </a:spcBef>
              <a:spcAft>
                <a:spcPts val="0"/>
              </a:spcAft>
              <a:buSzPts val="1800"/>
              <a:buChar char="●"/>
            </a:pPr>
            <a:r>
              <a:rPr lang="en"/>
              <a:t>Building a more sophisticated model to account for any outliers</a:t>
            </a:r>
            <a:endParaRPr/>
          </a:p>
          <a:p>
            <a:pPr indent="-317500" lvl="1" marL="914400" rtl="0" algn="l">
              <a:spcBef>
                <a:spcPts val="0"/>
              </a:spcBef>
              <a:spcAft>
                <a:spcPts val="0"/>
              </a:spcAft>
              <a:buSzPts val="1400"/>
              <a:buChar char="○"/>
            </a:pPr>
            <a:r>
              <a:rPr lang="en"/>
              <a:t>Genres/Budget with low feature importance, but high precision.</a:t>
            </a:r>
            <a:endParaRPr/>
          </a:p>
        </p:txBody>
      </p:sp>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Jake Littman - Machine Learning Model</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Oneil Anderson - Technologies /Presentation</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Brieona Turner- Database </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Elena Rivera - Presentation/ Dashboard</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Christine Ibrahim Puri - Github Setup/Dashboard</a:t>
            </a:r>
            <a:endParaRPr/>
          </a:p>
        </p:txBody>
      </p:sp>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a:t>Team Members/ Responsibilities</a:t>
            </a:r>
            <a:endParaRPr sz="6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chemeClr val="lt1"/>
                </a:highlight>
              </a:rPr>
              <a:t>Our project analyzed </a:t>
            </a:r>
            <a:r>
              <a:rPr lang="en" sz="1200">
                <a:highlight>
                  <a:schemeClr val="lt1"/>
                </a:highlight>
              </a:rPr>
              <a:t>Oscar nominated </a:t>
            </a:r>
            <a:r>
              <a:rPr lang="en" sz="1200">
                <a:solidFill>
                  <a:schemeClr val="dk1"/>
                </a:solidFill>
                <a:highlight>
                  <a:schemeClr val="lt1"/>
                </a:highlight>
              </a:rPr>
              <a:t>movies throughout history. </a:t>
            </a:r>
            <a:r>
              <a:rPr lang="en" sz="1200">
                <a:highlight>
                  <a:schemeClr val="lt1"/>
                </a:highlight>
              </a:rPr>
              <a:t>This topic was chosen for our analysis because of the large amount of data available and the common interest in movies between our team members. </a:t>
            </a:r>
            <a:r>
              <a:rPr lang="en" sz="1200">
                <a:solidFill>
                  <a:schemeClr val="dk1"/>
                </a:solidFill>
                <a:highlight>
                  <a:schemeClr val="lt1"/>
                </a:highlight>
              </a:rPr>
              <a:t>Using the datasets at our disposal, we identif</a:t>
            </a:r>
            <a:r>
              <a:rPr lang="en" sz="1200">
                <a:highlight>
                  <a:schemeClr val="lt1"/>
                </a:highlight>
              </a:rPr>
              <a:t>ied</a:t>
            </a:r>
            <a:r>
              <a:rPr lang="en" sz="1200">
                <a:solidFill>
                  <a:schemeClr val="dk1"/>
                </a:solidFill>
                <a:highlight>
                  <a:schemeClr val="lt1"/>
                </a:highlight>
              </a:rPr>
              <a:t> variables that relate to </a:t>
            </a:r>
            <a:r>
              <a:rPr lang="en" sz="1200">
                <a:highlight>
                  <a:schemeClr val="lt1"/>
                </a:highlight>
              </a:rPr>
              <a:t>O</a:t>
            </a:r>
            <a:r>
              <a:rPr lang="en" sz="1200">
                <a:solidFill>
                  <a:schemeClr val="dk1"/>
                </a:solidFill>
                <a:highlight>
                  <a:schemeClr val="lt1"/>
                </a:highlight>
              </a:rPr>
              <a:t>scar </a:t>
            </a:r>
            <a:r>
              <a:rPr lang="en" sz="1200">
                <a:highlight>
                  <a:schemeClr val="lt1"/>
                </a:highlight>
              </a:rPr>
              <a:t>performance </a:t>
            </a:r>
            <a:r>
              <a:rPr lang="en" sz="1200">
                <a:solidFill>
                  <a:schemeClr val="dk1"/>
                </a:solidFill>
                <a:highlight>
                  <a:schemeClr val="lt1"/>
                </a:highlight>
              </a:rPr>
              <a:t>of </a:t>
            </a:r>
            <a:r>
              <a:rPr lang="en" sz="1200">
                <a:highlight>
                  <a:schemeClr val="lt1"/>
                </a:highlight>
              </a:rPr>
              <a:t>different movies</a:t>
            </a:r>
            <a:endParaRPr sz="1200">
              <a:solidFill>
                <a:schemeClr val="dk1"/>
              </a:solidFill>
              <a:highlight>
                <a:schemeClr val="lt1"/>
              </a:highlight>
            </a:endParaRPr>
          </a:p>
          <a:p>
            <a:pPr indent="0" lvl="0" marL="0" rtl="0" algn="l">
              <a:spcBef>
                <a:spcPts val="1200"/>
              </a:spcBef>
              <a:spcAft>
                <a:spcPts val="0"/>
              </a:spcAft>
              <a:buNone/>
            </a:pPr>
            <a:r>
              <a:rPr b="1" lang="en" sz="1300">
                <a:solidFill>
                  <a:schemeClr val="dk1"/>
                </a:solidFill>
                <a:highlight>
                  <a:schemeClr val="lt1"/>
                </a:highlight>
              </a:rPr>
              <a:t>Questions to Address</a:t>
            </a:r>
            <a:endParaRPr b="1" sz="1300">
              <a:solidFill>
                <a:schemeClr val="dk1"/>
              </a:solidFill>
              <a:highlight>
                <a:schemeClr val="lt1"/>
              </a:highlight>
            </a:endParaRPr>
          </a:p>
          <a:p>
            <a:pPr indent="-304800" lvl="0" marL="457200" rtl="0" algn="l">
              <a:spcBef>
                <a:spcPts val="1200"/>
              </a:spcBef>
              <a:spcAft>
                <a:spcPts val="0"/>
              </a:spcAft>
              <a:buClr>
                <a:schemeClr val="dk1"/>
              </a:buClr>
              <a:buSzPts val="1200"/>
              <a:buChar char="●"/>
            </a:pPr>
            <a:r>
              <a:rPr lang="en" sz="1200">
                <a:solidFill>
                  <a:schemeClr val="dk1"/>
                </a:solidFill>
              </a:rPr>
              <a:t>Why do certain genres outperform others?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What </a:t>
            </a:r>
            <a:r>
              <a:rPr lang="en" sz="1200"/>
              <a:t>features</a:t>
            </a:r>
            <a:r>
              <a:rPr lang="en" sz="1200">
                <a:solidFill>
                  <a:schemeClr val="dk1"/>
                </a:solidFill>
              </a:rPr>
              <a:t> influence movie nominations?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What genres have the highest probability of being nominated for an Oscar at the next academy award?</a:t>
            </a:r>
            <a:endParaRPr sz="1200">
              <a:solidFill>
                <a:schemeClr val="dk1"/>
              </a:solidFill>
            </a:endParaRPr>
          </a:p>
          <a:p>
            <a:pPr indent="0" lvl="0" marL="0" rtl="0" algn="l">
              <a:spcBef>
                <a:spcPts val="1200"/>
              </a:spcBef>
              <a:spcAft>
                <a:spcPts val="0"/>
              </a:spcAft>
              <a:buNone/>
            </a:pPr>
            <a:r>
              <a:rPr b="1" lang="en" sz="1200"/>
              <a:t>Business Objective:</a:t>
            </a:r>
            <a:endParaRPr b="1" sz="1200"/>
          </a:p>
          <a:p>
            <a:pPr indent="0" lvl="0" marL="0" rtl="0" algn="l">
              <a:spcBef>
                <a:spcPts val="1200"/>
              </a:spcBef>
              <a:spcAft>
                <a:spcPts val="1200"/>
              </a:spcAft>
              <a:buNone/>
            </a:pPr>
            <a:r>
              <a:rPr lang="en" sz="1200"/>
              <a:t>Our analysis could provide key investment decisions for production companies in financing and producing quality movies and retaining the top actresses, actors and directors in the movie industry</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Database </a:t>
            </a:r>
            <a:endParaRPr/>
          </a:p>
        </p:txBody>
      </p:sp>
      <p:sp>
        <p:nvSpPr>
          <p:cNvPr id="80" name="Google Shape;80;p16" title="Kaggle Movies Dataset"/>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Clr>
                <a:schemeClr val="dk1"/>
              </a:buClr>
              <a:buSzPct val="68750"/>
              <a:buFont typeface="Arial"/>
              <a:buNone/>
            </a:pPr>
            <a:r>
              <a:rPr b="1" lang="en" sz="1600"/>
              <a:t>Software used:</a:t>
            </a:r>
            <a:r>
              <a:rPr lang="en" sz="1600"/>
              <a:t> Jupyter Notebook [Pandas], PostgreSQL</a:t>
            </a:r>
            <a:endParaRPr sz="1600"/>
          </a:p>
          <a:p>
            <a:pPr indent="0" lvl="0" marL="0" rtl="0" algn="l">
              <a:spcBef>
                <a:spcPts val="1200"/>
              </a:spcBef>
              <a:spcAft>
                <a:spcPts val="0"/>
              </a:spcAft>
              <a:buNone/>
            </a:pPr>
            <a:r>
              <a:rPr b="1" lang="en" sz="1600"/>
              <a:t>Cleansing the datasets:</a:t>
            </a:r>
            <a:br>
              <a:rPr lang="en" sz="1600"/>
            </a:br>
            <a:r>
              <a:rPr lang="en" sz="1400"/>
              <a:t>The database has come together from bringing in the </a:t>
            </a:r>
            <a:r>
              <a:rPr i="1" lang="en" sz="1400"/>
              <a:t>movie_metadata.csv</a:t>
            </a:r>
            <a:r>
              <a:rPr lang="en" sz="1400"/>
              <a:t> and </a:t>
            </a:r>
            <a:r>
              <a:rPr i="1" lang="en" sz="1400"/>
              <a:t>oscars_movie</a:t>
            </a:r>
            <a:r>
              <a:rPr lang="en" sz="1400"/>
              <a:t>.csv datasets.</a:t>
            </a:r>
            <a:endParaRPr sz="1400"/>
          </a:p>
          <a:p>
            <a:pPr indent="0" lvl="0" marL="0" rtl="0" algn="l">
              <a:spcBef>
                <a:spcPts val="1200"/>
              </a:spcBef>
              <a:spcAft>
                <a:spcPts val="0"/>
              </a:spcAft>
              <a:buClr>
                <a:schemeClr val="dk1"/>
              </a:buClr>
              <a:buSzPct val="78571"/>
              <a:buFont typeface="Arial"/>
              <a:buNone/>
            </a:pPr>
            <a:r>
              <a:rPr lang="en" sz="1400"/>
              <a:t>The data in both were cleaned via regex processing and taking out null values. In addition, </a:t>
            </a:r>
            <a:r>
              <a:rPr i="1" lang="en" sz="1400"/>
              <a:t>release_year</a:t>
            </a:r>
            <a:r>
              <a:rPr lang="en" sz="1400"/>
              <a:t> and </a:t>
            </a:r>
            <a:r>
              <a:rPr i="1" lang="en" sz="1400"/>
              <a:t>nominated</a:t>
            </a:r>
            <a:r>
              <a:rPr lang="en" sz="1400"/>
              <a:t> columns were added to the </a:t>
            </a:r>
            <a:r>
              <a:rPr i="1" lang="en" sz="1400"/>
              <a:t>movie_metadata</a:t>
            </a:r>
            <a:r>
              <a:rPr lang="en" sz="1400"/>
              <a:t>.</a:t>
            </a:r>
            <a:endParaRPr sz="1400"/>
          </a:p>
          <a:p>
            <a:pPr indent="0" lvl="0" marL="0" rtl="0" algn="l">
              <a:spcBef>
                <a:spcPts val="1200"/>
              </a:spcBef>
              <a:spcAft>
                <a:spcPts val="0"/>
              </a:spcAft>
              <a:buNone/>
            </a:pPr>
            <a:r>
              <a:rPr b="1" lang="en" sz="1600"/>
              <a:t>Joining the datasets:</a:t>
            </a:r>
            <a:br>
              <a:rPr lang="en" sz="1600"/>
            </a:br>
            <a:r>
              <a:rPr lang="en" sz="1400"/>
              <a:t>From there, the data was exported into a Postgres database and then the datasets were combined into the combination_table.csv. The datasets were combined on the Oscar’s ‘</a:t>
            </a:r>
            <a:r>
              <a:rPr i="1" lang="en" sz="1400"/>
              <a:t>film</a:t>
            </a:r>
            <a:r>
              <a:rPr lang="en" sz="1400"/>
              <a:t>’ column </a:t>
            </a:r>
            <a:r>
              <a:rPr lang="en" sz="1400"/>
              <a:t>with</a:t>
            </a:r>
            <a:r>
              <a:rPr lang="en" sz="1400"/>
              <a:t> the Movie’s ‘</a:t>
            </a:r>
            <a:r>
              <a:rPr i="1" lang="en" sz="1400"/>
              <a:t>title</a:t>
            </a:r>
            <a:r>
              <a:rPr lang="en" sz="1400"/>
              <a:t>’ column.</a:t>
            </a:r>
            <a:br>
              <a:rPr lang="en" sz="1400"/>
            </a:br>
            <a:endParaRPr sz="1400"/>
          </a:p>
          <a:p>
            <a:pPr indent="0" lvl="0" marL="0" rtl="0" algn="l">
              <a:spcBef>
                <a:spcPts val="1200"/>
              </a:spcBef>
              <a:spcAft>
                <a:spcPts val="0"/>
              </a:spcAft>
              <a:buClr>
                <a:schemeClr val="dk1"/>
              </a:buClr>
              <a:buSzPct val="78571"/>
              <a:buFont typeface="Arial"/>
              <a:buNone/>
            </a:pPr>
            <a:r>
              <a:rPr b="1" lang="en" sz="1400"/>
              <a:t>The columns in the combined dataset are as follows:</a:t>
            </a:r>
            <a:r>
              <a:rPr lang="en" sz="1400"/>
              <a:t> </a:t>
            </a:r>
            <a:r>
              <a:rPr i="1" lang="en" sz="1400"/>
              <a:t>budget</a:t>
            </a:r>
            <a:r>
              <a:rPr i="1" lang="en" sz="1400"/>
              <a:t>, release_year, revenue, runtime, title, genres, nominated, winner, category.</a:t>
            </a:r>
            <a:endParaRPr i="1" sz="1400"/>
          </a:p>
          <a:p>
            <a:pPr indent="0" lvl="0" marL="0" rtl="0" algn="l">
              <a:spcBef>
                <a:spcPts val="1200"/>
              </a:spcBef>
              <a:spcAft>
                <a:spcPts val="0"/>
              </a:spcAft>
              <a:buClr>
                <a:schemeClr val="dk1"/>
              </a:buClr>
              <a:buSzPct val="78571"/>
              <a:buFont typeface="Arial"/>
              <a:buNone/>
            </a:pPr>
            <a:r>
              <a:rPr i="1" lang="en" sz="1400" u="sng">
                <a:solidFill>
                  <a:schemeClr val="hlink"/>
                </a:solidFill>
                <a:hlinkClick r:id="rId3"/>
              </a:rPr>
              <a:t>Kaggle Movie Dataset</a:t>
            </a:r>
            <a:endParaRPr i="1" sz="1400"/>
          </a:p>
          <a:p>
            <a:pPr indent="0" lvl="0" marL="0" rtl="0" algn="l">
              <a:spcBef>
                <a:spcPts val="1200"/>
              </a:spcBef>
              <a:spcAft>
                <a:spcPts val="0"/>
              </a:spcAft>
              <a:buClr>
                <a:schemeClr val="dk1"/>
              </a:buClr>
              <a:buSzPct val="78571"/>
              <a:buFont typeface="Arial"/>
              <a:buNone/>
            </a:pPr>
            <a:r>
              <a:rPr i="1" lang="en" sz="1400" u="sng">
                <a:solidFill>
                  <a:schemeClr val="hlink"/>
                </a:solidFill>
                <a:hlinkClick r:id="rId4"/>
              </a:rPr>
              <a:t>Kaggle Oscar Movie Dataset</a:t>
            </a:r>
            <a:endParaRPr i="1" sz="1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885900" y="1227400"/>
            <a:ext cx="29949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400">
                <a:solidFill>
                  <a:srgbClr val="202124"/>
                </a:solidFill>
                <a:highlight>
                  <a:srgbClr val="FFFFFF"/>
                </a:highlight>
                <a:latin typeface="Roboto"/>
                <a:ea typeface="Roboto"/>
                <a:cs typeface="Roboto"/>
                <a:sym typeface="Roboto"/>
              </a:rPr>
              <a:t>Entity Relationship Diagram (ERD) of tables</a:t>
            </a:r>
            <a:endParaRPr sz="2400">
              <a:solidFill>
                <a:srgbClr val="202124"/>
              </a:solidFill>
              <a:highlight>
                <a:srgbClr val="FFFFFF"/>
              </a:highlight>
              <a:latin typeface="Roboto"/>
              <a:ea typeface="Roboto"/>
              <a:cs typeface="Roboto"/>
              <a:sym typeface="Roboto"/>
            </a:endParaRPr>
          </a:p>
        </p:txBody>
      </p:sp>
      <p:pic>
        <p:nvPicPr>
          <p:cNvPr id="86" name="Google Shape;86;p17"/>
          <p:cNvPicPr preferRelativeResize="0"/>
          <p:nvPr/>
        </p:nvPicPr>
        <p:blipFill rotWithShape="1">
          <a:blip r:embed="rId3">
            <a:alphaModFix/>
          </a:blip>
          <a:srcRect b="5008" l="1642" r="2305" t="2072"/>
          <a:stretch/>
        </p:blipFill>
        <p:spPr>
          <a:xfrm>
            <a:off x="319375" y="0"/>
            <a:ext cx="5258475" cy="5093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Machine Learning</a:t>
            </a:r>
            <a:endParaRPr/>
          </a:p>
        </p:txBody>
      </p:sp>
      <p:sp>
        <p:nvSpPr>
          <p:cNvPr id="92" name="Google Shape;92;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50"/>
              <a:t>Models: </a:t>
            </a:r>
            <a:r>
              <a:rPr lang="en" sz="1200"/>
              <a:t>Logistic Regression and Random Forest</a:t>
            </a:r>
            <a:endParaRPr sz="1200"/>
          </a:p>
          <a:p>
            <a:pPr indent="0" lvl="0" marL="0" rtl="0" algn="l">
              <a:spcBef>
                <a:spcPts val="1200"/>
              </a:spcBef>
              <a:spcAft>
                <a:spcPts val="0"/>
              </a:spcAft>
              <a:buNone/>
            </a:pPr>
            <a:r>
              <a:rPr b="1" lang="en" sz="1450"/>
              <a:t>Observations: </a:t>
            </a:r>
            <a:r>
              <a:rPr lang="en" sz="1250"/>
              <a:t> </a:t>
            </a:r>
            <a:r>
              <a:rPr lang="en" sz="1200"/>
              <a:t>We imported the train_test_split model to split the dataset 50/50 by movie titles. There are </a:t>
            </a:r>
            <a:r>
              <a:rPr lang="en" sz="1200"/>
              <a:t>4,264 movie titles in the population that were used.</a:t>
            </a:r>
            <a:endParaRPr sz="1200"/>
          </a:p>
          <a:p>
            <a:pPr indent="0" lvl="0" marL="0" rtl="0" algn="l">
              <a:spcBef>
                <a:spcPts val="1200"/>
              </a:spcBef>
              <a:spcAft>
                <a:spcPts val="0"/>
              </a:spcAft>
              <a:buNone/>
            </a:pPr>
            <a:r>
              <a:rPr b="1" i="1" lang="en" sz="1450" u="sng"/>
              <a:t>Feature Selection:</a:t>
            </a:r>
            <a:endParaRPr b="1" i="1" sz="1450" u="sng"/>
          </a:p>
          <a:p>
            <a:pPr indent="0" lvl="0" marL="0" rtl="0" algn="l">
              <a:lnSpc>
                <a:spcPct val="50000"/>
              </a:lnSpc>
              <a:spcBef>
                <a:spcPts val="1200"/>
              </a:spcBef>
              <a:spcAft>
                <a:spcPts val="0"/>
              </a:spcAft>
              <a:buClr>
                <a:schemeClr val="dk1"/>
              </a:buClr>
              <a:buSzPts val="1100"/>
              <a:buFont typeface="Arial"/>
              <a:buNone/>
            </a:pPr>
            <a:r>
              <a:rPr b="1" lang="en" sz="1200"/>
              <a:t>Independent Variables:</a:t>
            </a:r>
            <a:r>
              <a:rPr lang="en" sz="1200"/>
              <a:t> </a:t>
            </a:r>
            <a:r>
              <a:rPr lang="en" sz="1200">
                <a:solidFill>
                  <a:srgbClr val="24292F"/>
                </a:solidFill>
                <a:highlight>
                  <a:srgbClr val="FFFFFF"/>
                </a:highlight>
              </a:rPr>
              <a:t>Genre, Budget_Ranges, Revenue_Ranges, Runtime_Ranges (Dummy)</a:t>
            </a:r>
            <a:endParaRPr b="1" sz="1200"/>
          </a:p>
          <a:p>
            <a:pPr indent="0" lvl="0" marL="0" rtl="0" algn="l">
              <a:lnSpc>
                <a:spcPct val="50000"/>
              </a:lnSpc>
              <a:spcBef>
                <a:spcPts val="1200"/>
              </a:spcBef>
              <a:spcAft>
                <a:spcPts val="0"/>
              </a:spcAft>
              <a:buClr>
                <a:schemeClr val="dk1"/>
              </a:buClr>
              <a:buSzPts val="1100"/>
              <a:buFont typeface="Arial"/>
              <a:buNone/>
            </a:pPr>
            <a:r>
              <a:rPr b="1" lang="en" sz="1200"/>
              <a:t>Dependent Variable: </a:t>
            </a:r>
            <a:r>
              <a:rPr lang="en" sz="1200"/>
              <a:t>“Nominated”</a:t>
            </a:r>
            <a:endParaRPr sz="1200"/>
          </a:p>
          <a:p>
            <a:pPr indent="-304800" lvl="0" marL="457200" rtl="0" algn="l">
              <a:lnSpc>
                <a:spcPct val="100000"/>
              </a:lnSpc>
              <a:spcBef>
                <a:spcPts val="1200"/>
              </a:spcBef>
              <a:spcAft>
                <a:spcPts val="0"/>
              </a:spcAft>
              <a:buSzPts val="1200"/>
              <a:buChar char="●"/>
            </a:pPr>
            <a:r>
              <a:rPr lang="en" sz="1200"/>
              <a:t>0 = Was not nominated for an Oscar</a:t>
            </a:r>
            <a:endParaRPr sz="1200"/>
          </a:p>
          <a:p>
            <a:pPr indent="-320675" lvl="0" marL="457200" rtl="0" algn="l">
              <a:lnSpc>
                <a:spcPct val="100000"/>
              </a:lnSpc>
              <a:spcBef>
                <a:spcPts val="0"/>
              </a:spcBef>
              <a:spcAft>
                <a:spcPts val="0"/>
              </a:spcAft>
              <a:buSzPts val="1450"/>
              <a:buChar char="●"/>
            </a:pPr>
            <a:r>
              <a:rPr lang="en" sz="1200"/>
              <a:t>1 = Was nominated for an Oscar</a:t>
            </a:r>
            <a:br>
              <a:rPr lang="en" sz="1600"/>
            </a:br>
            <a:endParaRPr sz="1383"/>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98" name="Google Shape;98;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311700" y="1215775"/>
            <a:ext cx="6927926" cy="126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Feature Importance</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311700" y="1225225"/>
            <a:ext cx="2615000" cy="118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Dashboard Integration</a:t>
            </a:r>
            <a:endParaRPr/>
          </a:p>
        </p:txBody>
      </p:sp>
      <p:sp>
        <p:nvSpPr>
          <p:cNvPr id="112" name="Google Shape;112;p21"/>
          <p:cNvSpPr txBox="1"/>
          <p:nvPr>
            <p:ph idx="1" type="body"/>
          </p:nvPr>
        </p:nvSpPr>
        <p:spPr>
          <a:xfrm>
            <a:off x="311700" y="1011725"/>
            <a:ext cx="8595600" cy="353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u="sng">
                <a:solidFill>
                  <a:schemeClr val="hlink"/>
                </a:solidFill>
                <a:hlinkClick r:id="rId3"/>
              </a:rPr>
              <a:t>https://public.tableau.com/app/profile/elena.rivera4127/viz/OscarNominationsDashboardStoryboard-Segment4v2/OscarNominationsDashboard?publish=yes</a:t>
            </a:r>
            <a:endParaRPr sz="1200"/>
          </a:p>
        </p:txBody>
      </p:sp>
      <p:pic>
        <p:nvPicPr>
          <p:cNvPr id="113" name="Google Shape;113;p21"/>
          <p:cNvPicPr preferRelativeResize="0"/>
          <p:nvPr/>
        </p:nvPicPr>
        <p:blipFill>
          <a:blip r:embed="rId4">
            <a:alphaModFix/>
          </a:blip>
          <a:stretch>
            <a:fillRect/>
          </a:stretch>
        </p:blipFill>
        <p:spPr>
          <a:xfrm>
            <a:off x="127250" y="1732351"/>
            <a:ext cx="7822403" cy="331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