
<file path=[Content_Types].xml><?xml version="1.0" encoding="utf-8"?>
<Types xmlns="http://schemas.openxmlformats.org/package/2006/content-types">
  <Default ContentType="application/vnd.openxmlformats-officedocument.oleObject" Extension="bin"/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vmlDrawing" Extension="vml"/>
  <Default ContentType="image/x-wmf" Extension="wmf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16963"/>
    <p:restoredTop sz="94660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86"/>
          <a:sy d="100" n="86"/>
        </p:scale>
        <p:origin xmlns:c="http://schemas.openxmlformats.org/drawingml/2006/chart" xmlns:pic="http://schemas.openxmlformats.org/drawingml/2006/picture" xmlns:dgm="http://schemas.openxmlformats.org/drawingml/2006/diagram" x="470" y="67"/>
      </p:cViewPr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122363"/>
            <a:ext cx="9144000" cy="2387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3602038"/>
            <a:ext cx="9144000" cy="1655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24900" y="365125"/>
            <a:ext cx="26289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77343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1709738"/>
            <a:ext cx="10515600" cy="28527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4589463"/>
            <a:ext cx="105156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365125"/>
            <a:ext cx="10515600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1681163"/>
            <a:ext cx="5157787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505075"/>
            <a:ext cx="5157787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681163"/>
            <a:ext cx="5183188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505075"/>
            <a:ext cx="5183188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E420AF80-389D-4ED1-BA41-611B88E5873F}" type="datetimeFigureOut">
              <a:rPr lang="en-US" smtClean="0">
                <a:uFillTx/>
              </a:rPr>
              <a:t>2/14/2018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BE3EC0C-84D0-422C-A1B2-D2A7C866346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2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5.png" Type="http://schemas.openxmlformats.org/officeDocument/2006/relationships/image"></Relationship><Relationship Id="rId3" Target="../media/image6.emf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_rels/slide8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LED Design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146520" y="3754731"/>
            <a:ext cx="7743329" cy="1655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Arduino Team</a:t>
            </a:r>
          </a:p>
          <a:p>
            <a:r>
              <a:rPr dirty="0" lang="en-US">
                <a:uFillTx/>
              </a:rPr>
              <a:t>FRC226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14" name="Picture 1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2" cstate="print"/>
          <a:srcRect b="30767" r="34268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671642" y="1477791"/>
            <a:ext cx="9719170" cy="5124545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71703" y="462162"/>
            <a:ext cx="5560561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z="3200">
                <a:uFillTx/>
              </a:rPr>
              <a:t>LED Module Design (Schematic)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5559351">
            <a:off x="1582825" y="1323014"/>
            <a:ext cx="476412" cy="27699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200">
                <a:uFillTx/>
              </a:rPr>
              <a:t>GND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2069588" y="1323004"/>
            <a:ext cx="437299" cy="27699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200">
                <a:uFillTx/>
              </a:rPr>
              <a:t>SDA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5400000">
            <a:off x="1806876" y="1452104"/>
            <a:ext cx="646310" cy="27699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 sz="1200">
                <a:uFillTx/>
              </a:rPr>
              <a:t>SCL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37174" y="873522"/>
            <a:ext cx="553914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I2C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84944" y="898116"/>
            <a:ext cx="79726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Power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5559351">
            <a:off x="2518815" y="1347597"/>
            <a:ext cx="476412" cy="27699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200">
                <a:uFillTx/>
              </a:rPr>
              <a:t>GND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5559351">
            <a:off x="2733374" y="1356709"/>
            <a:ext cx="409086" cy="27699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200">
                <a:uFillTx/>
              </a:rPr>
              <a:t>VIN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14" name="Picture 1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921801" y="1627666"/>
            <a:ext cx="8463170" cy="4693034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64823" y="274900"/>
            <a:ext cx="6475427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z="3200">
                <a:uFillTx/>
              </a:rPr>
              <a:t>LED Module Design (Wiring Diagram)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Box 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80250" y="5860868"/>
            <a:ext cx="622286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GND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45564" y="4532810"/>
            <a:ext cx="562783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SDA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TextBox 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63793" y="3452812"/>
            <a:ext cx="64631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SCL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541623" y="5214537"/>
            <a:ext cx="1184365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I2C connector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84866" y="4717476"/>
            <a:ext cx="1184365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Power (Battery)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40662" y="5914905"/>
            <a:ext cx="622286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GND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" name="TextBox 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7599" y="4717476"/>
            <a:ext cx="1087661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US" sz="1400">
                <a:uFillTx/>
              </a:rPr>
              <a:t>VIN(12V)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792789" y="1979302"/>
            <a:ext cx="1184365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Capacitor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" name="TextBox 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535260" y="981335"/>
            <a:ext cx="1184365" cy="64633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dirty="0" lang="en-US">
                <a:uFillTx/>
              </a:rPr>
              <a:t>Resistor (220 </a:t>
            </a:r>
            <a:r>
              <a:rPr dirty="0" err="1" lang="en-US">
                <a:uFillTx/>
              </a:rPr>
              <a:t>Omh</a:t>
            </a:r>
            <a:r>
              <a:rPr dirty="0" lang="en-US">
                <a:uFillTx/>
              </a:rPr>
              <a:t>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21801" y="2348634"/>
            <a:ext cx="124893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Metro Mini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extBox 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91198" y="364426"/>
            <a:ext cx="5131918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z="3200">
                <a:uFillTx/>
              </a:rPr>
              <a:t>Programming on LED module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81743" y="1259567"/>
            <a:ext cx="9350828" cy="336468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dirty="0" lang="en-US">
                <a:uFillTx/>
              </a:rPr>
              <a:t>Install the </a:t>
            </a:r>
            <a:r>
              <a:rPr dirty="0" err="1" lang="en-US">
                <a:uFillTx/>
              </a:rPr>
              <a:t>NeoPixel</a:t>
            </a:r>
            <a:r>
              <a:rPr dirty="0" lang="en-US">
                <a:uFillTx/>
              </a:rPr>
              <a:t> and Arduino thread libraries </a:t>
            </a:r>
          </a:p>
          <a:p>
            <a:r>
              <a:rPr dirty="0" lang="en-US">
                <a:uFillTx/>
              </a:rPr>
              <a:t>Load the </a:t>
            </a:r>
            <a:r>
              <a:rPr dirty="0" err="1" lang="en-US">
                <a:uFillTx/>
              </a:rPr>
              <a:t>NeoPixels_device.ino</a:t>
            </a:r>
            <a:r>
              <a:rPr dirty="0" lang="en-US">
                <a:uFillTx/>
              </a:rPr>
              <a:t> to the LED module</a:t>
            </a:r>
          </a:p>
          <a:p>
            <a:pPr lvl="1"/>
            <a:r>
              <a:rPr dirty="0" lang="en-US">
                <a:uFillTx/>
              </a:rPr>
              <a:t> Revise the constant as needed (#pixels, device id)</a:t>
            </a:r>
          </a:p>
          <a:p>
            <a:pPr indent="0" lvl="2" marL="914400">
              <a:buNone/>
            </a:pPr>
            <a:r>
              <a:rPr dirty="0" lang="en-US">
                <a:uFillTx/>
              </a:rPr>
              <a:t>#define NUMPIXELS      8</a:t>
            </a:r>
          </a:p>
          <a:p>
            <a:pPr indent="0" lvl="2" marL="914400">
              <a:buNone/>
            </a:pPr>
            <a:r>
              <a:rPr dirty="0" lang="en-US">
                <a:uFillTx/>
              </a:rPr>
              <a:t>#define I2C_DEVICE_ID 8</a:t>
            </a:r>
          </a:p>
          <a:p>
            <a:r>
              <a:rPr dirty="0" lang="en-US">
                <a:uFillTx/>
              </a:rPr>
              <a:t>Use the Arduino UNO as the master for testing (code i2c_mater.ino attached)</a:t>
            </a:r>
          </a:p>
          <a:p>
            <a:pPr indent="0" lvl="1" marL="457200">
              <a:buNone/>
            </a:pPr>
            <a:endParaRPr dirty="0" lang="en-US">
              <a:uFillTx/>
            </a:endParaRPr>
          </a:p>
          <a:p>
            <a:pPr indent="0" lvl="2" marL="914400">
              <a:buNone/>
            </a:pP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280262" y="4460399"/>
            <a:ext cx="1436915" cy="992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>
                <a:solidFill>
                  <a:schemeClr val="tx1"/>
                </a:solidFill>
                <a:uFillTx/>
              </a:rPr>
              <a:t>Arduino</a:t>
            </a:r>
          </a:p>
          <a:p>
            <a:pPr algn="ctr"/>
            <a:r>
              <a:rPr dirty="0" lang="en-US">
                <a:solidFill>
                  <a:schemeClr val="tx1"/>
                </a:solidFill>
                <a:uFillTx/>
              </a:rPr>
              <a:t>UNO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56404" y="4486528"/>
            <a:ext cx="56457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GND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14330" y="4739075"/>
            <a:ext cx="782587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SCL (A5)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14330" y="4969850"/>
            <a:ext cx="823239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SDA (A4)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1" name="Straight Connector 1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717177" y="4739075"/>
            <a:ext cx="2189625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2" name="Straight Connector 11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717177" y="4969850"/>
            <a:ext cx="2890160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3" name="Straight Connector 1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717177" y="5209336"/>
            <a:ext cx="2890160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00754" y="5773783"/>
            <a:ext cx="1506583" cy="374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US" sz="1600">
                <a:solidFill>
                  <a:schemeClr val="tx1"/>
                </a:solidFill>
                <a:uFillTx/>
              </a:rPr>
              <a:t>LED#1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7" name="Straight Connector 1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137074" y="5200626"/>
            <a:ext cx="0" cy="573157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8" name="Straight Connector 1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7854045" y="4969850"/>
            <a:ext cx="4352" cy="803932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9" name="Straight Connector 1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7575368" y="4739075"/>
            <a:ext cx="0" cy="101890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0" name="Oval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7540526" y="4693365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Oval 2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7823553" y="4950271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Oval 2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8106582" y="5154925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TextBox 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7202774" y="5345308"/>
            <a:ext cx="52450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GND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TextBox 2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7539283" y="5353331"/>
            <a:ext cx="43794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SCL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TextBox 2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7803469" y="5337701"/>
            <a:ext cx="47859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SDA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3" name="Object 2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9875808" y="1971243"/>
          <a:ext cx="1300163" cy="503237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/>
        </a:graphic>
      </p:graphicFrame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0" name="Object 9"/>
          <p:cNvGraphicFramePr xmlns:c="http://schemas.openxmlformats.org/drawingml/2006/chart" xmlns:pic="http://schemas.openxmlformats.org/drawingml/2006/picture" xmlns:dgm="http://schemas.openxmlformats.org/drawingml/2006/diagram">
            <a:graphicFrameLocks noChangeAspect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0073451" y="2941909"/>
          <a:ext cx="904875" cy="503237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presentationml/2006/ole"/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4" name="TextBox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38502" y="5507219"/>
            <a:ext cx="83683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master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" name="TextBox 2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05137" y="6230378"/>
            <a:ext cx="65146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slave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30" name="Straight Connector 2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607337" y="5876551"/>
            <a:ext cx="411972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6" name="Straight Connector 3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8607337" y="6028951"/>
            <a:ext cx="411972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39" name="TextBox 3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952004" y="5875062"/>
            <a:ext cx="56457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GND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" name="TextBox 3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948462" y="5719046"/>
            <a:ext cx="41870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5V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>
            <p:ph idx="1"/>
          </p:nvPr>
        </p:nvGraphicFramePr>
        <p:xfrm xmlns:c="http://schemas.openxmlformats.org/drawingml/2006/chart" xmlns:pic="http://schemas.openxmlformats.org/drawingml/2006/picture" xmlns:dgm="http://schemas.openxmlformats.org/drawingml/2006/diagram">
          <a:off x="249151" y="1163135"/>
          <a:ext cx="9017000" cy="4345305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2400"/>
                <a:gridCol w="1143000"/>
                <a:gridCol w="600075"/>
                <a:gridCol w="609600"/>
                <a:gridCol w="609600"/>
                <a:gridCol w="609600"/>
                <a:gridCol w="1123950"/>
                <a:gridCol w="609600"/>
                <a:gridCol w="101917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100" u="none">
                          <a:effectLst/>
                          <a:uFillTx/>
                        </a:rPr>
                        <a:t>Name</a:t>
                      </a:r>
                      <a:endParaRPr b="1" dirty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100" u="none">
                          <a:effectLst/>
                          <a:uFillTx/>
                        </a:rPr>
                        <a:t>data length #bytes</a:t>
                      </a:r>
                      <a:endParaRPr b="1" dirty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trike="noStrike" sz="1100" u="none">
                          <a:effectLst/>
                          <a:uFillTx/>
                        </a:rPr>
                        <a:t>command</a:t>
                      </a:r>
                      <a:endParaRPr b="1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byte 0</a:t>
                      </a:r>
                      <a:endParaRPr b="1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byte 1 </a:t>
                      </a:r>
                      <a:endParaRPr b="1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byte 2</a:t>
                      </a:r>
                      <a:endParaRPr b="1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byte 3</a:t>
                      </a:r>
                      <a:endParaRPr b="1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byte 4</a:t>
                      </a:r>
                      <a:endParaRPr b="1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byte 5</a:t>
                      </a:r>
                      <a:endParaRPr b="1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byte 6</a:t>
                      </a:r>
                      <a:endParaRPr b="1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Color gradient mode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dirty="0" lang="en-US" strike="noStrike" sz="1100" u="none">
                          <a:effectLst/>
                          <a:uFillTx/>
                        </a:rPr>
                        <a:t>5</a:t>
                      </a:r>
                      <a:endParaRPr b="0" dirty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0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dirty="0" err="1" lang="en-US" strike="noStrike" sz="1100" u="none">
                          <a:effectLst/>
                          <a:uFillTx/>
                        </a:rPr>
                        <a:t>addr</a:t>
                      </a:r>
                      <a:endParaRPr b="0" dirty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count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mode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Step interval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Set color to a specific pixel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5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1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addr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red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green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blue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Activate the pixels 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1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2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Enable serial line (rs232) debug console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1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3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Disable serial line (rs232) debug console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dirty="0" lang="en-US" strike="noStrike" sz="1100" u="none">
                          <a:effectLst/>
                          <a:uFillTx/>
                        </a:rPr>
                        <a:t>1</a:t>
                      </a:r>
                      <a:endParaRPr b="0" dirty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4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Reset, black out all pixels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1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5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Set color to all pixels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4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6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red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green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blue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Set color to a subset of pixels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6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7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addr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count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red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green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blue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Show blinking pattern for a subset of pixels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7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8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addr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count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red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green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blue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cycle interval 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Show shifting pattern for a subset of pixels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6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trike="noStrike" sz="1100" u="none">
                          <a:effectLst/>
                          <a:uFillTx/>
                        </a:rPr>
                        <a:t>9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count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red 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green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blue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step interval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 </a:t>
                      </a:r>
                      <a:endParaRPr b="0" i="0" lang="en-US" strike="noStrike" sz="1100" u="none">
                        <a:solidFill>
                          <a:srgbClr val="0061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Parameter Name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trike="noStrike" sz="1100" u="none">
                          <a:effectLst/>
                          <a:uFillTx/>
                        </a:rPr>
                        <a:t>Meaning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addr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pixel address (0, #NUMPIXEL)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count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number of pixels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mode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0 - red, 1 - green, 2 - blue, 3 - RG, 4 - GB, 5 - RB, 6 - RGB, 7 - R&lt;-&gt;B, 8 - G&lt;-&gt;B, 9 - R&lt;-&gt;B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red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(0-255) 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green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(0-255)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blue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(0-255)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step interval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unit: milliseconds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b="0" i="0" lang="en-US" strike="noStrike" sz="1100" u="none">
                        <a:solidFill>
                          <a:srgbClr val="000000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100" u="none">
                          <a:effectLst/>
                          <a:uFillTx/>
                        </a:rPr>
                        <a:t>cycle interval</a:t>
                      </a:r>
                      <a:endParaRPr b="1" dirty="0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100" u="none">
                          <a:effectLst/>
                          <a:uFillTx/>
                        </a:rPr>
                        <a:t>Unit: 0.1 second</a:t>
                      </a:r>
                      <a:endParaRPr b="1" dirty="0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5" name="TextBox 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23505" y="99147"/>
            <a:ext cx="5437129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z="3200">
                <a:uFillTx/>
              </a:rPr>
              <a:t>LED I2C interface programming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Rectangle 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850580" y="1862052"/>
            <a:ext cx="1795550" cy="871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z="1400">
                <a:solidFill>
                  <a:schemeClr val="tx1"/>
                </a:solidFill>
                <a:uFillTx/>
              </a:rPr>
              <a:t>Write control code to LED module via master-to-slave write function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TextBox 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7933" y="793803"/>
            <a:ext cx="138557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Control code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Rectangle 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850580" y="3003666"/>
            <a:ext cx="1795550" cy="870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z="1400">
                <a:solidFill>
                  <a:schemeClr val="tx1"/>
                </a:solidFill>
                <a:uFillTx/>
              </a:rPr>
              <a:t>Read 1-byte (LED status) via master-to-slave read function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TextBox 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49511" y="5618321"/>
            <a:ext cx="126945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Status code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11" name="Table 10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249151" y="5987653"/>
          <a:ext cx="3835400" cy="381000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5453"/>
                <a:gridCol w="257994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data length # bytes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trike="noStrike" sz="1100" u="none">
                          <a:effectLst/>
                          <a:uFillTx/>
                        </a:rPr>
                        <a:t>byte 0</a:t>
                      </a:r>
                      <a:endParaRPr b="1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dirty="0" lang="en-US" strike="noStrike" sz="1100" u="none">
                          <a:effectLst/>
                          <a:uFillTx/>
                        </a:rPr>
                        <a:t>1</a:t>
                      </a:r>
                      <a:endParaRPr b="1" dirty="0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100" u="none">
                          <a:effectLst/>
                          <a:uFillTx/>
                        </a:rPr>
                        <a:t>status: 0 - idle, 1 - busy</a:t>
                      </a:r>
                      <a:endParaRPr b="1" dirty="0" i="0" lang="en-US" strike="noStrike" sz="1100" u="none">
                        <a:solidFill>
                          <a:srgbClr val="3F3F3F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</a:tbl>
          </a:graphicData>
        </a:graphic>
      </p:graphicFrame>
      <p:sp>
        <p:nvSpPr>
          <p:cNvPr xmlns:c="http://schemas.openxmlformats.org/drawingml/2006/chart" xmlns:pic="http://schemas.openxmlformats.org/drawingml/2006/picture" xmlns:dgm="http://schemas.openxmlformats.org/drawingml/2006/diagram" id="12" name="Rounded Rectangle 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82594" y="1108872"/>
            <a:ext cx="731520" cy="343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z="1400">
                <a:solidFill>
                  <a:schemeClr val="tx1"/>
                </a:solidFill>
                <a:uFillTx/>
              </a:rPr>
              <a:t>Start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Diamond 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145682" y="4219110"/>
            <a:ext cx="1205345" cy="101307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z="1200">
                <a:solidFill>
                  <a:schemeClr val="tx1"/>
                </a:solidFill>
                <a:uFillTx/>
              </a:rPr>
              <a:t>LED status busy?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Rounded Rectangle 1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382594" y="5547951"/>
            <a:ext cx="731520" cy="3432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 sz="1400">
                <a:solidFill>
                  <a:schemeClr val="tx1"/>
                </a:solidFill>
                <a:uFillTx/>
              </a:rPr>
              <a:t>End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6" name="Straight Arrow Connector 15"/>
          <p:cNvCxnSpPr xmlns:c="http://schemas.openxmlformats.org/drawingml/2006/chart" xmlns:pic="http://schemas.openxmlformats.org/drawingml/2006/picture" xmlns:dgm="http://schemas.openxmlformats.org/drawingml/2006/diagram">
            <a:stCxn id="12" idx="2"/>
            <a:endCxn id="6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10748354" y="1452127"/>
            <a:ext cx="1" cy="409925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19" name="Straight Arrow Connector 18"/>
          <p:cNvCxnSpPr xmlns:c="http://schemas.openxmlformats.org/drawingml/2006/chart" xmlns:pic="http://schemas.openxmlformats.org/drawingml/2006/picture" xmlns:dgm="http://schemas.openxmlformats.org/drawingml/2006/diagram">
            <a:stCxn id="6" idx="2"/>
            <a:endCxn id="8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10748355" y="2733102"/>
            <a:ext cx="0" cy="270564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1" name="Straight Arrow Connector 20"/>
          <p:cNvCxnSpPr xmlns:c="http://schemas.openxmlformats.org/drawingml/2006/chart" xmlns:pic="http://schemas.openxmlformats.org/drawingml/2006/picture" xmlns:dgm="http://schemas.openxmlformats.org/drawingml/2006/diagram">
            <a:stCxn id="8" idx="2"/>
            <a:endCxn id="13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10748355" y="3873731"/>
            <a:ext cx="0" cy="345379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3" name="Straight Arrow Connector 22"/>
          <p:cNvCxnSpPr xmlns:c="http://schemas.openxmlformats.org/drawingml/2006/chart" xmlns:pic="http://schemas.openxmlformats.org/drawingml/2006/picture" xmlns:dgm="http://schemas.openxmlformats.org/drawingml/2006/diagram">
            <a:stCxn id="13" idx="2"/>
            <a:endCxn id="14" idx="0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H="1">
            <a:off x="10748354" y="5232180"/>
            <a:ext cx="1" cy="315771"/>
          </a:xfrm>
          <a:prstGeom prst="straightConnector1">
            <a:avLst/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6" name="Elbow Connector 25"/>
          <p:cNvCxnSpPr xmlns:c="http://schemas.openxmlformats.org/drawingml/2006/chart" xmlns:pic="http://schemas.openxmlformats.org/drawingml/2006/picture" xmlns:dgm="http://schemas.openxmlformats.org/drawingml/2006/diagram">
            <a:stCxn id="13" idx="3"/>
            <a:endCxn id="8" idx="3"/>
          </p:cNvCxnSpPr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 flipV="1">
            <a:off x="11351027" y="3438699"/>
            <a:ext cx="295103" cy="1286946"/>
          </a:xfrm>
          <a:prstGeom prst="bentConnector3">
            <a:avLst>
              <a:gd fmla="val 214084" name="adj1"/>
            </a:avLst>
          </a:prstGeom>
          <a:ln>
            <a:tailEnd type="triangle"/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29" name="TextBox 2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51027" y="4424914"/>
            <a:ext cx="42024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Yes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TextBox 2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748354" y="5200663"/>
            <a:ext cx="39466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No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cxnSp>
        <p:nvCxnSpPr>
          <p:cNvPr xmlns:c="http://schemas.openxmlformats.org/drawingml/2006/chart" xmlns:pic="http://schemas.openxmlformats.org/drawingml/2006/picture" xmlns:dgm="http://schemas.openxmlformats.org/drawingml/2006/diagram" id="60" name="Straight Connector 59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470469" y="6125896"/>
            <a:ext cx="4090105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61" name="Straight Connector 60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470469" y="6278296"/>
            <a:ext cx="4090105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xmlns:c="http://schemas.openxmlformats.org/drawingml/2006/chart" xmlns:pic="http://schemas.openxmlformats.org/drawingml/2006/picture" xmlns:dgm="http://schemas.openxmlformats.org/drawingml/2006/diagram" id="4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12084" y="996029"/>
            <a:ext cx="4691893" cy="3289684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7" name="L-Shape 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714585">
            <a:off x="977302" y="1232515"/>
            <a:ext cx="258896" cy="269567"/>
          </a:xfrm>
          <a:prstGeom prst="corner">
            <a:avLst>
              <a:gd fmla="val 31719" name="adj1"/>
              <a:gd fmla="val 34430" name="adj2"/>
            </a:avLst>
          </a:prstGeom>
          <a:solidFill>
            <a:srgbClr val="C00000"/>
          </a:solidFill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TextBox 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9418979">
            <a:off x="210696" y="923478"/>
            <a:ext cx="1486946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I2C connector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069890" y="1367298"/>
            <a:ext cx="5521201" cy="28712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1" name="Rectangle 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4169" y="4697904"/>
            <a:ext cx="1436915" cy="992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en-US">
                <a:solidFill>
                  <a:schemeClr val="tx1"/>
                </a:solidFill>
                <a:uFillTx/>
              </a:rPr>
              <a:t>FRC Controller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3" name="Straight Connector 12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2391084" y="4976580"/>
            <a:ext cx="7407553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30311" y="4724033"/>
            <a:ext cx="52450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GND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5" name="Straight Connector 14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2391084" y="5207356"/>
            <a:ext cx="7407553" cy="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6" name="TextBox 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88237" y="4976580"/>
            <a:ext cx="43794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SCL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17" name="Straight Connector 1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2391084" y="5438131"/>
            <a:ext cx="7407553" cy="3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18" name="TextBox 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88237" y="5207355"/>
            <a:ext cx="47859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SDA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Rectangle 2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963886" y="6011288"/>
            <a:ext cx="1506583" cy="374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US" sz="1600">
                <a:solidFill>
                  <a:schemeClr val="tx1"/>
                </a:solidFill>
                <a:uFillTx/>
              </a:rPr>
              <a:t>LED#1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" name="Rectangle 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38998" y="6015643"/>
            <a:ext cx="1506583" cy="374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US" sz="1600">
                <a:solidFill>
                  <a:schemeClr val="tx1"/>
                </a:solidFill>
                <a:uFillTx/>
              </a:rPr>
              <a:t>LED#2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Rectangle 2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36618" y="6011288"/>
            <a:ext cx="1506583" cy="374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b="1" dirty="0" lang="en-US" sz="1600">
                <a:solidFill>
                  <a:schemeClr val="tx1"/>
                </a:solidFill>
                <a:uFillTx/>
              </a:rPr>
              <a:t>LED#N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26" name="Straight Connector 2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000206" y="5438131"/>
            <a:ext cx="0" cy="573157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7" name="Straight Connector 2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717177" y="5207355"/>
            <a:ext cx="4352" cy="803932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29" name="Straight Connector 2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5438500" y="4976580"/>
            <a:ext cx="0" cy="101890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31" name="Oval 3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5403658" y="4930870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Oval 3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5686685" y="5187776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" name="Oval 3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5969714" y="5392430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TextBox 3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5065906" y="5582813"/>
            <a:ext cx="52450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GND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TextBox 3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5402415" y="5590836"/>
            <a:ext cx="43794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SCL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" name="TextBox 3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5666601" y="5575206"/>
            <a:ext cx="47859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SDA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37" name="Straight Connector 3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7507052" y="5461117"/>
            <a:ext cx="0" cy="573157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8" name="Straight Connector 3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7224023" y="5230341"/>
            <a:ext cx="4352" cy="803932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39" name="Straight Connector 38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6945346" y="4999566"/>
            <a:ext cx="0" cy="101890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40" name="Oval 3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6910504" y="4953856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1" name="Oval 4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7193531" y="5210762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2" name="Oval 4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7476560" y="5415416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3" name="TextBox 4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6572752" y="5605799"/>
            <a:ext cx="52450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GND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4" name="TextBox 4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6909261" y="5613822"/>
            <a:ext cx="43794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SCL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" name="TextBox 4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7173447" y="5598192"/>
            <a:ext cx="47859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SDA</a:t>
            </a:r>
          </a:p>
        </p:txBody>
      </p:sp>
      <p:cxnSp>
        <p:nvCxnSpPr>
          <p:cNvPr xmlns:c="http://schemas.openxmlformats.org/drawingml/2006/chart" xmlns:pic="http://schemas.openxmlformats.org/drawingml/2006/picture" xmlns:dgm="http://schemas.openxmlformats.org/drawingml/2006/diagram" id="46" name="Straight Connector 45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9602869" y="5449099"/>
            <a:ext cx="0" cy="573157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7" name="Straight Connector 46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9319840" y="5218323"/>
            <a:ext cx="4352" cy="803932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xmlns:c="http://schemas.openxmlformats.org/drawingml/2006/chart" xmlns:pic="http://schemas.openxmlformats.org/drawingml/2006/picture" xmlns:dgm="http://schemas.openxmlformats.org/drawingml/2006/diagram" id="48" name="Straight Connector 47"/>
          <p:cNvCxnSpPr xmlns:c="http://schemas.openxmlformats.org/drawingml/2006/chart" xmlns:pic="http://schemas.openxmlformats.org/drawingml/2006/picture" xmlns:dgm="http://schemas.openxmlformats.org/drawingml/2006/diagram"/>
          <p:nvPr/>
        </p:nvCxnSpPr>
        <p:spPr xmlns:c="http://schemas.openxmlformats.org/drawingml/2006/chart" xmlns:pic="http://schemas.openxmlformats.org/drawingml/2006/picture" xmlns:dgm="http://schemas.openxmlformats.org/drawingml/2006/diagram">
          <a:xfrm>
            <a:off x="9041163" y="4987548"/>
            <a:ext cx="0" cy="1018900"/>
          </a:xfrm>
          <a:prstGeom prst="lin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pic="http://schemas.openxmlformats.org/drawingml/2006/picture" xmlns:dgm="http://schemas.openxmlformats.org/drawingml/2006/diagram" id="49" name="Oval 4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9006321" y="4941838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Oval 4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9289348" y="5198744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Oval 5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flipV="1">
            <a:off x="9572377" y="5403398"/>
            <a:ext cx="69684" cy="69684"/>
          </a:xfrm>
          <a:prstGeom prst="ellipse">
            <a:avLst/>
          </a:prstGeom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TextBox 5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8668569" y="5593781"/>
            <a:ext cx="52450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GND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TextBox 5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9005078" y="5601804"/>
            <a:ext cx="43794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SCL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4" name="TextBox 5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 rot="16200000">
            <a:off x="9269264" y="5586174"/>
            <a:ext cx="47859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SDA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5" name="TextBox 5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134324" y="5974663"/>
            <a:ext cx="343364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…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7" name="TextBox 5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31083" y="298225"/>
            <a:ext cx="3722494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z="3200">
                <a:uFillTx/>
              </a:rPr>
              <a:t>Integration on Robot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8" name="Rectangle 5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438500" y="4192974"/>
            <a:ext cx="6096000" cy="52322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>
            <a:spAutoFit/>
          </a:bodyPr>
          <a:lstStyle/>
          <a:p>
            <a:r>
              <a:rPr dirty="0" lang="en-US" sz="1400">
                <a:uFillTx/>
              </a:rPr>
              <a:t>https://forums.ni.com/t5/FIRST-Robotics-Competition/roboRIO-Details-and-Specifications/ta-p/3494658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6" name="TextBox 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28841" y="5590203"/>
            <a:ext cx="836832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master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9" name="TextBox 5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91528" y="6273285"/>
            <a:ext cx="651460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>
                <a:uFillTx/>
              </a:rPr>
              <a:t>slave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TextBox 6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493269" y="6124407"/>
            <a:ext cx="56457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GND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TextBox 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489727" y="5968391"/>
            <a:ext cx="41870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dirty="0" lang="en-US" sz="1400">
                <a:uFillTx/>
              </a:rPr>
              <a:t>5V </a:t>
            </a: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TextBox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67054" y="381353"/>
            <a:ext cx="3957943" cy="584775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en-US" sz="3200">
                <a:uFillTx/>
              </a:rPr>
              <a:t>Tasks to be completed</a:t>
            </a:r>
          </a:p>
        </p:txBody>
      </p:sp>
      <p:graphicFrame>
        <p:nvGraphicFramePr>
          <p:cNvPr xmlns:c="http://schemas.openxmlformats.org/drawingml/2006/chart" xmlns:pic="http://schemas.openxmlformats.org/drawingml/2006/picture" xmlns:dgm="http://schemas.openxmlformats.org/drawingml/2006/diagram" id="5" name="Table 4"/>
          <p:cNvGraphicFramePr xmlns:c="http://schemas.openxmlformats.org/drawingml/2006/chart" xmlns:pic="http://schemas.openxmlformats.org/drawingml/2006/picture" xmlns:dgm="http://schemas.openxmlformats.org/drawingml/2006/diagram">
            <a:graphicFrameLocks noGrp="1"/>
          </p:cNvGraphicFramePr>
          <p:nvPr/>
        </p:nvGraphicFramePr>
        <p:xfrm xmlns:c="http://schemas.openxmlformats.org/drawingml/2006/chart" xmlns:pic="http://schemas.openxmlformats.org/drawingml/2006/picture" xmlns:dgm="http://schemas.openxmlformats.org/drawingml/2006/diagram">
          <a:off x="1520670" y="1623402"/>
          <a:ext cx="9626302" cy="3542658"/>
        </p:xfrm>
        <a:graphic xmlns:c="http://schemas.openxmlformats.org/drawingml/2006/chart" xmlns:pic="http://schemas.openxmlformats.org/drawingml/2006/picture" xmlns:dgm="http://schemas.openxmlformats.org/drawingml/2006/diagram"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4406"/>
                <a:gridCol w="2065948"/>
                <a:gridCol w="2065948"/>
              </a:tblGrid>
              <a:tr h="436666">
                <a:tc>
                  <a:txBody>
                    <a:bodyPr/>
                    <a:lstStyle/>
                    <a:p>
                      <a:pPr algn="l" fontAlgn="b"/>
                      <a:r>
                        <a:rPr b="1" dirty="0" lang="en-US" strike="noStrike" sz="1800" u="none">
                          <a:effectLst/>
                          <a:uFillTx/>
                        </a:rPr>
                        <a:t>Task</a:t>
                      </a:r>
                      <a:endParaRPr b="1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1" dirty="0" lang="en-US" strike="noStrike" sz="1800" u="none">
                          <a:effectLst/>
                          <a:uFillTx/>
                        </a:rPr>
                        <a:t>Leader</a:t>
                      </a:r>
                      <a:endParaRPr b="1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1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Date</a:t>
                      </a:r>
                    </a:p>
                  </a:txBody>
                  <a:tcPr anchor="b" marB="0" marL="9525" marR="9525" marT="9525"/>
                </a:tc>
              </a:tr>
              <a:tr h="436666"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Lab coordination</a:t>
                      </a:r>
                      <a:r>
                        <a:rPr b="0" baseline="0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 (picking up the ordered parts,  soldering station preparation, etc.)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Kristian </a:t>
                      </a: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2/14</a:t>
                      </a:r>
                    </a:p>
                  </a:txBody>
                  <a:tcPr anchor="b" marB="0" marL="9525" marR="9525" marT="9525"/>
                </a:tc>
              </a:tr>
              <a:tr h="436666"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Building LED modules 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 Aarti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2/14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</a:tr>
              <a:tr h="499755"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Flashing the software (</a:t>
                      </a:r>
                      <a:r>
                        <a:rPr dirty="0" err="1" lang="en-US" strike="noStrike" sz="1800" u="none">
                          <a:effectLst/>
                          <a:uFillTx/>
                        </a:rPr>
                        <a:t>NeoPixels_device.ino</a:t>
                      </a:r>
                      <a:r>
                        <a:rPr dirty="0" lang="en-US" strike="noStrike" sz="1800" u="none">
                          <a:effectLst/>
                          <a:uFillTx/>
                        </a:rPr>
                        <a:t>) to the LED modules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defTabSz="914400" eaLnBrk="1" fontAlgn="b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dirty="0" lang="en-US" strike="noStrike" sz="1800" u="none">
                          <a:effectLst/>
                          <a:uFillTx/>
                        </a:rPr>
                        <a:t> </a:t>
                      </a:r>
                      <a:r>
                        <a:rPr dirty="0" err="1" lang="en-US" strike="noStrike" sz="1800" u="none">
                          <a:effectLst/>
                          <a:uFillTx/>
                        </a:rPr>
                        <a:t>Sachin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defTabSz="914400" eaLnBrk="1" fontAlgn="b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b="0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2/14</a:t>
                      </a:r>
                    </a:p>
                  </a:txBody>
                  <a:tcPr anchor="b" marB="0" marL="9525" marR="9525" marT="9525"/>
                </a:tc>
              </a:tr>
              <a:tr h="436666"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Installing LED modules to the FRC robot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 Archana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2/14</a:t>
                      </a:r>
                    </a:p>
                  </a:txBody>
                  <a:tcPr anchor="b" marB="0" marL="9525" marR="9525" marT="9525"/>
                </a:tc>
              </a:tr>
              <a:tr h="436666"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Programming on FRC robot (Java)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 Christine Zeng &amp; </a:t>
                      </a:r>
                      <a:r>
                        <a:rPr dirty="0" err="1" lang="en-US" strike="noStrike" sz="1800" u="none">
                          <a:effectLst/>
                          <a:uFillTx/>
                        </a:rPr>
                        <a:t>Shriya</a:t>
                      </a:r>
                      <a:r>
                        <a:rPr dirty="0" lang="en-US" strike="noStrike" sz="1800" u="none">
                          <a:effectLst/>
                          <a:uFillTx/>
                        </a:rPr>
                        <a:t> Shah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2/14</a:t>
                      </a:r>
                    </a:p>
                  </a:txBody>
                  <a:tcPr anchor="b" marB="0" marL="9525" marR="9525" marT="9525"/>
                </a:tc>
              </a:tr>
              <a:tr h="436666"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Testing the LED system on FRC robot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dirty="0" lang="en-US" strike="noStrike" sz="1800" u="none">
                          <a:effectLst/>
                          <a:uFillTx/>
                        </a:rPr>
                        <a:t> Christine Zeng &amp; </a:t>
                      </a:r>
                      <a:r>
                        <a:rPr dirty="0" err="1" lang="en-US" strike="noStrike" sz="1800" u="none">
                          <a:effectLst/>
                          <a:uFillTx/>
                        </a:rPr>
                        <a:t>Shriya</a:t>
                      </a:r>
                      <a:r>
                        <a:rPr dirty="0" lang="en-US" strike="noStrike" sz="1800" u="none">
                          <a:effectLst/>
                          <a:uFillTx/>
                        </a:rPr>
                        <a:t> Shah</a:t>
                      </a:r>
                      <a:endParaRPr b="0" dirty="0" i="0" lang="en-US" strike="noStrike" sz="1800" u="none">
                        <a:solidFill>
                          <a:srgbClr val="3F3F76"/>
                        </a:solidFill>
                        <a:effectLst/>
                        <a:uFillTx/>
                        <a:latin charset="0" panose="020F0502020204030204" pitchFamily="34" typeface="Calibri"/>
                      </a:endParaRPr>
                    </a:p>
                  </a:txBody>
                  <a:tcPr anchor="b" marB="0" marL="9525" marR="9525" marT="952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b="0" dirty="0" i="0" lang="en-US" strike="noStrike" sz="1800" u="none">
                          <a:solidFill>
                            <a:srgbClr val="3F3F76"/>
                          </a:solidFill>
                          <a:effectLst/>
                          <a:uFillTx/>
                          <a:latin charset="0" panose="020F0502020204030204" pitchFamily="34" typeface="Calibri"/>
                        </a:rPr>
                        <a:t>2/14</a:t>
                      </a:r>
                    </a:p>
                  </a:txBody>
                  <a:tcPr anchor="b" marB="0" marL="9525" marR="9525" marT="9525"/>
                </a:tc>
              </a:tr>
            </a:tbl>
          </a:graphicData>
        </a:graphic>
      </p:graphicFrame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518</Words>
  <Application>Microsoft Office PowerPoint</Application>
  <PresentationFormat>Widescreen</PresentationFormat>
  <Paragraphs>222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Packager Shell Object</vt:lpstr>
      <vt:lpstr>LED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Team LED Diagram</dc:title>
  <dc:creator>gy zeng</dc:creator>
  <cp:lastModifiedBy>gy zeng</cp:lastModifiedBy>
  <cp:revision>67</cp:revision>
  <dcterms:created xsi:type="dcterms:W3CDTF">2018-01-31T23:42:49Z</dcterms:created>
  <dcterms:modified xsi:type="dcterms:W3CDTF">2018-02-15T00:20:01Z</dcterms:modified>
</cp:coreProperties>
</file>