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9"/>
  </p:notesMasterIdLst>
  <p:sldIdLst>
    <p:sldId id="392" r:id="rId8"/>
    <p:sldId id="363" r:id="rId10"/>
    <p:sldId id="364" r:id="rId11"/>
    <p:sldId id="367" r:id="rId12"/>
    <p:sldId id="379" r:id="rId13"/>
    <p:sldId id="355" r:id="rId14"/>
    <p:sldId id="380" r:id="rId15"/>
    <p:sldId id="381" r:id="rId16"/>
    <p:sldId id="39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9D7F3"/>
    <a:srgbClr val="F69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2" autoAdjust="0"/>
    <p:restoredTop sz="93632" autoAdjust="0"/>
  </p:normalViewPr>
  <p:slideViewPr>
    <p:cSldViewPr>
      <p:cViewPr varScale="1">
        <p:scale>
          <a:sx n="73" d="100"/>
          <a:sy n="73" d="100"/>
        </p:scale>
        <p:origin x="-15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31ACC1-EC0B-4A00-BB5C-073E89D23BA5}" type="doc">
      <dgm:prSet loTypeId="urn:microsoft.com/office/officeart/2005/8/layout/chevron2" loCatId="list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2447CB42-8BDA-4480-96C8-BCDD9F26A40E}">
      <dgm:prSet phldrT="[テキスト]" custT="1"/>
      <dgm:spPr/>
      <dgm:t>
        <a:bodyPr/>
        <a:lstStyle/>
        <a:p>
          <a:r>
            <a:rPr lang="en-US" altLang="zh-CN" sz="1600" b="1" smtClean="0">
              <a:effectLst/>
              <a:latin typeface="メイリオ" pitchFamily="50" charset="-128"/>
              <a:ea typeface="メイリオ" pitchFamily="50" charset="-128"/>
              <a:cs typeface="メイリオ" pitchFamily="50" charset="-128"/>
            </a:rPr>
            <a:t>Step 1</a:t>
          </a:r>
          <a:endParaRPr lang="zh-CN" altLang="en-US" sz="1600" b="1" dirty="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6B2304A5-890D-4AB9-AEB5-9B4E19EBF51A}" cxnId="{BBA2AF2D-B094-4469-99FF-8D52A5F25560}" type="parTrans">
      <dgm:prSet/>
      <dgm:spPr/>
      <dgm:t>
        <a:bodyPr/>
        <a:lstStyle/>
        <a:p>
          <a:endParaRPr lang="zh-CN" altLang="en-US" sz="160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BF5F564A-5D2F-4189-BE23-6ED4C6CA0489}" cxnId="{BBA2AF2D-B094-4469-99FF-8D52A5F25560}" type="sibTrans">
      <dgm:prSet/>
      <dgm:spPr/>
      <dgm:t>
        <a:bodyPr/>
        <a:lstStyle/>
        <a:p>
          <a:endParaRPr lang="zh-CN" altLang="en-US" sz="160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E6A82320-495D-4EF5-A3F2-179D172EB731}">
      <dgm:prSet phldrT="[テキスト]" custT="1"/>
      <dgm:spPr/>
      <dgm:t>
        <a:bodyPr/>
        <a:lstStyle/>
        <a:p>
          <a:r>
            <a:rPr kumimoji="1" lang="en-US" altLang="ja-JP" sz="1600" b="1" dirty="0" smtClean="0">
              <a:effectLst/>
              <a:latin typeface="メイリオ" pitchFamily="50" charset="-128"/>
              <a:ea typeface="メイリオ" pitchFamily="50" charset="-128"/>
              <a:cs typeface="メイリオ" pitchFamily="50" charset="-128"/>
            </a:rPr>
            <a:t>Publish adoption criteria on GCM and GADC in FY15</a:t>
          </a:r>
          <a:endParaRPr lang="zh-CN" altLang="en-US" sz="1600" b="1" dirty="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3D4E1A61-25C7-4DF2-BFBD-48A89DF6EA6D}" cxnId="{50FB0351-C44A-4A3E-91C1-CAC8D1144C18}" type="parTrans">
      <dgm:prSet/>
      <dgm:spPr/>
      <dgm:t>
        <a:bodyPr/>
        <a:lstStyle/>
        <a:p>
          <a:endParaRPr lang="zh-CN" altLang="en-US" sz="160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8DEDBCA9-9251-4A9E-99EA-DF8073127454}" cxnId="{50FB0351-C44A-4A3E-91C1-CAC8D1144C18}" type="sibTrans">
      <dgm:prSet/>
      <dgm:spPr/>
      <dgm:t>
        <a:bodyPr/>
        <a:lstStyle/>
        <a:p>
          <a:endParaRPr lang="zh-CN" altLang="en-US" sz="160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A41D2DF4-E222-4C5D-A0F6-2FBFF75BF5BB}">
      <dgm:prSet phldrT="[テキスト]" custT="1"/>
      <dgm:spPr/>
      <dgm:t>
        <a:bodyPr/>
        <a:lstStyle/>
        <a:p>
          <a:r>
            <a:rPr lang="en-US" altLang="ja-JP" sz="1600" b="1" smtClean="0">
              <a:effectLst/>
              <a:latin typeface="メイリオ" pitchFamily="50" charset="-128"/>
              <a:ea typeface="メイリオ" pitchFamily="50" charset="-128"/>
              <a:cs typeface="メイリオ" pitchFamily="50" charset="-128"/>
            </a:rPr>
            <a:t>Step 2</a:t>
          </a:r>
          <a:endParaRPr lang="zh-CN" altLang="en-US" sz="1600" b="1" dirty="0" smtClean="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F99BD058-AA8F-4AB8-B132-CE406E84338F}" cxnId="{3A57506C-AEDC-4DD1-BB22-A8D94FD5ED27}" type="parTrans">
      <dgm:prSet/>
      <dgm:spPr/>
      <dgm:t>
        <a:bodyPr/>
        <a:lstStyle/>
        <a:p>
          <a:endParaRPr lang="zh-CN" altLang="en-US" sz="160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5CC783E2-707F-40F9-8B86-7F5C97EC21AF}" cxnId="{3A57506C-AEDC-4DD1-BB22-A8D94FD5ED27}" type="sibTrans">
      <dgm:prSet/>
      <dgm:spPr/>
      <dgm:t>
        <a:bodyPr/>
        <a:lstStyle/>
        <a:p>
          <a:endParaRPr lang="zh-CN" altLang="en-US" sz="160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8FDFBA72-0034-4029-A58B-C1485FE2687B}">
      <dgm:prSet phldrT="[テキスト]" custT="1"/>
      <dgm:spPr/>
      <dgm:t>
        <a:bodyPr/>
        <a:lstStyle/>
        <a:p>
          <a:r>
            <a:rPr kumimoji="1" lang="en-US" altLang="zh-CN" sz="1600" b="1" dirty="0" smtClean="0">
              <a:effectLst/>
              <a:latin typeface="メイリオ" pitchFamily="50" charset="-128"/>
              <a:ea typeface="メイリオ" pitchFamily="50" charset="-128"/>
              <a:cs typeface="メイリオ" pitchFamily="50" charset="-128"/>
            </a:rPr>
            <a:t>Promote Agile knowledge &amp; mindset </a:t>
          </a:r>
          <a:r>
            <a:rPr kumimoji="1" lang="en-US" altLang="ja-JP" sz="1600" b="1" dirty="0" smtClean="0">
              <a:effectLst/>
              <a:latin typeface="メイリオ" pitchFamily="50" charset="-128"/>
              <a:ea typeface="メイリオ" pitchFamily="50" charset="-128"/>
              <a:cs typeface="メイリオ" pitchFamily="50" charset="-128"/>
            </a:rPr>
            <a:t>in FY16 by education</a:t>
          </a:r>
          <a:endParaRPr kumimoji="1" lang="zh-CN" altLang="en-US" sz="1600" b="1" dirty="0" smtClean="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D9B8AE40-CADB-4B6B-9A2B-B57F6AF5F297}" cxnId="{3AD8FEF8-D6DB-4EBF-B744-09AB6D78FFF8}" type="parTrans">
      <dgm:prSet/>
      <dgm:spPr/>
      <dgm:t>
        <a:bodyPr/>
        <a:lstStyle/>
        <a:p>
          <a:endParaRPr lang="zh-CN" altLang="en-US" sz="160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1765E8A5-767B-4CFC-B06F-315CA7247E63}" cxnId="{3AD8FEF8-D6DB-4EBF-B744-09AB6D78FFF8}" type="sibTrans">
      <dgm:prSet/>
      <dgm:spPr/>
      <dgm:t>
        <a:bodyPr/>
        <a:lstStyle/>
        <a:p>
          <a:endParaRPr lang="zh-CN" altLang="en-US" sz="160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DE29D591-CF10-4F4E-AC9A-20A7061BB31C}">
      <dgm:prSet phldrT="[テキスト]" custT="1"/>
      <dgm:spPr/>
      <dgm:t>
        <a:bodyPr/>
        <a:lstStyle/>
        <a:p>
          <a:r>
            <a:rPr lang="en-US" altLang="ja-JP" sz="1600" b="1" smtClean="0">
              <a:effectLst/>
              <a:latin typeface="メイリオ" pitchFamily="50" charset="-128"/>
              <a:ea typeface="メイリオ" pitchFamily="50" charset="-128"/>
              <a:cs typeface="メイリオ" pitchFamily="50" charset="-128"/>
            </a:rPr>
            <a:t>Step 3</a:t>
          </a:r>
          <a:endParaRPr lang="zh-CN" altLang="en-US" sz="1600" b="1" dirty="0" smtClean="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6A367C34-9AD5-4B9F-8373-4D330E7C0AD3}" cxnId="{E2A805B5-EA02-4EB2-999A-16227C687CD9}" type="parTrans">
      <dgm:prSet/>
      <dgm:spPr/>
      <dgm:t>
        <a:bodyPr/>
        <a:lstStyle/>
        <a:p>
          <a:endParaRPr lang="zh-CN" altLang="en-US" sz="160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6F8B8EFD-5145-47C4-AC23-C83B39E76223}" cxnId="{E2A805B5-EA02-4EB2-999A-16227C687CD9}" type="sibTrans">
      <dgm:prSet/>
      <dgm:spPr/>
      <dgm:t>
        <a:bodyPr/>
        <a:lstStyle/>
        <a:p>
          <a:endParaRPr lang="zh-CN" altLang="en-US" sz="160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5C247330-CF1F-4C2B-A59D-D25DC9B4E69E}">
      <dgm:prSet phldrT="[テキスト]" custT="1"/>
      <dgm:spPr/>
      <dgm:t>
        <a:bodyPr/>
        <a:lstStyle/>
        <a:p>
          <a:r>
            <a:rPr kumimoji="1" lang="en-US" altLang="ja-JP" sz="1600" b="1" dirty="0" smtClean="0">
              <a:effectLst/>
              <a:latin typeface="メイリオ" pitchFamily="50" charset="-128"/>
              <a:ea typeface="メイリオ" pitchFamily="50" charset="-128"/>
              <a:cs typeface="メイリオ" pitchFamily="50" charset="-128"/>
            </a:rPr>
            <a:t>Improve adoption criteria and define governance rules in FY17</a:t>
          </a:r>
          <a:endParaRPr lang="zh-CN" altLang="en-US" sz="1600" dirty="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FF149AB4-84CF-46BA-B94E-676715E1B8EE}" cxnId="{D38FB261-4DC4-47F4-8082-89A3F56CB620}" type="parTrans">
      <dgm:prSet/>
      <dgm:spPr/>
      <dgm:t>
        <a:bodyPr/>
        <a:lstStyle/>
        <a:p>
          <a:endParaRPr lang="zh-CN" altLang="en-US" sz="160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277DF050-4D71-4304-9308-4D623529076A}" cxnId="{D38FB261-4DC4-47F4-8082-89A3F56CB620}" type="sibTrans">
      <dgm:prSet/>
      <dgm:spPr/>
      <dgm:t>
        <a:bodyPr/>
        <a:lstStyle/>
        <a:p>
          <a:endParaRPr lang="zh-CN" altLang="en-US" sz="160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9A357B74-8894-4C12-8B5A-85A8AD0FE17C}">
      <dgm:prSet phldrT="[テキスト]" custT="1"/>
      <dgm:spPr/>
      <dgm:t>
        <a:bodyPr/>
        <a:lstStyle/>
        <a:p>
          <a:r>
            <a:rPr lang="en-US" altLang="ja-JP" sz="1600" b="1" smtClean="0">
              <a:effectLst/>
              <a:latin typeface="メイリオ" pitchFamily="50" charset="-128"/>
              <a:ea typeface="メイリオ" pitchFamily="50" charset="-128"/>
              <a:cs typeface="メイリオ" pitchFamily="50" charset="-128"/>
            </a:rPr>
            <a:t>Step 4</a:t>
          </a:r>
          <a:endParaRPr lang="zh-CN" altLang="en-US" sz="1600" b="1" dirty="0" smtClean="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gm:t>
    </dgm:pt>
    <dgm:pt modelId="{D88B88A3-57A1-4959-B0E7-96BCFD7EA9DD}" cxnId="{5CCD9A3C-3BA3-4BE9-94E3-7FDD6A3AC9E0}" type="parTrans">
      <dgm:prSet/>
      <dgm:spPr/>
      <dgm:t>
        <a:bodyPr/>
        <a:lstStyle/>
        <a:p>
          <a:endParaRPr lang="zh-CN" altLang="en-US" sz="1600">
            <a:effectLst/>
          </a:endParaRPr>
        </a:p>
      </dgm:t>
    </dgm:pt>
    <dgm:pt modelId="{C8B8D242-B78B-4436-8605-4E8B63F14345}" cxnId="{5CCD9A3C-3BA3-4BE9-94E3-7FDD6A3AC9E0}" type="sibTrans">
      <dgm:prSet/>
      <dgm:spPr/>
      <dgm:t>
        <a:bodyPr/>
        <a:lstStyle/>
        <a:p>
          <a:endParaRPr lang="zh-CN" altLang="en-US" sz="1600">
            <a:effectLst/>
          </a:endParaRPr>
        </a:p>
      </dgm:t>
    </dgm:pt>
    <dgm:pt modelId="{BFE3AB5E-A146-4774-BD01-DE4FD124669B}">
      <dgm:prSet custT="1"/>
      <dgm:spPr/>
      <dgm:t>
        <a:bodyPr/>
        <a:lstStyle/>
        <a:p>
          <a:r>
            <a:rPr kumimoji="1" lang="en-US" altLang="ja-JP" sz="1600" b="1" dirty="0" smtClean="0">
              <a:effectLst/>
              <a:latin typeface="メイリオ" pitchFamily="50" charset="-128"/>
              <a:ea typeface="メイリオ" pitchFamily="50" charset="-128"/>
              <a:cs typeface="メイリオ" pitchFamily="50" charset="-128"/>
            </a:rPr>
            <a:t>publish governance rules on RP materials from FY17</a:t>
          </a:r>
          <a:endParaRPr lang="zh-CN" altLang="en-US" sz="1600" dirty="0">
            <a:effectLst/>
          </a:endParaRPr>
        </a:p>
      </dgm:t>
    </dgm:pt>
    <dgm:pt modelId="{6D736DF6-7978-4020-A0AC-57094CE0C78F}" cxnId="{C8062D4D-A476-40F8-AAAA-F6DF65C9E0DA}" type="parTrans">
      <dgm:prSet/>
      <dgm:spPr/>
      <dgm:t>
        <a:bodyPr/>
        <a:lstStyle/>
        <a:p>
          <a:endParaRPr lang="zh-CN" altLang="en-US" sz="1600">
            <a:effectLst/>
          </a:endParaRPr>
        </a:p>
      </dgm:t>
    </dgm:pt>
    <dgm:pt modelId="{F0ABDFB8-9790-460B-8CA9-662E81D81BC7}" cxnId="{C8062D4D-A476-40F8-AAAA-F6DF65C9E0DA}" type="sibTrans">
      <dgm:prSet/>
      <dgm:spPr/>
      <dgm:t>
        <a:bodyPr/>
        <a:lstStyle/>
        <a:p>
          <a:endParaRPr lang="zh-CN" altLang="en-US" sz="1600">
            <a:effectLst/>
          </a:endParaRPr>
        </a:p>
      </dgm:t>
    </dgm:pt>
    <dgm:pt modelId="{BDB2F73D-7042-4100-B645-FACFB2A7402F}" type="pres">
      <dgm:prSet presAssocID="{F731ACC1-EC0B-4A00-BB5C-073E89D23BA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4CD7AF5-E146-4523-8918-D16735D1ACAF}" type="pres">
      <dgm:prSet presAssocID="{2447CB42-8BDA-4480-96C8-BCDD9F26A40E}" presName="composite" presStyleCnt="0"/>
      <dgm:spPr/>
      <dgm:t>
        <a:bodyPr/>
        <a:lstStyle/>
        <a:p>
          <a:endParaRPr lang="en-US"/>
        </a:p>
      </dgm:t>
    </dgm:pt>
    <dgm:pt modelId="{F32DC05B-496A-435D-9592-C4266786E6BF}" type="pres">
      <dgm:prSet presAssocID="{2447CB42-8BDA-4480-96C8-BCDD9F26A40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A02E96-DF2C-4366-980B-3192C553F7D8}" type="pres">
      <dgm:prSet presAssocID="{2447CB42-8BDA-4480-96C8-BCDD9F26A40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EF350D-C493-42E4-B8C7-C4DD0BDB8197}" type="pres">
      <dgm:prSet presAssocID="{BF5F564A-5D2F-4189-BE23-6ED4C6CA0489}" presName="sp" presStyleCnt="0"/>
      <dgm:spPr/>
      <dgm:t>
        <a:bodyPr/>
        <a:lstStyle/>
        <a:p>
          <a:endParaRPr lang="en-US"/>
        </a:p>
      </dgm:t>
    </dgm:pt>
    <dgm:pt modelId="{DE86084A-7246-4462-91A6-0DC159083A89}" type="pres">
      <dgm:prSet presAssocID="{A41D2DF4-E222-4C5D-A0F6-2FBFF75BF5BB}" presName="composite" presStyleCnt="0"/>
      <dgm:spPr/>
      <dgm:t>
        <a:bodyPr/>
        <a:lstStyle/>
        <a:p>
          <a:endParaRPr lang="en-US"/>
        </a:p>
      </dgm:t>
    </dgm:pt>
    <dgm:pt modelId="{814B9DC8-4C76-48F2-9C30-625AF3F565B8}" type="pres">
      <dgm:prSet presAssocID="{A41D2DF4-E222-4C5D-A0F6-2FBFF75BF5B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3E25B3-6DEF-484E-B2F2-C80D69F91578}" type="pres">
      <dgm:prSet presAssocID="{A41D2DF4-E222-4C5D-A0F6-2FBFF75BF5B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17F4B3-4D17-4094-8305-83838A87FC64}" type="pres">
      <dgm:prSet presAssocID="{5CC783E2-707F-40F9-8B86-7F5C97EC21AF}" presName="sp" presStyleCnt="0"/>
      <dgm:spPr/>
      <dgm:t>
        <a:bodyPr/>
        <a:lstStyle/>
        <a:p>
          <a:endParaRPr lang="en-US"/>
        </a:p>
      </dgm:t>
    </dgm:pt>
    <dgm:pt modelId="{60C6E302-8A93-489D-8154-B590BFFC6D6C}" type="pres">
      <dgm:prSet presAssocID="{DE29D591-CF10-4F4E-AC9A-20A7061BB31C}" presName="composite" presStyleCnt="0"/>
      <dgm:spPr/>
      <dgm:t>
        <a:bodyPr/>
        <a:lstStyle/>
        <a:p>
          <a:endParaRPr lang="en-US"/>
        </a:p>
      </dgm:t>
    </dgm:pt>
    <dgm:pt modelId="{500EDEA7-D38E-4286-9EA7-7DBC7A45C435}" type="pres">
      <dgm:prSet presAssocID="{DE29D591-CF10-4F4E-AC9A-20A7061BB31C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7B5FBC-3592-4490-B73A-F8D193323C0C}" type="pres">
      <dgm:prSet presAssocID="{DE29D591-CF10-4F4E-AC9A-20A7061BB31C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56FF2A-2409-49CE-8D67-254E0D6C2549}" type="pres">
      <dgm:prSet presAssocID="{6F8B8EFD-5145-47C4-AC23-C83B39E76223}" presName="sp" presStyleCnt="0"/>
      <dgm:spPr/>
      <dgm:t>
        <a:bodyPr/>
        <a:lstStyle/>
        <a:p>
          <a:endParaRPr lang="en-US"/>
        </a:p>
      </dgm:t>
    </dgm:pt>
    <dgm:pt modelId="{7EC1FED5-3F2A-4F9C-AC7B-FD7F8261194B}" type="pres">
      <dgm:prSet presAssocID="{9A357B74-8894-4C12-8B5A-85A8AD0FE17C}" presName="composite" presStyleCnt="0"/>
      <dgm:spPr/>
      <dgm:t>
        <a:bodyPr/>
        <a:lstStyle/>
        <a:p>
          <a:endParaRPr lang="en-US"/>
        </a:p>
      </dgm:t>
    </dgm:pt>
    <dgm:pt modelId="{4C42A944-28E4-4AB3-AF48-BAA9C0A3F995}" type="pres">
      <dgm:prSet presAssocID="{9A357B74-8894-4C12-8B5A-85A8AD0FE17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863176-A678-4278-A76B-F6B34707226E}" type="pres">
      <dgm:prSet presAssocID="{9A357B74-8894-4C12-8B5A-85A8AD0FE17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8FB261-4DC4-47F4-8082-89A3F56CB620}" srcId="{DE29D591-CF10-4F4E-AC9A-20A7061BB31C}" destId="{5C247330-CF1F-4C2B-A59D-D25DC9B4E69E}" srcOrd="0" destOrd="0" parTransId="{FF149AB4-84CF-46BA-B94E-676715E1B8EE}" sibTransId="{277DF050-4D71-4304-9308-4D623529076A}"/>
    <dgm:cxn modelId="{844B6767-08B3-4428-8DFE-99E56D3664A2}" type="presOf" srcId="{A41D2DF4-E222-4C5D-A0F6-2FBFF75BF5BB}" destId="{814B9DC8-4C76-48F2-9C30-625AF3F565B8}" srcOrd="0" destOrd="0" presId="urn:microsoft.com/office/officeart/2005/8/layout/chevron2"/>
    <dgm:cxn modelId="{C8062D4D-A476-40F8-AAAA-F6DF65C9E0DA}" srcId="{9A357B74-8894-4C12-8B5A-85A8AD0FE17C}" destId="{BFE3AB5E-A146-4774-BD01-DE4FD124669B}" srcOrd="0" destOrd="0" parTransId="{6D736DF6-7978-4020-A0AC-57094CE0C78F}" sibTransId="{F0ABDFB8-9790-460B-8CA9-662E81D81BC7}"/>
    <dgm:cxn modelId="{3F1B5284-65BB-47C9-ADB9-35023F61EF07}" type="presOf" srcId="{8FDFBA72-0034-4029-A58B-C1485FE2687B}" destId="{573E25B3-6DEF-484E-B2F2-C80D69F91578}" srcOrd="0" destOrd="0" presId="urn:microsoft.com/office/officeart/2005/8/layout/chevron2"/>
    <dgm:cxn modelId="{3A57506C-AEDC-4DD1-BB22-A8D94FD5ED27}" srcId="{F731ACC1-EC0B-4A00-BB5C-073E89D23BA5}" destId="{A41D2DF4-E222-4C5D-A0F6-2FBFF75BF5BB}" srcOrd="1" destOrd="0" parTransId="{F99BD058-AA8F-4AB8-B132-CE406E84338F}" sibTransId="{5CC783E2-707F-40F9-8B86-7F5C97EC21AF}"/>
    <dgm:cxn modelId="{7BC4B407-55D6-45EE-8C97-D18E4C5D51EE}" type="presOf" srcId="{DE29D591-CF10-4F4E-AC9A-20A7061BB31C}" destId="{500EDEA7-D38E-4286-9EA7-7DBC7A45C435}" srcOrd="0" destOrd="0" presId="urn:microsoft.com/office/officeart/2005/8/layout/chevron2"/>
    <dgm:cxn modelId="{BBA2AF2D-B094-4469-99FF-8D52A5F25560}" srcId="{F731ACC1-EC0B-4A00-BB5C-073E89D23BA5}" destId="{2447CB42-8BDA-4480-96C8-BCDD9F26A40E}" srcOrd="0" destOrd="0" parTransId="{6B2304A5-890D-4AB9-AEB5-9B4E19EBF51A}" sibTransId="{BF5F564A-5D2F-4189-BE23-6ED4C6CA0489}"/>
    <dgm:cxn modelId="{5CCD9A3C-3BA3-4BE9-94E3-7FDD6A3AC9E0}" srcId="{F731ACC1-EC0B-4A00-BB5C-073E89D23BA5}" destId="{9A357B74-8894-4C12-8B5A-85A8AD0FE17C}" srcOrd="3" destOrd="0" parTransId="{D88B88A3-57A1-4959-B0E7-96BCFD7EA9DD}" sibTransId="{C8B8D242-B78B-4436-8605-4E8B63F14345}"/>
    <dgm:cxn modelId="{50FB0351-C44A-4A3E-91C1-CAC8D1144C18}" srcId="{2447CB42-8BDA-4480-96C8-BCDD9F26A40E}" destId="{E6A82320-495D-4EF5-A3F2-179D172EB731}" srcOrd="0" destOrd="0" parTransId="{3D4E1A61-25C7-4DF2-BFBD-48A89DF6EA6D}" sibTransId="{8DEDBCA9-9251-4A9E-99EA-DF8073127454}"/>
    <dgm:cxn modelId="{7D061CB7-B534-4261-A0B1-5038E757F301}" type="presOf" srcId="{5C247330-CF1F-4C2B-A59D-D25DC9B4E69E}" destId="{467B5FBC-3592-4490-B73A-F8D193323C0C}" srcOrd="0" destOrd="0" presId="urn:microsoft.com/office/officeart/2005/8/layout/chevron2"/>
    <dgm:cxn modelId="{3AD8FEF8-D6DB-4EBF-B744-09AB6D78FFF8}" srcId="{A41D2DF4-E222-4C5D-A0F6-2FBFF75BF5BB}" destId="{8FDFBA72-0034-4029-A58B-C1485FE2687B}" srcOrd="0" destOrd="0" parTransId="{D9B8AE40-CADB-4B6B-9A2B-B57F6AF5F297}" sibTransId="{1765E8A5-767B-4CFC-B06F-315CA7247E63}"/>
    <dgm:cxn modelId="{0EB42552-5189-4ECF-A328-397C7FC9C48C}" type="presOf" srcId="{BFE3AB5E-A146-4774-BD01-DE4FD124669B}" destId="{D1863176-A678-4278-A76B-F6B34707226E}" srcOrd="0" destOrd="0" presId="urn:microsoft.com/office/officeart/2005/8/layout/chevron2"/>
    <dgm:cxn modelId="{D602E41E-B80B-4E08-BCEB-65FA676D2862}" type="presOf" srcId="{2447CB42-8BDA-4480-96C8-BCDD9F26A40E}" destId="{F32DC05B-496A-435D-9592-C4266786E6BF}" srcOrd="0" destOrd="0" presId="urn:microsoft.com/office/officeart/2005/8/layout/chevron2"/>
    <dgm:cxn modelId="{749C2893-D8A9-43AF-BB6F-CA1C978AC351}" type="presOf" srcId="{9A357B74-8894-4C12-8B5A-85A8AD0FE17C}" destId="{4C42A944-28E4-4AB3-AF48-BAA9C0A3F995}" srcOrd="0" destOrd="0" presId="urn:microsoft.com/office/officeart/2005/8/layout/chevron2"/>
    <dgm:cxn modelId="{E2A805B5-EA02-4EB2-999A-16227C687CD9}" srcId="{F731ACC1-EC0B-4A00-BB5C-073E89D23BA5}" destId="{DE29D591-CF10-4F4E-AC9A-20A7061BB31C}" srcOrd="2" destOrd="0" parTransId="{6A367C34-9AD5-4B9F-8373-4D330E7C0AD3}" sibTransId="{6F8B8EFD-5145-47C4-AC23-C83B39E76223}"/>
    <dgm:cxn modelId="{DF39C279-31A9-4A46-B03A-87E9F8B81519}" type="presOf" srcId="{F731ACC1-EC0B-4A00-BB5C-073E89D23BA5}" destId="{BDB2F73D-7042-4100-B645-FACFB2A7402F}" srcOrd="0" destOrd="0" presId="urn:microsoft.com/office/officeart/2005/8/layout/chevron2"/>
    <dgm:cxn modelId="{AA9F38B5-9200-411F-AC34-B0640599B322}" type="presOf" srcId="{E6A82320-495D-4EF5-A3F2-179D172EB731}" destId="{8FA02E96-DF2C-4366-980B-3192C553F7D8}" srcOrd="0" destOrd="0" presId="urn:microsoft.com/office/officeart/2005/8/layout/chevron2"/>
    <dgm:cxn modelId="{8F58529F-D3EC-4ED0-86D8-BB89020DB208}" type="presParOf" srcId="{BDB2F73D-7042-4100-B645-FACFB2A7402F}" destId="{24CD7AF5-E146-4523-8918-D16735D1ACAF}" srcOrd="0" destOrd="0" presId="urn:microsoft.com/office/officeart/2005/8/layout/chevron2"/>
    <dgm:cxn modelId="{A677C55B-22DD-4902-B2B0-C900DB3B5807}" type="presParOf" srcId="{24CD7AF5-E146-4523-8918-D16735D1ACAF}" destId="{F32DC05B-496A-435D-9592-C4266786E6BF}" srcOrd="0" destOrd="0" presId="urn:microsoft.com/office/officeart/2005/8/layout/chevron2"/>
    <dgm:cxn modelId="{3D27446F-E29C-472D-A524-4F4228710B44}" type="presParOf" srcId="{24CD7AF5-E146-4523-8918-D16735D1ACAF}" destId="{8FA02E96-DF2C-4366-980B-3192C553F7D8}" srcOrd="1" destOrd="0" presId="urn:microsoft.com/office/officeart/2005/8/layout/chevron2"/>
    <dgm:cxn modelId="{437D08B2-0EF8-433F-8499-334F5886186C}" type="presParOf" srcId="{BDB2F73D-7042-4100-B645-FACFB2A7402F}" destId="{56EF350D-C493-42E4-B8C7-C4DD0BDB8197}" srcOrd="1" destOrd="0" presId="urn:microsoft.com/office/officeart/2005/8/layout/chevron2"/>
    <dgm:cxn modelId="{4279D2EA-443E-4480-B970-72AA3677A491}" type="presParOf" srcId="{BDB2F73D-7042-4100-B645-FACFB2A7402F}" destId="{DE86084A-7246-4462-91A6-0DC159083A89}" srcOrd="2" destOrd="0" presId="urn:microsoft.com/office/officeart/2005/8/layout/chevron2"/>
    <dgm:cxn modelId="{11695CA6-45DC-45B3-9EB4-727F17B58F81}" type="presParOf" srcId="{DE86084A-7246-4462-91A6-0DC159083A89}" destId="{814B9DC8-4C76-48F2-9C30-625AF3F565B8}" srcOrd="0" destOrd="0" presId="urn:microsoft.com/office/officeart/2005/8/layout/chevron2"/>
    <dgm:cxn modelId="{4895C746-A5A4-41FE-8862-00B9A1DE8A6F}" type="presParOf" srcId="{DE86084A-7246-4462-91A6-0DC159083A89}" destId="{573E25B3-6DEF-484E-B2F2-C80D69F91578}" srcOrd="1" destOrd="0" presId="urn:microsoft.com/office/officeart/2005/8/layout/chevron2"/>
    <dgm:cxn modelId="{85A54B99-E032-4E18-83DE-7702E191BFFC}" type="presParOf" srcId="{BDB2F73D-7042-4100-B645-FACFB2A7402F}" destId="{BD17F4B3-4D17-4094-8305-83838A87FC64}" srcOrd="3" destOrd="0" presId="urn:microsoft.com/office/officeart/2005/8/layout/chevron2"/>
    <dgm:cxn modelId="{A178FBCC-BC5D-43EF-9EDE-D999D9480955}" type="presParOf" srcId="{BDB2F73D-7042-4100-B645-FACFB2A7402F}" destId="{60C6E302-8A93-489D-8154-B590BFFC6D6C}" srcOrd="4" destOrd="0" presId="urn:microsoft.com/office/officeart/2005/8/layout/chevron2"/>
    <dgm:cxn modelId="{1FB25F5D-1FD9-4995-97A3-ED58EA181DB6}" type="presParOf" srcId="{60C6E302-8A93-489D-8154-B590BFFC6D6C}" destId="{500EDEA7-D38E-4286-9EA7-7DBC7A45C435}" srcOrd="0" destOrd="0" presId="urn:microsoft.com/office/officeart/2005/8/layout/chevron2"/>
    <dgm:cxn modelId="{77EE8096-1DE7-4CBD-AD13-A235C4B0FA30}" type="presParOf" srcId="{60C6E302-8A93-489D-8154-B590BFFC6D6C}" destId="{467B5FBC-3592-4490-B73A-F8D193323C0C}" srcOrd="1" destOrd="0" presId="urn:microsoft.com/office/officeart/2005/8/layout/chevron2"/>
    <dgm:cxn modelId="{0BB336AC-493A-4597-894D-A1D80EAF66C6}" type="presParOf" srcId="{BDB2F73D-7042-4100-B645-FACFB2A7402F}" destId="{4A56FF2A-2409-49CE-8D67-254E0D6C2549}" srcOrd="5" destOrd="0" presId="urn:microsoft.com/office/officeart/2005/8/layout/chevron2"/>
    <dgm:cxn modelId="{3D84912D-FE23-4FDB-8839-4B0032ABA6B5}" type="presParOf" srcId="{BDB2F73D-7042-4100-B645-FACFB2A7402F}" destId="{7EC1FED5-3F2A-4F9C-AC7B-FD7F8261194B}" srcOrd="6" destOrd="0" presId="urn:microsoft.com/office/officeart/2005/8/layout/chevron2"/>
    <dgm:cxn modelId="{8B49C7EF-FDCF-46D2-A4B6-C53AC3AF6CBB}" type="presParOf" srcId="{7EC1FED5-3F2A-4F9C-AC7B-FD7F8261194B}" destId="{4C42A944-28E4-4AB3-AF48-BAA9C0A3F995}" srcOrd="0" destOrd="0" presId="urn:microsoft.com/office/officeart/2005/8/layout/chevron2"/>
    <dgm:cxn modelId="{F043EF3F-0DB6-40FC-B201-2592C1BC0B14}" type="presParOf" srcId="{7EC1FED5-3F2A-4F9C-AC7B-FD7F8261194B}" destId="{D1863176-A678-4278-A76B-F6B34707226E}" srcOrd="1" destOrd="0" presId="urn:microsoft.com/office/officeart/2005/8/layout/chevron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DC05B-496A-435D-9592-C4266786E6BF}">
      <dsp:nvSpPr>
        <dsp:cNvPr id="0" name=""/>
        <dsp:cNvSpPr/>
      </dsp:nvSpPr>
      <dsp:spPr>
        <a:xfrm rot="5400000">
          <a:off x="-199758" y="203114"/>
          <a:ext cx="1331726" cy="93220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smtClean="0">
              <a:effectLst/>
              <a:latin typeface="メイリオ" pitchFamily="50" charset="-128"/>
              <a:ea typeface="メイリオ" pitchFamily="50" charset="-128"/>
              <a:cs typeface="メイリオ" pitchFamily="50" charset="-128"/>
            </a:rPr>
            <a:t>Step 1</a:t>
          </a:r>
          <a:endParaRPr lang="zh-CN" altLang="en-US" sz="1600" b="1" kern="1200" dirty="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 rot="-5400000">
        <a:off x="1" y="469459"/>
        <a:ext cx="932208" cy="399518"/>
      </dsp:txXfrm>
    </dsp:sp>
    <dsp:sp modelId="{8FA02E96-DF2C-4366-980B-3192C553F7D8}">
      <dsp:nvSpPr>
        <dsp:cNvPr id="0" name=""/>
        <dsp:cNvSpPr/>
      </dsp:nvSpPr>
      <dsp:spPr>
        <a:xfrm rot="5400000">
          <a:off x="4389777" y="-3454213"/>
          <a:ext cx="865621" cy="77807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600" b="1" kern="1200" dirty="0" smtClean="0">
              <a:effectLst/>
              <a:latin typeface="メイリオ" pitchFamily="50" charset="-128"/>
              <a:ea typeface="メイリオ" pitchFamily="50" charset="-128"/>
              <a:cs typeface="メイリオ" pitchFamily="50" charset="-128"/>
            </a:rPr>
            <a:t>Publish adoption criteria on GCM and GADC in FY15</a:t>
          </a:r>
          <a:endParaRPr lang="zh-CN" altLang="en-US" sz="1600" b="1" kern="1200" dirty="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 rot="-5400000">
        <a:off x="932208" y="45612"/>
        <a:ext cx="7738503" cy="781109"/>
      </dsp:txXfrm>
    </dsp:sp>
    <dsp:sp modelId="{814B9DC8-4C76-48F2-9C30-625AF3F565B8}">
      <dsp:nvSpPr>
        <dsp:cNvPr id="0" name=""/>
        <dsp:cNvSpPr/>
      </dsp:nvSpPr>
      <dsp:spPr>
        <a:xfrm rot="5400000">
          <a:off x="-199758" y="1389149"/>
          <a:ext cx="1331726" cy="93220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600" b="1" kern="1200" smtClean="0">
              <a:effectLst/>
              <a:latin typeface="メイリオ" pitchFamily="50" charset="-128"/>
              <a:ea typeface="メイリオ" pitchFamily="50" charset="-128"/>
              <a:cs typeface="メイリオ" pitchFamily="50" charset="-128"/>
            </a:rPr>
            <a:t>Step 2</a:t>
          </a:r>
          <a:endParaRPr lang="zh-CN" altLang="en-US" sz="1600" b="1" kern="1200" dirty="0" smtClean="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 rot="-5400000">
        <a:off x="1" y="1655494"/>
        <a:ext cx="932208" cy="399518"/>
      </dsp:txXfrm>
    </dsp:sp>
    <dsp:sp modelId="{573E25B3-6DEF-484E-B2F2-C80D69F91578}">
      <dsp:nvSpPr>
        <dsp:cNvPr id="0" name=""/>
        <dsp:cNvSpPr/>
      </dsp:nvSpPr>
      <dsp:spPr>
        <a:xfrm rot="5400000">
          <a:off x="4389777" y="-2268177"/>
          <a:ext cx="865621" cy="77807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zh-CN" sz="1600" b="1" kern="1200" dirty="0" smtClean="0">
              <a:effectLst/>
              <a:latin typeface="メイリオ" pitchFamily="50" charset="-128"/>
              <a:ea typeface="メイリオ" pitchFamily="50" charset="-128"/>
              <a:cs typeface="メイリオ" pitchFamily="50" charset="-128"/>
            </a:rPr>
            <a:t>Promote Agile knowledge &amp; mindset </a:t>
          </a:r>
          <a:r>
            <a:rPr kumimoji="1" lang="en-US" altLang="ja-JP" sz="1600" b="1" kern="1200" dirty="0" smtClean="0">
              <a:effectLst/>
              <a:latin typeface="メイリオ" pitchFamily="50" charset="-128"/>
              <a:ea typeface="メイリオ" pitchFamily="50" charset="-128"/>
              <a:cs typeface="メイリオ" pitchFamily="50" charset="-128"/>
            </a:rPr>
            <a:t>in FY16 by education</a:t>
          </a:r>
          <a:endParaRPr kumimoji="1" lang="zh-CN" altLang="en-US" sz="1600" b="1" kern="1200" dirty="0" smtClean="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 rot="-5400000">
        <a:off x="932208" y="1231648"/>
        <a:ext cx="7738503" cy="781109"/>
      </dsp:txXfrm>
    </dsp:sp>
    <dsp:sp modelId="{500EDEA7-D38E-4286-9EA7-7DBC7A45C435}">
      <dsp:nvSpPr>
        <dsp:cNvPr id="0" name=""/>
        <dsp:cNvSpPr/>
      </dsp:nvSpPr>
      <dsp:spPr>
        <a:xfrm rot="5400000">
          <a:off x="-199758" y="2575185"/>
          <a:ext cx="1331726" cy="93220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600" b="1" kern="1200" smtClean="0">
              <a:effectLst/>
              <a:latin typeface="メイリオ" pitchFamily="50" charset="-128"/>
              <a:ea typeface="メイリオ" pitchFamily="50" charset="-128"/>
              <a:cs typeface="メイリオ" pitchFamily="50" charset="-128"/>
            </a:rPr>
            <a:t>Step 3</a:t>
          </a:r>
          <a:endParaRPr lang="zh-CN" altLang="en-US" sz="1600" b="1" kern="1200" dirty="0" smtClean="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 rot="-5400000">
        <a:off x="1" y="2841530"/>
        <a:ext cx="932208" cy="399518"/>
      </dsp:txXfrm>
    </dsp:sp>
    <dsp:sp modelId="{467B5FBC-3592-4490-B73A-F8D193323C0C}">
      <dsp:nvSpPr>
        <dsp:cNvPr id="0" name=""/>
        <dsp:cNvSpPr/>
      </dsp:nvSpPr>
      <dsp:spPr>
        <a:xfrm rot="5400000">
          <a:off x="4389777" y="-1082142"/>
          <a:ext cx="865621" cy="77807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600" b="1" kern="1200" dirty="0" smtClean="0">
              <a:effectLst/>
              <a:latin typeface="メイリオ" pitchFamily="50" charset="-128"/>
              <a:ea typeface="メイリオ" pitchFamily="50" charset="-128"/>
              <a:cs typeface="メイリオ" pitchFamily="50" charset="-128"/>
            </a:rPr>
            <a:t>Improve adoption criteria and define governance rules in FY17</a:t>
          </a:r>
          <a:endParaRPr lang="zh-CN" altLang="en-US" sz="1600" kern="1200" dirty="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 rot="-5400000">
        <a:off x="932208" y="2417683"/>
        <a:ext cx="7738503" cy="781109"/>
      </dsp:txXfrm>
    </dsp:sp>
    <dsp:sp modelId="{4C42A944-28E4-4AB3-AF48-BAA9C0A3F995}">
      <dsp:nvSpPr>
        <dsp:cNvPr id="0" name=""/>
        <dsp:cNvSpPr/>
      </dsp:nvSpPr>
      <dsp:spPr>
        <a:xfrm rot="5400000">
          <a:off x="-199758" y="3761221"/>
          <a:ext cx="1331726" cy="93220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600" b="1" kern="1200" smtClean="0">
              <a:effectLst/>
              <a:latin typeface="メイリオ" pitchFamily="50" charset="-128"/>
              <a:ea typeface="メイリオ" pitchFamily="50" charset="-128"/>
              <a:cs typeface="メイリオ" pitchFamily="50" charset="-128"/>
            </a:rPr>
            <a:t>Step 4</a:t>
          </a:r>
          <a:endParaRPr lang="zh-CN" altLang="en-US" sz="1600" b="1" kern="1200" dirty="0" smtClean="0">
            <a:effectLst/>
            <a:latin typeface="メイリオ" pitchFamily="50" charset="-128"/>
            <a:ea typeface="メイリオ" pitchFamily="50" charset="-128"/>
            <a:cs typeface="メイリオ" pitchFamily="50" charset="-128"/>
          </a:endParaRPr>
        </a:p>
      </dsp:txBody>
      <dsp:txXfrm rot="-5400000">
        <a:off x="1" y="4027566"/>
        <a:ext cx="932208" cy="399518"/>
      </dsp:txXfrm>
    </dsp:sp>
    <dsp:sp modelId="{D1863176-A678-4278-A76B-F6B34707226E}">
      <dsp:nvSpPr>
        <dsp:cNvPr id="0" name=""/>
        <dsp:cNvSpPr/>
      </dsp:nvSpPr>
      <dsp:spPr>
        <a:xfrm rot="5400000">
          <a:off x="4389777" y="103893"/>
          <a:ext cx="865621" cy="77807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600" b="1" kern="1200" dirty="0" smtClean="0">
              <a:effectLst/>
              <a:latin typeface="メイリオ" pitchFamily="50" charset="-128"/>
              <a:ea typeface="メイリオ" pitchFamily="50" charset="-128"/>
              <a:cs typeface="メイリオ" pitchFamily="50" charset="-128"/>
            </a:rPr>
            <a:t>publish governance rules on RP materials from FY17</a:t>
          </a:r>
          <a:endParaRPr lang="zh-CN" altLang="en-US" sz="1600" kern="1200" dirty="0">
            <a:effectLst/>
          </a:endParaRPr>
        </a:p>
      </dsp:txBody>
      <dsp:txXfrm rot="-5400000">
        <a:off x="932208" y="3603718"/>
        <a:ext cx="7738503" cy="781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A12DC-2841-44AE-AD33-E1087D9E00A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0D70-C31A-42C3-AD73-76B02C8A82D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96DFB-C8E1-47F9-87A1-CA00ED05C611}" type="slidenum">
              <a:rPr kumimoji="1" lang="ja-JP" altLang="en-US" smtClean="0"/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30D70-C31A-42C3-AD73-76B02C8A82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96DFB-C8E1-47F9-87A1-CA00ED05C611}" type="slidenum">
              <a:rPr kumimoji="1" lang="ja-JP" altLang="en-US" smtClean="0"/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pic>
        <p:nvPicPr>
          <p:cNvPr id="5" name="Picture 51" descr="j and e_cover_confidential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12088" y="6462713"/>
            <a:ext cx="133191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53975"/>
            <a:ext cx="7329488" cy="4953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61156" y="1800000"/>
            <a:ext cx="7825924" cy="720000"/>
          </a:xfrm>
          <a:prstGeom prst="rect">
            <a:avLst/>
          </a:prstGeom>
        </p:spPr>
        <p:txBody>
          <a:bodyPr tIns="0" bIns="0" anchor="b" anchorCtr="0">
            <a:noAutofit/>
          </a:bodyPr>
          <a:lstStyle>
            <a:lvl1pPr algn="ctr"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 smtClean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61156" y="2880000"/>
            <a:ext cx="7825924" cy="108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defRPr sz="2000"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サブタイトルの書式設定</a:t>
            </a:r>
            <a:endParaRPr lang="ja-JP" altLang="en-US" dirty="0" smtClean="0"/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1" hasCustomPrompt="1"/>
          </p:nvPr>
        </p:nvSpPr>
        <p:spPr>
          <a:xfrm>
            <a:off x="661156" y="4679950"/>
            <a:ext cx="7825924" cy="90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  <a:endParaRPr lang="ja-JP" altLang="en-US" dirty="0" smtClean="0"/>
          </a:p>
        </p:txBody>
      </p:sp>
      <p:sp>
        <p:nvSpPr>
          <p:cNvPr id="14" name="テキスト プレースホル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61156" y="5760000"/>
            <a:ext cx="7825924" cy="468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buFontTx/>
              <a:buNone/>
              <a:defRPr sz="1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  <a:endParaRPr lang="ja-JP" altLang="en-US" dirty="0" smtClean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3831" y="358775"/>
            <a:ext cx="952004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pic>
        <p:nvPicPr>
          <p:cNvPr id="5" name="Picture 51" descr="j and e_cover_confidential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pic>
        <p:nvPicPr>
          <p:cNvPr id="4" name="Picture 57" descr="j and e_naka_confidential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  <p:pic>
        <p:nvPicPr>
          <p:cNvPr id="6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 userDrawn="1"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 smtClean="0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DE07BD-C36F-4A60-97CF-F016F8D65BEB}" type="datetimeFigureOut">
              <a:rPr kumimoji="1" lang="ja-JP" altLang="en-US">
                <a:solidFill>
                  <a:srgbClr val="000000"/>
                </a:solidFill>
              </a:rPr>
            </a:fld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FF04C9-4CE4-4913-B920-807B22FEC208}" type="slidenum">
              <a:rPr kumimoji="1" lang="ja-JP" altLang="en-US">
                <a:solidFill>
                  <a:srgbClr val="000000"/>
                </a:solidFill>
              </a:rPr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  <a:endParaRPr lang="ja-JP" altLang="en-US" dirty="0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prstClr val="black"/>
                </a:solidFill>
              </a:rPr>
            </a:fld>
            <a:endParaRPr kumimoji="1" lang="en-US" altLang="ja-JP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pic>
        <p:nvPicPr>
          <p:cNvPr id="4" name="Picture 57" descr="j and e_naka_confidential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  <p:pic>
        <p:nvPicPr>
          <p:cNvPr id="6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 userDrawn="1"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072313" y="285750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12088" y="6462713"/>
            <a:ext cx="133191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53975"/>
            <a:ext cx="7329488" cy="4953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61156" y="1800000"/>
            <a:ext cx="7825924" cy="720000"/>
          </a:xfrm>
          <a:prstGeom prst="rect">
            <a:avLst/>
          </a:prstGeom>
        </p:spPr>
        <p:txBody>
          <a:bodyPr tIns="0" bIns="0" anchor="b" anchorCtr="0">
            <a:noAutofit/>
          </a:bodyPr>
          <a:lstStyle>
            <a:lvl1pPr algn="ctr"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 smtClean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61156" y="2880000"/>
            <a:ext cx="7825924" cy="108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defRPr sz="2000"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サブタイトルの書式設定</a:t>
            </a:r>
            <a:endParaRPr lang="ja-JP" altLang="en-US" dirty="0" smtClean="0"/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1" hasCustomPrompt="1"/>
          </p:nvPr>
        </p:nvSpPr>
        <p:spPr>
          <a:xfrm>
            <a:off x="661156" y="4679950"/>
            <a:ext cx="7825924" cy="90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  <a:endParaRPr lang="ja-JP" altLang="en-US" dirty="0" smtClean="0"/>
          </a:p>
        </p:txBody>
      </p:sp>
      <p:sp>
        <p:nvSpPr>
          <p:cNvPr id="14" name="テキスト プレースホル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61156" y="5760000"/>
            <a:ext cx="7825924" cy="468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buFontTx/>
              <a:buNone/>
              <a:defRPr sz="1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  <a:endParaRPr lang="ja-JP" altLang="en-US" dirty="0" smtClean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3831" y="358775"/>
            <a:ext cx="952004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pic>
        <p:nvPicPr>
          <p:cNvPr id="5" name="Picture 51" descr="j and e_cover_confidential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pic>
        <p:nvPicPr>
          <p:cNvPr id="4" name="Picture 57" descr="j and e_naka_confidential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  <p:pic>
        <p:nvPicPr>
          <p:cNvPr id="6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 userDrawn="1"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 smtClean="0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DE07BD-C36F-4A60-97CF-F016F8D65BEB}" type="datetimeFigureOut">
              <a:rPr kumimoji="1" lang="ja-JP" altLang="en-US">
                <a:solidFill>
                  <a:srgbClr val="000000"/>
                </a:solidFill>
              </a:rPr>
            </a:fld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FF04C9-4CE4-4913-B920-807B22FEC208}" type="slidenum">
              <a:rPr kumimoji="1" lang="ja-JP" altLang="en-US">
                <a:solidFill>
                  <a:srgbClr val="000000"/>
                </a:solidFill>
              </a:rPr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  <a:endParaRPr lang="ja-JP" altLang="en-US" dirty="0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 smtClean="0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prstClr val="black"/>
                </a:solidFill>
              </a:rPr>
            </a:fld>
            <a:endParaRPr kumimoji="1" lang="en-US" altLang="ja-JP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072313" y="285750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12088" y="6462713"/>
            <a:ext cx="133191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53975"/>
            <a:ext cx="7329488" cy="4953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61156" y="1800000"/>
            <a:ext cx="7825924" cy="720000"/>
          </a:xfrm>
          <a:prstGeom prst="rect">
            <a:avLst/>
          </a:prstGeom>
        </p:spPr>
        <p:txBody>
          <a:bodyPr tIns="0" bIns="0" anchor="b" anchorCtr="0">
            <a:noAutofit/>
          </a:bodyPr>
          <a:lstStyle>
            <a:lvl1pPr algn="ctr"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 smtClean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61156" y="2880000"/>
            <a:ext cx="7825924" cy="108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defRPr sz="2000"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サブタイトルの書式設定</a:t>
            </a:r>
            <a:endParaRPr lang="ja-JP" altLang="en-US" dirty="0" smtClean="0"/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1" hasCustomPrompt="1"/>
          </p:nvPr>
        </p:nvSpPr>
        <p:spPr>
          <a:xfrm>
            <a:off x="661156" y="4679950"/>
            <a:ext cx="7825924" cy="90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  <a:endParaRPr lang="ja-JP" altLang="en-US" dirty="0" smtClean="0"/>
          </a:p>
        </p:txBody>
      </p:sp>
      <p:sp>
        <p:nvSpPr>
          <p:cNvPr id="14" name="テキスト プレースホル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61156" y="5760000"/>
            <a:ext cx="7825924" cy="468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buFontTx/>
              <a:buNone/>
              <a:defRPr sz="1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  <a:endParaRPr lang="ja-JP" altLang="en-US" dirty="0" smtClean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3831" y="358775"/>
            <a:ext cx="952004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pic>
        <p:nvPicPr>
          <p:cNvPr id="5" name="Picture 51" descr="j and e_cover_confidential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pic>
        <p:nvPicPr>
          <p:cNvPr id="4" name="Picture 57" descr="j and e_naka_confidential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  <p:pic>
        <p:nvPicPr>
          <p:cNvPr id="6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 userDrawn="1"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 smtClean="0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DE07BD-C36F-4A60-97CF-F016F8D65BEB}" type="datetimeFigureOut">
              <a:rPr kumimoji="1" lang="ja-JP" altLang="en-US">
                <a:solidFill>
                  <a:srgbClr val="000000"/>
                </a:solidFill>
              </a:rPr>
            </a:fld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FF04C9-4CE4-4913-B920-807B22FEC208}" type="slidenum">
              <a:rPr kumimoji="1" lang="ja-JP" altLang="en-US">
                <a:solidFill>
                  <a:srgbClr val="000000"/>
                </a:solidFill>
              </a:rPr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DE07BD-C36F-4A60-97CF-F016F8D65BEB}" type="datetimeFigureOut">
              <a:rPr kumimoji="1" lang="ja-JP" altLang="en-US" smtClean="0">
                <a:solidFill>
                  <a:srgbClr val="000000"/>
                </a:solidFill>
              </a:rPr>
            </a:fld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FF04C9-4CE4-4913-B920-807B22FEC208}" type="slidenum">
              <a:rPr kumimoji="1" lang="ja-JP" altLang="en-US" smtClean="0">
                <a:solidFill>
                  <a:srgbClr val="000000"/>
                </a:solidFill>
              </a:rPr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  <a:endParaRPr lang="ja-JP" altLang="en-US" dirty="0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prstClr val="black"/>
                </a:solidFill>
              </a:rPr>
            </a:fld>
            <a:endParaRPr kumimoji="1" lang="en-US" altLang="ja-JP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072313" y="285750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12088" y="6462713"/>
            <a:ext cx="133191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53975"/>
            <a:ext cx="7329488" cy="4953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61156" y="1800000"/>
            <a:ext cx="7825924" cy="720000"/>
          </a:xfrm>
          <a:prstGeom prst="rect">
            <a:avLst/>
          </a:prstGeom>
        </p:spPr>
        <p:txBody>
          <a:bodyPr tIns="0" bIns="0" anchor="b" anchorCtr="0">
            <a:noAutofit/>
          </a:bodyPr>
          <a:lstStyle>
            <a:lvl1pPr algn="ctr"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 smtClean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61156" y="2880000"/>
            <a:ext cx="7825924" cy="108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defRPr sz="2000"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サブタイトルの書式設定</a:t>
            </a:r>
            <a:endParaRPr lang="ja-JP" altLang="en-US" dirty="0" smtClean="0"/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1" hasCustomPrompt="1"/>
          </p:nvPr>
        </p:nvSpPr>
        <p:spPr>
          <a:xfrm>
            <a:off x="661156" y="4679950"/>
            <a:ext cx="7825924" cy="90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  <a:endParaRPr lang="ja-JP" altLang="en-US" dirty="0" smtClean="0"/>
          </a:p>
        </p:txBody>
      </p:sp>
      <p:sp>
        <p:nvSpPr>
          <p:cNvPr id="14" name="テキスト プレースホル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61156" y="5760000"/>
            <a:ext cx="7825924" cy="468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buFontTx/>
              <a:buNone/>
              <a:defRPr sz="1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  <a:endParaRPr lang="ja-JP" altLang="en-US" dirty="0" smtClean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3831" y="358775"/>
            <a:ext cx="952004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pic>
        <p:nvPicPr>
          <p:cNvPr id="5" name="Picture 51" descr="j and e_cover_confidential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  <a:endParaRPr lang="ja-JP" altLang="en-US" dirty="0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pic>
        <p:nvPicPr>
          <p:cNvPr id="4" name="Picture 57" descr="j and e_naka_confidential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  <p:pic>
        <p:nvPicPr>
          <p:cNvPr id="6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 userDrawn="1"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 smtClean="0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DE07BD-C36F-4A60-97CF-F016F8D65BEB}" type="datetimeFigureOut">
              <a:rPr kumimoji="1" lang="ja-JP" altLang="en-US">
                <a:solidFill>
                  <a:srgbClr val="000000"/>
                </a:solidFill>
              </a:rPr>
            </a:fld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FF04C9-4CE4-4913-B920-807B22FEC208}" type="slidenum">
              <a:rPr kumimoji="1" lang="ja-JP" altLang="en-US">
                <a:solidFill>
                  <a:srgbClr val="000000"/>
                </a:solidFill>
              </a:rPr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  <a:endParaRPr lang="ja-JP" altLang="en-US" dirty="0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prstClr val="black"/>
                </a:solidFill>
              </a:rPr>
            </a:fld>
            <a:endParaRPr kumimoji="1" lang="en-US" altLang="ja-JP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072313" y="285750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12088" y="6462713"/>
            <a:ext cx="133191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53975"/>
            <a:ext cx="7329488" cy="4953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prstClr val="black"/>
                </a:solidFill>
              </a:rPr>
            </a:fld>
            <a:endParaRPr kumimoji="1" lang="en-US" altLang="ja-JP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61156" y="1800000"/>
            <a:ext cx="7825924" cy="720000"/>
          </a:xfrm>
          <a:prstGeom prst="rect">
            <a:avLst/>
          </a:prstGeom>
        </p:spPr>
        <p:txBody>
          <a:bodyPr tIns="0" bIns="0" anchor="b" anchorCtr="0">
            <a:noAutofit/>
          </a:bodyPr>
          <a:lstStyle>
            <a:lvl1pPr algn="ctr"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 smtClean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61156" y="2880000"/>
            <a:ext cx="7825924" cy="108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defRPr sz="2000"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サブタイトルの書式設定</a:t>
            </a:r>
            <a:endParaRPr lang="ja-JP" altLang="en-US" dirty="0" smtClean="0"/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1" hasCustomPrompt="1"/>
          </p:nvPr>
        </p:nvSpPr>
        <p:spPr>
          <a:xfrm>
            <a:off x="661156" y="4679950"/>
            <a:ext cx="7825924" cy="90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  <a:endParaRPr lang="ja-JP" altLang="en-US" dirty="0" smtClean="0"/>
          </a:p>
        </p:txBody>
      </p:sp>
      <p:sp>
        <p:nvSpPr>
          <p:cNvPr id="14" name="テキスト プレースホル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61156" y="5760000"/>
            <a:ext cx="7825924" cy="468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buFontTx/>
              <a:buNone/>
              <a:defRPr sz="1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  <a:endParaRPr lang="ja-JP" altLang="en-US" dirty="0" smtClean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3831" y="358775"/>
            <a:ext cx="952004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pic>
        <p:nvPicPr>
          <p:cNvPr id="5" name="Picture 51" descr="j and e_cover_confidential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pic>
        <p:nvPicPr>
          <p:cNvPr id="4" name="Picture 57" descr="j and e_naka_confidential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  <p:pic>
        <p:nvPicPr>
          <p:cNvPr id="6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 userDrawn="1"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 smtClean="0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DE07BD-C36F-4A60-97CF-F016F8D65BEB}" type="datetimeFigureOut">
              <a:rPr kumimoji="1" lang="ja-JP" altLang="en-US">
                <a:solidFill>
                  <a:srgbClr val="000000"/>
                </a:solidFill>
              </a:rPr>
            </a:fld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FF04C9-4CE4-4913-B920-807B22FEC208}" type="slidenum">
              <a:rPr kumimoji="1" lang="ja-JP" altLang="en-US">
                <a:solidFill>
                  <a:srgbClr val="000000"/>
                </a:solidFill>
              </a:rPr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  <a:endParaRPr lang="ja-JP" altLang="en-US" dirty="0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prstClr val="black"/>
                </a:solidFill>
              </a:rPr>
            </a:fld>
            <a:endParaRPr kumimoji="1" lang="en-US" altLang="ja-JP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072313" y="285750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12088" y="6462713"/>
            <a:ext cx="133191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53975"/>
            <a:ext cx="7329488" cy="4953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61156" y="1800000"/>
            <a:ext cx="7825924" cy="720000"/>
          </a:xfrm>
          <a:prstGeom prst="rect">
            <a:avLst/>
          </a:prstGeom>
        </p:spPr>
        <p:txBody>
          <a:bodyPr tIns="0" bIns="0" anchor="b" anchorCtr="0">
            <a:noAutofit/>
          </a:bodyPr>
          <a:lstStyle>
            <a:lvl1pPr algn="ctr"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 smtClean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61156" y="2880000"/>
            <a:ext cx="7825924" cy="108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defRPr sz="2000"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サブタイトルの書式設定</a:t>
            </a:r>
            <a:endParaRPr lang="ja-JP" altLang="en-US" dirty="0" smtClean="0"/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1" hasCustomPrompt="1"/>
          </p:nvPr>
        </p:nvSpPr>
        <p:spPr>
          <a:xfrm>
            <a:off x="661156" y="4679950"/>
            <a:ext cx="7825924" cy="90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  <a:endParaRPr lang="ja-JP" altLang="en-US" dirty="0" smtClean="0"/>
          </a:p>
        </p:txBody>
      </p:sp>
      <p:sp>
        <p:nvSpPr>
          <p:cNvPr id="14" name="テキスト プレースホル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61156" y="5760000"/>
            <a:ext cx="7825924" cy="468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buFontTx/>
              <a:buNone/>
              <a:defRPr sz="1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  <a:endParaRPr lang="ja-JP" altLang="en-US" dirty="0" smtClean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3831" y="358775"/>
            <a:ext cx="952004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1"/>
            <a:ext cx="9142413" cy="68729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720725" y="2339975"/>
            <a:ext cx="7702550" cy="50323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pPr>
              <a:spcBef>
                <a:spcPct val="0"/>
              </a:spcBef>
              <a:defRPr/>
            </a:pP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テキスト プレースホルダ 9"/>
          <p:cNvSpPr>
            <a:spLocks noGrp="1"/>
          </p:cNvSpPr>
          <p:nvPr>
            <p:ph type="body" sz="quarter" idx="13"/>
          </p:nvPr>
        </p:nvSpPr>
        <p:spPr>
          <a:xfrm>
            <a:off x="539552" y="2315071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algn="l">
              <a:spcAft>
                <a:spcPts val="0"/>
              </a:spcAft>
              <a:buFontTx/>
              <a:buNone/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dirty="0" smtClean="0"/>
              <a:t>Click to edit Master text styles</a:t>
            </a:r>
            <a:endParaRPr lang="en-US" altLang="ja-JP" dirty="0" smtClean="0"/>
          </a:p>
        </p:txBody>
      </p:sp>
      <p:sp>
        <p:nvSpPr>
          <p:cNvPr id="15" name="テキスト プレースホルダ 11"/>
          <p:cNvSpPr>
            <a:spLocks noGrp="1"/>
          </p:cNvSpPr>
          <p:nvPr>
            <p:ph type="body" sz="quarter" idx="14"/>
          </p:nvPr>
        </p:nvSpPr>
        <p:spPr>
          <a:xfrm>
            <a:off x="1066800" y="4365104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algn="r">
              <a:buFontTx/>
              <a:buNone/>
              <a:defRPr sz="1600" b="1" i="1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 lvl="0"/>
            <a:endParaRPr lang="en-US" altLang="ja-JP" dirty="0" smtClean="0"/>
          </a:p>
        </p:txBody>
      </p:sp>
      <p:pic>
        <p:nvPicPr>
          <p:cNvPr id="11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07156"/>
            <a:ext cx="16922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52400"/>
            <a:ext cx="2133599" cy="76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正方形/長方形 1"/>
          <p:cNvSpPr/>
          <p:nvPr userDrawn="1"/>
        </p:nvSpPr>
        <p:spPr>
          <a:xfrm>
            <a:off x="0" y="1600200"/>
            <a:ext cx="9144000" cy="2209800"/>
          </a:xfrm>
          <a:prstGeom prst="rect">
            <a:avLst/>
          </a:prstGeom>
          <a:gradFill flip="none" rotWithShape="1">
            <a:gsLst>
              <a:gs pos="75000">
                <a:schemeClr val="tx2"/>
              </a:gs>
              <a:gs pos="22100">
                <a:schemeClr val="tx2">
                  <a:lumMod val="75000"/>
                </a:schemeClr>
              </a:gs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072313" y="285750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4" Type="http://schemas.openxmlformats.org/officeDocument/2006/relationships/theme" Target="../theme/theme6.xml"/><Relationship Id="rId13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9" y="115888"/>
            <a:ext cx="8785225" cy="504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ja-JP" altLang="en-US" smtClean="0"/>
              <a:t>マスタ タイトルの書式設定</a:t>
            </a:r>
            <a:endParaRPr lang="ja-JP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dirty="0" smtClean="0"/>
              <a:t>マスタ テキストの書式設定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172450" y="6669088"/>
            <a:ext cx="514350" cy="1889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06A7F80-B227-460C-8E30-C40E60CC9225}" type="slidenum">
              <a:rPr kumimoji="1" lang="en-US" altLang="ja-JP" sz="90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</a:fld>
            <a:endParaRPr kumimoji="1" lang="en-US" altLang="ja-JP" sz="900" dirty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n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14375" indent="-26543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071880" indent="-173355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433830" indent="-182880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7957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2529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7101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1673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6245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9" y="115888"/>
            <a:ext cx="8785225" cy="504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ja-JP" altLang="en-US" smtClean="0"/>
              <a:t>マスタ タイトルの書式設定</a:t>
            </a:r>
            <a:endParaRPr lang="ja-JP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dirty="0" smtClean="0"/>
              <a:t>マスタ テキストの書式設定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172450" y="6669088"/>
            <a:ext cx="514350" cy="1889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06A7F80-B227-460C-8E30-C40E60CC9225}" type="slidenum">
              <a:rPr kumimoji="1" lang="en-US" altLang="ja-JP" sz="90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</a:fld>
            <a:endParaRPr kumimoji="1" lang="en-US" altLang="ja-JP" sz="900" dirty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n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14375" indent="-26543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071880" indent="-173355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433830" indent="-182880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7957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2529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7101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1673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6245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9" y="115888"/>
            <a:ext cx="8785225" cy="504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ja-JP" altLang="en-US" smtClean="0"/>
              <a:t>マスタ タイトルの書式設定</a:t>
            </a:r>
            <a:endParaRPr lang="ja-JP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dirty="0" smtClean="0"/>
              <a:t>マスタ テキストの書式設定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172450" y="6669088"/>
            <a:ext cx="514350" cy="1889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06A7F80-B227-460C-8E30-C40E60CC9225}" type="slidenum">
              <a:rPr kumimoji="1" lang="en-US" altLang="ja-JP" sz="90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</a:fld>
            <a:endParaRPr kumimoji="1" lang="en-US" altLang="ja-JP" sz="900" dirty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n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14375" indent="-26543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071880" indent="-173355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433830" indent="-182880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7957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2529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7101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1673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6245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9" y="115888"/>
            <a:ext cx="8785225" cy="504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ja-JP" altLang="en-US" smtClean="0"/>
              <a:t>マスタ タイトルの書式設定</a:t>
            </a:r>
            <a:endParaRPr lang="ja-JP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dirty="0" smtClean="0"/>
              <a:t>マスタ テキストの書式設定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172450" y="6669088"/>
            <a:ext cx="514350" cy="1889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06A7F80-B227-460C-8E30-C40E60CC9225}" type="slidenum">
              <a:rPr kumimoji="1" lang="en-US" altLang="ja-JP" sz="90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</a:fld>
            <a:endParaRPr kumimoji="1" lang="en-US" altLang="ja-JP" sz="900" dirty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n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14375" indent="-26543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071880" indent="-173355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433830" indent="-182880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7957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2529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7101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1673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6245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9" y="115888"/>
            <a:ext cx="8785225" cy="504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ja-JP" altLang="en-US" smtClean="0"/>
              <a:t>マスタ タイトルの書式設定</a:t>
            </a:r>
            <a:endParaRPr lang="ja-JP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dirty="0" smtClean="0"/>
              <a:t>マスタ テキストの書式設定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172450" y="6669088"/>
            <a:ext cx="514350" cy="1889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06A7F80-B227-460C-8E30-C40E60CC9225}" type="slidenum">
              <a:rPr kumimoji="1" lang="en-US" altLang="ja-JP" sz="90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</a:fld>
            <a:endParaRPr kumimoji="1" lang="en-US" altLang="ja-JP" sz="900" dirty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n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14375" indent="-26543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071880" indent="-173355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433830" indent="-182880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7957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2529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7101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1673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6245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9" y="115888"/>
            <a:ext cx="8785225" cy="504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ja-JP" altLang="en-US" smtClean="0"/>
              <a:t>マスタ タイトルの書式設定</a:t>
            </a:r>
            <a:endParaRPr lang="ja-JP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dirty="0" smtClean="0"/>
              <a:t>マスタ テキストの書式設定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ja-JP" altLang="en-US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172450" y="6669088"/>
            <a:ext cx="514350" cy="1889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06A7F80-B227-460C-8E30-C40E60CC9225}" type="slidenum">
              <a:rPr kumimoji="1" lang="en-US" altLang="ja-JP" sz="90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</a:fld>
            <a:endParaRPr kumimoji="1" lang="en-US" altLang="ja-JP" sz="900" dirty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n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14375" indent="-26543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071880" indent="-173355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433830" indent="-182880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7957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2529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7101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1673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624580" indent="-18288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"/>
          <p:cNvSpPr txBox="1"/>
          <p:nvPr/>
        </p:nvSpPr>
        <p:spPr>
          <a:xfrm>
            <a:off x="395536" y="1600200"/>
            <a:ext cx="8640960" cy="1875929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Char char="n"/>
              <a:defRPr kumimoji="1"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14375" indent="-2654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1880" indent="-17335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433830" indent="-18288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795780" indent="-1828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252980" indent="-1828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10180" indent="-1828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67380" indent="-1828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24580" indent="-1828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GB" altLang="ja-JP" kern="0" dirty="0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ctr">
              <a:buNone/>
            </a:pPr>
            <a:r>
              <a:rPr lang="en-US" altLang="ja-JP" sz="3200" kern="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Agile Adoption Criteria definition</a:t>
            </a:r>
            <a:endParaRPr lang="en-US" altLang="ja-JP" kern="0" dirty="0">
              <a:solidFill>
                <a:prstClr val="white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テキスト プレースホルダー 2"/>
          <p:cNvSpPr txBox="1"/>
          <p:nvPr/>
        </p:nvSpPr>
        <p:spPr>
          <a:xfrm>
            <a:off x="1907704" y="3212976"/>
            <a:ext cx="5122912" cy="1481296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Char char="n"/>
              <a:defRPr kumimoji="1"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14375" indent="-26543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1880" indent="-17335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433830" indent="-18288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795780" indent="-1828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252980" indent="-1828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10180" indent="-1828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67380" indent="-1828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24580" indent="-1828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ja-JP" kern="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Sep. 9</a:t>
            </a:r>
            <a:r>
              <a:rPr lang="en-US" altLang="ja-JP" kern="0" baseline="3000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th</a:t>
            </a:r>
            <a:r>
              <a:rPr lang="en-US" altLang="ja-JP" kern="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, 2015</a:t>
            </a:r>
            <a:endParaRPr lang="en-US" altLang="ja-JP" kern="0" dirty="0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ctr">
              <a:buNone/>
            </a:pPr>
            <a:r>
              <a:rPr lang="en-US" altLang="ja-JP" kern="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Delivery Competency, GADC</a:t>
            </a:r>
            <a:endParaRPr lang="en-US" altLang="ja-JP" kern="0" dirty="0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kern="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 smtClean="0">
                <a:latin typeface="メイリオ" pitchFamily="50" charset="-128"/>
                <a:ea typeface="メイリオ" pitchFamily="50" charset="-128"/>
              </a:rPr>
              <a:t>Objective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79512" y="764704"/>
            <a:ext cx="8784976" cy="511256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>
              <a:buFont typeface="Wingdings" pitchFamily="2" charset="2"/>
              <a:buChar char="Ø"/>
            </a:pPr>
            <a:endParaRPr lang="en-US" altLang="zh-CN" sz="20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Promote Agile knowledge and mindset</a:t>
            </a:r>
            <a:endParaRPr lang="en-US" altLang="zh-CN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    </a:t>
            </a:r>
            <a:r>
              <a:rPr lang="en-US" altLang="zh-CN" sz="24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Considering current situation in Sony IS that Waterfall development is the mainstream methodology &amp; mindset and there’s very few experience of Agile, it’s better to firstly promote Agile knowledge and mindset instead of carrying out compulsive governance activity from the beginning.</a:t>
            </a:r>
            <a:endParaRPr lang="en-US" altLang="zh-CN" sz="24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 smtClean="0">
                <a:latin typeface="メイリオ" pitchFamily="50" charset="-128"/>
                <a:ea typeface="メイリオ" pitchFamily="50" charset="-128"/>
              </a:rPr>
              <a:t>Application Flow</a:t>
            </a:r>
            <a:endParaRPr kumimoji="1" lang="ja-JP" altLang="en-US" dirty="0">
              <a:latin typeface="+mn-lt"/>
            </a:endParaRPr>
          </a:p>
        </p:txBody>
      </p:sp>
      <p:graphicFrame>
        <p:nvGraphicFramePr>
          <p:cNvPr id="19" name="図表 18"/>
          <p:cNvGraphicFramePr/>
          <p:nvPr/>
        </p:nvGraphicFramePr>
        <p:xfrm>
          <a:off x="251520" y="908720"/>
          <a:ext cx="87129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342900" lvl="0" indent="-342900"/>
            <a:r>
              <a:rPr lang="en-US" altLang="ja-JP" dirty="0" smtClean="0">
                <a:latin typeface="メイリオ" pitchFamily="50" charset="-128"/>
                <a:ea typeface="メイリオ" pitchFamily="50" charset="-128"/>
              </a:rPr>
              <a:t>Manifesto and Adoption Criteria</a:t>
            </a:r>
            <a:endParaRPr lang="ja-JP" altLang="en-US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6" name="フリーフォーム 25"/>
          <p:cNvSpPr/>
          <p:nvPr/>
        </p:nvSpPr>
        <p:spPr>
          <a:xfrm>
            <a:off x="5436096" y="2355249"/>
            <a:ext cx="1589751" cy="713712"/>
          </a:xfrm>
          <a:custGeom>
            <a:avLst/>
            <a:gdLst>
              <a:gd name="connsiteX0" fmla="*/ 0 w 1579137"/>
              <a:gd name="connsiteY0" fmla="*/ 0 h 1002635"/>
              <a:gd name="connsiteX1" fmla="*/ 1579137 w 1579137"/>
              <a:gd name="connsiteY1" fmla="*/ 0 h 1002635"/>
              <a:gd name="connsiteX2" fmla="*/ 1579137 w 1579137"/>
              <a:gd name="connsiteY2" fmla="*/ 1002635 h 1002635"/>
              <a:gd name="connsiteX3" fmla="*/ 0 w 1579137"/>
              <a:gd name="connsiteY3" fmla="*/ 1002635 h 1002635"/>
              <a:gd name="connsiteX4" fmla="*/ 0 w 1579137"/>
              <a:gd name="connsiteY4" fmla="*/ 0 h 100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137" h="1002635">
                <a:moveTo>
                  <a:pt x="0" y="0"/>
                </a:moveTo>
                <a:lnTo>
                  <a:pt x="1579137" y="0"/>
                </a:lnTo>
                <a:lnTo>
                  <a:pt x="1579137" y="1002635"/>
                </a:lnTo>
                <a:lnTo>
                  <a:pt x="0" y="10026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8100" tIns="38100" rIns="38100" bIns="38100" spcCol="1270" anchor="ctr"/>
          <a:lstStyle/>
          <a:p>
            <a:pPr lvl="0" algn="ctr" defTabSz="533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ja-JP" sz="1200" b="1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Responding To Change </a:t>
            </a:r>
            <a:r>
              <a:rPr lang="en-US" altLang="ja-JP" sz="1200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over following a plan</a:t>
            </a:r>
            <a:endParaRPr lang="en-US" altLang="ja-JP" sz="1200" kern="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" name="フリーフォーム 27"/>
          <p:cNvSpPr/>
          <p:nvPr/>
        </p:nvSpPr>
        <p:spPr>
          <a:xfrm>
            <a:off x="3707904" y="2347233"/>
            <a:ext cx="1656183" cy="713712"/>
          </a:xfrm>
          <a:custGeom>
            <a:avLst/>
            <a:gdLst>
              <a:gd name="connsiteX0" fmla="*/ 0 w 1579137"/>
              <a:gd name="connsiteY0" fmla="*/ 0 h 877305"/>
              <a:gd name="connsiteX1" fmla="*/ 1579137 w 1579137"/>
              <a:gd name="connsiteY1" fmla="*/ 0 h 877305"/>
              <a:gd name="connsiteX2" fmla="*/ 1579137 w 1579137"/>
              <a:gd name="connsiteY2" fmla="*/ 877305 h 877305"/>
              <a:gd name="connsiteX3" fmla="*/ 0 w 1579137"/>
              <a:gd name="connsiteY3" fmla="*/ 877305 h 877305"/>
              <a:gd name="connsiteX4" fmla="*/ 0 w 1579137"/>
              <a:gd name="connsiteY4" fmla="*/ 0 h 8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137" h="877305">
                <a:moveTo>
                  <a:pt x="0" y="0"/>
                </a:moveTo>
                <a:lnTo>
                  <a:pt x="1579137" y="0"/>
                </a:lnTo>
                <a:lnTo>
                  <a:pt x="1579137" y="877305"/>
                </a:lnTo>
                <a:lnTo>
                  <a:pt x="0" y="8773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8100" tIns="38100" rIns="38100" bIns="38100" spcCol="1270" anchor="ctr"/>
          <a:lstStyle/>
          <a:p>
            <a:pPr lvl="0" algn="ctr" defTabSz="533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ja-JP" sz="1200" b="1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Customer Collaboration </a:t>
            </a:r>
            <a:r>
              <a:rPr lang="en-US" altLang="ja-JP" sz="1200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over contract negotiation</a:t>
            </a:r>
            <a:endParaRPr lang="en-US" altLang="ja-JP" sz="1200" kern="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フリーフォーム 29"/>
          <p:cNvSpPr/>
          <p:nvPr/>
        </p:nvSpPr>
        <p:spPr>
          <a:xfrm>
            <a:off x="1979712" y="2347193"/>
            <a:ext cx="1660833" cy="713712"/>
          </a:xfrm>
          <a:custGeom>
            <a:avLst/>
            <a:gdLst>
              <a:gd name="connsiteX0" fmla="*/ 0 w 1579137"/>
              <a:gd name="connsiteY0" fmla="*/ 0 h 751976"/>
              <a:gd name="connsiteX1" fmla="*/ 1579137 w 1579137"/>
              <a:gd name="connsiteY1" fmla="*/ 0 h 751976"/>
              <a:gd name="connsiteX2" fmla="*/ 1579137 w 1579137"/>
              <a:gd name="connsiteY2" fmla="*/ 751976 h 751976"/>
              <a:gd name="connsiteX3" fmla="*/ 0 w 1579137"/>
              <a:gd name="connsiteY3" fmla="*/ 751976 h 751976"/>
              <a:gd name="connsiteX4" fmla="*/ 0 w 1579137"/>
              <a:gd name="connsiteY4" fmla="*/ 0 h 75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137" h="751976">
                <a:moveTo>
                  <a:pt x="0" y="0"/>
                </a:moveTo>
                <a:lnTo>
                  <a:pt x="1579137" y="0"/>
                </a:lnTo>
                <a:lnTo>
                  <a:pt x="1579137" y="751976"/>
                </a:lnTo>
                <a:lnTo>
                  <a:pt x="0" y="7519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8100" tIns="38100" rIns="38100" bIns="38100" spcCol="1270" anchor="ctr"/>
          <a:lstStyle/>
          <a:p>
            <a:pPr lvl="0" algn="ctr" defTabSz="533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ja-JP" sz="1200" b="1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Working Software </a:t>
            </a:r>
            <a:r>
              <a:rPr lang="en-US" altLang="ja-JP" sz="1200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over comprehensive documentation</a:t>
            </a:r>
            <a:endParaRPr lang="en-US" altLang="ja-JP" sz="1200" kern="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フリーフォーム 31"/>
          <p:cNvSpPr/>
          <p:nvPr/>
        </p:nvSpPr>
        <p:spPr>
          <a:xfrm>
            <a:off x="251521" y="2355249"/>
            <a:ext cx="1656184" cy="713712"/>
          </a:xfrm>
          <a:custGeom>
            <a:avLst/>
            <a:gdLst>
              <a:gd name="connsiteX0" fmla="*/ 0 w 1579137"/>
              <a:gd name="connsiteY0" fmla="*/ 0 h 626647"/>
              <a:gd name="connsiteX1" fmla="*/ 1579137 w 1579137"/>
              <a:gd name="connsiteY1" fmla="*/ 0 h 626647"/>
              <a:gd name="connsiteX2" fmla="*/ 1579137 w 1579137"/>
              <a:gd name="connsiteY2" fmla="*/ 626647 h 626647"/>
              <a:gd name="connsiteX3" fmla="*/ 0 w 1579137"/>
              <a:gd name="connsiteY3" fmla="*/ 626647 h 626647"/>
              <a:gd name="connsiteX4" fmla="*/ 0 w 1579137"/>
              <a:gd name="connsiteY4" fmla="*/ 0 h 62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137" h="626647">
                <a:moveTo>
                  <a:pt x="0" y="0"/>
                </a:moveTo>
                <a:lnTo>
                  <a:pt x="1579137" y="0"/>
                </a:lnTo>
                <a:lnTo>
                  <a:pt x="1579137" y="626647"/>
                </a:lnTo>
                <a:lnTo>
                  <a:pt x="0" y="6266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8100" tIns="38100" rIns="38100" bIns="38100" spcCol="1270" anchor="ctr"/>
          <a:lstStyle/>
          <a:p>
            <a:pPr lvl="0" algn="ctr" defTabSz="533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ja-JP" sz="1200" b="1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Individuals And Interactions </a:t>
            </a:r>
            <a:r>
              <a:rPr lang="en-US" altLang="ja-JP" sz="1200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over processes and tools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23728" y="803157"/>
            <a:ext cx="3011326" cy="609619"/>
          </a:xfrm>
          <a:prstGeom prst="roundRect">
            <a:avLst>
              <a:gd name="adj" fmla="val 1927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メイリオ" pitchFamily="50" charset="-128"/>
                <a:ea typeface="メイリオ" pitchFamily="50" charset="-128"/>
                <a:cs typeface="+mn-cs"/>
              </a:rPr>
              <a:t>Agile 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メイリオ" pitchFamily="50" charset="-128"/>
              <a:ea typeface="メイリオ" pitchFamily="50" charset="-128"/>
              <a:cs typeface="+mn-cs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179512" y="2060848"/>
            <a:ext cx="6912768" cy="105834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Agile Manifesto</a:t>
            </a:r>
            <a:endParaRPr lang="zh-CN" altLang="en-US" sz="1400" b="1" kern="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2416409" y="1556792"/>
            <a:ext cx="2448272" cy="412913"/>
          </a:xfrm>
          <a:prstGeom prst="downArrow">
            <a:avLst>
              <a:gd name="adj1" fmla="val 65117"/>
              <a:gd name="adj2" fmla="val 65728"/>
            </a:avLst>
          </a:prstGeom>
          <a:solidFill>
            <a:schemeClr val="bg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ja-JP" dirty="0" smtClean="0">
                <a:latin typeface="メイリオ" pitchFamily="50" charset="-128"/>
                <a:ea typeface="メイリオ" pitchFamily="50" charset="-128"/>
              </a:rPr>
              <a:t>Basic principle</a:t>
            </a:r>
            <a:endParaRPr kumimoji="1" lang="ja-JP" altLang="en-US" dirty="0">
              <a:latin typeface="+mn-lt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827584" y="5096217"/>
            <a:ext cx="6264696" cy="0"/>
          </a:xfrm>
          <a:prstGeom prst="line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827584" y="1196752"/>
            <a:ext cx="0" cy="3910498"/>
          </a:xfrm>
          <a:prstGeom prst="line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796136" y="510725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200" b="1" dirty="0" smtClean="0">
                <a:latin typeface="メイリオ" pitchFamily="50" charset="-128"/>
                <a:ea typeface="メイリオ" pitchFamily="50" charset="-128"/>
              </a:rPr>
              <a:t>External factors(biz requirement)</a:t>
            </a:r>
            <a:endParaRPr kumimoji="1" lang="en-US" sz="1200" b="1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69269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200" b="1" dirty="0" smtClean="0">
                <a:latin typeface="メイリオ" pitchFamily="50" charset="-128"/>
                <a:ea typeface="メイリオ" pitchFamily="50" charset="-128"/>
              </a:rPr>
              <a:t>Internal factors(PJ character)</a:t>
            </a:r>
            <a:endParaRPr kumimoji="1" lang="en-US" sz="1200" b="1" dirty="0" smtClean="0"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27584" y="3296017"/>
            <a:ext cx="5976664" cy="0"/>
          </a:xfrm>
          <a:prstGeom prst="line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139952" y="1725081"/>
            <a:ext cx="0" cy="3371136"/>
          </a:xfrm>
          <a:prstGeom prst="line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968044" y="2354397"/>
            <a:ext cx="1476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2400" b="1" dirty="0" smtClean="0">
                <a:latin typeface="メイリオ" pitchFamily="50" charset="-128"/>
                <a:ea typeface="メイリオ" pitchFamily="50" charset="-128"/>
              </a:rPr>
              <a:t>Agile</a:t>
            </a:r>
            <a:endParaRPr kumimoji="1" lang="en-US" sz="2400" b="1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32248" y="3800073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2400" b="1" dirty="0" smtClean="0">
                <a:latin typeface="メイリオ" pitchFamily="50" charset="-128"/>
                <a:ea typeface="メイリオ" pitchFamily="50" charset="-128"/>
              </a:rPr>
              <a:t>Waterfall</a:t>
            </a:r>
            <a:endParaRPr kumimoji="1" lang="en-US" sz="2400" b="1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5360149"/>
            <a:ext cx="23397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kumimoji="1" lang="en-US" sz="1100" dirty="0" smtClean="0">
                <a:latin typeface="メイリオ" pitchFamily="50" charset="-128"/>
                <a:ea typeface="メイリオ" pitchFamily="50" charset="-128"/>
              </a:rPr>
              <a:t>Biz flexibility</a:t>
            </a:r>
            <a:endParaRPr kumimoji="1" lang="en-US" sz="1100" dirty="0" smtClean="0">
              <a:latin typeface="メイリオ" pitchFamily="50" charset="-128"/>
              <a:ea typeface="メイリオ" pitchFamily="50" charset="-128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kumimoji="1" lang="en-US" sz="1100" dirty="0" smtClean="0">
                <a:latin typeface="メイリオ" pitchFamily="50" charset="-128"/>
                <a:ea typeface="メイリオ" pitchFamily="50" charset="-128"/>
              </a:rPr>
              <a:t>Customer involvement</a:t>
            </a:r>
            <a:endParaRPr kumimoji="1" lang="en-US" sz="1100" dirty="0" smtClean="0">
              <a:latin typeface="メイリオ" pitchFamily="50" charset="-128"/>
              <a:ea typeface="メイリオ" pitchFamily="50" charset="-128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kumimoji="1" lang="en-US" sz="1100" dirty="0" smtClean="0">
                <a:latin typeface="メイリオ" pitchFamily="50" charset="-128"/>
                <a:ea typeface="メイリオ" pitchFamily="50" charset="-128"/>
              </a:rPr>
              <a:t>Rapid response to market</a:t>
            </a:r>
            <a:endParaRPr kumimoji="1" lang="en-US" sz="11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1500" y="855583"/>
            <a:ext cx="305242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kumimoji="1" lang="en-US" altLang="ja-JP" sz="1100" dirty="0" smtClean="0">
                <a:latin typeface="メイリオ" pitchFamily="50" charset="-128"/>
                <a:ea typeface="メイリオ" pitchFamily="50" charset="-128"/>
              </a:rPr>
              <a:t>System independence(cohesion)</a:t>
            </a:r>
            <a:endParaRPr kumimoji="1" lang="en-US" sz="1100" dirty="0">
              <a:latin typeface="メイリオ" pitchFamily="50" charset="-128"/>
              <a:ea typeface="メイリオ" pitchFamily="50" charset="-128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kumimoji="1" lang="en-US" altLang="ja-JP" sz="1100" dirty="0" smtClean="0">
                <a:latin typeface="メイリオ" pitchFamily="50" charset="-128"/>
                <a:ea typeface="メイリオ" pitchFamily="50" charset="-128"/>
              </a:rPr>
              <a:t>PJ d</a:t>
            </a:r>
            <a:r>
              <a:rPr kumimoji="1" lang="en-US" sz="1100" dirty="0" smtClean="0">
                <a:latin typeface="メイリオ" pitchFamily="50" charset="-128"/>
                <a:ea typeface="メイリオ" pitchFamily="50" charset="-128"/>
              </a:rPr>
              <a:t>ecision power</a:t>
            </a:r>
            <a:endParaRPr kumimoji="1" lang="en-US" sz="1100" dirty="0" smtClean="0">
              <a:latin typeface="メイリオ" pitchFamily="50" charset="-128"/>
              <a:ea typeface="メイリオ" pitchFamily="50" charset="-128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kumimoji="1" lang="en-US" sz="1100" dirty="0" smtClean="0">
                <a:latin typeface="メイリオ" pitchFamily="50" charset="-128"/>
                <a:ea typeface="メイリオ" pitchFamily="50" charset="-128"/>
              </a:rPr>
              <a:t>Agile knowledge</a:t>
            </a:r>
            <a:endParaRPr kumimoji="1" lang="en-US" sz="1100" dirty="0" smtClean="0">
              <a:latin typeface="メイリオ" pitchFamily="50" charset="-128"/>
              <a:ea typeface="メイリオ" pitchFamily="50" charset="-128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kumimoji="1" lang="en-US" sz="1100" dirty="0" smtClean="0">
                <a:latin typeface="メイリオ" pitchFamily="50" charset="-128"/>
                <a:ea typeface="メイリオ" pitchFamily="50" charset="-128"/>
              </a:rPr>
              <a:t>PJ </a:t>
            </a:r>
            <a:r>
              <a:rPr kumimoji="1" lang="en-US" sz="1100" dirty="0" err="1" smtClean="0">
                <a:latin typeface="メイリオ" pitchFamily="50" charset="-128"/>
                <a:ea typeface="メイリオ" pitchFamily="50" charset="-128"/>
              </a:rPr>
              <a:t>mgmt</a:t>
            </a:r>
            <a:r>
              <a:rPr kumimoji="1" lang="en-US" sz="1100" dirty="0" smtClean="0">
                <a:latin typeface="メイリオ" pitchFamily="50" charset="-128"/>
                <a:ea typeface="メイリオ" pitchFamily="50" charset="-128"/>
              </a:rPr>
              <a:t> flexibility</a:t>
            </a:r>
            <a:endParaRPr kumimoji="1" lang="en-US" sz="1100" dirty="0" smtClean="0">
              <a:latin typeface="メイリオ" pitchFamily="50" charset="-128"/>
              <a:ea typeface="メイリオ" pitchFamily="50" charset="-128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kumimoji="1" lang="en-US" sz="1100" dirty="0" smtClean="0">
                <a:latin typeface="メイリオ" pitchFamily="50" charset="-128"/>
                <a:ea typeface="メイリオ" pitchFamily="50" charset="-128"/>
              </a:rPr>
              <a:t>Tool utilization</a:t>
            </a:r>
            <a:endParaRPr kumimoji="1" lang="en-US" sz="1100" dirty="0" smtClean="0">
              <a:latin typeface="メイリオ" pitchFamily="50" charset="-128"/>
              <a:ea typeface="メイリオ" pitchFamily="50" charset="-128"/>
            </a:endParaRPr>
          </a:p>
          <a:p>
            <a:pPr marL="171450" indent="-171450">
              <a:buFont typeface="Arial" pitchFamily="34" charset="0"/>
              <a:buChar char="•"/>
            </a:pPr>
            <a:endParaRPr kumimoji="1" lang="en-US" sz="1100" dirty="0" smtClean="0">
              <a:latin typeface="メイリオ" pitchFamily="50" charset="-128"/>
              <a:ea typeface="メイリオ" pitchFamily="50" charset="-128"/>
            </a:endParaRPr>
          </a:p>
          <a:p>
            <a:pPr marL="171450" indent="-171450">
              <a:buFont typeface="Arial" pitchFamily="34" charset="0"/>
              <a:buChar char="•"/>
            </a:pPr>
            <a:endParaRPr kumimoji="1" lang="en-US" sz="11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32248" y="2354397"/>
            <a:ext cx="26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2400" b="1" dirty="0" smtClean="0">
                <a:latin typeface="メイリオ" pitchFamily="50" charset="-128"/>
                <a:ea typeface="メイリオ" pitchFamily="50" charset="-128"/>
              </a:rPr>
              <a:t>Tends to Agile</a:t>
            </a:r>
            <a:endParaRPr kumimoji="1" lang="en-US" sz="2400" b="1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68044" y="3798278"/>
            <a:ext cx="313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2400" b="1" dirty="0" smtClean="0">
                <a:latin typeface="メイリオ" pitchFamily="50" charset="-128"/>
                <a:ea typeface="メイリオ" pitchFamily="50" charset="-128"/>
              </a:rPr>
              <a:t>Tends to </a:t>
            </a:r>
            <a:r>
              <a:rPr kumimoji="1" lang="en-US" altLang="zh-CN" sz="2400" b="1" dirty="0" smtClean="0">
                <a:latin typeface="メイリオ" pitchFamily="50" charset="-128"/>
                <a:ea typeface="メイリオ" pitchFamily="50" charset="-128"/>
              </a:rPr>
              <a:t>Waterfall</a:t>
            </a:r>
            <a:endParaRPr kumimoji="1" lang="en-US" sz="2400" b="1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07504" y="214388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</a:rPr>
              <a:t>High</a:t>
            </a:r>
            <a:endParaRPr lang="zh-CN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860032" y="524023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</a:rPr>
              <a:t>High</a:t>
            </a:r>
            <a:endParaRPr lang="zh-CN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051720" y="5168225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</a:rPr>
              <a:t>Low</a:t>
            </a:r>
            <a:endParaRPr lang="zh-CN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179512" y="3872081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</a:rPr>
              <a:t>Low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 smtClean="0">
                <a:latin typeface="メイリオ" pitchFamily="50" charset="-128"/>
                <a:ea typeface="メイリオ" pitchFamily="50" charset="-128"/>
              </a:rPr>
              <a:t>Adoption Criteria</a:t>
            </a:r>
            <a:endParaRPr kumimoji="1" lang="ja-JP" altLang="en-US" dirty="0">
              <a:latin typeface="+mn-lt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1" y="764704"/>
          <a:ext cx="9143999" cy="55785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9536"/>
                <a:gridCol w="751245"/>
                <a:gridCol w="1884116"/>
                <a:gridCol w="2769230"/>
                <a:gridCol w="2484839"/>
                <a:gridCol w="935033"/>
              </a:tblGrid>
              <a:tr h="152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40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No</a:t>
                      </a:r>
                      <a:endParaRPr lang="zh-CN" sz="14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Category</a:t>
                      </a:r>
                      <a:endParaRPr lang="zh-CN" sz="14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Factors</a:t>
                      </a:r>
                      <a:endParaRPr lang="zh-CN" sz="14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Agile</a:t>
                      </a:r>
                      <a:endParaRPr lang="zh-CN" sz="14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Waterfall</a:t>
                      </a:r>
                      <a:endParaRPr lang="en-US" sz="1400" kern="1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23786" marR="237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Type</a:t>
                      </a:r>
                      <a:endParaRPr lang="en-US" sz="1400" kern="1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23786" marR="23786" marT="0" marB="0"/>
                </a:tc>
              </a:tr>
              <a:tr h="301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1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External</a:t>
                      </a:r>
                      <a:r>
                        <a:rPr lang="ja-JP" alt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　</a:t>
                      </a:r>
                      <a:r>
                        <a:rPr lang="en-US" altLang="ja-JP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factors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Customer involvement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tr-TR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*</a:t>
                      </a: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Customer</a:t>
                      </a:r>
                      <a:r>
                        <a:rPr kumimoji="1"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can involve development actively.</a:t>
                      </a:r>
                      <a:endParaRPr lang="en-US" altLang="zh-CN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Low</a:t>
                      </a:r>
                      <a:endParaRPr lang="en-US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tr-TR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*</a:t>
                      </a: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Customer</a:t>
                      </a:r>
                      <a:r>
                        <a:rPr kumimoji="1"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don’t involve development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recommendatory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301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2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vMerge="1"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Dynamic business need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br>
                        <a:rPr kumimoji="1"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kumimoji="1" lang="tr-TR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*Lack of clear definition of project</a:t>
                      </a:r>
                      <a:br>
                        <a:rPr kumimoji="1" lang="tr-TR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kumimoji="1" lang="tr-TR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*Lack of business requirements of project</a:t>
                      </a:r>
                      <a:br>
                        <a:rPr kumimoji="1" lang="tr-TR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kumimoji="1" lang="tr-TR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*Lots of changes, business priorities changes a lot per market demand or due to a technological advance</a:t>
                      </a:r>
                      <a:endParaRPr kumimoji="1" lang="tr-TR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tr-TR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for an innovative, creative or new project  which require a lot of research and changes to it before launching the final product, needs flexibility</a:t>
                      </a:r>
                      <a:endParaRPr kumimoji="1" lang="tr-TR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Low</a:t>
                      </a:r>
                      <a:b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*highly detailed definition</a:t>
                      </a:r>
                      <a:b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*highly detailed requirements</a:t>
                      </a:r>
                      <a:b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*for building large scale items, following a proof of concept or prototype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recommendatory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301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3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vMerge="1"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Customer </a:t>
                      </a: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flexibility </a:t>
                      </a: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for schedule and cost changes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tr-TR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*</a:t>
                      </a: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Customer</a:t>
                      </a:r>
                      <a:r>
                        <a:rPr kumimoji="1"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GB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can tolerate the reality that dynamic business need would lead to schedule or cost changes.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Low</a:t>
                      </a:r>
                      <a:endParaRPr lang="en-US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tr-TR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*</a:t>
                      </a: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Customer</a:t>
                      </a:r>
                      <a:r>
                        <a:rPr kumimoji="1"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GB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can’t tolerate schedule or cost changes.</a:t>
                      </a:r>
                      <a:endParaRPr lang="zh-CN" altLang="zh-CN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recommendatory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1721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4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vMerge="1"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Need </a:t>
                      </a: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for rapid time to market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High </a:t>
                      </a:r>
                      <a:endParaRPr lang="en-US" altLang="zh-CN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tr-TR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*</a:t>
                      </a: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Need to release</a:t>
                      </a:r>
                      <a:r>
                        <a:rPr kumimoji="1"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products as soon as possible.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Low </a:t>
                      </a:r>
                      <a:endParaRPr lang="en-US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tr-TR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*</a:t>
                      </a: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ull </a:t>
                      </a: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package within a determined </a:t>
                      </a: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timeline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recommendatory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5</a:t>
                      </a:r>
                      <a:endParaRPr kumimoji="1" lang="zh-CN" sz="950" strike="noStrike" kern="100" baseline="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vMerge="1"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Resolution capability of business</a:t>
                      </a:r>
                      <a:endParaRPr kumimoji="1" lang="zh-CN" sz="950" strike="noStrike" kern="100" baseline="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kumimoji="1" lang="en-US" altLang="zh-CN" sz="950" strike="noStrike" kern="100" baseline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*</a:t>
                      </a:r>
                      <a:r>
                        <a:rPr lang="en-GB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Business can be divided into some parts as iterations </a:t>
                      </a:r>
                      <a:endParaRPr kumimoji="1" lang="zh-CN" sz="950" strike="noStrike" kern="100" baseline="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Low</a:t>
                      </a:r>
                      <a:endParaRPr kumimoji="1" lang="en-US" altLang="zh-CN" sz="950" strike="noStrike" kern="100" baseline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*</a:t>
                      </a:r>
                      <a:r>
                        <a:rPr lang="en-GB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Fit into any  kind of business</a:t>
                      </a:r>
                      <a:endParaRPr kumimoji="1" lang="zh-CN" sz="950" strike="noStrike" kern="100" baseline="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recommendatory</a:t>
                      </a:r>
                      <a:endParaRPr kumimoji="1" lang="zh-CN" sz="950" strike="noStrike" kern="100" baseline="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6</a:t>
                      </a:r>
                      <a:endParaRPr kumimoji="1" lang="en-US" sz="950" strike="noStrike" kern="1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rowSpan="7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Internal factors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Level of integrations with external systems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Low</a:t>
                      </a:r>
                      <a:r>
                        <a:rPr lang="en-US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950" strike="noStrike" kern="100" baseline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tr-TR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*</a:t>
                      </a:r>
                      <a:r>
                        <a:rPr lang="en-US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Less in number, straightforward, easy or known</a:t>
                      </a:r>
                      <a:endParaRPr lang="zh-CN" altLang="en-US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tr-TR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*</a:t>
                      </a: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Numerous</a:t>
                      </a: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unknown, </a:t>
                      </a: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complex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recommendatory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392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7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vMerge="1"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Decision power of the project team </a:t>
                      </a:r>
                      <a:endParaRPr kumimoji="1" lang="en-US" sz="950" strike="noStrike" kern="1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High </a:t>
                      </a:r>
                      <a:endParaRPr kumimoji="1" lang="en-US" sz="950" strike="noStrike" kern="100" baseline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tr-TR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*</a:t>
                      </a:r>
                      <a:r>
                        <a:rPr kumimoji="1" lang="en-US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Rapid development, repetitive, trusted</a:t>
                      </a:r>
                      <a:endParaRPr kumimoji="1" lang="zh-CN" altLang="en-US" sz="950" strike="noStrike" kern="1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Low </a:t>
                      </a:r>
                      <a:endParaRPr kumimoji="1" lang="en-US" sz="950" strike="noStrike" kern="100" baseline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tr-TR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*</a:t>
                      </a:r>
                      <a:r>
                        <a:rPr kumimoji="1" lang="en-US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Subcommittees, steering committees, micromanaging executives</a:t>
                      </a:r>
                      <a:endParaRPr kumimoji="1" lang="zh-CN" altLang="en-US" sz="950" strike="noStrike" kern="1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recommendatory</a:t>
                      </a:r>
                      <a:endParaRPr kumimoji="1" lang="zh-CN" altLang="en-US" sz="950" strike="noStrike" kern="1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152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8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vMerge="1"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Documentation </a:t>
                      </a: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need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</a:t>
                      </a: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ow </a:t>
                      </a:r>
                      <a:endParaRPr lang="en-US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tr-TR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*</a:t>
                      </a: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System enhancements, doing a repetitive work 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tr-TR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*</a:t>
                      </a: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Regulatory</a:t>
                      </a: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legal, operational </a:t>
                      </a: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critical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recommendatory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1524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9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9</a:t>
                      </a:r>
                      <a:endParaRPr kumimoji="1" lang="zh-CN" altLang="en-US" sz="95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vMerge="1"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Project management </a:t>
                      </a: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constraint </a:t>
                      </a: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(</a:t>
                      </a: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Tracking, Control, Reporting)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Low </a:t>
                      </a:r>
                      <a:endParaRPr lang="en-US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tr-TR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*</a:t>
                      </a: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omplexity </a:t>
                      </a: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is low, </a:t>
                      </a: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budget and time constraints you have to calculate for changes in the project are low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tr-TR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*</a:t>
                      </a: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Large </a:t>
                      </a: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budget or timeline constraint, finite resource timing, </a:t>
                      </a: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legal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recommendatory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29379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10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vMerge="1"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Software tool environment </a:t>
                      </a:r>
                      <a:r>
                        <a:rPr lang="en-US" altLang="zh-CN" sz="950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necessity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kumimoji="1" lang="en-US" altLang="zh-CN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*Need</a:t>
                      </a:r>
                      <a:r>
                        <a:rPr kumimoji="1"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 rapid release and cost down by automation tool.</a:t>
                      </a:r>
                      <a:endParaRPr kumimoji="1" lang="zh-CN" altLang="zh-CN" sz="950" strike="noStrike" kern="100" baseline="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Low</a:t>
                      </a:r>
                      <a:endParaRPr kumimoji="1" lang="en-US" altLang="zh-CN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*In the case of quality and final delivery, do not care whether to use tools.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recommendatory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3862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11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vMerge="1"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50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Necessity of </a:t>
                      </a: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knowledge about related methodology</a:t>
                      </a:r>
                      <a:r>
                        <a:rPr kumimoji="1"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 or support roles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kumimoji="1" lang="en-US" altLang="zh-CN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*Members</a:t>
                      </a:r>
                      <a:r>
                        <a:rPr kumimoji="1"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 need to know agile knowledge or project can get enough support  from others.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 Low</a:t>
                      </a:r>
                      <a:endParaRPr kumimoji="1" lang="en-US" altLang="zh-CN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*Members only</a:t>
                      </a:r>
                      <a:r>
                        <a:rPr kumimoji="1"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 need to know about part of water fall flow.</a:t>
                      </a:r>
                      <a:endParaRPr kumimoji="1" lang="zh-CN" altLang="zh-CN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mandatory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12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vMerge="1"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50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Necessity of </a:t>
                      </a: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Corporate Internal Control Review (CICR)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Low</a:t>
                      </a:r>
                      <a:endParaRPr kumimoji="1" lang="en-US" altLang="zh-CN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*System which is not in CICR scope can apply in Agile.</a:t>
                      </a:r>
                      <a:endParaRPr kumimoji="1" lang="en-US" altLang="zh-CN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kumimoji="1" lang="en-US" altLang="zh-CN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*System which is in CICR scope should apply in water fall.</a:t>
                      </a:r>
                      <a:endParaRPr kumimoji="1" lang="en-US" altLang="zh-CN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recommendatory</a:t>
                      </a:r>
                      <a:endParaRPr kumimoji="1" lang="zh-CN" altLang="zh-CN" sz="950" strike="noStrike" kern="100" dirty="0" smtClean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 smtClean="0">
                <a:latin typeface="メイリオ" pitchFamily="50" charset="-128"/>
                <a:ea typeface="メイリオ" pitchFamily="50" charset="-128"/>
              </a:rPr>
              <a:t>Adoption Criteria</a:t>
            </a:r>
            <a:endParaRPr kumimoji="1" lang="ja-JP" altLang="en-US" dirty="0">
              <a:latin typeface="+mn-lt"/>
            </a:endParaRPr>
          </a:p>
        </p:txBody>
      </p:sp>
      <p:graphicFrame>
        <p:nvGraphicFramePr>
          <p:cNvPr id="4" name="表 2"/>
          <p:cNvGraphicFramePr>
            <a:graphicFrameLocks noGrp="1"/>
          </p:cNvGraphicFramePr>
          <p:nvPr/>
        </p:nvGraphicFramePr>
        <p:xfrm>
          <a:off x="179512" y="764704"/>
          <a:ext cx="3563887" cy="56856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5391"/>
                <a:gridCol w="906073"/>
                <a:gridCol w="2272423"/>
              </a:tblGrid>
              <a:tr h="322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40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No</a:t>
                      </a:r>
                      <a:endParaRPr lang="zh-CN" sz="14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Category</a:t>
                      </a:r>
                      <a:endParaRPr lang="zh-CN" sz="14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Factors</a:t>
                      </a:r>
                      <a:endParaRPr lang="zh-CN" sz="14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455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1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External</a:t>
                      </a:r>
                      <a:r>
                        <a:rPr lang="ja-JP" alt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　</a:t>
                      </a:r>
                      <a:r>
                        <a:rPr lang="en-US" altLang="ja-JP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factors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Customer involvement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455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2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vMerge="1"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Dynamic business need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455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3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vMerge="1"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Customer </a:t>
                      </a: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flexibility </a:t>
                      </a: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for schedule and cost changes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260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4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vMerge="1"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Need </a:t>
                      </a: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for rapid time to market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5437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5</a:t>
                      </a:r>
                      <a:endParaRPr kumimoji="1" lang="zh-CN" sz="950" strike="noStrike" kern="100" baseline="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vMerge="1"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Resolution capability of business</a:t>
                      </a:r>
                      <a:endParaRPr kumimoji="1" lang="zh-CN" sz="950" strike="noStrike" kern="100" baseline="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5437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6</a:t>
                      </a:r>
                      <a:endParaRPr kumimoji="1" lang="en-US" sz="950" strike="noStrike" kern="1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rowSpan="8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Internal factors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Level of integrations with external systems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49164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7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vMerge="1"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Decision power of the project team </a:t>
                      </a:r>
                      <a:endParaRPr kumimoji="1" lang="en-US" sz="950" strike="noStrike" kern="1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Documentation </a:t>
                      </a: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need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2302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8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vMerge="1">
                  <a:tcPr marL="23786" marR="23786" marT="0" marB="0" anchor="ctr"/>
                </a:tc>
                <a:tc vMerge="1">
                  <a:tcPr marL="23786" marR="23786" marT="0" marB="0" anchor="ctr"/>
                </a:tc>
              </a:tr>
              <a:tr h="4372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9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9</a:t>
                      </a:r>
                      <a:endParaRPr kumimoji="1" lang="zh-CN" altLang="en-US" sz="95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vMerge="1"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Project management </a:t>
                      </a: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constraint </a:t>
                      </a: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(</a:t>
                      </a:r>
                      <a:r>
                        <a:rPr lang="en-US" sz="950" strike="noStrike" kern="1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Tracking, Control, Reporting)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44367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10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vMerge="1"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Software tool environment </a:t>
                      </a:r>
                      <a:r>
                        <a:rPr lang="en-US" altLang="zh-CN" sz="950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necessity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5833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11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vMerge="1"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50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Necessity of </a:t>
                      </a: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knowledge about related methodology</a:t>
                      </a:r>
                      <a:r>
                        <a:rPr kumimoji="1"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 or support roles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43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12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 vMerge="1"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50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Necessity of </a:t>
                      </a: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Corporate Internal Control Review (CICR)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</a:tbl>
          </a:graphicData>
        </a:graphic>
      </p:graphicFrame>
      <p:graphicFrame>
        <p:nvGraphicFramePr>
          <p:cNvPr id="5" name="表 2"/>
          <p:cNvGraphicFramePr>
            <a:graphicFrameLocks noGrp="1"/>
          </p:cNvGraphicFramePr>
          <p:nvPr/>
        </p:nvGraphicFramePr>
        <p:xfrm>
          <a:off x="4499992" y="764704"/>
          <a:ext cx="4464496" cy="58285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2448"/>
                <a:gridCol w="432048"/>
              </a:tblGrid>
              <a:tr h="344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Twelve Principles of Agile</a:t>
                      </a:r>
                      <a:endParaRPr lang="zh-CN" sz="14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400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No</a:t>
                      </a:r>
                      <a:endParaRPr lang="zh-CN" sz="1400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4475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Our highest priority is to satisfy the customer through early and continuous delivery of valuable software.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1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4871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Welcome changing requirements, even late in  development. Agile processes harness change for the customer's competitive advantage.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2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4871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Deliver working software frequently, from a  couple of weeks to a couple of months, with a  preference to the shorter timescale.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3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3095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Business people and developers must work  together daily throughout the project.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4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4249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Build projects around motivated individuals. Give them the environment and support they need, and trust them to get the job done.</a:t>
                      </a:r>
                      <a:endParaRPr kumimoji="1" lang="zh-CN" sz="950" strike="noStrike" kern="100" baseline="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zh-CN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5</a:t>
                      </a:r>
                      <a:endParaRPr kumimoji="1" lang="zh-CN" sz="950" strike="noStrike" kern="100" baseline="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4117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The most efficient and effective method of  conveying information to and within a development  team is face-to-face conversation.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6</a:t>
                      </a:r>
                      <a:endParaRPr kumimoji="1" lang="en-US" sz="950" strike="noStrike" kern="1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4613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950" strike="noStrike" kern="1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Working software is the primary measure of progress.</a:t>
                      </a:r>
                      <a:endParaRPr kumimoji="1" lang="en-US" sz="950" strike="noStrike" kern="1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7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6252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Agile processes promote sustainable development.  The sponsors, developers, and users should be able to maintain a constant pace indefinitely.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8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5209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Continuous attention to technical excellence and good design enhances agility.</a:t>
                      </a:r>
                      <a:endParaRPr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9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9</a:t>
                      </a:r>
                      <a:endParaRPr kumimoji="1" lang="zh-CN" altLang="en-US" sz="95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40873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Simplicity--the art of maximizing the amount of work not done--is essential.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10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50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The best architectures, requirements, and designs emerge from self-organizing teams.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11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  <a:tr h="467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50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At regular intervals, the team reflects on how  to become more effective, then tunes and adjusts  its behavior accordingly.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950" strike="noStrike" kern="1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/>
                          <a:cs typeface="Calibri" pitchFamily="34" charset="0"/>
                        </a:rPr>
                        <a:t>12</a:t>
                      </a:r>
                      <a:endParaRPr kumimoji="1" lang="zh-CN" sz="950" strike="noStrike" kern="100" dirty="0">
                        <a:solidFill>
                          <a:schemeClr val="tx1"/>
                        </a:solidFill>
                        <a:latin typeface="Calibri" pitchFamily="34" charset="0"/>
                        <a:ea typeface="ＭＳ Ｐゴシック"/>
                        <a:cs typeface="Calibri" pitchFamily="34" charset="0"/>
                      </a:endParaRPr>
                    </a:p>
                  </a:txBody>
                  <a:tcPr marL="23786" marR="23786" marT="0" marB="0" anchor="ctr"/>
                </a:tc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 bwMode="auto">
          <a:xfrm flipV="1">
            <a:off x="3707904" y="1340768"/>
            <a:ext cx="792088" cy="1224136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" name="直線矢印コネクタ 7"/>
          <p:cNvCxnSpPr/>
          <p:nvPr/>
        </p:nvCxnSpPr>
        <p:spPr bwMode="auto">
          <a:xfrm>
            <a:off x="3707904" y="1844824"/>
            <a:ext cx="792088" cy="0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0" name="直線矢印コネクタ 9"/>
          <p:cNvCxnSpPr/>
          <p:nvPr/>
        </p:nvCxnSpPr>
        <p:spPr bwMode="auto">
          <a:xfrm flipV="1">
            <a:off x="3707904" y="2276872"/>
            <a:ext cx="792088" cy="288032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3" name="直線矢印コネクタ 12"/>
          <p:cNvCxnSpPr/>
          <p:nvPr/>
        </p:nvCxnSpPr>
        <p:spPr bwMode="auto">
          <a:xfrm>
            <a:off x="3707904" y="1340768"/>
            <a:ext cx="792088" cy="1296144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5" name="直線矢印コネクタ 14"/>
          <p:cNvCxnSpPr/>
          <p:nvPr/>
        </p:nvCxnSpPr>
        <p:spPr bwMode="auto">
          <a:xfrm flipV="1">
            <a:off x="3707904" y="3068960"/>
            <a:ext cx="792088" cy="1080120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7" name="直線矢印コネクタ 16"/>
          <p:cNvCxnSpPr/>
          <p:nvPr/>
        </p:nvCxnSpPr>
        <p:spPr bwMode="auto">
          <a:xfrm>
            <a:off x="3707904" y="1340768"/>
            <a:ext cx="792088" cy="2160240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1" name="直線矢印コネクタ 40"/>
          <p:cNvCxnSpPr/>
          <p:nvPr/>
        </p:nvCxnSpPr>
        <p:spPr bwMode="auto">
          <a:xfrm flipV="1">
            <a:off x="3707904" y="4365104"/>
            <a:ext cx="792088" cy="432048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3" name="直線矢印コネクタ 42"/>
          <p:cNvCxnSpPr/>
          <p:nvPr/>
        </p:nvCxnSpPr>
        <p:spPr bwMode="auto">
          <a:xfrm flipV="1">
            <a:off x="3707904" y="5085184"/>
            <a:ext cx="792088" cy="72008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6" name="直線矢印コネクタ 45"/>
          <p:cNvCxnSpPr/>
          <p:nvPr/>
        </p:nvCxnSpPr>
        <p:spPr bwMode="auto">
          <a:xfrm>
            <a:off x="3707904" y="4437112"/>
            <a:ext cx="792088" cy="1008112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51" name="直線矢印コネクタ 50"/>
          <p:cNvCxnSpPr/>
          <p:nvPr/>
        </p:nvCxnSpPr>
        <p:spPr bwMode="auto">
          <a:xfrm>
            <a:off x="3707904" y="4149080"/>
            <a:ext cx="792088" cy="1800200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57" name="直線矢印コネクタ 56"/>
          <p:cNvCxnSpPr/>
          <p:nvPr/>
        </p:nvCxnSpPr>
        <p:spPr bwMode="auto">
          <a:xfrm flipV="1">
            <a:off x="3707904" y="3068960"/>
            <a:ext cx="792088" cy="2736304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60" name="直線矢印コネクタ 59"/>
          <p:cNvCxnSpPr/>
          <p:nvPr/>
        </p:nvCxnSpPr>
        <p:spPr bwMode="auto">
          <a:xfrm flipV="1">
            <a:off x="3707904" y="5445224"/>
            <a:ext cx="792088" cy="792088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63" name="直線矢印コネクタ 62"/>
          <p:cNvCxnSpPr/>
          <p:nvPr/>
        </p:nvCxnSpPr>
        <p:spPr bwMode="auto">
          <a:xfrm>
            <a:off x="3707904" y="4797152"/>
            <a:ext cx="792088" cy="1512168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67" name="直線矢印コネクタ 66"/>
          <p:cNvCxnSpPr/>
          <p:nvPr/>
        </p:nvCxnSpPr>
        <p:spPr bwMode="auto">
          <a:xfrm flipV="1">
            <a:off x="3707904" y="3933056"/>
            <a:ext cx="792088" cy="864096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342900" lvl="0" indent="-342900"/>
            <a:r>
              <a:rPr lang="en-US" altLang="ja-JP" dirty="0" smtClean="0">
                <a:latin typeface="メイリオ" pitchFamily="50" charset="-128"/>
                <a:ea typeface="メイリオ" pitchFamily="50" charset="-128"/>
              </a:rPr>
              <a:t>Manifesto and Adoption Criteria</a:t>
            </a:r>
            <a:endParaRPr lang="ja-JP" altLang="en-US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5" name="フリーフォーム 24"/>
          <p:cNvSpPr/>
          <p:nvPr/>
        </p:nvSpPr>
        <p:spPr>
          <a:xfrm>
            <a:off x="5436097" y="3645312"/>
            <a:ext cx="1589751" cy="2592000"/>
          </a:xfrm>
          <a:custGeom>
            <a:avLst/>
            <a:gdLst>
              <a:gd name="connsiteX0" fmla="*/ 0 w 1579137"/>
              <a:gd name="connsiteY0" fmla="*/ 0 h 2625139"/>
              <a:gd name="connsiteX1" fmla="*/ 263190 w 1579137"/>
              <a:gd name="connsiteY1" fmla="*/ 0 h 2625139"/>
              <a:gd name="connsiteX2" fmla="*/ 263190 w 1579137"/>
              <a:gd name="connsiteY2" fmla="*/ 0 h 2625139"/>
              <a:gd name="connsiteX3" fmla="*/ 657974 w 1579137"/>
              <a:gd name="connsiteY3" fmla="*/ 0 h 2625139"/>
              <a:gd name="connsiteX4" fmla="*/ 1579137 w 1579137"/>
              <a:gd name="connsiteY4" fmla="*/ 0 h 2625139"/>
              <a:gd name="connsiteX5" fmla="*/ 1579137 w 1579137"/>
              <a:gd name="connsiteY5" fmla="*/ 437523 h 2625139"/>
              <a:gd name="connsiteX6" fmla="*/ 1579137 w 1579137"/>
              <a:gd name="connsiteY6" fmla="*/ 437523 h 2625139"/>
              <a:gd name="connsiteX7" fmla="*/ 1579137 w 1579137"/>
              <a:gd name="connsiteY7" fmla="*/ 1093808 h 2625139"/>
              <a:gd name="connsiteX8" fmla="*/ 1579137 w 1579137"/>
              <a:gd name="connsiteY8" fmla="*/ 2625139 h 2625139"/>
              <a:gd name="connsiteX9" fmla="*/ 657974 w 1579137"/>
              <a:gd name="connsiteY9" fmla="*/ 2625139 h 2625139"/>
              <a:gd name="connsiteX10" fmla="*/ 263190 w 1579137"/>
              <a:gd name="connsiteY10" fmla="*/ 2625139 h 2625139"/>
              <a:gd name="connsiteX11" fmla="*/ 263190 w 1579137"/>
              <a:gd name="connsiteY11" fmla="*/ 2625139 h 2625139"/>
              <a:gd name="connsiteX12" fmla="*/ 0 w 1579137"/>
              <a:gd name="connsiteY12" fmla="*/ 2625139 h 2625139"/>
              <a:gd name="connsiteX13" fmla="*/ 0 w 1579137"/>
              <a:gd name="connsiteY13" fmla="*/ 1093808 h 2625139"/>
              <a:gd name="connsiteX14" fmla="*/ 0 w 1579137"/>
              <a:gd name="connsiteY14" fmla="*/ 1312570 h 2625139"/>
              <a:gd name="connsiteX15" fmla="*/ 0 w 1579137"/>
              <a:gd name="connsiteY15" fmla="*/ 437523 h 2625139"/>
              <a:gd name="connsiteX16" fmla="*/ 0 w 1579137"/>
              <a:gd name="connsiteY16" fmla="*/ 0 h 262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9137" h="2625139">
                <a:moveTo>
                  <a:pt x="0" y="0"/>
                </a:moveTo>
                <a:lnTo>
                  <a:pt x="263190" y="0"/>
                </a:lnTo>
                <a:lnTo>
                  <a:pt x="263190" y="0"/>
                </a:lnTo>
                <a:lnTo>
                  <a:pt x="657974" y="0"/>
                </a:lnTo>
                <a:lnTo>
                  <a:pt x="1579137" y="0"/>
                </a:lnTo>
                <a:lnTo>
                  <a:pt x="1579137" y="437523"/>
                </a:lnTo>
                <a:lnTo>
                  <a:pt x="1579137" y="437523"/>
                </a:lnTo>
                <a:lnTo>
                  <a:pt x="1579137" y="1093808"/>
                </a:lnTo>
                <a:lnTo>
                  <a:pt x="1579137" y="2625139"/>
                </a:lnTo>
                <a:lnTo>
                  <a:pt x="657974" y="2625139"/>
                </a:lnTo>
                <a:lnTo>
                  <a:pt x="263190" y="2625139"/>
                </a:lnTo>
                <a:lnTo>
                  <a:pt x="263190" y="2625139"/>
                </a:lnTo>
                <a:lnTo>
                  <a:pt x="0" y="2625139"/>
                </a:lnTo>
                <a:lnTo>
                  <a:pt x="0" y="1093808"/>
                </a:lnTo>
                <a:lnTo>
                  <a:pt x="0" y="1312570"/>
                </a:lnTo>
                <a:lnTo>
                  <a:pt x="0" y="437523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AEDEF">
                  <a:shade val="51000"/>
                  <a:satMod val="130000"/>
                </a:srgbClr>
              </a:gs>
              <a:gs pos="80000">
                <a:srgbClr val="DAEDEF">
                  <a:shade val="93000"/>
                  <a:satMod val="130000"/>
                </a:srgbClr>
              </a:gs>
              <a:gs pos="100000">
                <a:srgbClr val="DAEDE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216000"/>
          <a:lstStyle/>
          <a:p>
            <a:pPr>
              <a:defRPr/>
            </a:pPr>
            <a:r>
              <a:rPr lang="ja-JP" altLang="en-US" sz="1000" kern="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②</a:t>
            </a:r>
            <a:r>
              <a:rPr lang="en-US" altLang="ja-JP" sz="1000" kern="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Dynamic business </a:t>
            </a:r>
            <a:r>
              <a:rPr lang="en-US" altLang="ja-JP" sz="1000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need</a:t>
            </a:r>
            <a:endParaRPr lang="en-US" altLang="ja-JP" sz="1000" kern="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  <a:p>
            <a:pPr>
              <a:defRPr/>
            </a:pPr>
            <a:endParaRPr lang="en-US" altLang="ja-JP" sz="1000" kern="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  <a:p>
            <a:pPr>
              <a:defRPr/>
            </a:pPr>
            <a:r>
              <a:rPr lang="ja-JP" altLang="en-US" sz="1000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④</a:t>
            </a:r>
            <a:r>
              <a:rPr lang="en-US" altLang="ja-JP" sz="1000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Need for rapid time to market</a:t>
            </a:r>
            <a:endParaRPr lang="en-US" altLang="ja-JP" sz="1000" kern="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  <a:p>
            <a:pPr>
              <a:defRPr/>
            </a:pPr>
            <a:endParaRPr lang="en-US" altLang="ja-JP" sz="1000" kern="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  <a:p>
            <a:pPr>
              <a:defRPr/>
            </a:pPr>
            <a:r>
              <a:rPr lang="ja-JP" altLang="en-US" sz="1000" kern="0" dirty="0">
                <a:latin typeface="メイリオ" pitchFamily="50" charset="-128"/>
                <a:ea typeface="メイリオ" pitchFamily="50" charset="-128"/>
              </a:rPr>
              <a:t>⑤</a:t>
            </a:r>
            <a:r>
              <a:rPr lang="en-US" altLang="ja-JP" sz="1000" kern="0" dirty="0">
                <a:latin typeface="メイリオ" pitchFamily="50" charset="-128"/>
                <a:ea typeface="メイリオ" pitchFamily="50" charset="-128"/>
              </a:rPr>
              <a:t>Resolution capability of business</a:t>
            </a:r>
            <a:endParaRPr lang="en-US" altLang="ja-JP" sz="1000" kern="0" dirty="0">
              <a:latin typeface="メイリオ" pitchFamily="50" charset="-128"/>
              <a:ea typeface="メイリオ" pitchFamily="50" charset="-128"/>
            </a:endParaRPr>
          </a:p>
          <a:p>
            <a:pPr>
              <a:defRPr/>
            </a:pPr>
            <a:endParaRPr lang="en-US" altLang="ja-JP" sz="1000" kern="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  <a:p>
            <a:pPr>
              <a:defRPr/>
            </a:pPr>
            <a:r>
              <a:rPr lang="ja-JP" altLang="en-US" sz="1000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⑨</a:t>
            </a:r>
            <a:r>
              <a:rPr lang="en-US" altLang="ja-JP" sz="1000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Project management constraint</a:t>
            </a:r>
            <a:endParaRPr lang="en-US" altLang="ja-JP" sz="1000" kern="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  <a:p>
            <a:pPr>
              <a:defRPr/>
            </a:pPr>
            <a:endParaRPr lang="en-US" altLang="ja-JP" sz="1000" kern="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6" name="フリーフォーム 25"/>
          <p:cNvSpPr/>
          <p:nvPr/>
        </p:nvSpPr>
        <p:spPr>
          <a:xfrm>
            <a:off x="5436096" y="2355249"/>
            <a:ext cx="1589751" cy="713712"/>
          </a:xfrm>
          <a:custGeom>
            <a:avLst/>
            <a:gdLst>
              <a:gd name="connsiteX0" fmla="*/ 0 w 1579137"/>
              <a:gd name="connsiteY0" fmla="*/ 0 h 1002635"/>
              <a:gd name="connsiteX1" fmla="*/ 1579137 w 1579137"/>
              <a:gd name="connsiteY1" fmla="*/ 0 h 1002635"/>
              <a:gd name="connsiteX2" fmla="*/ 1579137 w 1579137"/>
              <a:gd name="connsiteY2" fmla="*/ 1002635 h 1002635"/>
              <a:gd name="connsiteX3" fmla="*/ 0 w 1579137"/>
              <a:gd name="connsiteY3" fmla="*/ 1002635 h 1002635"/>
              <a:gd name="connsiteX4" fmla="*/ 0 w 1579137"/>
              <a:gd name="connsiteY4" fmla="*/ 0 h 100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137" h="1002635">
                <a:moveTo>
                  <a:pt x="0" y="0"/>
                </a:moveTo>
                <a:lnTo>
                  <a:pt x="1579137" y="0"/>
                </a:lnTo>
                <a:lnTo>
                  <a:pt x="1579137" y="1002635"/>
                </a:lnTo>
                <a:lnTo>
                  <a:pt x="0" y="10026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8100" tIns="38100" rIns="38100" bIns="38100" spcCol="1270" anchor="ctr"/>
          <a:lstStyle/>
          <a:p>
            <a:pPr lvl="0" algn="ctr" defTabSz="533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ja-JP" sz="1200" b="1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Responding To Change </a:t>
            </a:r>
            <a:r>
              <a:rPr lang="en-US" altLang="ja-JP" sz="1200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over following a plan</a:t>
            </a:r>
            <a:endParaRPr lang="en-US" altLang="ja-JP" sz="1200" kern="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フリーフォーム 26"/>
          <p:cNvSpPr/>
          <p:nvPr/>
        </p:nvSpPr>
        <p:spPr>
          <a:xfrm>
            <a:off x="3707905" y="3645312"/>
            <a:ext cx="1656183" cy="2592000"/>
          </a:xfrm>
          <a:custGeom>
            <a:avLst/>
            <a:gdLst>
              <a:gd name="connsiteX0" fmla="*/ 0 w 1579137"/>
              <a:gd name="connsiteY0" fmla="*/ 0 h 2461068"/>
              <a:gd name="connsiteX1" fmla="*/ 1579137 w 1579137"/>
              <a:gd name="connsiteY1" fmla="*/ 0 h 2461068"/>
              <a:gd name="connsiteX2" fmla="*/ 1579137 w 1579137"/>
              <a:gd name="connsiteY2" fmla="*/ 2461068 h 2461068"/>
              <a:gd name="connsiteX3" fmla="*/ 0 w 1579137"/>
              <a:gd name="connsiteY3" fmla="*/ 2461068 h 2461068"/>
              <a:gd name="connsiteX4" fmla="*/ 0 w 1579137"/>
              <a:gd name="connsiteY4" fmla="*/ 0 h 246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137" h="2461068">
                <a:moveTo>
                  <a:pt x="0" y="0"/>
                </a:moveTo>
                <a:lnTo>
                  <a:pt x="1579137" y="0"/>
                </a:lnTo>
                <a:lnTo>
                  <a:pt x="1579137" y="2461068"/>
                </a:lnTo>
                <a:lnTo>
                  <a:pt x="0" y="24610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AEDEF">
                  <a:shade val="51000"/>
                  <a:satMod val="130000"/>
                </a:srgbClr>
              </a:gs>
              <a:gs pos="80000">
                <a:srgbClr val="DAEDEF">
                  <a:shade val="93000"/>
                  <a:satMod val="130000"/>
                </a:srgbClr>
              </a:gs>
              <a:gs pos="100000">
                <a:srgbClr val="DAEDE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216000"/>
          <a:lstStyle/>
          <a:p>
            <a:pPr lvl="0">
              <a:defRPr/>
            </a:pPr>
            <a:r>
              <a: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</a:rPr>
              <a:t>①</a:t>
            </a:r>
            <a:r>
              <a:rPr lang="en-US" altLang="ja-JP" sz="1000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Customer involvement</a:t>
            </a:r>
            <a:endParaRPr lang="en-US" altLang="ja-JP" sz="1000" kern="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</a:endParaRPr>
          </a:p>
          <a:p>
            <a:pPr lvl="0">
              <a:defRPr/>
            </a:pPr>
            <a:r>
              <a:rPr lang="ja-JP" altLang="en-US" sz="1000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③</a:t>
            </a:r>
            <a:r>
              <a:rPr lang="en-US" altLang="ja-JP" sz="1000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Customer flexibility for schedule and cost changes</a:t>
            </a:r>
            <a:endParaRPr lang="en-US" altLang="ja-JP" sz="1000" kern="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8" name="フリーフォーム 27"/>
          <p:cNvSpPr/>
          <p:nvPr/>
        </p:nvSpPr>
        <p:spPr>
          <a:xfrm>
            <a:off x="3707904" y="2347233"/>
            <a:ext cx="1656183" cy="713712"/>
          </a:xfrm>
          <a:custGeom>
            <a:avLst/>
            <a:gdLst>
              <a:gd name="connsiteX0" fmla="*/ 0 w 1579137"/>
              <a:gd name="connsiteY0" fmla="*/ 0 h 877305"/>
              <a:gd name="connsiteX1" fmla="*/ 1579137 w 1579137"/>
              <a:gd name="connsiteY1" fmla="*/ 0 h 877305"/>
              <a:gd name="connsiteX2" fmla="*/ 1579137 w 1579137"/>
              <a:gd name="connsiteY2" fmla="*/ 877305 h 877305"/>
              <a:gd name="connsiteX3" fmla="*/ 0 w 1579137"/>
              <a:gd name="connsiteY3" fmla="*/ 877305 h 877305"/>
              <a:gd name="connsiteX4" fmla="*/ 0 w 1579137"/>
              <a:gd name="connsiteY4" fmla="*/ 0 h 87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137" h="877305">
                <a:moveTo>
                  <a:pt x="0" y="0"/>
                </a:moveTo>
                <a:lnTo>
                  <a:pt x="1579137" y="0"/>
                </a:lnTo>
                <a:lnTo>
                  <a:pt x="1579137" y="877305"/>
                </a:lnTo>
                <a:lnTo>
                  <a:pt x="0" y="8773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8100" tIns="38100" rIns="38100" bIns="38100" spcCol="1270" anchor="ctr"/>
          <a:lstStyle/>
          <a:p>
            <a:pPr lvl="0" algn="ctr" defTabSz="533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ja-JP" sz="1200" b="1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Customer Collaboration </a:t>
            </a:r>
            <a:r>
              <a:rPr lang="en-US" altLang="ja-JP" sz="1200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over contract negotiation</a:t>
            </a:r>
            <a:endParaRPr lang="en-US" altLang="ja-JP" sz="1200" kern="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フリーフォーム 28"/>
          <p:cNvSpPr/>
          <p:nvPr/>
        </p:nvSpPr>
        <p:spPr>
          <a:xfrm>
            <a:off x="1979712" y="3645312"/>
            <a:ext cx="1660833" cy="2592000"/>
          </a:xfrm>
          <a:custGeom>
            <a:avLst/>
            <a:gdLst>
              <a:gd name="connsiteX0" fmla="*/ 0 w 1579137"/>
              <a:gd name="connsiteY0" fmla="*/ 0 h 2296997"/>
              <a:gd name="connsiteX1" fmla="*/ 1579137 w 1579137"/>
              <a:gd name="connsiteY1" fmla="*/ 0 h 2296997"/>
              <a:gd name="connsiteX2" fmla="*/ 1579137 w 1579137"/>
              <a:gd name="connsiteY2" fmla="*/ 2296997 h 2296997"/>
              <a:gd name="connsiteX3" fmla="*/ 0 w 1579137"/>
              <a:gd name="connsiteY3" fmla="*/ 2296997 h 2296997"/>
              <a:gd name="connsiteX4" fmla="*/ 0 w 1579137"/>
              <a:gd name="connsiteY4" fmla="*/ 0 h 229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137" h="2296997">
                <a:moveTo>
                  <a:pt x="0" y="0"/>
                </a:moveTo>
                <a:lnTo>
                  <a:pt x="1579137" y="0"/>
                </a:lnTo>
                <a:lnTo>
                  <a:pt x="1579137" y="2296997"/>
                </a:lnTo>
                <a:lnTo>
                  <a:pt x="0" y="229699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AEDEF">
                  <a:shade val="51000"/>
                  <a:satMod val="130000"/>
                </a:srgbClr>
              </a:gs>
              <a:gs pos="80000">
                <a:srgbClr val="DAEDEF">
                  <a:shade val="93000"/>
                  <a:satMod val="130000"/>
                </a:srgbClr>
              </a:gs>
              <a:gs pos="100000">
                <a:srgbClr val="DAEDE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216000"/>
          <a:lstStyle/>
          <a:p>
            <a:pPr>
              <a:defRPr/>
            </a:pPr>
            <a:r>
              <a:rPr lang="ja-JP" altLang="en-US" sz="1000" kern="0" dirty="0" smtClean="0">
                <a:latin typeface="メイリオ" pitchFamily="50" charset="-128"/>
                <a:ea typeface="メイリオ" pitchFamily="50" charset="-128"/>
              </a:rPr>
              <a:t>⑧</a:t>
            </a:r>
            <a:r>
              <a:rPr lang="en-US" altLang="ja-JP" sz="1000" kern="0" dirty="0" smtClean="0">
                <a:latin typeface="メイリオ" pitchFamily="50" charset="-128"/>
                <a:ea typeface="メイリオ" pitchFamily="50" charset="-128"/>
              </a:rPr>
              <a:t>Documentation need</a:t>
            </a:r>
            <a:endParaRPr lang="en-US" altLang="ja-JP" sz="1000" kern="0" dirty="0" smtClean="0">
              <a:latin typeface="メイリオ" pitchFamily="50" charset="-128"/>
              <a:ea typeface="メイリオ" pitchFamily="50" charset="-128"/>
            </a:endParaRPr>
          </a:p>
          <a:p>
            <a:pPr>
              <a:defRPr/>
            </a:pPr>
            <a:endParaRPr lang="en-US" altLang="ja-JP" sz="1000" kern="0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0" name="フリーフォーム 29"/>
          <p:cNvSpPr/>
          <p:nvPr/>
        </p:nvSpPr>
        <p:spPr>
          <a:xfrm>
            <a:off x="1979712" y="2347193"/>
            <a:ext cx="1660833" cy="713712"/>
          </a:xfrm>
          <a:custGeom>
            <a:avLst/>
            <a:gdLst>
              <a:gd name="connsiteX0" fmla="*/ 0 w 1579137"/>
              <a:gd name="connsiteY0" fmla="*/ 0 h 751976"/>
              <a:gd name="connsiteX1" fmla="*/ 1579137 w 1579137"/>
              <a:gd name="connsiteY1" fmla="*/ 0 h 751976"/>
              <a:gd name="connsiteX2" fmla="*/ 1579137 w 1579137"/>
              <a:gd name="connsiteY2" fmla="*/ 751976 h 751976"/>
              <a:gd name="connsiteX3" fmla="*/ 0 w 1579137"/>
              <a:gd name="connsiteY3" fmla="*/ 751976 h 751976"/>
              <a:gd name="connsiteX4" fmla="*/ 0 w 1579137"/>
              <a:gd name="connsiteY4" fmla="*/ 0 h 75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137" h="751976">
                <a:moveTo>
                  <a:pt x="0" y="0"/>
                </a:moveTo>
                <a:lnTo>
                  <a:pt x="1579137" y="0"/>
                </a:lnTo>
                <a:lnTo>
                  <a:pt x="1579137" y="751976"/>
                </a:lnTo>
                <a:lnTo>
                  <a:pt x="0" y="7519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8100" tIns="38100" rIns="38100" bIns="38100" spcCol="1270" anchor="ctr"/>
          <a:lstStyle/>
          <a:p>
            <a:pPr lvl="0" algn="ctr" defTabSz="533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ja-JP" sz="1200" b="1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Working Software </a:t>
            </a:r>
            <a:r>
              <a:rPr lang="en-US" altLang="ja-JP" sz="1200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over comprehensive documentation</a:t>
            </a:r>
            <a:endParaRPr lang="en-US" altLang="ja-JP" sz="1200" kern="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フリーフォーム 30"/>
          <p:cNvSpPr/>
          <p:nvPr/>
        </p:nvSpPr>
        <p:spPr>
          <a:xfrm>
            <a:off x="251521" y="3645312"/>
            <a:ext cx="1656184" cy="2592000"/>
          </a:xfrm>
          <a:custGeom>
            <a:avLst/>
            <a:gdLst>
              <a:gd name="connsiteX0" fmla="*/ 0 w 1579137"/>
              <a:gd name="connsiteY0" fmla="*/ 0 h 2132925"/>
              <a:gd name="connsiteX1" fmla="*/ 1579137 w 1579137"/>
              <a:gd name="connsiteY1" fmla="*/ 0 h 2132925"/>
              <a:gd name="connsiteX2" fmla="*/ 1579137 w 1579137"/>
              <a:gd name="connsiteY2" fmla="*/ 2132925 h 2132925"/>
              <a:gd name="connsiteX3" fmla="*/ 0 w 1579137"/>
              <a:gd name="connsiteY3" fmla="*/ 2132925 h 2132925"/>
              <a:gd name="connsiteX4" fmla="*/ 0 w 1579137"/>
              <a:gd name="connsiteY4" fmla="*/ 0 h 213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137" h="2132925">
                <a:moveTo>
                  <a:pt x="0" y="0"/>
                </a:moveTo>
                <a:lnTo>
                  <a:pt x="1579137" y="0"/>
                </a:lnTo>
                <a:lnTo>
                  <a:pt x="1579137" y="2132925"/>
                </a:lnTo>
                <a:lnTo>
                  <a:pt x="0" y="2132925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AEDEF">
                  <a:shade val="51000"/>
                  <a:satMod val="130000"/>
                </a:srgbClr>
              </a:gs>
              <a:gs pos="80000">
                <a:srgbClr val="DAEDEF">
                  <a:shade val="93000"/>
                  <a:satMod val="130000"/>
                </a:srgbClr>
              </a:gs>
              <a:gs pos="100000">
                <a:srgbClr val="DAEDE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216000"/>
          <a:lstStyle/>
          <a:p>
            <a:pPr>
              <a:defRPr/>
            </a:pPr>
            <a:r>
              <a:rPr lang="ja-JP" altLang="en-US" sz="1000" kern="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⑦</a:t>
            </a:r>
            <a:r>
              <a:rPr lang="en-US" altLang="ja-JP" sz="1000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Decision power of the project team</a:t>
            </a:r>
            <a:endParaRPr lang="en-US" altLang="ja-JP" sz="1000" kern="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  <a:p>
            <a:pPr>
              <a:defRPr/>
            </a:pPr>
            <a:endParaRPr lang="en-US" altLang="ja-JP" sz="1000" kern="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  <a:p>
            <a:pPr>
              <a:defRPr/>
            </a:pPr>
            <a:r>
              <a:rPr lang="ja-JP" altLang="en-US" sz="1000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⑪</a:t>
            </a:r>
            <a:r>
              <a:rPr lang="en-US" altLang="zh-CN" sz="1000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Necessity of knowledge about related methodology or support roles</a:t>
            </a:r>
            <a:endParaRPr lang="zh-CN" altLang="zh-CN" sz="1000" kern="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  <a:p>
            <a:pPr>
              <a:defRPr/>
            </a:pPr>
            <a:endParaRPr lang="en-US" altLang="ja-JP" sz="1000" kern="0" dirty="0" smtClean="0">
              <a:latin typeface="メイリオ" pitchFamily="50" charset="-128"/>
              <a:ea typeface="メイリオ" pitchFamily="50" charset="-128"/>
            </a:endParaRPr>
          </a:p>
          <a:p>
            <a:pPr>
              <a:defRPr/>
            </a:pPr>
            <a:r>
              <a:rPr lang="ja-JP" altLang="en-US" sz="1000" kern="0" dirty="0" smtClean="0">
                <a:latin typeface="メイリオ" pitchFamily="50" charset="-128"/>
                <a:ea typeface="メイリオ" pitchFamily="50" charset="-128"/>
              </a:rPr>
              <a:t>⑩</a:t>
            </a:r>
            <a:r>
              <a:rPr lang="en-US" altLang="zh-CN" sz="1000" kern="0" dirty="0" smtClean="0">
                <a:latin typeface="メイリオ" pitchFamily="50" charset="-128"/>
                <a:ea typeface="メイリオ" pitchFamily="50" charset="-128"/>
              </a:rPr>
              <a:t>Software tool environment necessity</a:t>
            </a:r>
            <a:endParaRPr lang="en-US" altLang="ja-JP" sz="1000" kern="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  <a:p>
            <a:pPr>
              <a:defRPr/>
            </a:pPr>
            <a:endParaRPr lang="en-US" altLang="ja-JP" sz="1000" kern="0" dirty="0" smtClean="0">
              <a:latin typeface="メイリオ" pitchFamily="50" charset="-128"/>
              <a:ea typeface="メイリオ" pitchFamily="50" charset="-128"/>
            </a:endParaRPr>
          </a:p>
          <a:p>
            <a:pPr>
              <a:defRPr/>
            </a:pPr>
            <a:r>
              <a:rPr lang="ja-JP" altLang="en-US" sz="1000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⑫</a:t>
            </a:r>
            <a:r>
              <a:rPr lang="en-US" altLang="zh-CN" sz="1000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Necessity of Corporate Internal Control Review (CICR)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+mn-cs"/>
            </a:endParaRPr>
          </a:p>
        </p:txBody>
      </p:sp>
      <p:sp>
        <p:nvSpPr>
          <p:cNvPr id="32" name="フリーフォーム 31"/>
          <p:cNvSpPr/>
          <p:nvPr/>
        </p:nvSpPr>
        <p:spPr>
          <a:xfrm>
            <a:off x="251521" y="2355249"/>
            <a:ext cx="1656184" cy="713712"/>
          </a:xfrm>
          <a:custGeom>
            <a:avLst/>
            <a:gdLst>
              <a:gd name="connsiteX0" fmla="*/ 0 w 1579137"/>
              <a:gd name="connsiteY0" fmla="*/ 0 h 626647"/>
              <a:gd name="connsiteX1" fmla="*/ 1579137 w 1579137"/>
              <a:gd name="connsiteY1" fmla="*/ 0 h 626647"/>
              <a:gd name="connsiteX2" fmla="*/ 1579137 w 1579137"/>
              <a:gd name="connsiteY2" fmla="*/ 626647 h 626647"/>
              <a:gd name="connsiteX3" fmla="*/ 0 w 1579137"/>
              <a:gd name="connsiteY3" fmla="*/ 626647 h 626647"/>
              <a:gd name="connsiteX4" fmla="*/ 0 w 1579137"/>
              <a:gd name="connsiteY4" fmla="*/ 0 h 62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137" h="626647">
                <a:moveTo>
                  <a:pt x="0" y="0"/>
                </a:moveTo>
                <a:lnTo>
                  <a:pt x="1579137" y="0"/>
                </a:lnTo>
                <a:lnTo>
                  <a:pt x="1579137" y="626647"/>
                </a:lnTo>
                <a:lnTo>
                  <a:pt x="0" y="6266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8100" tIns="38100" rIns="38100" bIns="38100" spcCol="1270" anchor="ctr"/>
          <a:lstStyle/>
          <a:p>
            <a:pPr lvl="0" algn="ctr" defTabSz="533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ja-JP" sz="1200" b="1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Individuals And Interactions </a:t>
            </a:r>
            <a:r>
              <a:rPr lang="en-US" altLang="ja-JP" sz="1200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over processes and tools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23728" y="803157"/>
            <a:ext cx="3011326" cy="609619"/>
          </a:xfrm>
          <a:prstGeom prst="roundRect">
            <a:avLst>
              <a:gd name="adj" fmla="val 1927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メイリオ" pitchFamily="50" charset="-128"/>
                <a:ea typeface="メイリオ" pitchFamily="50" charset="-128"/>
                <a:cs typeface="+mn-cs"/>
              </a:rPr>
              <a:t>Agile 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メイリオ" pitchFamily="50" charset="-128"/>
              <a:ea typeface="メイリオ" pitchFamily="50" charset="-128"/>
              <a:cs typeface="+mn-cs"/>
            </a:endParaRPr>
          </a:p>
        </p:txBody>
      </p:sp>
      <p:sp>
        <p:nvSpPr>
          <p:cNvPr id="45" name="フリーフォーム 44"/>
          <p:cNvSpPr/>
          <p:nvPr/>
        </p:nvSpPr>
        <p:spPr>
          <a:xfrm>
            <a:off x="7110536" y="3648324"/>
            <a:ext cx="1589751" cy="2588988"/>
          </a:xfrm>
          <a:custGeom>
            <a:avLst/>
            <a:gdLst>
              <a:gd name="connsiteX0" fmla="*/ 0 w 1579137"/>
              <a:gd name="connsiteY0" fmla="*/ 0 h 2625139"/>
              <a:gd name="connsiteX1" fmla="*/ 263190 w 1579137"/>
              <a:gd name="connsiteY1" fmla="*/ 0 h 2625139"/>
              <a:gd name="connsiteX2" fmla="*/ 263190 w 1579137"/>
              <a:gd name="connsiteY2" fmla="*/ 0 h 2625139"/>
              <a:gd name="connsiteX3" fmla="*/ 657974 w 1579137"/>
              <a:gd name="connsiteY3" fmla="*/ 0 h 2625139"/>
              <a:gd name="connsiteX4" fmla="*/ 1579137 w 1579137"/>
              <a:gd name="connsiteY4" fmla="*/ 0 h 2625139"/>
              <a:gd name="connsiteX5" fmla="*/ 1579137 w 1579137"/>
              <a:gd name="connsiteY5" fmla="*/ 437523 h 2625139"/>
              <a:gd name="connsiteX6" fmla="*/ 1579137 w 1579137"/>
              <a:gd name="connsiteY6" fmla="*/ 437523 h 2625139"/>
              <a:gd name="connsiteX7" fmla="*/ 1579137 w 1579137"/>
              <a:gd name="connsiteY7" fmla="*/ 1093808 h 2625139"/>
              <a:gd name="connsiteX8" fmla="*/ 1579137 w 1579137"/>
              <a:gd name="connsiteY8" fmla="*/ 2625139 h 2625139"/>
              <a:gd name="connsiteX9" fmla="*/ 657974 w 1579137"/>
              <a:gd name="connsiteY9" fmla="*/ 2625139 h 2625139"/>
              <a:gd name="connsiteX10" fmla="*/ 263190 w 1579137"/>
              <a:gd name="connsiteY10" fmla="*/ 2625139 h 2625139"/>
              <a:gd name="connsiteX11" fmla="*/ 263190 w 1579137"/>
              <a:gd name="connsiteY11" fmla="*/ 2625139 h 2625139"/>
              <a:gd name="connsiteX12" fmla="*/ 0 w 1579137"/>
              <a:gd name="connsiteY12" fmla="*/ 2625139 h 2625139"/>
              <a:gd name="connsiteX13" fmla="*/ 0 w 1579137"/>
              <a:gd name="connsiteY13" fmla="*/ 1093808 h 2625139"/>
              <a:gd name="connsiteX14" fmla="*/ 0 w 1579137"/>
              <a:gd name="connsiteY14" fmla="*/ 1312570 h 2625139"/>
              <a:gd name="connsiteX15" fmla="*/ 0 w 1579137"/>
              <a:gd name="connsiteY15" fmla="*/ 437523 h 2625139"/>
              <a:gd name="connsiteX16" fmla="*/ 0 w 1579137"/>
              <a:gd name="connsiteY16" fmla="*/ 0 h 262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9137" h="2625139">
                <a:moveTo>
                  <a:pt x="0" y="0"/>
                </a:moveTo>
                <a:lnTo>
                  <a:pt x="263190" y="0"/>
                </a:lnTo>
                <a:lnTo>
                  <a:pt x="263190" y="0"/>
                </a:lnTo>
                <a:lnTo>
                  <a:pt x="657974" y="0"/>
                </a:lnTo>
                <a:lnTo>
                  <a:pt x="1579137" y="0"/>
                </a:lnTo>
                <a:lnTo>
                  <a:pt x="1579137" y="437523"/>
                </a:lnTo>
                <a:lnTo>
                  <a:pt x="1579137" y="437523"/>
                </a:lnTo>
                <a:lnTo>
                  <a:pt x="1579137" y="1093808"/>
                </a:lnTo>
                <a:lnTo>
                  <a:pt x="1579137" y="2625139"/>
                </a:lnTo>
                <a:lnTo>
                  <a:pt x="657974" y="2625139"/>
                </a:lnTo>
                <a:lnTo>
                  <a:pt x="263190" y="2625139"/>
                </a:lnTo>
                <a:lnTo>
                  <a:pt x="263190" y="2625139"/>
                </a:lnTo>
                <a:lnTo>
                  <a:pt x="0" y="2625139"/>
                </a:lnTo>
                <a:lnTo>
                  <a:pt x="0" y="1093808"/>
                </a:lnTo>
                <a:lnTo>
                  <a:pt x="0" y="1312570"/>
                </a:lnTo>
                <a:lnTo>
                  <a:pt x="0" y="437523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AEDEF">
                  <a:shade val="51000"/>
                  <a:satMod val="130000"/>
                </a:srgbClr>
              </a:gs>
              <a:gs pos="80000">
                <a:srgbClr val="DAEDEF">
                  <a:shade val="93000"/>
                  <a:satMod val="130000"/>
                </a:srgbClr>
              </a:gs>
              <a:gs pos="100000">
                <a:srgbClr val="DAEDE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216000"/>
          <a:lstStyle/>
          <a:p>
            <a:pPr>
              <a:defRPr/>
            </a:pPr>
            <a:r>
              <a:rPr lang="ja-JP" altLang="en-US" sz="1000" kern="0" dirty="0" smtClean="0">
                <a:latin typeface="メイリオ" pitchFamily="50" charset="-128"/>
                <a:ea typeface="メイリオ" pitchFamily="50" charset="-128"/>
              </a:rPr>
              <a:t>⑥</a:t>
            </a:r>
            <a:r>
              <a:rPr lang="en-US" altLang="ja-JP" sz="1000" kern="0" dirty="0" smtClean="0">
                <a:latin typeface="メイリオ" pitchFamily="50" charset="-128"/>
                <a:ea typeface="メイリオ" pitchFamily="50" charset="-128"/>
              </a:rPr>
              <a:t>Level of integrations with external systems</a:t>
            </a:r>
            <a:endParaRPr lang="en-US" altLang="ja-JP" sz="1000" kern="0" dirty="0" smtClean="0">
              <a:latin typeface="メイリオ" pitchFamily="50" charset="-128"/>
              <a:ea typeface="メイリオ" pitchFamily="50" charset="-128"/>
            </a:endParaRPr>
          </a:p>
          <a:p>
            <a:pPr>
              <a:defRPr/>
            </a:pPr>
            <a:endParaRPr lang="en-US" altLang="ja-JP" sz="1000" kern="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179512" y="2060848"/>
            <a:ext cx="6912768" cy="105834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Agile Manifesto</a:t>
            </a:r>
            <a:endParaRPr lang="zh-CN" altLang="en-US" sz="1400" b="1" kern="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179512" y="3356992"/>
            <a:ext cx="8856984" cy="302433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kern="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Adoption Criteria</a:t>
            </a:r>
            <a:endParaRPr lang="zh-CN" altLang="en-US" sz="1400" b="1" kern="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1" name="下矢印 50"/>
          <p:cNvSpPr/>
          <p:nvPr/>
        </p:nvSpPr>
        <p:spPr bwMode="auto">
          <a:xfrm>
            <a:off x="755576" y="3025416"/>
            <a:ext cx="504056" cy="619896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16000"/>
          <a:lstStyle/>
          <a:p>
            <a:pPr marL="342900" indent="-342900">
              <a:buFont typeface="HGP創英角ｺﾞｼｯｸUB" pitchFamily="50" charset="-128"/>
              <a:buAutoNum type="arabicPeriod"/>
              <a:defRPr/>
            </a:pPr>
            <a:endParaRPr lang="zh-CN" altLang="en-US" kern="0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4" name="下矢印 53"/>
          <p:cNvSpPr/>
          <p:nvPr/>
        </p:nvSpPr>
        <p:spPr bwMode="auto">
          <a:xfrm>
            <a:off x="2411760" y="3025416"/>
            <a:ext cx="504056" cy="619896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16000"/>
          <a:lstStyle/>
          <a:p>
            <a:pPr marL="342900" marR="0" indent="-34290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HGP創英角ｺﾞｼｯｸUB" pitchFamily="50" charset="-128"/>
              <a:buAutoNum type="arabicPeriod"/>
              <a:defRPr/>
            </a:pPr>
            <a:endParaRPr lang="zh-CN" altLang="en-US" kern="0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5" name="下矢印 54"/>
          <p:cNvSpPr/>
          <p:nvPr/>
        </p:nvSpPr>
        <p:spPr bwMode="auto">
          <a:xfrm>
            <a:off x="4283968" y="3025416"/>
            <a:ext cx="504056" cy="619896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16000"/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HGP創英角ｺﾞｼｯｸUB" pitchFamily="50" charset="-128"/>
              <a:buAutoNum type="arabicPeriod"/>
              <a:defRPr/>
            </a:pPr>
            <a:endParaRPr lang="zh-CN" altLang="en-US" kern="0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6" name="下矢印 55"/>
          <p:cNvSpPr/>
          <p:nvPr/>
        </p:nvSpPr>
        <p:spPr bwMode="auto">
          <a:xfrm>
            <a:off x="5868144" y="3025416"/>
            <a:ext cx="504056" cy="619896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16000"/>
          <a:lstStyle/>
          <a:p>
            <a:pPr marL="342900" marR="0" indent="-342900" defTabSz="-63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HGP創英角ｺﾞｼｯｸUB" pitchFamily="50" charset="-128"/>
              <a:buAutoNum type="arabicPeriod"/>
              <a:defRPr/>
            </a:pPr>
            <a:endParaRPr lang="zh-CN" altLang="en-US" kern="0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2416409" y="1556792"/>
            <a:ext cx="2448272" cy="412913"/>
          </a:xfrm>
          <a:prstGeom prst="downArrow">
            <a:avLst>
              <a:gd name="adj1" fmla="val 65117"/>
              <a:gd name="adj2" fmla="val 65728"/>
            </a:avLst>
          </a:prstGeom>
          <a:solidFill>
            <a:schemeClr val="bg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9672" y="2564904"/>
            <a:ext cx="6400800" cy="1176536"/>
          </a:xfrm>
        </p:spPr>
        <p:txBody>
          <a:bodyPr anchor="ctr"/>
          <a:lstStyle/>
          <a:p>
            <a:r>
              <a:rPr lang="en-US" altLang="ja-JP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EOF</a:t>
            </a:r>
            <a:endParaRPr lang="en-US" altLang="ja-JP" sz="3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C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Tahoma"/>
        <a:ea typeface="HGP創英角ｺﾞｼｯｸUB"/>
        <a:cs typeface=""/>
      </a:majorFont>
      <a:minorFont>
        <a:latin typeface="Tahoma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342900" marR="0" indent="-34290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+mj-lt"/>
          <a:buAutoNum type="arabicPeriod"/>
          <a:defRPr sz="1400" dirty="0" smtClean="0">
            <a:latin typeface="メイリオ" pitchFamily="50" charset="-128"/>
            <a:ea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P創英角ｺﾞｼｯｸUB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marL="457200" indent="-457200">
          <a:buFont typeface="+mj-lt"/>
          <a:buAutoNum type="arabicPeriod"/>
          <a:defRPr kumimoji="1" sz="2400" b="1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TC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Tahoma"/>
        <a:ea typeface="HGP創英角ｺﾞｼｯｸUB"/>
        <a:cs typeface=""/>
      </a:majorFont>
      <a:minorFont>
        <a:latin typeface="Tahoma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342900" marR="0" indent="-34290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+mj-lt"/>
          <a:buAutoNum type="arabicPeriod"/>
          <a:defRPr sz="1400" dirty="0" smtClean="0">
            <a:latin typeface="メイリオ" pitchFamily="50" charset="-128"/>
            <a:ea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P創英角ｺﾞｼｯｸUB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marL="457200" indent="-457200">
          <a:buFont typeface="+mj-lt"/>
          <a:buAutoNum type="arabicPeriod"/>
          <a:defRPr kumimoji="1" sz="2400" b="1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TC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Tahoma"/>
        <a:ea typeface="HGP創英角ｺﾞｼｯｸUB"/>
        <a:cs typeface=""/>
      </a:majorFont>
      <a:minorFont>
        <a:latin typeface="Tahoma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342900" marR="0" indent="-34290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+mj-lt"/>
          <a:buAutoNum type="arabicPeriod"/>
          <a:defRPr sz="1400" dirty="0" smtClean="0">
            <a:latin typeface="メイリオ" pitchFamily="50" charset="-128"/>
            <a:ea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P創英角ｺﾞｼｯｸUB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marL="457200" indent="-457200">
          <a:buFont typeface="+mj-lt"/>
          <a:buAutoNum type="arabicPeriod"/>
          <a:defRPr kumimoji="1" sz="2400" b="1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STC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Tahoma"/>
        <a:ea typeface="HGP創英角ｺﾞｼｯｸUB"/>
        <a:cs typeface=""/>
      </a:majorFont>
      <a:minorFont>
        <a:latin typeface="Tahoma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342900" marR="0" indent="-34290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+mj-lt"/>
          <a:buAutoNum type="arabicPeriod"/>
          <a:defRPr sz="1400" dirty="0" smtClean="0">
            <a:latin typeface="メイリオ" pitchFamily="50" charset="-128"/>
            <a:ea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P創英角ｺﾞｼｯｸUB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marL="457200" indent="-457200">
          <a:buFont typeface="+mj-lt"/>
          <a:buAutoNum type="arabicPeriod"/>
          <a:defRPr kumimoji="1" sz="2400" b="1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STC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Tahoma"/>
        <a:ea typeface="HGP創英角ｺﾞｼｯｸUB"/>
        <a:cs typeface=""/>
      </a:majorFont>
      <a:minorFont>
        <a:latin typeface="Tahoma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342900" marR="0" indent="-34290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+mj-lt"/>
          <a:buAutoNum type="arabicPeriod"/>
          <a:defRPr sz="1400" dirty="0" smtClean="0">
            <a:latin typeface="メイリオ" pitchFamily="50" charset="-128"/>
            <a:ea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P創英角ｺﾞｼｯｸUB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marL="457200" indent="-457200">
          <a:buFont typeface="+mj-lt"/>
          <a:buAutoNum type="arabicPeriod"/>
          <a:defRPr kumimoji="1" sz="2400" b="1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STC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Tahoma"/>
        <a:ea typeface="HGP創英角ｺﾞｼｯｸUB"/>
        <a:cs typeface=""/>
      </a:majorFont>
      <a:minorFont>
        <a:latin typeface="Tahoma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342900" marR="0" indent="-34290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+mj-lt"/>
          <a:buAutoNum type="arabicPeriod"/>
          <a:defRPr sz="1400" dirty="0" smtClean="0">
            <a:latin typeface="メイリオ" pitchFamily="50" charset="-128"/>
            <a:ea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P創英角ｺﾞｼｯｸUB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marL="457200" indent="-457200">
          <a:buFont typeface="+mj-lt"/>
          <a:buAutoNum type="arabicPeriod"/>
          <a:defRPr kumimoji="1" sz="2400" b="1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6372</Words>
  <Application>WPS 演示</Application>
  <PresentationFormat>画面に合わせる (4:3)</PresentationFormat>
  <Paragraphs>426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STC</vt:lpstr>
      <vt:lpstr>1_STC</vt:lpstr>
      <vt:lpstr>2_STC</vt:lpstr>
      <vt:lpstr>3_STC</vt:lpstr>
      <vt:lpstr>4_STC</vt:lpstr>
      <vt:lpstr>5_STC</vt:lpstr>
      <vt:lpstr>PowerPoint 演示文稿</vt:lpstr>
      <vt:lpstr>Objective</vt:lpstr>
      <vt:lpstr>Application Flow</vt:lpstr>
      <vt:lpstr>Manifesto and Adoption Criteria</vt:lpstr>
      <vt:lpstr>Basic principle</vt:lpstr>
      <vt:lpstr>Adoption Criteria</vt:lpstr>
      <vt:lpstr>Adoption Criteria</vt:lpstr>
      <vt:lpstr>Manifesto and Adoption Criteria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5109160436</dc:creator>
  <cp:lastModifiedBy>yangyang</cp:lastModifiedBy>
  <cp:revision>935</cp:revision>
  <dcterms:created xsi:type="dcterms:W3CDTF">2015-02-26T09:58:00Z</dcterms:created>
  <dcterms:modified xsi:type="dcterms:W3CDTF">2017-03-10T03:32:58Z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