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370" r:id="rId3"/>
    <p:sldId id="384" r:id="rId4"/>
    <p:sldId id="385" r:id="rId5"/>
    <p:sldId id="387" r:id="rId6"/>
    <p:sldId id="389" r:id="rId7"/>
    <p:sldId id="396" r:id="rId8"/>
    <p:sldId id="388" r:id="rId9"/>
    <p:sldId id="390" r:id="rId10"/>
    <p:sldId id="392" r:id="rId11"/>
    <p:sldId id="397" r:id="rId12"/>
    <p:sldId id="393" r:id="rId1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FF0066"/>
    <a:srgbClr val="FF99CC"/>
    <a:srgbClr val="FFCC00"/>
    <a:srgbClr val="FF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3" autoAdjust="0"/>
    <p:restoredTop sz="85432" autoAdjust="0"/>
  </p:normalViewPr>
  <p:slideViewPr>
    <p:cSldViewPr>
      <p:cViewPr varScale="1">
        <p:scale>
          <a:sx n="97" d="100"/>
          <a:sy n="97" d="100"/>
        </p:scale>
        <p:origin x="-76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3DB-7D94-4210-A08B-175BB165F9F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963E-3671-4032-8ECD-63E296FF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963E-3671-4032-8ECD-63E296FF1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3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356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963E-3671-4032-8ECD-63E296FF1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3305C-7A56-4220-B5F0-2B4E97534301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3" y="214297"/>
            <a:ext cx="1692275" cy="37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7726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91" y="4847034"/>
            <a:ext cx="1331913" cy="29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23058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pic>
        <p:nvPicPr>
          <p:cNvPr id="3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91" y="4847034"/>
            <a:ext cx="1331913" cy="29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228884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214282" y="1982386"/>
            <a:ext cx="8715436" cy="58936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79392" y="2143125"/>
            <a:ext cx="8785225" cy="378619"/>
          </a:xfrm>
          <a:noFill/>
        </p:spPr>
        <p:txBody>
          <a:bodyPr/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9149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40481"/>
            <a:ext cx="7329488" cy="37147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374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92" y="86917"/>
            <a:ext cx="8785225" cy="37861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73883"/>
            <a:ext cx="8229600" cy="437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202" y="4948014"/>
            <a:ext cx="514350" cy="14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20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6024" y="1087416"/>
            <a:ext cx="7772400" cy="1772366"/>
          </a:xfrm>
        </p:spPr>
        <p:txBody>
          <a:bodyPr/>
          <a:lstStyle/>
          <a:p>
            <a:r>
              <a:rPr lang="en-US" altLang="ja-JP" b="1" dirty="0" smtClean="0">
                <a:latin typeface="Calibri" pitchFamily="34" charset="0"/>
                <a:cs typeface="Calibri" panose="020F0502020204030204" pitchFamily="34" charset="0"/>
              </a:rPr>
              <a:t>Agile Governance rule</a:t>
            </a:r>
            <a:endParaRPr kumimoji="1" lang="ja-JP" altLang="en-US" sz="4000" b="1" dirty="0"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1760" y="4137924"/>
            <a:ext cx="6400800" cy="666378"/>
          </a:xfrm>
        </p:spPr>
        <p:txBody>
          <a:bodyPr/>
          <a:lstStyle/>
          <a:p>
            <a:pPr algn="r"/>
            <a:r>
              <a:rPr lang="en-US" altLang="ja-JP" sz="1800" dirty="0"/>
              <a:t>Delivery </a:t>
            </a:r>
            <a:r>
              <a:rPr lang="en-US" altLang="ja-JP" sz="1800" dirty="0" smtClean="0"/>
              <a:t>Competency</a:t>
            </a:r>
          </a:p>
          <a:p>
            <a:pPr algn="r"/>
            <a:r>
              <a:rPr lang="en-US" altLang="ja-JP" sz="1800" dirty="0" smtClean="0"/>
              <a:t>Global Application Delivery Center</a:t>
            </a:r>
          </a:p>
          <a:p>
            <a:pPr algn="r"/>
            <a:r>
              <a:rPr lang="en-US" altLang="ja-JP" sz="1800" dirty="0" smtClean="0"/>
              <a:t>April 2017</a:t>
            </a:r>
          </a:p>
        </p:txBody>
      </p:sp>
    </p:spTree>
    <p:extLst>
      <p:ext uri="{BB962C8B-B14F-4D97-AF65-F5344CB8AC3E}">
        <p14:creationId xmlns:p14="http://schemas.microsoft.com/office/powerpoint/2010/main" val="1334768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771550"/>
            <a:ext cx="810702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1.How to collect Agile project information</a:t>
            </a:r>
          </a:p>
          <a:p>
            <a:r>
              <a:rPr lang="en-US" altLang="ja-JP" dirty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  -To confirm with GCOR </a:t>
            </a:r>
          </a:p>
          <a:p>
            <a:r>
              <a:rPr lang="en-US" altLang="ja-JP" dirty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  -To confirm whether we can get PJ information from each site</a:t>
            </a:r>
          </a:p>
          <a:p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2.How to do sampling check for </a:t>
            </a:r>
            <a:r>
              <a:rPr lang="en-US" altLang="ja-JP" smtClean="0">
                <a:latin typeface="メイリオ" pitchFamily="50" charset="-128"/>
                <a:ea typeface="メイリオ" pitchFamily="50" charset="-128"/>
              </a:rPr>
              <a:t>Agile project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dirty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  -Join into review meeting, but need to know meeting arrangement</a:t>
            </a:r>
            <a:endParaRPr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75198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4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46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Publication Method/Scope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29573"/>
              </p:ext>
            </p:extLst>
          </p:nvPr>
        </p:nvGraphicFramePr>
        <p:xfrm>
          <a:off x="179512" y="555526"/>
          <a:ext cx="8784976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59"/>
                <a:gridCol w="2962889"/>
                <a:gridCol w="295232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Scope(GADC)</a:t>
                      </a:r>
                      <a:endParaRPr 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kern="1200" dirty="0" smtClean="0">
                          <a:solidFill>
                            <a:schemeClr val="lt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Governance Rule</a:t>
                      </a:r>
                      <a:endParaRPr kumimoji="1" lang="en-US" altLang="ja-JP" sz="1800" b="1" kern="1200" dirty="0">
                        <a:solidFill>
                          <a:schemeClr val="lt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b="1" kern="1200" dirty="0" smtClean="0">
                          <a:solidFill>
                            <a:schemeClr val="lt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Governance Result</a:t>
                      </a:r>
                      <a:endParaRPr kumimoji="1" lang="en-US" altLang="ja-JP" sz="1800" b="1" kern="1200" dirty="0">
                        <a:solidFill>
                          <a:schemeClr val="lt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598975">
                <a:tc>
                  <a:txBody>
                    <a:bodyPr/>
                    <a:lstStyle/>
                    <a:p>
                      <a:r>
                        <a:rPr kumimoji="1" lang="en-US" altLang="zh-CN" sz="1600" b="1" kern="1200" baseline="0" dirty="0" smtClean="0">
                          <a:solidFill>
                            <a:schemeClr val="dk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Function Head </a:t>
                      </a:r>
                      <a:endParaRPr 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GADC Operation Committee Meeting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メイリオ" pitchFamily="50" charset="-128"/>
                          <a:cs typeface="Calibri" pitchFamily="34" charset="0"/>
                        </a:rPr>
                        <a:t>(under confirming)</a:t>
                      </a:r>
                      <a:endParaRPr lang="en-US" sz="12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</a:p>
                  </a:txBody>
                  <a:tcPr marT="45722" marB="45722" anchor="ctr">
                    <a:solidFill>
                      <a:srgbClr val="FFCCFF"/>
                    </a:solidFill>
                  </a:tcPr>
                </a:tc>
              </a:tr>
              <a:tr h="703192">
                <a:tc>
                  <a:txBody>
                    <a:bodyPr/>
                    <a:lstStyle/>
                    <a:p>
                      <a:r>
                        <a:rPr kumimoji="1" lang="en-US" altLang="zh-CN" sz="1600" b="1" kern="1200" baseline="0" dirty="0" smtClean="0">
                          <a:solidFill>
                            <a:schemeClr val="dk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Function Manager </a:t>
                      </a:r>
                    </a:p>
                    <a:p>
                      <a:r>
                        <a:rPr kumimoji="1" lang="en-US" altLang="zh-CN" sz="1600" b="1" kern="1200" baseline="0" dirty="0" smtClean="0">
                          <a:solidFill>
                            <a:schemeClr val="dk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Tower Head </a:t>
                      </a:r>
                      <a:endParaRPr 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GADC Operation Committee Meeting</a:t>
                      </a:r>
                    </a:p>
                    <a:p>
                      <a:pPr algn="ctr"/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メイリオ" pitchFamily="50" charset="-128"/>
                          <a:cs typeface="Calibri" pitchFamily="34" charset="0"/>
                        </a:rPr>
                        <a:t>(under confirming)</a:t>
                      </a:r>
                      <a:endParaRPr lang="en-US" altLang="ja-JP" sz="12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  <a:endParaRPr kumimoji="1" lang="en-US" altLang="ja-JP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2" marB="45722" anchor="ctr">
                    <a:solidFill>
                      <a:srgbClr val="FFCCFF"/>
                    </a:solidFill>
                  </a:tcPr>
                </a:tc>
              </a:tr>
              <a:tr h="828236">
                <a:tc>
                  <a:txBody>
                    <a:bodyPr/>
                    <a:lstStyle/>
                    <a:p>
                      <a:r>
                        <a:rPr kumimoji="1" lang="en-US" altLang="zh-CN" sz="1600" b="1" kern="1200" baseline="0" dirty="0" smtClean="0">
                          <a:solidFill>
                            <a:schemeClr val="dk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Function Lead </a:t>
                      </a:r>
                    </a:p>
                    <a:p>
                      <a:r>
                        <a:rPr kumimoji="1" lang="en-US" altLang="zh-CN" sz="1600" b="1" kern="1200" baseline="0" dirty="0" smtClean="0">
                          <a:solidFill>
                            <a:schemeClr val="dk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Tower Lead </a:t>
                      </a:r>
                      <a:endParaRPr 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GADC Operation Committee Meeting</a:t>
                      </a:r>
                    </a:p>
                    <a:p>
                      <a:pPr algn="ctr"/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メイリオ" pitchFamily="50" charset="-128"/>
                          <a:cs typeface="Calibri" pitchFamily="34" charset="0"/>
                        </a:rPr>
                        <a:t>(under confirming)</a:t>
                      </a:r>
                      <a:endParaRPr lang="en-US" altLang="ja-JP" sz="12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  <a:endParaRPr kumimoji="1" lang="en-US" altLang="ja-JP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2" marB="45722" anchor="ctr">
                    <a:solidFill>
                      <a:srgbClr val="FFCCFF"/>
                    </a:solidFill>
                  </a:tcPr>
                </a:tc>
              </a:tr>
              <a:tr h="7441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1600" b="1" kern="1200" baseline="0" dirty="0" smtClean="0">
                          <a:solidFill>
                            <a:schemeClr val="dk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Others</a:t>
                      </a:r>
                      <a:endParaRPr kumimoji="1" lang="en-US" altLang="zh-CN" sz="1600" b="1" kern="1200" baseline="0" dirty="0">
                        <a:solidFill>
                          <a:schemeClr val="dk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</a:p>
                  </a:txBody>
                  <a:tcPr marT="45722" marB="4572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</a:p>
                  </a:txBody>
                  <a:tcPr marT="45722" marB="4572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9" name="Down Arrow 2"/>
          <p:cNvSpPr>
            <a:spLocks noChangeArrowheads="1"/>
          </p:cNvSpPr>
          <p:nvPr/>
        </p:nvSpPr>
        <p:spPr bwMode="auto">
          <a:xfrm>
            <a:off x="2555776" y="976557"/>
            <a:ext cx="360362" cy="2747321"/>
          </a:xfrm>
          <a:prstGeom prst="downArrow">
            <a:avLst>
              <a:gd name="adj1" fmla="val 100000"/>
              <a:gd name="adj2" fmla="val 49923"/>
            </a:avLst>
          </a:prstGeom>
          <a:solidFill>
            <a:srgbClr val="FFFF00"/>
          </a:solidFill>
          <a:ln w="9525" algn="ctr">
            <a:solidFill>
              <a:srgbClr val="807589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smtClean="0">
                <a:solidFill>
                  <a:srgbClr val="000000"/>
                </a:solidFill>
                <a:latin typeface="Arial" charset="0"/>
              </a:rPr>
              <a:t>Explain Order</a:t>
            </a:r>
            <a:endParaRPr kumimoji="1" lang="en-US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58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ja-JP" sz="2400" dirty="0"/>
              <a:t>Agenda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251520" y="483518"/>
            <a:ext cx="84969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Tahoma" pitchFamily="34" charset="0"/>
                <a:ea typeface="HGP創英角ｺﾞｼｯｸUB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Tahoma" pitchFamily="34" charset="0"/>
                <a:ea typeface="HGP創英角ｺﾞｼｯｸUB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Tahoma" pitchFamily="34" charset="0"/>
                <a:ea typeface="HGP創英角ｺﾞｼｯｸUB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Tahoma" pitchFamily="34" charset="0"/>
                <a:ea typeface="HGP創英角ｺﾞｼｯｸUB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Tahoma" pitchFamily="34" charset="0"/>
                <a:ea typeface="HGP創英角ｺﾞｼｯｸUB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Tahoma" pitchFamily="34" charset="0"/>
                <a:ea typeface="HGP創英角ｺﾞｼｯｸUB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Tahoma" pitchFamily="34" charset="0"/>
                <a:ea typeface="HGP創英角ｺﾞｼｯｸUB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FFFF00"/>
                </a:solidFill>
                <a:latin typeface="Tahoma" pitchFamily="34" charset="0"/>
                <a:ea typeface="HGP創英角ｺﾞｼｯｸUB" pitchFamily="50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ja-JP" sz="2400" dirty="0" smtClean="0">
                <a:solidFill>
                  <a:schemeClr val="tx1"/>
                </a:solidFill>
              </a:rPr>
              <a:t>Background</a:t>
            </a:r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&amp; Objectives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ja-JP" sz="2400" dirty="0">
                <a:solidFill>
                  <a:schemeClr val="tx1"/>
                </a:solidFill>
              </a:rPr>
              <a:t>Review Process of Agile </a:t>
            </a:r>
            <a:r>
              <a:rPr lang="en-US" altLang="ja-JP" sz="2400" dirty="0" smtClean="0">
                <a:solidFill>
                  <a:schemeClr val="tx1"/>
                </a:solidFill>
              </a:rPr>
              <a:t>Development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ja-JP" sz="2400" dirty="0" smtClean="0">
                <a:solidFill>
                  <a:schemeClr val="tx1"/>
                </a:solidFill>
              </a:rPr>
              <a:t>Iteration (</a:t>
            </a:r>
            <a:r>
              <a:rPr lang="en-US" altLang="ja-JP" sz="2400" dirty="0">
                <a:solidFill>
                  <a:schemeClr val="tx1"/>
                </a:solidFill>
              </a:rPr>
              <a:t>Sprint) Review </a:t>
            </a:r>
            <a:r>
              <a:rPr lang="en-US" altLang="ja-JP" sz="2400" dirty="0" smtClean="0">
                <a:solidFill>
                  <a:schemeClr val="tx1"/>
                </a:solidFill>
              </a:rPr>
              <a:t>Meeting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ja-JP" sz="2400" dirty="0" smtClean="0">
                <a:solidFill>
                  <a:schemeClr val="tx1"/>
                </a:solidFill>
              </a:rPr>
              <a:t>Operation Processes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ja-JP" sz="2400" dirty="0" smtClean="0">
                <a:solidFill>
                  <a:schemeClr val="tx1"/>
                </a:solidFill>
              </a:rPr>
              <a:t>Template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ja-JP" sz="2400" dirty="0">
                <a:solidFill>
                  <a:schemeClr val="tx1"/>
                </a:solidFill>
              </a:rPr>
              <a:t>Roles &amp; </a:t>
            </a:r>
            <a:r>
              <a:rPr lang="en-US" altLang="ja-JP" sz="2400" dirty="0" smtClean="0">
                <a:solidFill>
                  <a:schemeClr val="tx1"/>
                </a:solidFill>
              </a:rPr>
              <a:t>Responsibilities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ja-JP" sz="2400" dirty="0">
                <a:solidFill>
                  <a:schemeClr val="tx1"/>
                </a:solidFill>
              </a:rPr>
              <a:t>Operation Scope 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ja-JP" sz="2400" dirty="0">
                <a:solidFill>
                  <a:schemeClr val="tx1"/>
                </a:solidFill>
              </a:rPr>
              <a:t>Challenges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49" y="2571750"/>
            <a:ext cx="3038475" cy="21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28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 &amp; Objectives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9512" y="523582"/>
            <a:ext cx="8769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ja-JP" sz="2400" b="1" dirty="0" smtClean="0"/>
              <a:t>Background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/>
              <a:t>Agile methodology/practice is not yet well promoted in GIS.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/>
              <a:t>There is not any governance rule for </a:t>
            </a:r>
            <a:r>
              <a:rPr lang="en-US" altLang="ja-JP" sz="2000" dirty="0"/>
              <a:t>Agile </a:t>
            </a:r>
            <a:r>
              <a:rPr lang="en-US" altLang="ja-JP" sz="2000" dirty="0" smtClean="0"/>
              <a:t>projects execution. </a:t>
            </a:r>
            <a:endParaRPr lang="en-US" altLang="ja-JP" sz="2000" dirty="0"/>
          </a:p>
          <a:p>
            <a:pPr marL="342900" indent="-342900">
              <a:buFont typeface="Arial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itchFamily="34" charset="0"/>
              <a:buChar char="•"/>
            </a:pP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ja-JP" sz="2400" b="1" dirty="0" smtClean="0"/>
              <a:t>Objective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/>
              <a:t>To define iteration review to help Agile PJ to ensure Agile PJ process is well executed.</a:t>
            </a:r>
            <a:endParaRPr lang="en-US" altLang="ja-JP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/>
              <a:t>To define common DoD </a:t>
            </a:r>
            <a:r>
              <a:rPr lang="en-US" altLang="ja-JP" sz="1100" dirty="0" smtClean="0"/>
              <a:t>(*1) </a:t>
            </a:r>
            <a:r>
              <a:rPr lang="en-US" altLang="ja-JP" sz="2000" dirty="0" smtClean="0"/>
              <a:t>to reduce individual effort for DoD creation.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79512" y="4833975"/>
            <a:ext cx="251415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400" dirty="0"/>
              <a:t>*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：</a:t>
            </a:r>
            <a:r>
              <a:rPr lang="en-US" altLang="ja-JP" sz="1400" dirty="0" err="1" smtClean="0"/>
              <a:t>DoD</a:t>
            </a:r>
            <a:r>
              <a:rPr lang="en-US" altLang="ja-JP" sz="1400" dirty="0" smtClean="0"/>
              <a:t> : Definition of Done</a:t>
            </a:r>
            <a:endParaRPr lang="ja-JP" alt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24" y="1707654"/>
            <a:ext cx="2627784" cy="15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44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Review Process of Agile Development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9701"/>
            <a:ext cx="8712968" cy="451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星 5 5"/>
          <p:cNvSpPr/>
          <p:nvPr/>
        </p:nvSpPr>
        <p:spPr>
          <a:xfrm>
            <a:off x="5022577" y="2283718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7236296" y="4696140"/>
            <a:ext cx="1872208" cy="391893"/>
            <a:chOff x="7020271" y="44624"/>
            <a:chExt cx="1872208" cy="391893"/>
          </a:xfrm>
        </p:grpSpPr>
        <p:sp>
          <p:nvSpPr>
            <p:cNvPr id="8" name="正方形/長方形 7"/>
            <p:cNvSpPr/>
            <p:nvPr/>
          </p:nvSpPr>
          <p:spPr>
            <a:xfrm>
              <a:off x="7020271" y="44624"/>
              <a:ext cx="1872208" cy="3918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星 5 8"/>
            <p:cNvSpPr/>
            <p:nvPr/>
          </p:nvSpPr>
          <p:spPr>
            <a:xfrm>
              <a:off x="7092285" y="147364"/>
              <a:ext cx="144015" cy="12393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236297" y="57324"/>
              <a:ext cx="1577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Sampling Check</a:t>
              </a:r>
              <a:endParaRPr lang="zh-CN" altLang="en-US" sz="1400" dirty="0"/>
            </a:p>
          </p:txBody>
        </p:sp>
      </p:grpSp>
      <p:sp>
        <p:nvSpPr>
          <p:cNvPr id="11" name="線吹き出し 2 (枠付き) 10"/>
          <p:cNvSpPr/>
          <p:nvPr/>
        </p:nvSpPr>
        <p:spPr>
          <a:xfrm>
            <a:off x="2987824" y="1635646"/>
            <a:ext cx="1548172" cy="468052"/>
          </a:xfrm>
          <a:prstGeom prst="borderCallout2">
            <a:avLst>
              <a:gd name="adj1" fmla="val 126946"/>
              <a:gd name="adj2" fmla="val 134516"/>
              <a:gd name="adj3" fmla="val 45071"/>
              <a:gd name="adj4" fmla="val 122822"/>
              <a:gd name="adj5" fmla="val 45039"/>
              <a:gd name="adj6" fmla="val 107905"/>
            </a:avLst>
          </a:prstGeom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/>
              <a:t>Iteration</a:t>
            </a:r>
            <a:r>
              <a:rPr lang="ja-JP" altLang="en-US" sz="1100" b="1" dirty="0" smtClean="0"/>
              <a:t> </a:t>
            </a:r>
            <a:r>
              <a:rPr lang="en-US" altLang="ja-JP" sz="1100" b="1" dirty="0" smtClean="0"/>
              <a:t>1~n </a:t>
            </a:r>
            <a:r>
              <a:rPr lang="en-US" altLang="zh-CN" sz="1100" b="1" dirty="0" smtClean="0"/>
              <a:t> R</a:t>
            </a:r>
            <a:r>
              <a:rPr lang="en-US" altLang="ja-JP" sz="1100" b="1" dirty="0" smtClean="0"/>
              <a:t>eview meeting</a:t>
            </a:r>
            <a:endParaRPr lang="en-US" altLang="zh-CN" sz="1100" b="1" dirty="0" smtClean="0"/>
          </a:p>
        </p:txBody>
      </p:sp>
      <p:sp>
        <p:nvSpPr>
          <p:cNvPr id="12" name="正方形/長方形 11"/>
          <p:cNvSpPr/>
          <p:nvPr/>
        </p:nvSpPr>
        <p:spPr bwMode="auto">
          <a:xfrm rot="2928702">
            <a:off x="8049244" y="796060"/>
            <a:ext cx="1074077" cy="3514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ja-JP" sz="10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Extracted from GCM </a:t>
            </a:r>
            <a:endParaRPr kumimoji="1" lang="ja-JP" altLang="en-US" sz="1000" b="1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238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Iteration(Sprint) Review Meeting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61468"/>
              </p:ext>
            </p:extLst>
          </p:nvPr>
        </p:nvGraphicFramePr>
        <p:xfrm>
          <a:off x="89904" y="699542"/>
          <a:ext cx="8964001" cy="2017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688"/>
                <a:gridCol w="1080120"/>
                <a:gridCol w="3456384"/>
                <a:gridCol w="2304256"/>
                <a:gridCol w="1313553"/>
              </a:tblGrid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Participation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Review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1~2 Hours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Agile PMO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Dev. Team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ja-JP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en-US" altLang="ja-JP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RoC</a:t>
                      </a: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(Representative of Customer)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Dev. Team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Agile PMO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1400" kern="1200" baseline="0" dirty="0" smtClean="0">
                          <a:solidFill>
                            <a:srgbClr val="3629E3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other stakeholders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Acceptance criteria which was defined by </a:t>
                      </a:r>
                      <a:r>
                        <a:rPr kumimoji="1" lang="en-US" altLang="ja-JP" sz="1400" kern="12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RoC</a:t>
                      </a:r>
                      <a:endParaRPr kumimoji="1" lang="en-US" altLang="ja-JP" sz="1400" kern="12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DoD points defined at planning meeting by Agile PMO and Dev. team</a:t>
                      </a:r>
                      <a:endParaRPr kumimoji="1" lang="en-GB" altLang="ja-JP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Acceptance criteria list</a:t>
                      </a:r>
                      <a:endParaRPr kumimoji="1" lang="en-GB" altLang="ja-JP" sz="1400" kern="12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GB" altLang="ja-JP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DoD</a:t>
                      </a:r>
                      <a:r>
                        <a:rPr kumimoji="1" lang="en-GB" altLang="ja-JP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</a:t>
                      </a:r>
                      <a:endParaRPr kumimoji="1" lang="en-GB" altLang="ja-JP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GB" altLang="ja-JP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07504" y="2787774"/>
            <a:ext cx="734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Grey: out of governance </a:t>
            </a:r>
            <a:r>
              <a:rPr lang="en-US" altLang="ja-JP" sz="1200" dirty="0" smtClean="0"/>
              <a:t>scope as it should be reviewed by Product Owner.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7039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Operation </a:t>
            </a:r>
            <a:r>
              <a:rPr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03283"/>
              </p:ext>
            </p:extLst>
          </p:nvPr>
        </p:nvGraphicFramePr>
        <p:xfrm>
          <a:off x="179512" y="517426"/>
          <a:ext cx="8784978" cy="42705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360040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effectLst/>
                        </a:rPr>
                        <a:t>Delivery Competency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effectLst/>
                        </a:rPr>
                        <a:t>Biz Function GP/Technology </a:t>
                      </a:r>
                    </a:p>
                    <a:p>
                      <a:pPr algn="ctr"/>
                      <a:r>
                        <a:rPr kumimoji="1" lang="en-US" altLang="ja-JP" sz="1200" b="1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effectLst/>
                        </a:rPr>
                        <a:t>Competency GP </a:t>
                      </a:r>
                      <a:endParaRPr kumimoji="1" lang="ja-JP" altLang="en-US" sz="1200" b="1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b="1" kern="1200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b="1" kern="1200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 PMO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Representative</a:t>
                      </a:r>
                      <a:r>
                        <a:rPr kumimoji="1" lang="en-US" altLang="ja-JP" sz="1200" b="1" kern="1200" baseline="0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Customer</a:t>
                      </a:r>
                      <a:endParaRPr kumimoji="1" lang="en-US" altLang="ja-JP" sz="1200" b="1" kern="1200" dirty="0" smtClean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b="1" kern="1200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kumimoji="1" lang="en-US" altLang="ja-JP" sz="1200" b="1" kern="1200" baseline="0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stakeholder</a:t>
                      </a:r>
                      <a:endParaRPr kumimoji="1" lang="en-US" altLang="ja-JP" sz="1200" b="1" kern="1200" dirty="0" smtClean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</a:tr>
              <a:tr h="3356168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フローチャート : 準備 43"/>
          <p:cNvSpPr/>
          <p:nvPr/>
        </p:nvSpPr>
        <p:spPr bwMode="auto">
          <a:xfrm>
            <a:off x="1701205" y="1877070"/>
            <a:ext cx="1296144" cy="397172"/>
          </a:xfrm>
          <a:prstGeom prst="flowChartPreparation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Target PJ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</a:rPr>
              <a:t>Recommendation</a:t>
            </a:r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6" name="フローチャート: 処理 45"/>
          <p:cNvSpPr/>
          <p:nvPr/>
        </p:nvSpPr>
        <p:spPr bwMode="auto">
          <a:xfrm>
            <a:off x="3345644" y="1851670"/>
            <a:ext cx="2522500" cy="441112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Target </a:t>
            </a:r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</a:rPr>
              <a:t>PJ</a:t>
            </a:r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</a:rPr>
              <a:t>Define own </a:t>
            </a:r>
            <a:r>
              <a:rPr lang="en-US" altLang="ja-JP" sz="800" dirty="0" err="1" smtClean="0">
                <a:latin typeface="メイリオ" pitchFamily="50" charset="-128"/>
                <a:ea typeface="メイリオ" pitchFamily="50" charset="-128"/>
              </a:rPr>
              <a:t>DoD</a:t>
            </a:r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</a:rPr>
              <a:t> </a:t>
            </a:r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9" name="直線矢印コネクタ 48"/>
          <p:cNvCxnSpPr>
            <a:stCxn id="44" idx="3"/>
            <a:endCxn id="46" idx="1"/>
          </p:cNvCxnSpPr>
          <p:nvPr/>
        </p:nvCxnSpPr>
        <p:spPr bwMode="auto">
          <a:xfrm flipV="1">
            <a:off x="2997349" y="2072226"/>
            <a:ext cx="348295" cy="3430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フローチャート : 書類 50"/>
          <p:cNvSpPr/>
          <p:nvPr/>
        </p:nvSpPr>
        <p:spPr bwMode="auto">
          <a:xfrm>
            <a:off x="2446654" y="2169468"/>
            <a:ext cx="688479" cy="387254"/>
          </a:xfrm>
          <a:prstGeom prst="flowChartDocumen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smtClean="0">
                <a:latin typeface="Calibri" pitchFamily="34" charset="0"/>
                <a:ea typeface="Microsoft YaHei" pitchFamily="34" charset="-122"/>
                <a:cs typeface="Calibri" pitchFamily="34" charset="0"/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 smtClean="0">
                <a:latin typeface="Calibri" pitchFamily="34" charset="0"/>
                <a:ea typeface="Microsoft YaHei" pitchFamily="34" charset="-122"/>
                <a:cs typeface="Calibri" pitchFamily="34" charset="0"/>
              </a:rPr>
              <a:t>DoD</a:t>
            </a:r>
            <a:r>
              <a:rPr lang="en-US" altLang="ja-JP" sz="1000" dirty="0" smtClean="0">
                <a:latin typeface="Calibri" pitchFamily="34" charset="0"/>
                <a:ea typeface="Microsoft YaHei" pitchFamily="34" charset="-122"/>
                <a:cs typeface="Calibri" pitchFamily="34" charset="0"/>
              </a:rPr>
              <a:t> list</a:t>
            </a:r>
            <a:endParaRPr lang="en-US" altLang="ja-JP" sz="1000" dirty="0">
              <a:latin typeface="Calibri" pitchFamily="34" charset="0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53" name="フローチャート : 書類 52"/>
          <p:cNvSpPr/>
          <p:nvPr/>
        </p:nvSpPr>
        <p:spPr bwMode="auto">
          <a:xfrm>
            <a:off x="5181848" y="1636681"/>
            <a:ext cx="780349" cy="343287"/>
          </a:xfrm>
          <a:prstGeom prst="flowChartDocumen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Calibri" pitchFamily="34" charset="0"/>
                <a:ea typeface="Microsoft YaHei" pitchFamily="34" charset="-122"/>
                <a:cs typeface="Calibri" pitchFamily="34" charset="0"/>
              </a:rPr>
              <a:t>DoD</a:t>
            </a:r>
            <a:r>
              <a:rPr lang="en-US" altLang="ja-JP" sz="1000" dirty="0">
                <a:latin typeface="Calibri" pitchFamily="34" charset="0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ja-JP" sz="1000" dirty="0" smtClean="0">
                <a:latin typeface="Calibri" pitchFamily="34" charset="0"/>
                <a:ea typeface="Microsoft YaHei" pitchFamily="34" charset="-122"/>
                <a:cs typeface="Calibri" pitchFamily="34" charset="0"/>
              </a:rPr>
              <a:t>list</a:t>
            </a:r>
            <a:endParaRPr lang="en-US" altLang="ja-JP" sz="1000" dirty="0">
              <a:latin typeface="Calibri" pitchFamily="34" charset="0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55" name="フローチャート: 処理 54"/>
          <p:cNvSpPr/>
          <p:nvPr/>
        </p:nvSpPr>
        <p:spPr bwMode="auto">
          <a:xfrm>
            <a:off x="1763688" y="3981201"/>
            <a:ext cx="7128792" cy="441112"/>
          </a:xfrm>
          <a:prstGeom prst="flowChartProcess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ja-JP" sz="800" dirty="0">
              <a:solidFill>
                <a:srgbClr val="000066"/>
              </a:solidFill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57" name="フローチャート: 処理 56"/>
          <p:cNvSpPr/>
          <p:nvPr/>
        </p:nvSpPr>
        <p:spPr bwMode="auto">
          <a:xfrm>
            <a:off x="3347864" y="2848731"/>
            <a:ext cx="2478003" cy="443099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</a:rPr>
              <a:t>Meeting Preparation</a:t>
            </a:r>
            <a:endParaRPr lang="en-US" altLang="ja-JP" sz="800" dirty="0">
              <a:latin typeface="メイリオ" pitchFamily="50" charset="-128"/>
              <a:ea typeface="メイリオ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</a:rPr>
              <a:t>(deliverables/invitation/documentation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</a:rPr>
              <a:t>)</a:t>
            </a:r>
          </a:p>
        </p:txBody>
      </p:sp>
      <p:cxnSp>
        <p:nvCxnSpPr>
          <p:cNvPr id="58" name="直線矢印コネクタ 57"/>
          <p:cNvCxnSpPr/>
          <p:nvPr/>
        </p:nvCxnSpPr>
        <p:spPr bwMode="auto">
          <a:xfrm>
            <a:off x="4572000" y="2292782"/>
            <a:ext cx="0" cy="527881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線矢印コネクタ 59"/>
          <p:cNvCxnSpPr>
            <a:stCxn id="57" idx="2"/>
          </p:cNvCxnSpPr>
          <p:nvPr/>
        </p:nvCxnSpPr>
        <p:spPr bwMode="auto">
          <a:xfrm>
            <a:off x="4586866" y="3291830"/>
            <a:ext cx="0" cy="689371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7" name="Picture 9" descr="C:\Users\0022001016\Pictures\Microsoft クリップ オーガナイザ\j04326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75"/>
                    </a14:imgEffect>
                    <a14:imgEffect>
                      <a14:saturation sat="1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120064" y="4082960"/>
            <a:ext cx="278196" cy="23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14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082960"/>
            <a:ext cx="292472" cy="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14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848" y="4071443"/>
            <a:ext cx="292472" cy="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正方形/長方形 69"/>
          <p:cNvSpPr/>
          <p:nvPr/>
        </p:nvSpPr>
        <p:spPr>
          <a:xfrm>
            <a:off x="3903799" y="4020538"/>
            <a:ext cx="1244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00B050"/>
                </a:solidFill>
                <a:ea typeface="Microsoft YaHei" pitchFamily="34" charset="-122"/>
                <a:cs typeface="Calibri" pitchFamily="34" charset="0"/>
              </a:rPr>
              <a:t>Iteration</a:t>
            </a:r>
          </a:p>
          <a:p>
            <a:pPr algn="ctr"/>
            <a:r>
              <a:rPr lang="en-US" altLang="ja-JP" sz="900" b="1" dirty="0">
                <a:solidFill>
                  <a:srgbClr val="00B050"/>
                </a:solidFill>
                <a:ea typeface="Microsoft YaHei" pitchFamily="34" charset="-122"/>
                <a:cs typeface="Calibri" pitchFamily="34" charset="0"/>
              </a:rPr>
              <a:t>Review Meeting</a:t>
            </a:r>
          </a:p>
        </p:txBody>
      </p:sp>
      <p:pic>
        <p:nvPicPr>
          <p:cNvPr id="71" name="Picture 14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0418" y="4057330"/>
            <a:ext cx="292472" cy="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14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1123" y="4057330"/>
            <a:ext cx="292472" cy="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フローチャート : 書類 72"/>
          <p:cNvSpPr/>
          <p:nvPr/>
        </p:nvSpPr>
        <p:spPr bwMode="auto">
          <a:xfrm>
            <a:off x="4816214" y="3709991"/>
            <a:ext cx="673965" cy="372969"/>
          </a:xfrm>
          <a:prstGeom prst="flowChartDocumen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Calibri" pitchFamily="34" charset="0"/>
                <a:ea typeface="Microsoft YaHei" pitchFamily="34" charset="-122"/>
                <a:cs typeface="Calibri" pitchFamily="34" charset="0"/>
              </a:rPr>
              <a:t>DoD</a:t>
            </a:r>
            <a:r>
              <a:rPr lang="en-US" altLang="ja-JP" sz="1000" dirty="0">
                <a:latin typeface="Calibri" pitchFamily="34" charset="0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ja-JP" sz="1000" dirty="0" smtClean="0">
                <a:latin typeface="Calibri" pitchFamily="34" charset="0"/>
                <a:ea typeface="Microsoft YaHei" pitchFamily="34" charset="-122"/>
                <a:cs typeface="Calibri" pitchFamily="34" charset="0"/>
              </a:rPr>
              <a:t>list</a:t>
            </a:r>
            <a:endParaRPr lang="en-US" altLang="ja-JP" sz="1000" dirty="0">
              <a:latin typeface="Calibri" pitchFamily="34" charset="0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23" name="フローチャート: 処理 22"/>
          <p:cNvSpPr/>
          <p:nvPr/>
        </p:nvSpPr>
        <p:spPr bwMode="auto">
          <a:xfrm>
            <a:off x="6135842" y="1833130"/>
            <a:ext cx="1123302" cy="44111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RoC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 define acceptance criteria  </a:t>
            </a:r>
          </a:p>
        </p:txBody>
      </p:sp>
      <p:sp>
        <p:nvSpPr>
          <p:cNvPr id="24" name="フローチャート : 書類 23"/>
          <p:cNvSpPr/>
          <p:nvPr/>
        </p:nvSpPr>
        <p:spPr bwMode="auto">
          <a:xfrm>
            <a:off x="6539064" y="1563638"/>
            <a:ext cx="835476" cy="345519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Acceptance criteria list</a:t>
            </a:r>
          </a:p>
        </p:txBody>
      </p:sp>
      <p:sp>
        <p:nvSpPr>
          <p:cNvPr id="31" name="フローチャート: 処理 30"/>
          <p:cNvSpPr/>
          <p:nvPr/>
        </p:nvSpPr>
        <p:spPr bwMode="auto">
          <a:xfrm>
            <a:off x="3195796" y="1491630"/>
            <a:ext cx="4299036" cy="946006"/>
          </a:xfrm>
          <a:prstGeom prst="flowChartProcess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ja-JP" sz="800" dirty="0">
              <a:solidFill>
                <a:srgbClr val="000066"/>
              </a:solidFill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38319" y="1513572"/>
            <a:ext cx="1923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solidFill>
                  <a:srgbClr val="00B050"/>
                </a:solidFill>
                <a:ea typeface="Microsoft YaHei" pitchFamily="34" charset="-122"/>
                <a:cs typeface="Calibri" pitchFamily="34" charset="0"/>
              </a:rPr>
              <a:t>Iteration planning meeting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637889" y="4803998"/>
            <a:ext cx="232659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Grey: out of </a:t>
            </a:r>
            <a:r>
              <a:rPr lang="en-US" altLang="ja-JP" sz="1200" dirty="0"/>
              <a:t>governance </a:t>
            </a:r>
            <a:r>
              <a:rPr lang="en-US" altLang="ja-JP" sz="1200" dirty="0" smtClean="0"/>
              <a:t>scope</a:t>
            </a:r>
            <a:endParaRPr lang="ja-JP" altLang="en-US" sz="1200" dirty="0"/>
          </a:p>
        </p:txBody>
      </p:sp>
      <p:sp>
        <p:nvSpPr>
          <p:cNvPr id="3" name="正方形/長方形 2"/>
          <p:cNvSpPr/>
          <p:nvPr/>
        </p:nvSpPr>
        <p:spPr>
          <a:xfrm>
            <a:off x="2001842" y="1574671"/>
            <a:ext cx="553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Start</a:t>
            </a:r>
            <a:endParaRPr lang="ja-JP" altLang="en-US" sz="1200" dirty="0"/>
          </a:p>
        </p:txBody>
      </p:sp>
      <p:sp>
        <p:nvSpPr>
          <p:cNvPr id="29" name="フローチャート : 書類 28"/>
          <p:cNvSpPr/>
          <p:nvPr/>
        </p:nvSpPr>
        <p:spPr bwMode="auto">
          <a:xfrm>
            <a:off x="5220072" y="2634178"/>
            <a:ext cx="673965" cy="372969"/>
          </a:xfrm>
          <a:prstGeom prst="flowChartDocumen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 err="1">
                <a:latin typeface="Calibri" pitchFamily="34" charset="0"/>
                <a:ea typeface="Microsoft YaHei" pitchFamily="34" charset="-122"/>
                <a:cs typeface="Calibri" pitchFamily="34" charset="0"/>
              </a:rPr>
              <a:t>DoD</a:t>
            </a:r>
            <a:r>
              <a:rPr lang="en-US" altLang="ja-JP" sz="1000" dirty="0">
                <a:latin typeface="Calibri" pitchFamily="34" charset="0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ja-JP" sz="1000" dirty="0" smtClean="0">
                <a:latin typeface="Calibri" pitchFamily="34" charset="0"/>
                <a:ea typeface="Microsoft YaHei" pitchFamily="34" charset="-122"/>
                <a:cs typeface="Calibri" pitchFamily="34" charset="0"/>
              </a:rPr>
              <a:t>list</a:t>
            </a:r>
            <a:endParaRPr lang="en-US" altLang="ja-JP" sz="1000" dirty="0">
              <a:latin typeface="Calibri" pitchFamily="34" charset="0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30" name="フローチャート : 書類 29"/>
          <p:cNvSpPr/>
          <p:nvPr/>
        </p:nvSpPr>
        <p:spPr bwMode="auto">
          <a:xfrm>
            <a:off x="6594501" y="3738399"/>
            <a:ext cx="785811" cy="345519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Acceptance criteria list</a:t>
            </a:r>
          </a:p>
        </p:txBody>
      </p:sp>
      <p:cxnSp>
        <p:nvCxnSpPr>
          <p:cNvPr id="28" name="直線矢印コネクタ 27"/>
          <p:cNvCxnSpPr>
            <a:stCxn id="23" idx="2"/>
          </p:cNvCxnSpPr>
          <p:nvPr/>
        </p:nvCxnSpPr>
        <p:spPr bwMode="auto">
          <a:xfrm>
            <a:off x="6697493" y="2274242"/>
            <a:ext cx="0" cy="1706959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676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Operation Scope 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0" y="1131590"/>
            <a:ext cx="6696075" cy="326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lowchart: Process 6"/>
          <p:cNvSpPr/>
          <p:nvPr/>
        </p:nvSpPr>
        <p:spPr bwMode="auto">
          <a:xfrm>
            <a:off x="683569" y="1473629"/>
            <a:ext cx="7128792" cy="2970329"/>
          </a:xfrm>
          <a:prstGeom prst="flowChartProcess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27" tIns="45713" rIns="91427" bIns="45713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52" indent="-342852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4" name="Rectangle 10"/>
          <p:cNvSpPr/>
          <p:nvPr/>
        </p:nvSpPr>
        <p:spPr>
          <a:xfrm>
            <a:off x="385762" y="4508997"/>
            <a:ext cx="8650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latin typeface="Verdana" pitchFamily="34" charset="0"/>
              </a:rPr>
              <a:t>Out of scope: </a:t>
            </a:r>
            <a:r>
              <a:rPr lang="en-US" dirty="0" smtClean="0">
                <a:latin typeface="Verdana" pitchFamily="34" charset="0"/>
              </a:rPr>
              <a:t>	</a:t>
            </a:r>
            <a:r>
              <a:rPr lang="en-US" altLang="ja-JP" dirty="0">
                <a:latin typeface="Verdana" pitchFamily="34" charset="0"/>
              </a:rPr>
              <a:t> </a:t>
            </a:r>
            <a:r>
              <a:rPr lang="en-US" altLang="ja-JP" sz="1600" dirty="0">
                <a:latin typeface="Verdana" pitchFamily="34" charset="0"/>
              </a:rPr>
              <a:t>Initiatives in </a:t>
            </a:r>
            <a:r>
              <a:rPr lang="en-US" sz="1600" dirty="0">
                <a:latin typeface="Verdana" pitchFamily="34" charset="0"/>
              </a:rPr>
              <a:t>GADC planning/GADC Control and local sites</a:t>
            </a:r>
          </a:p>
        </p:txBody>
      </p:sp>
      <p:sp>
        <p:nvSpPr>
          <p:cNvPr id="35" name="Rectangle 11"/>
          <p:cNvSpPr/>
          <p:nvPr/>
        </p:nvSpPr>
        <p:spPr>
          <a:xfrm>
            <a:off x="385762" y="547178"/>
            <a:ext cx="8511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Verdana" pitchFamily="34" charset="0"/>
              </a:rPr>
              <a:t>In scope:</a:t>
            </a:r>
            <a:r>
              <a:rPr lang="en-US" sz="1600" dirty="0">
                <a:latin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</a:rPr>
              <a:t>Project/BAU belong to Biz Function </a:t>
            </a:r>
            <a:r>
              <a:rPr lang="en-US" sz="1600" dirty="0" err="1" smtClean="0">
                <a:latin typeface="Verdana" pitchFamily="34" charset="0"/>
              </a:rPr>
              <a:t>Gp</a:t>
            </a:r>
            <a:r>
              <a:rPr lang="en-US" sz="1600" dirty="0" smtClean="0">
                <a:latin typeface="Verdana" pitchFamily="34" charset="0"/>
              </a:rPr>
              <a:t>/Technology Competency </a:t>
            </a:r>
            <a:r>
              <a:rPr lang="en-US" sz="1600" dirty="0" err="1" smtClean="0">
                <a:latin typeface="Verdana" pitchFamily="34" charset="0"/>
              </a:rPr>
              <a:t>Gp</a:t>
            </a:r>
            <a:r>
              <a:rPr lang="en-US" sz="1600" dirty="0" smtClean="0">
                <a:latin typeface="Verdana" pitchFamily="34" charset="0"/>
              </a:rPr>
              <a:t>/Shared Service </a:t>
            </a:r>
            <a:r>
              <a:rPr lang="en-US" sz="1600" dirty="0" err="1" smtClean="0">
                <a:latin typeface="Verdana" pitchFamily="34" charset="0"/>
              </a:rPr>
              <a:t>Gp</a:t>
            </a:r>
            <a:r>
              <a:rPr lang="en-US" sz="1600" dirty="0" smtClean="0">
                <a:latin typeface="Verdana" pitchFamily="34" charset="0"/>
              </a:rPr>
              <a:t>/Arch. Competency/Delivery Competency</a:t>
            </a:r>
            <a:endParaRPr lang="en-US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08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Roles &amp; Responsibilities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44321"/>
              </p:ext>
            </p:extLst>
          </p:nvPr>
        </p:nvGraphicFramePr>
        <p:xfrm>
          <a:off x="179512" y="583338"/>
          <a:ext cx="8784976" cy="2656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Roles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Responsibilities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Representative of Customer</a:t>
                      </a:r>
                      <a:endParaRPr kumimoji="1" lang="ja-JP" altLang="en-US" sz="1200" b="0" i="0" u="none" strike="noStrike" kern="1200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• Develop the requirements continuously while considering the changing needs of market and users.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• Control the priority of implementation while communicating with development team.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• Accept the system which is implemented at the each iteration.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ja-JP" altLang="en-US" sz="1200" u="none" strike="noStrike" kern="1200" baseline="0" dirty="0" smtClean="0"/>
                        <a:t>（</a:t>
                      </a:r>
                      <a:r>
                        <a:rPr kumimoji="1" lang="en-US" altLang="ja-JP" sz="1200" u="none" strike="noStrike" kern="1200" baseline="0" dirty="0" smtClean="0"/>
                        <a:t>similar to ‘Product Owner’ defined in SCRUM</a:t>
                      </a:r>
                      <a:r>
                        <a:rPr kumimoji="1" lang="ja-JP" altLang="en-US" sz="1200" u="none" strike="noStrike" kern="1200" baseline="0" dirty="0" smtClean="0"/>
                        <a:t>）</a:t>
                      </a:r>
                      <a:endParaRPr kumimoji="1" lang="ja-JP" altLang="en-US" sz="1200" b="0" i="0" u="none" strike="noStrike" kern="1200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Development team</a:t>
                      </a:r>
                      <a:endParaRPr kumimoji="1" lang="ja-JP" altLang="en-US" sz="1200" b="0" i="0" u="none" strike="noStrike" kern="1200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• Make the release plan and the iteration plan.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• Develop and release the system according to the plan.</a:t>
                      </a:r>
                      <a:endParaRPr kumimoji="1" lang="ja-JP" altLang="en-US" sz="1200" b="0" i="0" u="none" strike="noStrike" kern="1200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Agile PMO</a:t>
                      </a:r>
                      <a:endParaRPr kumimoji="1" lang="ja-JP" altLang="en-US" sz="1200" b="0" i="0" u="none" strike="noStrike" kern="1200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• Support the Representative of Customer in requirements development.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• Maintain and Improve the communication environment for Agile Development Group.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en-US" altLang="ja-JP" sz="1200" u="none" strike="noStrike" kern="1200" baseline="0" dirty="0" smtClean="0"/>
                        <a:t>• Maintain and Improve the development support tools for Agile Development Group.</a:t>
                      </a:r>
                    </a:p>
                    <a:p>
                      <a:pPr marL="0" algn="l" defTabSz="914400" rtl="0" eaLnBrk="1" latinLnBrk="0" hangingPunct="1"/>
                      <a:r>
                        <a:rPr kumimoji="1" lang="ja-JP" altLang="en-US" sz="1200" u="none" strike="noStrike" kern="1200" baseline="0" dirty="0" smtClean="0"/>
                        <a:t>（</a:t>
                      </a:r>
                      <a:r>
                        <a:rPr kumimoji="1" lang="en-US" altLang="ja-JP" sz="1200" u="none" strike="noStrike" kern="1200" baseline="0" dirty="0" smtClean="0"/>
                        <a:t>similar to ‘SCRUM Master’ defined in SCRUM</a:t>
                      </a:r>
                      <a:r>
                        <a:rPr kumimoji="1" lang="ja-JP" altLang="en-US" sz="1200" u="none" strike="noStrike" kern="1200" baseline="0" dirty="0" smtClean="0"/>
                        <a:t>）</a:t>
                      </a:r>
                      <a:endParaRPr kumimoji="1" lang="ja-JP" altLang="en-US" sz="1200" b="0" i="0" u="none" strike="noStrike" kern="1200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 bwMode="auto">
          <a:xfrm rot="2928702">
            <a:off x="8151722" y="797654"/>
            <a:ext cx="994312" cy="351420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ja-JP" sz="10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Extracted from GCM </a:t>
            </a:r>
            <a:endParaRPr kumimoji="1" lang="ja-JP" altLang="en-US" sz="1000" b="1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517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28734"/>
              </p:ext>
            </p:extLst>
          </p:nvPr>
        </p:nvGraphicFramePr>
        <p:xfrm>
          <a:off x="395536" y="699542"/>
          <a:ext cx="1368152" cy="128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" name="Worksheet" showAsIcon="1" r:id="rId4" imgW="914400" imgH="857160" progId="Excel.Sheet.12">
                  <p:embed/>
                </p:oleObj>
              </mc:Choice>
              <mc:Fallback>
                <p:oleObj name="Worksheet" showAsIcon="1" r:id="rId4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699542"/>
                        <a:ext cx="1368152" cy="1282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036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TIS(2010)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41420</TotalTime>
  <Words>526</Words>
  <Application>Microsoft Office PowerPoint</Application>
  <PresentationFormat>画面に合わせる (16:9)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1_BTIS(2010)</vt:lpstr>
      <vt:lpstr>Worksheet</vt:lpstr>
      <vt:lpstr>Agile Governance rule</vt:lpstr>
      <vt:lpstr>Agenda</vt:lpstr>
      <vt:lpstr>Background &amp; Objectives</vt:lpstr>
      <vt:lpstr>Review Process of Agile Development</vt:lpstr>
      <vt:lpstr>Iteration(Sprint) Review Meeting</vt:lpstr>
      <vt:lpstr>Operation Processes</vt:lpstr>
      <vt:lpstr>Operation Scope </vt:lpstr>
      <vt:lpstr>Roles &amp; Responsibilities</vt:lpstr>
      <vt:lpstr>Template</vt:lpstr>
      <vt:lpstr>Challenges</vt:lpstr>
      <vt:lpstr>Appendix</vt:lpstr>
      <vt:lpstr>Publication Method/Scope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target deliverables</dc:title>
  <dc:creator>5109160102</dc:creator>
  <cp:lastModifiedBy>Zou, Chen</cp:lastModifiedBy>
  <cp:revision>1867</cp:revision>
  <dcterms:created xsi:type="dcterms:W3CDTF">2015-07-13T13:20:39Z</dcterms:created>
  <dcterms:modified xsi:type="dcterms:W3CDTF">2017-02-28T08:45:22Z</dcterms:modified>
</cp:coreProperties>
</file>