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6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6" r:id="rId3"/>
    <p:sldMasterId id="2147483715" r:id="rId4"/>
    <p:sldMasterId id="2147483728" r:id="rId5"/>
    <p:sldMasterId id="2147483741" r:id="rId6"/>
    <p:sldMasterId id="2147483747" r:id="rId7"/>
  </p:sldMasterIdLst>
  <p:notesMasterIdLst>
    <p:notesMasterId r:id="rId28"/>
  </p:notesMasterIdLst>
  <p:sldIdLst>
    <p:sldId id="362" r:id="rId8"/>
    <p:sldId id="364" r:id="rId9"/>
    <p:sldId id="348" r:id="rId10"/>
    <p:sldId id="360" r:id="rId11"/>
    <p:sldId id="361" r:id="rId12"/>
    <p:sldId id="339" r:id="rId13"/>
    <p:sldId id="357" r:id="rId14"/>
    <p:sldId id="338" r:id="rId15"/>
    <p:sldId id="343" r:id="rId16"/>
    <p:sldId id="344" r:id="rId17"/>
    <p:sldId id="345" r:id="rId18"/>
    <p:sldId id="346" r:id="rId19"/>
    <p:sldId id="358" r:id="rId20"/>
    <p:sldId id="347" r:id="rId21"/>
    <p:sldId id="353" r:id="rId22"/>
    <p:sldId id="363" r:id="rId23"/>
    <p:sldId id="356" r:id="rId24"/>
    <p:sldId id="354" r:id="rId25"/>
    <p:sldId id="355" r:id="rId26"/>
    <p:sldId id="349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9D7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53" autoAdjust="0"/>
    <p:restoredTop sz="83273" autoAdjust="0"/>
  </p:normalViewPr>
  <p:slideViewPr>
    <p:cSldViewPr>
      <p:cViewPr varScale="1">
        <p:scale>
          <a:sx n="73" d="100"/>
          <a:sy n="73" d="100"/>
        </p:scale>
        <p:origin x="-173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A12DC-2841-44AE-AD33-E1087D9E00A6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30D70-C31A-42C3-AD73-76B02C8A82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53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96DFB-C8E1-47F9-87A1-CA00ED05C611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3330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Discussion Point:</a:t>
            </a:r>
          </a:p>
          <a:p>
            <a:r>
              <a:rPr lang="en-US" altLang="zh-CN" dirty="0" smtClean="0"/>
              <a:t>1.How to implement</a:t>
            </a:r>
            <a:r>
              <a:rPr lang="en-US" altLang="zh-CN" baseline="0" dirty="0" smtClean="0"/>
              <a:t> the pilot PJ</a:t>
            </a:r>
          </a:p>
          <a:p>
            <a:r>
              <a:rPr lang="en-US" altLang="zh-CN" baseline="0" dirty="0" smtClean="0"/>
              <a:t>2.Publish products as Agile model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30D70-C31A-42C3-AD73-76B02C8A82D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Discussion Point:</a:t>
            </a:r>
          </a:p>
          <a:p>
            <a:r>
              <a:rPr lang="en-US" altLang="zh-CN" dirty="0" smtClean="0"/>
              <a:t>1.How to implement</a:t>
            </a:r>
            <a:r>
              <a:rPr lang="en-US" altLang="zh-CN" baseline="0" dirty="0" smtClean="0"/>
              <a:t> the pilot PJ</a:t>
            </a:r>
          </a:p>
          <a:p>
            <a:r>
              <a:rPr lang="en-US" altLang="zh-CN" baseline="0" dirty="0" smtClean="0"/>
              <a:t>2.Publish products as Agile model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30D70-C31A-42C3-AD73-76B02C8A82D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Discussion Point:</a:t>
            </a:r>
          </a:p>
          <a:p>
            <a:r>
              <a:rPr lang="en-US" altLang="zh-CN" dirty="0" smtClean="0"/>
              <a:t>1.How to implement</a:t>
            </a:r>
            <a:r>
              <a:rPr lang="en-US" altLang="zh-CN" baseline="0" dirty="0" smtClean="0"/>
              <a:t> the pilot PJ</a:t>
            </a:r>
          </a:p>
          <a:p>
            <a:r>
              <a:rPr lang="en-US" altLang="zh-CN" baseline="0" dirty="0" smtClean="0"/>
              <a:t>2.Publish products as Agile model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30D70-C31A-42C3-AD73-76B02C8A82D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Discussion Point:</a:t>
            </a:r>
          </a:p>
          <a:p>
            <a:r>
              <a:rPr lang="en-US" altLang="zh-CN" dirty="0" smtClean="0"/>
              <a:t>1.How to implement</a:t>
            </a:r>
            <a:r>
              <a:rPr lang="en-US" altLang="zh-CN" baseline="0" dirty="0" smtClean="0"/>
              <a:t> the pilot PJ</a:t>
            </a:r>
          </a:p>
          <a:p>
            <a:r>
              <a:rPr lang="en-US" altLang="zh-CN" baseline="0" dirty="0" smtClean="0"/>
              <a:t>2.Publish products as Agile model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30D70-C31A-42C3-AD73-76B02C8A82D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Discussion Point:</a:t>
            </a:r>
          </a:p>
          <a:p>
            <a:r>
              <a:rPr lang="en-US" altLang="zh-CN" dirty="0" smtClean="0"/>
              <a:t>1.How to implement</a:t>
            </a:r>
            <a:r>
              <a:rPr lang="en-US" altLang="zh-CN" baseline="0" dirty="0" smtClean="0"/>
              <a:t> the pilot PJ</a:t>
            </a:r>
          </a:p>
          <a:p>
            <a:r>
              <a:rPr lang="en-US" altLang="zh-CN" baseline="0" dirty="0" smtClean="0"/>
              <a:t>2.Publish products as Agile model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30D70-C31A-42C3-AD73-76B02C8A82D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Discussion Point:</a:t>
            </a:r>
          </a:p>
          <a:p>
            <a:r>
              <a:rPr lang="en-US" altLang="zh-CN" dirty="0" smtClean="0"/>
              <a:t>1.How to implement</a:t>
            </a:r>
            <a:r>
              <a:rPr lang="en-US" altLang="zh-CN" baseline="0" dirty="0" smtClean="0"/>
              <a:t> the pilot PJ</a:t>
            </a:r>
          </a:p>
          <a:p>
            <a:r>
              <a:rPr lang="en-US" altLang="zh-CN" baseline="0" dirty="0" smtClean="0"/>
              <a:t>2.Publish products as Agile model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30D70-C31A-42C3-AD73-76B02C8A82D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96DFB-C8E1-47F9-87A1-CA00ED05C611}" type="slidenum">
              <a:rPr kumimoji="1" lang="ja-JP" altLang="en-US" smtClean="0"/>
              <a:pPr/>
              <a:t>16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33306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Discussion Point:</a:t>
            </a:r>
          </a:p>
          <a:p>
            <a:r>
              <a:rPr lang="en-US" altLang="zh-CN" dirty="0" smtClean="0"/>
              <a:t>1.How to implement</a:t>
            </a:r>
            <a:r>
              <a:rPr lang="en-US" altLang="zh-CN" baseline="0" dirty="0" smtClean="0"/>
              <a:t> the pilot PJ</a:t>
            </a:r>
          </a:p>
          <a:p>
            <a:r>
              <a:rPr lang="en-US" altLang="zh-CN" baseline="0" dirty="0" smtClean="0"/>
              <a:t>2.Publish products as Agile model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30D70-C31A-42C3-AD73-76B02C8A82D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30D70-C31A-42C3-AD73-76B02C8A82D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30D70-C31A-42C3-AD73-76B02C8A82D7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Discussion Point:</a:t>
            </a:r>
          </a:p>
          <a:p>
            <a:r>
              <a:rPr lang="en-US" altLang="zh-CN" dirty="0" smtClean="0"/>
              <a:t>1.How to implement</a:t>
            </a:r>
            <a:r>
              <a:rPr lang="en-US" altLang="zh-CN" baseline="0" dirty="0" smtClean="0"/>
              <a:t> the pilot PJ</a:t>
            </a:r>
          </a:p>
          <a:p>
            <a:r>
              <a:rPr lang="en-US" altLang="zh-CN" baseline="0" dirty="0" smtClean="0"/>
              <a:t>2.Publish products as Agile model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30D70-C31A-42C3-AD73-76B02C8A82D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Discussion Point:</a:t>
            </a:r>
          </a:p>
          <a:p>
            <a:r>
              <a:rPr lang="en-US" altLang="zh-CN" dirty="0" smtClean="0"/>
              <a:t>1.How to implement</a:t>
            </a:r>
            <a:r>
              <a:rPr lang="en-US" altLang="zh-CN" baseline="0" dirty="0" smtClean="0"/>
              <a:t> the pilot PJ</a:t>
            </a:r>
          </a:p>
          <a:p>
            <a:r>
              <a:rPr lang="en-US" altLang="zh-CN" baseline="0" dirty="0" smtClean="0"/>
              <a:t>2.Publish products as Agile model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30D70-C31A-42C3-AD73-76B02C8A82D7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Discussion Point:</a:t>
            </a:r>
          </a:p>
          <a:p>
            <a:r>
              <a:rPr lang="en-US" altLang="zh-CN" dirty="0" smtClean="0"/>
              <a:t>1.How to implement</a:t>
            </a:r>
            <a:r>
              <a:rPr lang="en-US" altLang="zh-CN" baseline="0" dirty="0" smtClean="0"/>
              <a:t> the pilot PJ</a:t>
            </a:r>
          </a:p>
          <a:p>
            <a:r>
              <a:rPr lang="en-US" altLang="zh-CN" baseline="0" dirty="0" smtClean="0"/>
              <a:t>2.Publish products as Agile model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30D70-C31A-42C3-AD73-76B02C8A82D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Discussion Point:</a:t>
            </a:r>
          </a:p>
          <a:p>
            <a:r>
              <a:rPr lang="en-US" altLang="zh-CN" dirty="0" smtClean="0"/>
              <a:t>1.How to implement</a:t>
            </a:r>
            <a:r>
              <a:rPr lang="en-US" altLang="zh-CN" baseline="0" dirty="0" smtClean="0"/>
              <a:t> the pilot PJ</a:t>
            </a:r>
          </a:p>
          <a:p>
            <a:r>
              <a:rPr lang="en-US" altLang="zh-CN" baseline="0" dirty="0" smtClean="0"/>
              <a:t>2.Publish products as Agile model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30D70-C31A-42C3-AD73-76B02C8A82D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Discussion Point:</a:t>
            </a:r>
          </a:p>
          <a:p>
            <a:r>
              <a:rPr lang="en-US" altLang="zh-CN" dirty="0" smtClean="0"/>
              <a:t>1.How to implement</a:t>
            </a:r>
            <a:r>
              <a:rPr lang="en-US" altLang="zh-CN" baseline="0" dirty="0" smtClean="0"/>
              <a:t> the pilot PJ</a:t>
            </a:r>
          </a:p>
          <a:p>
            <a:r>
              <a:rPr lang="en-US" altLang="zh-CN" baseline="0" dirty="0" smtClean="0"/>
              <a:t>2.Publish products as Agile model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30D70-C31A-42C3-AD73-76B02C8A82D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Discussion Point:</a:t>
            </a:r>
          </a:p>
          <a:p>
            <a:r>
              <a:rPr lang="en-US" altLang="zh-CN" dirty="0" smtClean="0"/>
              <a:t>1.How to implement</a:t>
            </a:r>
            <a:r>
              <a:rPr lang="en-US" altLang="zh-CN" baseline="0" dirty="0" smtClean="0"/>
              <a:t> the pilot PJ</a:t>
            </a:r>
          </a:p>
          <a:p>
            <a:r>
              <a:rPr lang="en-US" altLang="zh-CN" baseline="0" dirty="0" smtClean="0"/>
              <a:t>2.Publish products as Agile model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30D70-C31A-42C3-AD73-76B02C8A82D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Discussion Point:</a:t>
            </a:r>
          </a:p>
          <a:p>
            <a:r>
              <a:rPr lang="en-US" altLang="zh-CN" dirty="0" smtClean="0"/>
              <a:t>1.How to implement</a:t>
            </a:r>
            <a:r>
              <a:rPr lang="en-US" altLang="zh-CN" baseline="0" dirty="0" smtClean="0"/>
              <a:t> the pilot PJ</a:t>
            </a:r>
          </a:p>
          <a:p>
            <a:r>
              <a:rPr lang="en-US" altLang="zh-CN" baseline="0" dirty="0" smtClean="0"/>
              <a:t>2.Publish products as Agile model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30D70-C31A-42C3-AD73-76B02C8A82D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Discussion Point:</a:t>
            </a:r>
          </a:p>
          <a:p>
            <a:r>
              <a:rPr lang="en-US" altLang="zh-CN" dirty="0" smtClean="0"/>
              <a:t>1.How to implement</a:t>
            </a:r>
            <a:r>
              <a:rPr lang="en-US" altLang="zh-CN" baseline="0" dirty="0" smtClean="0"/>
              <a:t> the pilot PJ</a:t>
            </a:r>
          </a:p>
          <a:p>
            <a:r>
              <a:rPr lang="en-US" altLang="zh-CN" baseline="0" dirty="0" smtClean="0"/>
              <a:t>2.Publish products as Agile model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30D70-C31A-42C3-AD73-76B02C8A82D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Discussion Point:</a:t>
            </a:r>
          </a:p>
          <a:p>
            <a:r>
              <a:rPr lang="en-US" altLang="zh-CN" dirty="0" smtClean="0"/>
              <a:t>1.How to implement</a:t>
            </a:r>
            <a:r>
              <a:rPr lang="en-US" altLang="zh-CN" baseline="0" dirty="0" smtClean="0"/>
              <a:t> the pilot PJ</a:t>
            </a:r>
          </a:p>
          <a:p>
            <a:r>
              <a:rPr lang="en-US" altLang="zh-CN" baseline="0" dirty="0" smtClean="0"/>
              <a:t>2.Publish products as Agile model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30D70-C31A-42C3-AD73-76B02C8A82D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pic>
        <p:nvPicPr>
          <p:cNvPr id="5" name="Picture 51" descr="j and e_cover_confidential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72330" y="285728"/>
            <a:ext cx="169227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1" descr="j and e_cover_confidential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72330" y="285728"/>
            <a:ext cx="169227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857964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7" descr="j and e_naka_confidential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2088" y="6462713"/>
            <a:ext cx="1331912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958105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53975"/>
            <a:ext cx="7329488" cy="4953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7499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61156" y="1800000"/>
            <a:ext cx="7825924" cy="720000"/>
          </a:xfrm>
          <a:prstGeom prst="rect">
            <a:avLst/>
          </a:prstGeom>
        </p:spPr>
        <p:txBody>
          <a:bodyPr tIns="0" bIns="0" anchor="b" anchorCtr="0">
            <a:noAutofit/>
          </a:bodyPr>
          <a:lstStyle>
            <a:lvl1pPr algn="ctr">
              <a:defRPr smtClean="0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61156" y="2880000"/>
            <a:ext cx="7825924" cy="108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defRPr sz="2000" smtClean="0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 サブタイトルの書式設定</a:t>
            </a:r>
          </a:p>
        </p:txBody>
      </p:sp>
      <p:sp>
        <p:nvSpPr>
          <p:cNvPr id="13" name="テキスト プレースホルダ 9"/>
          <p:cNvSpPr>
            <a:spLocks noGrp="1"/>
          </p:cNvSpPr>
          <p:nvPr>
            <p:ph type="body" sz="quarter" idx="11"/>
          </p:nvPr>
        </p:nvSpPr>
        <p:spPr>
          <a:xfrm>
            <a:off x="661156" y="4679950"/>
            <a:ext cx="7825924" cy="90000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/>
          <a:lstStyle>
            <a:lvl1pPr algn="ctr">
              <a:spcAft>
                <a:spcPts val="0"/>
              </a:spcAft>
              <a:buFontTx/>
              <a:buNone/>
              <a:defRPr sz="1400">
                <a:solidFill>
                  <a:srgbClr val="FFFFFF"/>
                </a:solidFill>
              </a:defRPr>
            </a:lvl1pPr>
            <a:lvl2pPr algn="ctr">
              <a:spcAft>
                <a:spcPts val="0"/>
              </a:spcAft>
              <a:buFontTx/>
              <a:buNone/>
              <a:defRPr sz="12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ja-JP" altLang="en-US" dirty="0" smtClean="0"/>
              <a:t>マスタ 部署名の書式設定</a:t>
            </a:r>
          </a:p>
        </p:txBody>
      </p:sp>
      <p:sp>
        <p:nvSpPr>
          <p:cNvPr id="14" name="テキスト プレースホルダ 11"/>
          <p:cNvSpPr>
            <a:spLocks noGrp="1"/>
          </p:cNvSpPr>
          <p:nvPr>
            <p:ph type="body" sz="quarter" idx="12"/>
          </p:nvPr>
        </p:nvSpPr>
        <p:spPr>
          <a:xfrm>
            <a:off x="661156" y="5760000"/>
            <a:ext cx="7825924" cy="46800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/>
          <a:lstStyle>
            <a:lvl1pPr algn="ctr">
              <a:buFontTx/>
              <a:buNone/>
              <a:defRPr sz="10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ja-JP" altLang="en-US" dirty="0" smtClean="0"/>
              <a:t>マスタ ライツ表記の書式設定</a:t>
            </a:r>
          </a:p>
        </p:txBody>
      </p:sp>
      <p:pic>
        <p:nvPicPr>
          <p:cNvPr id="7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831" y="358775"/>
            <a:ext cx="952004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176320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pic>
        <p:nvPicPr>
          <p:cNvPr id="5" name="Picture 51" descr="j and e_cover_confidential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72330" y="285728"/>
            <a:ext cx="169227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1" descr="j and e_cover_confidential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72330" y="285728"/>
            <a:ext cx="169227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357454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pic>
        <p:nvPicPr>
          <p:cNvPr id="4" name="Picture 57" descr="j and e_naka_confidential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2088" y="6309320"/>
            <a:ext cx="13319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8058338" y="6692510"/>
            <a:ext cx="49725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IN" altLang="ja-JP" sz="800" dirty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rPr>
              <a:t>Page  </a:t>
            </a:r>
            <a:endParaRPr kumimoji="1" lang="en-US" sz="800" dirty="0">
              <a:solidFill>
                <a:srgbClr val="000000"/>
              </a:solidFill>
            </a:endParaRPr>
          </a:p>
        </p:txBody>
      </p:sp>
      <p:pic>
        <p:nvPicPr>
          <p:cNvPr id="6" name="Picture 57" descr="j and e_naka_confidential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2088" y="6309320"/>
            <a:ext cx="13319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4"/>
          <p:cNvSpPr/>
          <p:nvPr userDrawn="1"/>
        </p:nvSpPr>
        <p:spPr>
          <a:xfrm>
            <a:off x="8058338" y="6692510"/>
            <a:ext cx="49725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IN" altLang="ja-JP" sz="800" dirty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rPr>
              <a:t>Page  </a:t>
            </a:r>
            <a:endParaRPr kumimoji="1" lang="en-US" sz="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7171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libri" pitchFamily="34" charset="0"/>
                <a:ea typeface="+mj-ea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5" name="コンテンツ プレースホルダ 8"/>
          <p:cNvSpPr>
            <a:spLocks noGrp="1"/>
          </p:cNvSpPr>
          <p:nvPr>
            <p:ph sz="quarter" idx="11"/>
          </p:nvPr>
        </p:nvSpPr>
        <p:spPr>
          <a:xfrm>
            <a:off x="1714480" y="6500834"/>
            <a:ext cx="5072080" cy="285750"/>
          </a:xfrm>
        </p:spPr>
        <p:txBody>
          <a:bodyPr/>
          <a:lstStyle>
            <a:lvl1pPr>
              <a:buNone/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72313" y="6467475"/>
            <a:ext cx="500062" cy="3905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E59E2-AA51-40BB-B144-2D6F95A2673C}" type="slidenum">
              <a:rPr kumimoji="1" lang="en-US" altLang="ja-JP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kumimoji="1"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187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0DE07BD-C36F-4A60-97CF-F016F8D65BEB}" type="datetimeFigureOut">
              <a:rPr kumimoji="1" lang="ja-JP" altLang="en-US">
                <a:solidFill>
                  <a:srgbClr val="000000"/>
                </a:solidFill>
              </a:rPr>
              <a:pPr/>
              <a:t>2016/4/7</a:t>
            </a:fld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FF04C9-4CE4-4913-B920-807B22FEC208}" type="slidenum">
              <a:rPr kumimoji="1" lang="ja-JP" altLang="en-US">
                <a:solidFill>
                  <a:srgbClr val="000000"/>
                </a:solidFill>
              </a:rPr>
              <a:pPr/>
              <a:t>‹#›</a:t>
            </a:fld>
            <a:endParaRPr kumimoji="1" lang="ja-JP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4130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libri" pitchFamily="34" charset="0"/>
                <a:ea typeface="+mj-ea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5" name="コンテンツ プレースホルダ 8"/>
          <p:cNvSpPr>
            <a:spLocks noGrp="1"/>
          </p:cNvSpPr>
          <p:nvPr>
            <p:ph sz="quarter" idx="11"/>
          </p:nvPr>
        </p:nvSpPr>
        <p:spPr>
          <a:xfrm>
            <a:off x="1714480" y="6500834"/>
            <a:ext cx="5072080" cy="285750"/>
          </a:xfrm>
        </p:spPr>
        <p:txBody>
          <a:bodyPr/>
          <a:lstStyle>
            <a:lvl1pPr>
              <a:buNone/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72313" y="6467475"/>
            <a:ext cx="500062" cy="3905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E59E2-AA51-40BB-B144-2D6F95A2673C}" type="slidenum">
              <a:rPr kumimoji="1"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kumimoji="1"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348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コンテンツ プレースホルダ 8"/>
          <p:cNvSpPr>
            <a:spLocks noGrp="1"/>
          </p:cNvSpPr>
          <p:nvPr>
            <p:ph sz="quarter" idx="11"/>
          </p:nvPr>
        </p:nvSpPr>
        <p:spPr>
          <a:xfrm>
            <a:off x="1714480" y="6500834"/>
            <a:ext cx="5072080" cy="285750"/>
          </a:xfrm>
        </p:spPr>
        <p:txBody>
          <a:bodyPr/>
          <a:lstStyle>
            <a:lvl1pPr>
              <a:buNone/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1B418-48D0-4F60-92FF-64ACB79CCC8B}" type="slidenum">
              <a:rPr kumimoji="1" lang="en-US" altLang="ja-JP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kumimoji="1" lang="en-US" altLang="ja-JP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90144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コンテンツ プレースホルダ 8"/>
          <p:cNvSpPr>
            <a:spLocks noGrp="1"/>
          </p:cNvSpPr>
          <p:nvPr>
            <p:ph sz="quarter" idx="11"/>
          </p:nvPr>
        </p:nvSpPr>
        <p:spPr>
          <a:xfrm>
            <a:off x="1714480" y="6500834"/>
            <a:ext cx="5072080" cy="285750"/>
          </a:xfrm>
        </p:spPr>
        <p:txBody>
          <a:bodyPr/>
          <a:lstStyle>
            <a:lvl1pPr>
              <a:buNone/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72313" y="6467475"/>
            <a:ext cx="500062" cy="3905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1B418-48D0-4F60-92FF-64ACB79CCC8B}" type="slidenum">
              <a:rPr kumimoji="1"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kumimoji="1"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64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pic>
        <p:nvPicPr>
          <p:cNvPr id="4" name="Picture 57" descr="j and e_naka_confidential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2088" y="6309320"/>
            <a:ext cx="13319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8058338" y="6692510"/>
            <a:ext cx="49725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IN" altLang="ja-JP" sz="800" dirty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rPr>
              <a:t>Page  </a:t>
            </a:r>
            <a:endParaRPr kumimoji="1" lang="en-US" sz="800" dirty="0">
              <a:solidFill>
                <a:srgbClr val="000000"/>
              </a:solidFill>
            </a:endParaRPr>
          </a:p>
        </p:txBody>
      </p:sp>
      <p:pic>
        <p:nvPicPr>
          <p:cNvPr id="6" name="Picture 57" descr="j and e_naka_confidential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2088" y="6309320"/>
            <a:ext cx="13319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4"/>
          <p:cNvSpPr/>
          <p:nvPr userDrawn="1"/>
        </p:nvSpPr>
        <p:spPr>
          <a:xfrm>
            <a:off x="8058338" y="6692510"/>
            <a:ext cx="49725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IN" altLang="ja-JP" sz="800" dirty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rPr>
              <a:t>Page  </a:t>
            </a:r>
            <a:endParaRPr kumimoji="1" lang="en-US" sz="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302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コンテンツ プレースホルダ 8"/>
          <p:cNvSpPr>
            <a:spLocks noGrp="1"/>
          </p:cNvSpPr>
          <p:nvPr>
            <p:ph sz="quarter" idx="11"/>
          </p:nvPr>
        </p:nvSpPr>
        <p:spPr>
          <a:xfrm>
            <a:off x="1714480" y="6500834"/>
            <a:ext cx="5072080" cy="285750"/>
          </a:xfrm>
        </p:spPr>
        <p:txBody>
          <a:bodyPr/>
          <a:lstStyle>
            <a:lvl1pPr>
              <a:buNone/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72313" y="6467475"/>
            <a:ext cx="500062" cy="3905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1B418-48D0-4F60-92FF-64ACB79CCC8B}" type="slidenum">
              <a:rPr kumimoji="1"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kumimoji="1"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9100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タイトル スライド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1" descr="j and e_cover_confidential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72313" y="285750"/>
            <a:ext cx="169227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 sz="3600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サブタイトルの書式設定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38787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7" descr="j and e_naka_confidential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2088" y="6462713"/>
            <a:ext cx="1331912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31313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53975"/>
            <a:ext cx="7329488" cy="4953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00399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61156" y="1800000"/>
            <a:ext cx="7825924" cy="720000"/>
          </a:xfrm>
          <a:prstGeom prst="rect">
            <a:avLst/>
          </a:prstGeom>
        </p:spPr>
        <p:txBody>
          <a:bodyPr tIns="0" bIns="0" anchor="b" anchorCtr="0">
            <a:noAutofit/>
          </a:bodyPr>
          <a:lstStyle>
            <a:lvl1pPr algn="ctr">
              <a:defRPr smtClean="0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61156" y="2880000"/>
            <a:ext cx="7825924" cy="108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defRPr sz="2000" smtClean="0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 サブタイトルの書式設定</a:t>
            </a:r>
          </a:p>
        </p:txBody>
      </p:sp>
      <p:sp>
        <p:nvSpPr>
          <p:cNvPr id="13" name="テキスト プレースホルダ 9"/>
          <p:cNvSpPr>
            <a:spLocks noGrp="1"/>
          </p:cNvSpPr>
          <p:nvPr>
            <p:ph type="body" sz="quarter" idx="11"/>
          </p:nvPr>
        </p:nvSpPr>
        <p:spPr>
          <a:xfrm>
            <a:off x="661156" y="4679950"/>
            <a:ext cx="7825924" cy="90000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/>
          <a:lstStyle>
            <a:lvl1pPr algn="ctr">
              <a:spcAft>
                <a:spcPts val="0"/>
              </a:spcAft>
              <a:buFontTx/>
              <a:buNone/>
              <a:defRPr sz="1400">
                <a:solidFill>
                  <a:srgbClr val="FFFFFF"/>
                </a:solidFill>
              </a:defRPr>
            </a:lvl1pPr>
            <a:lvl2pPr algn="ctr">
              <a:spcAft>
                <a:spcPts val="0"/>
              </a:spcAft>
              <a:buFontTx/>
              <a:buNone/>
              <a:defRPr sz="12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ja-JP" altLang="en-US" dirty="0" smtClean="0"/>
              <a:t>マスタ 部署名の書式設定</a:t>
            </a:r>
          </a:p>
        </p:txBody>
      </p:sp>
      <p:sp>
        <p:nvSpPr>
          <p:cNvPr id="14" name="テキスト プレースホルダ 11"/>
          <p:cNvSpPr>
            <a:spLocks noGrp="1"/>
          </p:cNvSpPr>
          <p:nvPr>
            <p:ph type="body" sz="quarter" idx="12"/>
          </p:nvPr>
        </p:nvSpPr>
        <p:spPr>
          <a:xfrm>
            <a:off x="661156" y="5760000"/>
            <a:ext cx="7825924" cy="46800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/>
          <a:lstStyle>
            <a:lvl1pPr algn="ctr">
              <a:buFontTx/>
              <a:buNone/>
              <a:defRPr sz="10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ja-JP" altLang="en-US" dirty="0" smtClean="0"/>
              <a:t>マスタ ライツ表記の書式設定</a:t>
            </a:r>
          </a:p>
        </p:txBody>
      </p:sp>
      <p:pic>
        <p:nvPicPr>
          <p:cNvPr id="7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831" y="358775"/>
            <a:ext cx="952004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189035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pic>
        <p:nvPicPr>
          <p:cNvPr id="5" name="Picture 51" descr="j and e_cover_confidential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72330" y="285728"/>
            <a:ext cx="169227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1" descr="j and e_cover_confidential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72330" y="285728"/>
            <a:ext cx="169227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857964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pic>
        <p:nvPicPr>
          <p:cNvPr id="4" name="Picture 57" descr="j and e_naka_confidential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2088" y="6309320"/>
            <a:ext cx="13319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8058338" y="6692510"/>
            <a:ext cx="49725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IN" altLang="ja-JP" sz="800" dirty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rPr>
              <a:t>Page  </a:t>
            </a:r>
            <a:endParaRPr kumimoji="1" lang="en-US" sz="800" dirty="0">
              <a:solidFill>
                <a:srgbClr val="000000"/>
              </a:solidFill>
            </a:endParaRPr>
          </a:p>
        </p:txBody>
      </p:sp>
      <p:pic>
        <p:nvPicPr>
          <p:cNvPr id="6" name="Picture 57" descr="j and e_naka_confidential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2088" y="6309320"/>
            <a:ext cx="13319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4"/>
          <p:cNvSpPr/>
          <p:nvPr userDrawn="1"/>
        </p:nvSpPr>
        <p:spPr>
          <a:xfrm>
            <a:off x="8058338" y="6692510"/>
            <a:ext cx="49725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IN" altLang="ja-JP" sz="800" dirty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rPr>
              <a:t>Page  </a:t>
            </a:r>
            <a:endParaRPr kumimoji="1" lang="en-US" sz="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302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libri" pitchFamily="34" charset="0"/>
                <a:ea typeface="+mj-ea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5" name="コンテンツ プレースホルダ 8"/>
          <p:cNvSpPr>
            <a:spLocks noGrp="1"/>
          </p:cNvSpPr>
          <p:nvPr>
            <p:ph sz="quarter" idx="11"/>
          </p:nvPr>
        </p:nvSpPr>
        <p:spPr>
          <a:xfrm>
            <a:off x="1714480" y="6500834"/>
            <a:ext cx="5072080" cy="285750"/>
          </a:xfrm>
        </p:spPr>
        <p:txBody>
          <a:bodyPr/>
          <a:lstStyle>
            <a:lvl1pPr>
              <a:buNone/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72313" y="6467475"/>
            <a:ext cx="500062" cy="3905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E59E2-AA51-40BB-B144-2D6F95A2673C}" type="slidenum">
              <a:rPr kumimoji="1" lang="en-US" altLang="ja-JP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kumimoji="1"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4675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0DE07BD-C36F-4A60-97CF-F016F8D65BEB}" type="datetimeFigureOut">
              <a:rPr kumimoji="1" lang="ja-JP" altLang="en-US">
                <a:solidFill>
                  <a:srgbClr val="000000"/>
                </a:solidFill>
              </a:rPr>
              <a:pPr/>
              <a:t>2016/4/7</a:t>
            </a:fld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FF04C9-4CE4-4913-B920-807B22FEC208}" type="slidenum">
              <a:rPr kumimoji="1" lang="ja-JP" altLang="en-US">
                <a:solidFill>
                  <a:srgbClr val="000000"/>
                </a:solidFill>
              </a:rPr>
              <a:pPr/>
              <a:t>‹#›</a:t>
            </a:fld>
            <a:endParaRPr kumimoji="1" lang="ja-JP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2284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libri" pitchFamily="34" charset="0"/>
                <a:ea typeface="+mj-ea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5" name="コンテンツ プレースホルダ 8"/>
          <p:cNvSpPr>
            <a:spLocks noGrp="1"/>
          </p:cNvSpPr>
          <p:nvPr>
            <p:ph sz="quarter" idx="11"/>
          </p:nvPr>
        </p:nvSpPr>
        <p:spPr>
          <a:xfrm>
            <a:off x="1714480" y="6500834"/>
            <a:ext cx="5072080" cy="285750"/>
          </a:xfrm>
        </p:spPr>
        <p:txBody>
          <a:bodyPr/>
          <a:lstStyle>
            <a:lvl1pPr>
              <a:buNone/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72313" y="6467475"/>
            <a:ext cx="500062" cy="3905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E59E2-AA51-40BB-B144-2D6F95A2673C}" type="slidenum">
              <a:rPr kumimoji="1"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kumimoji="1"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65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libri" pitchFamily="34" charset="0"/>
                <a:ea typeface="+mj-ea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5" name="コンテンツ プレースホルダ 8"/>
          <p:cNvSpPr>
            <a:spLocks noGrp="1"/>
          </p:cNvSpPr>
          <p:nvPr>
            <p:ph sz="quarter" idx="11"/>
          </p:nvPr>
        </p:nvSpPr>
        <p:spPr>
          <a:xfrm>
            <a:off x="1714480" y="6500834"/>
            <a:ext cx="5072080" cy="285750"/>
          </a:xfrm>
        </p:spPr>
        <p:txBody>
          <a:bodyPr/>
          <a:lstStyle>
            <a:lvl1pPr>
              <a:buNone/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72313" y="6467475"/>
            <a:ext cx="500062" cy="3905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E59E2-AA51-40BB-B144-2D6F95A2673C}" type="slidenum">
              <a:rPr kumimoji="1" lang="en-US" altLang="ja-JP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kumimoji="1"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4675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コンテンツ プレースホルダ 8"/>
          <p:cNvSpPr>
            <a:spLocks noGrp="1"/>
          </p:cNvSpPr>
          <p:nvPr>
            <p:ph sz="quarter" idx="11"/>
          </p:nvPr>
        </p:nvSpPr>
        <p:spPr>
          <a:xfrm>
            <a:off x="1714480" y="6500834"/>
            <a:ext cx="5072080" cy="285750"/>
          </a:xfrm>
        </p:spPr>
        <p:txBody>
          <a:bodyPr/>
          <a:lstStyle>
            <a:lvl1pPr>
              <a:buNone/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1B418-48D0-4F60-92FF-64ACB79CCC8B}" type="slidenum">
              <a:rPr kumimoji="1" lang="en-US" altLang="ja-JP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kumimoji="1" lang="en-US" altLang="ja-JP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138656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コンテンツ プレースホルダ 8"/>
          <p:cNvSpPr>
            <a:spLocks noGrp="1"/>
          </p:cNvSpPr>
          <p:nvPr>
            <p:ph sz="quarter" idx="11"/>
          </p:nvPr>
        </p:nvSpPr>
        <p:spPr>
          <a:xfrm>
            <a:off x="1714480" y="6500834"/>
            <a:ext cx="5072080" cy="285750"/>
          </a:xfrm>
        </p:spPr>
        <p:txBody>
          <a:bodyPr/>
          <a:lstStyle>
            <a:lvl1pPr>
              <a:buNone/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72313" y="6467475"/>
            <a:ext cx="500062" cy="3905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1B418-48D0-4F60-92FF-64ACB79CCC8B}" type="slidenum">
              <a:rPr kumimoji="1"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kumimoji="1"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882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コンテンツ プレースホルダ 8"/>
          <p:cNvSpPr>
            <a:spLocks noGrp="1"/>
          </p:cNvSpPr>
          <p:nvPr>
            <p:ph sz="quarter" idx="11"/>
          </p:nvPr>
        </p:nvSpPr>
        <p:spPr>
          <a:xfrm>
            <a:off x="1714480" y="6500834"/>
            <a:ext cx="5072080" cy="285750"/>
          </a:xfrm>
        </p:spPr>
        <p:txBody>
          <a:bodyPr/>
          <a:lstStyle>
            <a:lvl1pPr>
              <a:buNone/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72313" y="6467475"/>
            <a:ext cx="500062" cy="3905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1B418-48D0-4F60-92FF-64ACB79CCC8B}" type="slidenum">
              <a:rPr kumimoji="1"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kumimoji="1"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5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タイトル スライド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1" descr="j and e_cover_confidential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72313" y="285750"/>
            <a:ext cx="169227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 sz="3600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サブタイトルの書式設定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36138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7" descr="j and e_naka_confidential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2088" y="6462713"/>
            <a:ext cx="1331912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958105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53975"/>
            <a:ext cx="7329488" cy="4953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7499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61156" y="1800000"/>
            <a:ext cx="7825924" cy="720000"/>
          </a:xfrm>
          <a:prstGeom prst="rect">
            <a:avLst/>
          </a:prstGeom>
        </p:spPr>
        <p:txBody>
          <a:bodyPr tIns="0" bIns="0" anchor="b" anchorCtr="0">
            <a:noAutofit/>
          </a:bodyPr>
          <a:lstStyle>
            <a:lvl1pPr algn="ctr">
              <a:defRPr smtClean="0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61156" y="2880000"/>
            <a:ext cx="7825924" cy="108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defRPr sz="2000" smtClean="0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 サブタイトルの書式設定</a:t>
            </a:r>
          </a:p>
        </p:txBody>
      </p:sp>
      <p:sp>
        <p:nvSpPr>
          <p:cNvPr id="13" name="テキスト プレースホルダ 9"/>
          <p:cNvSpPr>
            <a:spLocks noGrp="1"/>
          </p:cNvSpPr>
          <p:nvPr>
            <p:ph type="body" sz="quarter" idx="11"/>
          </p:nvPr>
        </p:nvSpPr>
        <p:spPr>
          <a:xfrm>
            <a:off x="661156" y="4679950"/>
            <a:ext cx="7825924" cy="90000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/>
          <a:lstStyle>
            <a:lvl1pPr algn="ctr">
              <a:spcAft>
                <a:spcPts val="0"/>
              </a:spcAft>
              <a:buFontTx/>
              <a:buNone/>
              <a:defRPr sz="1400">
                <a:solidFill>
                  <a:srgbClr val="FFFFFF"/>
                </a:solidFill>
              </a:defRPr>
            </a:lvl1pPr>
            <a:lvl2pPr algn="ctr">
              <a:spcAft>
                <a:spcPts val="0"/>
              </a:spcAft>
              <a:buFontTx/>
              <a:buNone/>
              <a:defRPr sz="12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ja-JP" altLang="en-US" dirty="0" smtClean="0"/>
              <a:t>マスタ 部署名の書式設定</a:t>
            </a:r>
          </a:p>
        </p:txBody>
      </p:sp>
      <p:sp>
        <p:nvSpPr>
          <p:cNvPr id="14" name="テキスト プレースホルダ 11"/>
          <p:cNvSpPr>
            <a:spLocks noGrp="1"/>
          </p:cNvSpPr>
          <p:nvPr>
            <p:ph type="body" sz="quarter" idx="12"/>
          </p:nvPr>
        </p:nvSpPr>
        <p:spPr>
          <a:xfrm>
            <a:off x="661156" y="5760000"/>
            <a:ext cx="7825924" cy="46800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/>
          <a:lstStyle>
            <a:lvl1pPr algn="ctr">
              <a:buFontTx/>
              <a:buNone/>
              <a:defRPr sz="10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ja-JP" altLang="en-US" dirty="0" smtClean="0"/>
              <a:t>マスタ ライツ表記の書式設定</a:t>
            </a:r>
          </a:p>
        </p:txBody>
      </p:sp>
      <p:pic>
        <p:nvPicPr>
          <p:cNvPr id="7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831" y="358775"/>
            <a:ext cx="952004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176320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pic>
        <p:nvPicPr>
          <p:cNvPr id="5" name="Picture 51" descr="j and e_cover_confidential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72330" y="285728"/>
            <a:ext cx="169227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1" descr="j and e_cover_confidential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72330" y="285728"/>
            <a:ext cx="169227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857964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pic>
        <p:nvPicPr>
          <p:cNvPr id="4" name="Picture 57" descr="j and e_naka_confidential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2088" y="6309320"/>
            <a:ext cx="13319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8058338" y="6692510"/>
            <a:ext cx="49725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IN" altLang="ja-JP" sz="800" dirty="0" smtClean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rPr>
              <a:t>Page  </a:t>
            </a:r>
            <a:endParaRPr kumimoji="1" lang="en-US" sz="800" dirty="0">
              <a:solidFill>
                <a:srgbClr val="000000"/>
              </a:solidFill>
            </a:endParaRPr>
          </a:p>
        </p:txBody>
      </p:sp>
      <p:pic>
        <p:nvPicPr>
          <p:cNvPr id="6" name="Picture 57" descr="j and e_naka_confidential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2088" y="6309320"/>
            <a:ext cx="13319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4"/>
          <p:cNvSpPr/>
          <p:nvPr userDrawn="1"/>
        </p:nvSpPr>
        <p:spPr>
          <a:xfrm>
            <a:off x="8058338" y="6692510"/>
            <a:ext cx="49725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IN" altLang="ja-JP" sz="800" dirty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rPr>
              <a:t>Page  </a:t>
            </a:r>
            <a:endParaRPr kumimoji="1" lang="en-US" sz="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302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libri" pitchFamily="34" charset="0"/>
                <a:ea typeface="+mj-ea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5" name="コンテンツ プレースホルダ 8"/>
          <p:cNvSpPr>
            <a:spLocks noGrp="1"/>
          </p:cNvSpPr>
          <p:nvPr>
            <p:ph sz="quarter" idx="11"/>
          </p:nvPr>
        </p:nvSpPr>
        <p:spPr>
          <a:xfrm>
            <a:off x="1714480" y="6500834"/>
            <a:ext cx="5072080" cy="285750"/>
          </a:xfrm>
        </p:spPr>
        <p:txBody>
          <a:bodyPr/>
          <a:lstStyle>
            <a:lvl1pPr>
              <a:buNone/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72313" y="6467475"/>
            <a:ext cx="500062" cy="3905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E59E2-AA51-40BB-B144-2D6F95A2673C}" type="slidenum">
              <a:rPr kumimoji="1" lang="en-US" altLang="ja-JP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kumimoji="1"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46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0DE07BD-C36F-4A60-97CF-F016F8D65BEB}" type="datetimeFigureOut">
              <a:rPr kumimoji="1" lang="ja-JP" altLang="en-US">
                <a:solidFill>
                  <a:srgbClr val="000000"/>
                </a:solidFill>
              </a:rPr>
              <a:pPr/>
              <a:t>2016/4/7</a:t>
            </a:fld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FF04C9-4CE4-4913-B920-807B22FEC208}" type="slidenum">
              <a:rPr kumimoji="1" lang="ja-JP" altLang="en-US">
                <a:solidFill>
                  <a:srgbClr val="000000"/>
                </a:solidFill>
              </a:rPr>
              <a:pPr/>
              <a:t>‹#›</a:t>
            </a:fld>
            <a:endParaRPr kumimoji="1" lang="ja-JP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22843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0DE07BD-C36F-4A60-97CF-F016F8D65BEB}" type="datetimeFigureOut">
              <a:rPr kumimoji="1" lang="ja-JP" altLang="en-US" smtClean="0">
                <a:solidFill>
                  <a:srgbClr val="000000"/>
                </a:solidFill>
              </a:rPr>
              <a:pPr/>
              <a:t>2016/4/7</a:t>
            </a:fld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FF04C9-4CE4-4913-B920-807B22FEC208}" type="slidenum">
              <a:rPr kumimoji="1" lang="ja-JP" altLang="en-US" smtClean="0">
                <a:solidFill>
                  <a:srgbClr val="000000"/>
                </a:solidFill>
              </a:rPr>
              <a:pPr/>
              <a:t>‹#›</a:t>
            </a:fld>
            <a:endParaRPr kumimoji="1" lang="ja-JP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22843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libri" pitchFamily="34" charset="0"/>
                <a:ea typeface="+mj-ea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5" name="コンテンツ プレースホルダ 8"/>
          <p:cNvSpPr>
            <a:spLocks noGrp="1"/>
          </p:cNvSpPr>
          <p:nvPr>
            <p:ph sz="quarter" idx="11"/>
          </p:nvPr>
        </p:nvSpPr>
        <p:spPr>
          <a:xfrm>
            <a:off x="1714480" y="6500834"/>
            <a:ext cx="5072080" cy="285750"/>
          </a:xfrm>
        </p:spPr>
        <p:txBody>
          <a:bodyPr/>
          <a:lstStyle>
            <a:lvl1pPr>
              <a:buNone/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72313" y="6467475"/>
            <a:ext cx="500062" cy="3905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E59E2-AA51-40BB-B144-2D6F95A2673C}" type="slidenum">
              <a:rPr kumimoji="1"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kumimoji="1"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65893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コンテンツ プレースホルダ 8"/>
          <p:cNvSpPr>
            <a:spLocks noGrp="1"/>
          </p:cNvSpPr>
          <p:nvPr>
            <p:ph sz="quarter" idx="11"/>
          </p:nvPr>
        </p:nvSpPr>
        <p:spPr>
          <a:xfrm>
            <a:off x="1714480" y="6500834"/>
            <a:ext cx="5072080" cy="285750"/>
          </a:xfrm>
        </p:spPr>
        <p:txBody>
          <a:bodyPr/>
          <a:lstStyle>
            <a:lvl1pPr>
              <a:buNone/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1B418-48D0-4F60-92FF-64ACB79CCC8B}" type="slidenum">
              <a:rPr kumimoji="1" lang="en-US" altLang="ja-JP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kumimoji="1" lang="en-US" altLang="ja-JP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138656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コンテンツ プレースホルダ 8"/>
          <p:cNvSpPr>
            <a:spLocks noGrp="1"/>
          </p:cNvSpPr>
          <p:nvPr>
            <p:ph sz="quarter" idx="11"/>
          </p:nvPr>
        </p:nvSpPr>
        <p:spPr>
          <a:xfrm>
            <a:off x="1714480" y="6500834"/>
            <a:ext cx="5072080" cy="285750"/>
          </a:xfrm>
        </p:spPr>
        <p:txBody>
          <a:bodyPr/>
          <a:lstStyle>
            <a:lvl1pPr>
              <a:buNone/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72313" y="6467475"/>
            <a:ext cx="500062" cy="3905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1B418-48D0-4F60-92FF-64ACB79CCC8B}" type="slidenum">
              <a:rPr kumimoji="1"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kumimoji="1"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8820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コンテンツ プレースホルダ 8"/>
          <p:cNvSpPr>
            <a:spLocks noGrp="1"/>
          </p:cNvSpPr>
          <p:nvPr>
            <p:ph sz="quarter" idx="11"/>
          </p:nvPr>
        </p:nvSpPr>
        <p:spPr>
          <a:xfrm>
            <a:off x="1714480" y="6500834"/>
            <a:ext cx="5072080" cy="285750"/>
          </a:xfrm>
        </p:spPr>
        <p:txBody>
          <a:bodyPr/>
          <a:lstStyle>
            <a:lvl1pPr>
              <a:buNone/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72313" y="6467475"/>
            <a:ext cx="500062" cy="3905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1B418-48D0-4F60-92FF-64ACB79CCC8B}" type="slidenum">
              <a:rPr kumimoji="1"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kumimoji="1"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57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タイトル スライド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1" descr="j and e_cover_confidential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72313" y="285750"/>
            <a:ext cx="169227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 sz="3600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サブタイトルの書式設定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36138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7" descr="j and e_naka_confidential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2088" y="6462713"/>
            <a:ext cx="1331912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958105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53975"/>
            <a:ext cx="7329488" cy="4953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7499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61156" y="1800000"/>
            <a:ext cx="7825924" cy="720000"/>
          </a:xfrm>
          <a:prstGeom prst="rect">
            <a:avLst/>
          </a:prstGeom>
        </p:spPr>
        <p:txBody>
          <a:bodyPr tIns="0" bIns="0" anchor="b" anchorCtr="0">
            <a:noAutofit/>
          </a:bodyPr>
          <a:lstStyle>
            <a:lvl1pPr algn="ctr">
              <a:defRPr smtClean="0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61156" y="2880000"/>
            <a:ext cx="7825924" cy="108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defRPr sz="2000" smtClean="0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 サブタイトルの書式設定</a:t>
            </a:r>
          </a:p>
        </p:txBody>
      </p:sp>
      <p:sp>
        <p:nvSpPr>
          <p:cNvPr id="13" name="テキスト プレースホルダ 9"/>
          <p:cNvSpPr>
            <a:spLocks noGrp="1"/>
          </p:cNvSpPr>
          <p:nvPr>
            <p:ph type="body" sz="quarter" idx="11"/>
          </p:nvPr>
        </p:nvSpPr>
        <p:spPr>
          <a:xfrm>
            <a:off x="661156" y="4679950"/>
            <a:ext cx="7825924" cy="90000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/>
          <a:lstStyle>
            <a:lvl1pPr algn="ctr">
              <a:spcAft>
                <a:spcPts val="0"/>
              </a:spcAft>
              <a:buFontTx/>
              <a:buNone/>
              <a:defRPr sz="1400">
                <a:solidFill>
                  <a:srgbClr val="FFFFFF"/>
                </a:solidFill>
              </a:defRPr>
            </a:lvl1pPr>
            <a:lvl2pPr algn="ctr">
              <a:spcAft>
                <a:spcPts val="0"/>
              </a:spcAft>
              <a:buFontTx/>
              <a:buNone/>
              <a:defRPr sz="12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ja-JP" altLang="en-US" dirty="0" smtClean="0"/>
              <a:t>マスタ 部署名の書式設定</a:t>
            </a:r>
          </a:p>
        </p:txBody>
      </p:sp>
      <p:sp>
        <p:nvSpPr>
          <p:cNvPr id="14" name="テキスト プレースホルダ 11"/>
          <p:cNvSpPr>
            <a:spLocks noGrp="1"/>
          </p:cNvSpPr>
          <p:nvPr>
            <p:ph type="body" sz="quarter" idx="12"/>
          </p:nvPr>
        </p:nvSpPr>
        <p:spPr>
          <a:xfrm>
            <a:off x="661156" y="5760000"/>
            <a:ext cx="7825924" cy="46800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/>
          <a:lstStyle>
            <a:lvl1pPr algn="ctr">
              <a:buFontTx/>
              <a:buNone/>
              <a:defRPr sz="10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ja-JP" altLang="en-US" dirty="0" smtClean="0"/>
              <a:t>マスタ ライツ表記の書式設定</a:t>
            </a:r>
          </a:p>
        </p:txBody>
      </p:sp>
      <p:pic>
        <p:nvPicPr>
          <p:cNvPr id="7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831" y="358775"/>
            <a:ext cx="952004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176320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pic>
        <p:nvPicPr>
          <p:cNvPr id="5" name="Picture 51" descr="j and e_cover_confidential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72330" y="285728"/>
            <a:ext cx="169227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1" descr="j and e_cover_confidential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72330" y="285728"/>
            <a:ext cx="169227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857964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libri" pitchFamily="34" charset="0"/>
                <a:ea typeface="+mj-ea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5" name="コンテンツ プレースホルダ 8"/>
          <p:cNvSpPr>
            <a:spLocks noGrp="1"/>
          </p:cNvSpPr>
          <p:nvPr>
            <p:ph sz="quarter" idx="11"/>
          </p:nvPr>
        </p:nvSpPr>
        <p:spPr>
          <a:xfrm>
            <a:off x="1714480" y="6500834"/>
            <a:ext cx="5072080" cy="285750"/>
          </a:xfrm>
        </p:spPr>
        <p:txBody>
          <a:bodyPr/>
          <a:lstStyle>
            <a:lvl1pPr>
              <a:buNone/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72313" y="6467475"/>
            <a:ext cx="500062" cy="3905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E59E2-AA51-40BB-B144-2D6F95A2673C}" type="slidenum">
              <a:rPr kumimoji="1"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kumimoji="1"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65893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pic>
        <p:nvPicPr>
          <p:cNvPr id="4" name="Picture 57" descr="j and e_naka_confidential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2088" y="6309320"/>
            <a:ext cx="13319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8058338" y="6692510"/>
            <a:ext cx="49725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IN" altLang="ja-JP" sz="800" dirty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rPr>
              <a:t>Page  </a:t>
            </a:r>
            <a:endParaRPr kumimoji="1" lang="en-US" sz="800" dirty="0">
              <a:solidFill>
                <a:srgbClr val="000000"/>
              </a:solidFill>
            </a:endParaRPr>
          </a:p>
        </p:txBody>
      </p:sp>
      <p:pic>
        <p:nvPicPr>
          <p:cNvPr id="6" name="Picture 57" descr="j and e_naka_confidential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2088" y="6309320"/>
            <a:ext cx="13319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4"/>
          <p:cNvSpPr/>
          <p:nvPr userDrawn="1"/>
        </p:nvSpPr>
        <p:spPr>
          <a:xfrm>
            <a:off x="8058338" y="6692510"/>
            <a:ext cx="49725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IN" altLang="ja-JP" sz="800" dirty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rPr>
              <a:t>Page  </a:t>
            </a:r>
            <a:endParaRPr kumimoji="1" lang="en-US" sz="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302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libri" pitchFamily="34" charset="0"/>
                <a:ea typeface="+mj-ea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5" name="コンテンツ プレースホルダ 8"/>
          <p:cNvSpPr>
            <a:spLocks noGrp="1"/>
          </p:cNvSpPr>
          <p:nvPr>
            <p:ph sz="quarter" idx="11"/>
          </p:nvPr>
        </p:nvSpPr>
        <p:spPr>
          <a:xfrm>
            <a:off x="1714480" y="6500834"/>
            <a:ext cx="5072080" cy="285750"/>
          </a:xfrm>
        </p:spPr>
        <p:txBody>
          <a:bodyPr/>
          <a:lstStyle>
            <a:lvl1pPr>
              <a:buNone/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72313" y="6467475"/>
            <a:ext cx="500062" cy="3905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E59E2-AA51-40BB-B144-2D6F95A2673C}" type="slidenum">
              <a:rPr kumimoji="1" lang="en-US" altLang="ja-JP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kumimoji="1"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46753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0DE07BD-C36F-4A60-97CF-F016F8D65BEB}" type="datetimeFigureOut">
              <a:rPr kumimoji="1" lang="ja-JP" altLang="en-US">
                <a:solidFill>
                  <a:srgbClr val="000000"/>
                </a:solidFill>
              </a:rPr>
              <a:pPr/>
              <a:t>2016/4/7</a:t>
            </a:fld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FF04C9-4CE4-4913-B920-807B22FEC208}" type="slidenum">
              <a:rPr kumimoji="1" lang="ja-JP" altLang="en-US">
                <a:solidFill>
                  <a:srgbClr val="000000"/>
                </a:solidFill>
              </a:rPr>
              <a:pPr/>
              <a:t>‹#›</a:t>
            </a:fld>
            <a:endParaRPr kumimoji="1" lang="ja-JP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22843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libri" pitchFamily="34" charset="0"/>
                <a:ea typeface="+mj-ea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5" name="コンテンツ プレースホルダ 8"/>
          <p:cNvSpPr>
            <a:spLocks noGrp="1"/>
          </p:cNvSpPr>
          <p:nvPr>
            <p:ph sz="quarter" idx="11"/>
          </p:nvPr>
        </p:nvSpPr>
        <p:spPr>
          <a:xfrm>
            <a:off x="1714480" y="6500834"/>
            <a:ext cx="5072080" cy="285750"/>
          </a:xfrm>
        </p:spPr>
        <p:txBody>
          <a:bodyPr/>
          <a:lstStyle>
            <a:lvl1pPr>
              <a:buNone/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72313" y="6467475"/>
            <a:ext cx="500062" cy="3905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E59E2-AA51-40BB-B144-2D6F95A2673C}" type="slidenum">
              <a:rPr kumimoji="1"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kumimoji="1"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65893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コンテンツ プレースホルダ 8"/>
          <p:cNvSpPr>
            <a:spLocks noGrp="1"/>
          </p:cNvSpPr>
          <p:nvPr>
            <p:ph sz="quarter" idx="11"/>
          </p:nvPr>
        </p:nvSpPr>
        <p:spPr>
          <a:xfrm>
            <a:off x="1714480" y="6500834"/>
            <a:ext cx="5072080" cy="285750"/>
          </a:xfrm>
        </p:spPr>
        <p:txBody>
          <a:bodyPr/>
          <a:lstStyle>
            <a:lvl1pPr>
              <a:buNone/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1B418-48D0-4F60-92FF-64ACB79CCC8B}" type="slidenum">
              <a:rPr kumimoji="1" lang="en-US" altLang="ja-JP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kumimoji="1" lang="en-US" altLang="ja-JP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138656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コンテンツ プレースホルダ 8"/>
          <p:cNvSpPr>
            <a:spLocks noGrp="1"/>
          </p:cNvSpPr>
          <p:nvPr>
            <p:ph sz="quarter" idx="11"/>
          </p:nvPr>
        </p:nvSpPr>
        <p:spPr>
          <a:xfrm>
            <a:off x="1714480" y="6500834"/>
            <a:ext cx="5072080" cy="285750"/>
          </a:xfrm>
        </p:spPr>
        <p:txBody>
          <a:bodyPr/>
          <a:lstStyle>
            <a:lvl1pPr>
              <a:buNone/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72313" y="6467475"/>
            <a:ext cx="500062" cy="3905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1B418-48D0-4F60-92FF-64ACB79CCC8B}" type="slidenum">
              <a:rPr kumimoji="1"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kumimoji="1"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8820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コンテンツ プレースホルダ 8"/>
          <p:cNvSpPr>
            <a:spLocks noGrp="1"/>
          </p:cNvSpPr>
          <p:nvPr>
            <p:ph sz="quarter" idx="11"/>
          </p:nvPr>
        </p:nvSpPr>
        <p:spPr>
          <a:xfrm>
            <a:off x="1714480" y="6500834"/>
            <a:ext cx="5072080" cy="285750"/>
          </a:xfrm>
        </p:spPr>
        <p:txBody>
          <a:bodyPr/>
          <a:lstStyle>
            <a:lvl1pPr>
              <a:buNone/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72313" y="6467475"/>
            <a:ext cx="500062" cy="3905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1B418-48D0-4F60-92FF-64ACB79CCC8B}" type="slidenum">
              <a:rPr kumimoji="1"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kumimoji="1"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57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タイトル スライド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1" descr="j and e_cover_confidential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72313" y="285750"/>
            <a:ext cx="169227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 sz="3600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サブタイトルの書式設定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36138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7" descr="j and e_naka_confidential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2088" y="6462713"/>
            <a:ext cx="1331912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958105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53975"/>
            <a:ext cx="7329488" cy="4953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7499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コンテンツ プレースホルダ 8"/>
          <p:cNvSpPr>
            <a:spLocks noGrp="1"/>
          </p:cNvSpPr>
          <p:nvPr>
            <p:ph sz="quarter" idx="11"/>
          </p:nvPr>
        </p:nvSpPr>
        <p:spPr>
          <a:xfrm>
            <a:off x="1714480" y="6500834"/>
            <a:ext cx="5072080" cy="285750"/>
          </a:xfrm>
        </p:spPr>
        <p:txBody>
          <a:bodyPr/>
          <a:lstStyle>
            <a:lvl1pPr>
              <a:buNone/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1B418-48D0-4F60-92FF-64ACB79CCC8B}" type="slidenum">
              <a:rPr kumimoji="1" lang="en-US" altLang="ja-JP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kumimoji="1" lang="en-US" altLang="ja-JP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138656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61156" y="1800000"/>
            <a:ext cx="7825924" cy="720000"/>
          </a:xfrm>
          <a:prstGeom prst="rect">
            <a:avLst/>
          </a:prstGeom>
        </p:spPr>
        <p:txBody>
          <a:bodyPr tIns="0" bIns="0" anchor="b" anchorCtr="0">
            <a:noAutofit/>
          </a:bodyPr>
          <a:lstStyle>
            <a:lvl1pPr algn="ctr">
              <a:defRPr smtClean="0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61156" y="2880000"/>
            <a:ext cx="7825924" cy="108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defRPr sz="2000" smtClean="0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 サブタイトルの書式設定</a:t>
            </a:r>
          </a:p>
        </p:txBody>
      </p:sp>
      <p:sp>
        <p:nvSpPr>
          <p:cNvPr id="13" name="テキスト プレースホルダ 9"/>
          <p:cNvSpPr>
            <a:spLocks noGrp="1"/>
          </p:cNvSpPr>
          <p:nvPr>
            <p:ph type="body" sz="quarter" idx="11"/>
          </p:nvPr>
        </p:nvSpPr>
        <p:spPr>
          <a:xfrm>
            <a:off x="661156" y="4679950"/>
            <a:ext cx="7825924" cy="90000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/>
          <a:lstStyle>
            <a:lvl1pPr algn="ctr">
              <a:spcAft>
                <a:spcPts val="0"/>
              </a:spcAft>
              <a:buFontTx/>
              <a:buNone/>
              <a:defRPr sz="1400">
                <a:solidFill>
                  <a:srgbClr val="FFFFFF"/>
                </a:solidFill>
              </a:defRPr>
            </a:lvl1pPr>
            <a:lvl2pPr algn="ctr">
              <a:spcAft>
                <a:spcPts val="0"/>
              </a:spcAft>
              <a:buFontTx/>
              <a:buNone/>
              <a:defRPr sz="12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ja-JP" altLang="en-US" dirty="0" smtClean="0"/>
              <a:t>マスタ 部署名の書式設定</a:t>
            </a:r>
          </a:p>
        </p:txBody>
      </p:sp>
      <p:sp>
        <p:nvSpPr>
          <p:cNvPr id="14" name="テキスト プレースホルダ 11"/>
          <p:cNvSpPr>
            <a:spLocks noGrp="1"/>
          </p:cNvSpPr>
          <p:nvPr>
            <p:ph type="body" sz="quarter" idx="12"/>
          </p:nvPr>
        </p:nvSpPr>
        <p:spPr>
          <a:xfrm>
            <a:off x="661156" y="5760000"/>
            <a:ext cx="7825924" cy="46800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/>
          <a:lstStyle>
            <a:lvl1pPr algn="ctr">
              <a:buFontTx/>
              <a:buNone/>
              <a:defRPr sz="10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ja-JP" altLang="en-US" dirty="0" smtClean="0"/>
              <a:t>マスタ ライツ表記の書式設定</a:t>
            </a:r>
          </a:p>
        </p:txBody>
      </p:sp>
      <p:pic>
        <p:nvPicPr>
          <p:cNvPr id="7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831" y="358775"/>
            <a:ext cx="952004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176320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-11290" y="2926908"/>
            <a:ext cx="9158465" cy="3953669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rgbClr val="00336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prstClr val="white"/>
              </a:solidFill>
            </a:endParaRPr>
          </a:p>
        </p:txBody>
      </p:sp>
      <p:sp>
        <p:nvSpPr>
          <p:cNvPr id="15" name="テキスト プレースホルダ 11"/>
          <p:cNvSpPr>
            <a:spLocks noGrp="1"/>
          </p:cNvSpPr>
          <p:nvPr>
            <p:ph type="body" sz="quarter" idx="14"/>
          </p:nvPr>
        </p:nvSpPr>
        <p:spPr>
          <a:xfrm>
            <a:off x="1066800" y="4365104"/>
            <a:ext cx="7704000" cy="360000"/>
          </a:xfrm>
          <a:prstGeom prst="rect">
            <a:avLst/>
          </a:prstGeom>
          <a:ln>
            <a:noFill/>
          </a:ln>
        </p:spPr>
        <p:txBody>
          <a:bodyPr lIns="0" tIns="0" rIns="0" bIns="0"/>
          <a:lstStyle>
            <a:lvl1pPr algn="r">
              <a:buFontTx/>
              <a:buNone/>
              <a:defRPr sz="1600" b="1" i="1" baseline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pPr lvl="0"/>
            <a:endParaRPr lang="en-US" altLang="ja-JP" dirty="0" smtClean="0"/>
          </a:p>
        </p:txBody>
      </p:sp>
      <p:sp>
        <p:nvSpPr>
          <p:cNvPr id="16" name="Footer Placeholder 7"/>
          <p:cNvSpPr txBox="1">
            <a:spLocks/>
          </p:cNvSpPr>
          <p:nvPr userDrawn="1"/>
        </p:nvSpPr>
        <p:spPr>
          <a:xfrm>
            <a:off x="4427984" y="6566908"/>
            <a:ext cx="4464497" cy="260648"/>
          </a:xfrm>
          <a:prstGeom prst="rect">
            <a:avLst/>
          </a:prstGeom>
        </p:spPr>
        <p:txBody>
          <a:bodyPr/>
          <a:lstStyle>
            <a:lvl1pPr>
              <a:defRPr sz="1000" smtClean="0">
                <a:solidFill>
                  <a:schemeClr val="bg1"/>
                </a:solidFill>
              </a:defRPr>
            </a:lvl1pPr>
          </a:lstStyle>
          <a:p>
            <a:pPr algn="r">
              <a:lnSpc>
                <a:spcPts val="1100"/>
              </a:lnSpc>
              <a:defRPr/>
            </a:pPr>
            <a:r>
              <a:rPr kumimoji="1" lang="en-US" altLang="ja-JP" sz="1400" b="1" i="1" dirty="0">
                <a:solidFill>
                  <a:prstClr val="white">
                    <a:lumMod val="9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Sony Global Information System (Dalian) </a:t>
            </a:r>
            <a:r>
              <a:rPr kumimoji="1" lang="ja-JP" altLang="en-US" sz="1400" b="1" i="1" dirty="0">
                <a:solidFill>
                  <a:prstClr val="white">
                    <a:lumMod val="9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 </a:t>
            </a:r>
            <a:r>
              <a:rPr kumimoji="1" lang="en-US" altLang="ja-JP" sz="1400" b="1" i="1" dirty="0">
                <a:solidFill>
                  <a:prstClr val="white">
                    <a:lumMod val="9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Co., Ltd.</a:t>
            </a:r>
          </a:p>
        </p:txBody>
      </p:sp>
      <p:sp>
        <p:nvSpPr>
          <p:cNvPr id="21" name="正方形/長方形 20"/>
          <p:cNvSpPr/>
          <p:nvPr userDrawn="1"/>
        </p:nvSpPr>
        <p:spPr>
          <a:xfrm>
            <a:off x="-11290" y="0"/>
            <a:ext cx="9155290" cy="29269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prstClr val="white"/>
              </a:solidFill>
            </a:endParaRPr>
          </a:p>
        </p:txBody>
      </p:sp>
      <p:sp>
        <p:nvSpPr>
          <p:cNvPr id="23" name="テキスト プレースホルダ 9"/>
          <p:cNvSpPr>
            <a:spLocks noGrp="1"/>
          </p:cNvSpPr>
          <p:nvPr>
            <p:ph type="body" sz="quarter" idx="13"/>
          </p:nvPr>
        </p:nvSpPr>
        <p:spPr>
          <a:xfrm>
            <a:off x="539552" y="2315071"/>
            <a:ext cx="7704000" cy="432000"/>
          </a:xfrm>
          <a:prstGeom prst="rect">
            <a:avLst/>
          </a:prstGeom>
          <a:ln>
            <a:noFill/>
          </a:ln>
        </p:spPr>
        <p:txBody>
          <a:bodyPr lIns="0" tIns="0" rIns="0" bIns="0"/>
          <a:lstStyle>
            <a:lvl1pPr algn="l">
              <a:spcAft>
                <a:spcPts val="0"/>
              </a:spcAft>
              <a:buFontTx/>
              <a:buNone/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algn="ctr">
              <a:spcAft>
                <a:spcPts val="0"/>
              </a:spcAft>
              <a:buFontTx/>
              <a:buNone/>
              <a:defRPr sz="12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altLang="ja-JP" dirty="0" smtClean="0"/>
              <a:t>Click to edit Master text styles</a:t>
            </a:r>
          </a:p>
        </p:txBody>
      </p:sp>
      <p:pic>
        <p:nvPicPr>
          <p:cNvPr id="24" name="Picture 51" descr="j and e_cover_confidential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107156"/>
            <a:ext cx="16922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2664296" cy="957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9011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-11290" y="0"/>
            <a:ext cx="9158465" cy="688057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prstClr val="white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 bwMode="white">
          <a:xfrm>
            <a:off x="360363" y="6011863"/>
            <a:ext cx="8423275" cy="539750"/>
          </a:xfrm>
          <a:prstGeom prst="rect">
            <a:avLst/>
          </a:prstGeom>
          <a:noFill/>
        </p:spPr>
        <p:txBody>
          <a:bodyPr wrap="none" lIns="0" tIns="0" rIns="0" bIns="0"/>
          <a:lstStyle/>
          <a:p>
            <a:pPr algn="ctr" fontAlgn="base">
              <a:lnSpc>
                <a:spcPts val="1400"/>
              </a:lnSpc>
              <a:spcAft>
                <a:spcPts val="400"/>
              </a:spcAft>
              <a:defRPr/>
            </a:pPr>
            <a:r>
              <a:rPr kumimoji="1" lang="ja-JP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  <a:ea typeface="メイリオ"/>
                <a:cs typeface="Arial"/>
              </a:rPr>
              <a:t>“</a:t>
            </a:r>
            <a:r>
              <a:rPr kumimoji="1" lang="en-US" altLang="ja-JP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  <a:ea typeface="メイリオ"/>
                <a:cs typeface="Arial"/>
              </a:rPr>
              <a:t>Sony</a:t>
            </a:r>
            <a:r>
              <a:rPr kumimoji="1" lang="en-US" altLang="ja-JP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  <a:ea typeface="メイリオ"/>
                <a:cs typeface="Arial"/>
              </a:rPr>
              <a:t>” </a:t>
            </a:r>
            <a:r>
              <a:rPr kumimoji="1" lang="en-US" altLang="ja-JP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  <a:ea typeface="メイリオ"/>
                <a:cs typeface="Arial"/>
              </a:rPr>
              <a:t>is a registered trademark of Sony Corporation.</a:t>
            </a:r>
            <a:br>
              <a:rPr kumimoji="1" lang="en-US" altLang="ja-JP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  <a:ea typeface="メイリオ"/>
                <a:cs typeface="Arial"/>
              </a:rPr>
            </a:br>
            <a:r>
              <a:rPr kumimoji="1" lang="en-US" altLang="ja-JP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  <a:ea typeface="メイリオ"/>
                <a:cs typeface="Arial"/>
              </a:rPr>
              <a:t>Names of Sony products and services are the registered trademarks and/or trademarks of Sony Corporation or its Group companies.</a:t>
            </a:r>
            <a:br>
              <a:rPr kumimoji="1" lang="en-US" altLang="ja-JP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  <a:ea typeface="メイリオ"/>
                <a:cs typeface="Arial"/>
              </a:rPr>
            </a:br>
            <a:r>
              <a:rPr kumimoji="1" lang="en-US" altLang="ja-JP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  <a:ea typeface="メイリオ"/>
                <a:cs typeface="Arial"/>
              </a:rPr>
              <a:t>Other company names and product names are the registered trademarks and/or trademarks of the respective companies.</a:t>
            </a:r>
          </a:p>
        </p:txBody>
      </p:sp>
      <p:sp>
        <p:nvSpPr>
          <p:cNvPr id="3" name="正方形/長方形 2"/>
          <p:cNvSpPr/>
          <p:nvPr userDrawn="1"/>
        </p:nvSpPr>
        <p:spPr>
          <a:xfrm>
            <a:off x="2209800" y="309016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endParaRPr kumimoji="1" lang="ja-JP" altLang="en-US" b="1" dirty="0" smtClean="0">
              <a:solidFill>
                <a:prstClr val="white">
                  <a:lumMod val="85000"/>
                </a:prstClr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algn="ctr"/>
            <a:r>
              <a:rPr kumimoji="1" lang="zh-CN" altLang="en-US" b="1" dirty="0" smtClean="0">
                <a:solidFill>
                  <a:prstClr val="white">
                    <a:lumMod val="85000"/>
                  </a:prstClr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 索尼信息系统（大连）有限公司 </a:t>
            </a:r>
            <a:endParaRPr kumimoji="1" lang="ja-JP" altLang="en-US" b="1" dirty="0">
              <a:solidFill>
                <a:prstClr val="white">
                  <a:lumMod val="85000"/>
                </a:prstClr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951" y="2204864"/>
            <a:ext cx="4018098" cy="144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0403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58272"/>
            <a:ext cx="6768752" cy="353841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4" name="直線コネクタ 3"/>
          <p:cNvCxnSpPr/>
          <p:nvPr userDrawn="1"/>
        </p:nvCxnSpPr>
        <p:spPr>
          <a:xfrm>
            <a:off x="0" y="412114"/>
            <a:ext cx="7956376" cy="0"/>
          </a:xfrm>
          <a:prstGeom prst="line">
            <a:avLst/>
          </a:prstGeom>
          <a:ln w="19050">
            <a:solidFill>
              <a:srgbClr val="003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540098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3651223"/>
            <a:ext cx="6768752" cy="353841"/>
          </a:xfrm>
        </p:spPr>
        <p:txBody>
          <a:bodyPr/>
          <a:lstStyle>
            <a:lvl1pPr algn="l">
              <a:defRPr sz="2400" b="1">
                <a:solidFill>
                  <a:srgbClr val="003366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2700" y="4077072"/>
            <a:ext cx="9158465" cy="2481773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7195D5"/>
              </a:gs>
              <a:gs pos="75000">
                <a:srgbClr val="39649E"/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4315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pic>
        <p:nvPicPr>
          <p:cNvPr id="5" name="Picture 51" descr="j and e_cover_confidential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72330" y="285728"/>
            <a:ext cx="169227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1" descr="j and e_cover_confidential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72330" y="285728"/>
            <a:ext cx="169227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857964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pic>
        <p:nvPicPr>
          <p:cNvPr id="4" name="Picture 57" descr="j and e_naka_confidential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2088" y="6309320"/>
            <a:ext cx="13319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8058338" y="6692510"/>
            <a:ext cx="49725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IN" altLang="ja-JP" sz="800" dirty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rPr>
              <a:t>Page  </a:t>
            </a:r>
            <a:endParaRPr kumimoji="1" lang="en-US" sz="800" dirty="0">
              <a:solidFill>
                <a:srgbClr val="000000"/>
              </a:solidFill>
            </a:endParaRPr>
          </a:p>
        </p:txBody>
      </p:sp>
      <p:pic>
        <p:nvPicPr>
          <p:cNvPr id="6" name="Picture 57" descr="j and e_naka_confidential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2088" y="6309320"/>
            <a:ext cx="13319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4"/>
          <p:cNvSpPr/>
          <p:nvPr userDrawn="1"/>
        </p:nvSpPr>
        <p:spPr>
          <a:xfrm>
            <a:off x="8058338" y="6692510"/>
            <a:ext cx="49725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IN" altLang="ja-JP" sz="800" dirty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rPr>
              <a:t>Page  </a:t>
            </a:r>
            <a:endParaRPr kumimoji="1" lang="en-US" sz="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302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  <p:hf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libri" pitchFamily="34" charset="0"/>
                <a:ea typeface="+mj-ea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5" name="コンテンツ プレースホルダ 8"/>
          <p:cNvSpPr>
            <a:spLocks noGrp="1"/>
          </p:cNvSpPr>
          <p:nvPr>
            <p:ph sz="quarter" idx="11"/>
          </p:nvPr>
        </p:nvSpPr>
        <p:spPr>
          <a:xfrm>
            <a:off x="1714480" y="6500834"/>
            <a:ext cx="5072080" cy="285750"/>
          </a:xfrm>
        </p:spPr>
        <p:txBody>
          <a:bodyPr/>
          <a:lstStyle>
            <a:lvl1pPr>
              <a:buNone/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72313" y="6467475"/>
            <a:ext cx="500062" cy="3905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E59E2-AA51-40BB-B144-2D6F95A2673C}" type="slidenum">
              <a:rPr kumimoji="1" lang="en-US" altLang="ja-JP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kumimoji="1"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46753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0DE07BD-C36F-4A60-97CF-F016F8D65BEB}" type="datetimeFigureOut">
              <a:rPr kumimoji="1" lang="ja-JP" altLang="en-US">
                <a:solidFill>
                  <a:srgbClr val="000000"/>
                </a:solidFill>
              </a:rPr>
              <a:pPr/>
              <a:t>2016/4/7</a:t>
            </a:fld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FF04C9-4CE4-4913-B920-807B22FEC208}" type="slidenum">
              <a:rPr kumimoji="1" lang="ja-JP" altLang="en-US">
                <a:solidFill>
                  <a:srgbClr val="000000"/>
                </a:solidFill>
              </a:rPr>
              <a:pPr/>
              <a:t>‹#›</a:t>
            </a:fld>
            <a:endParaRPr kumimoji="1" lang="ja-JP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22843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libri" pitchFamily="34" charset="0"/>
                <a:ea typeface="+mj-ea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5" name="コンテンツ プレースホルダ 8"/>
          <p:cNvSpPr>
            <a:spLocks noGrp="1"/>
          </p:cNvSpPr>
          <p:nvPr>
            <p:ph sz="quarter" idx="11"/>
          </p:nvPr>
        </p:nvSpPr>
        <p:spPr>
          <a:xfrm>
            <a:off x="1714480" y="6500834"/>
            <a:ext cx="5072080" cy="285750"/>
          </a:xfrm>
        </p:spPr>
        <p:txBody>
          <a:bodyPr/>
          <a:lstStyle>
            <a:lvl1pPr>
              <a:buNone/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72313" y="6467475"/>
            <a:ext cx="500062" cy="3905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E59E2-AA51-40BB-B144-2D6F95A2673C}" type="slidenum">
              <a:rPr kumimoji="1"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kumimoji="1"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658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コンテンツ プレースホルダ 8"/>
          <p:cNvSpPr>
            <a:spLocks noGrp="1"/>
          </p:cNvSpPr>
          <p:nvPr>
            <p:ph sz="quarter" idx="11"/>
          </p:nvPr>
        </p:nvSpPr>
        <p:spPr>
          <a:xfrm>
            <a:off x="1714480" y="6500834"/>
            <a:ext cx="5072080" cy="285750"/>
          </a:xfrm>
        </p:spPr>
        <p:txBody>
          <a:bodyPr/>
          <a:lstStyle>
            <a:lvl1pPr>
              <a:buNone/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72313" y="6467475"/>
            <a:ext cx="500062" cy="3905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1B418-48D0-4F60-92FF-64ACB79CCC8B}" type="slidenum">
              <a:rPr kumimoji="1"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kumimoji="1"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8820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コンテンツ プレースホルダ 8"/>
          <p:cNvSpPr>
            <a:spLocks noGrp="1"/>
          </p:cNvSpPr>
          <p:nvPr>
            <p:ph sz="quarter" idx="11"/>
          </p:nvPr>
        </p:nvSpPr>
        <p:spPr>
          <a:xfrm>
            <a:off x="1714480" y="6500834"/>
            <a:ext cx="5072080" cy="285750"/>
          </a:xfrm>
        </p:spPr>
        <p:txBody>
          <a:bodyPr/>
          <a:lstStyle>
            <a:lvl1pPr>
              <a:buNone/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1B418-48D0-4F60-92FF-64ACB79CCC8B}" type="slidenum">
              <a:rPr kumimoji="1" lang="en-US" altLang="ja-JP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kumimoji="1" lang="en-US" altLang="ja-JP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138656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コンテンツ プレースホルダ 8"/>
          <p:cNvSpPr>
            <a:spLocks noGrp="1"/>
          </p:cNvSpPr>
          <p:nvPr>
            <p:ph sz="quarter" idx="11"/>
          </p:nvPr>
        </p:nvSpPr>
        <p:spPr>
          <a:xfrm>
            <a:off x="1714480" y="6500834"/>
            <a:ext cx="5072080" cy="285750"/>
          </a:xfrm>
        </p:spPr>
        <p:txBody>
          <a:bodyPr/>
          <a:lstStyle>
            <a:lvl1pPr>
              <a:buNone/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72313" y="6467475"/>
            <a:ext cx="500062" cy="3905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1B418-48D0-4F60-92FF-64ACB79CCC8B}" type="slidenum">
              <a:rPr kumimoji="1"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kumimoji="1"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8820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コンテンツ プレースホルダ 8"/>
          <p:cNvSpPr>
            <a:spLocks noGrp="1"/>
          </p:cNvSpPr>
          <p:nvPr>
            <p:ph sz="quarter" idx="11"/>
          </p:nvPr>
        </p:nvSpPr>
        <p:spPr>
          <a:xfrm>
            <a:off x="1714480" y="6500834"/>
            <a:ext cx="5072080" cy="285750"/>
          </a:xfrm>
        </p:spPr>
        <p:txBody>
          <a:bodyPr/>
          <a:lstStyle>
            <a:lvl1pPr>
              <a:buNone/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72313" y="6467475"/>
            <a:ext cx="500062" cy="3905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1B418-48D0-4F60-92FF-64ACB79CCC8B}" type="slidenum">
              <a:rPr kumimoji="1"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kumimoji="1"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57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タイトル スライド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1" descr="j and e_cover_confidential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72313" y="285750"/>
            <a:ext cx="169227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 sz="3600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サブタイトルの書式設定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36138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7" descr="j and e_naka_confidential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2088" y="6462713"/>
            <a:ext cx="1331912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958105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53975"/>
            <a:ext cx="7329488" cy="4953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7499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61156" y="1800000"/>
            <a:ext cx="7825924" cy="720000"/>
          </a:xfrm>
          <a:prstGeom prst="rect">
            <a:avLst/>
          </a:prstGeom>
        </p:spPr>
        <p:txBody>
          <a:bodyPr tIns="0" bIns="0" anchor="b" anchorCtr="0">
            <a:noAutofit/>
          </a:bodyPr>
          <a:lstStyle>
            <a:lvl1pPr algn="ctr">
              <a:defRPr smtClean="0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61156" y="2880000"/>
            <a:ext cx="7825924" cy="108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defRPr sz="2000" smtClean="0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 サブタイトルの書式設定</a:t>
            </a:r>
          </a:p>
        </p:txBody>
      </p:sp>
      <p:sp>
        <p:nvSpPr>
          <p:cNvPr id="13" name="テキスト プレースホルダ 9"/>
          <p:cNvSpPr>
            <a:spLocks noGrp="1"/>
          </p:cNvSpPr>
          <p:nvPr>
            <p:ph type="body" sz="quarter" idx="11"/>
          </p:nvPr>
        </p:nvSpPr>
        <p:spPr>
          <a:xfrm>
            <a:off x="661156" y="4679950"/>
            <a:ext cx="7825924" cy="90000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/>
          <a:lstStyle>
            <a:lvl1pPr algn="ctr">
              <a:spcAft>
                <a:spcPts val="0"/>
              </a:spcAft>
              <a:buFontTx/>
              <a:buNone/>
              <a:defRPr sz="1400">
                <a:solidFill>
                  <a:srgbClr val="FFFFFF"/>
                </a:solidFill>
              </a:defRPr>
            </a:lvl1pPr>
            <a:lvl2pPr algn="ctr">
              <a:spcAft>
                <a:spcPts val="0"/>
              </a:spcAft>
              <a:buFontTx/>
              <a:buNone/>
              <a:defRPr sz="12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ja-JP" altLang="en-US" dirty="0" smtClean="0"/>
              <a:t>マスタ 部署名の書式設定</a:t>
            </a:r>
          </a:p>
        </p:txBody>
      </p:sp>
      <p:sp>
        <p:nvSpPr>
          <p:cNvPr id="14" name="テキスト プレースホルダ 11"/>
          <p:cNvSpPr>
            <a:spLocks noGrp="1"/>
          </p:cNvSpPr>
          <p:nvPr>
            <p:ph type="body" sz="quarter" idx="12"/>
          </p:nvPr>
        </p:nvSpPr>
        <p:spPr>
          <a:xfrm>
            <a:off x="661156" y="5760000"/>
            <a:ext cx="7825924" cy="46800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/>
          <a:lstStyle>
            <a:lvl1pPr algn="ctr">
              <a:buFontTx/>
              <a:buNone/>
              <a:defRPr sz="10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ja-JP" altLang="en-US" dirty="0" smtClean="0"/>
              <a:t>マスタ ライツ表記の書式設定</a:t>
            </a:r>
          </a:p>
        </p:txBody>
      </p:sp>
      <p:pic>
        <p:nvPicPr>
          <p:cNvPr id="7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831" y="358775"/>
            <a:ext cx="952004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176320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コンテンツ プレースホルダ 8"/>
          <p:cNvSpPr>
            <a:spLocks noGrp="1"/>
          </p:cNvSpPr>
          <p:nvPr>
            <p:ph sz="quarter" idx="11"/>
          </p:nvPr>
        </p:nvSpPr>
        <p:spPr>
          <a:xfrm>
            <a:off x="1714480" y="6500834"/>
            <a:ext cx="5072080" cy="285750"/>
          </a:xfrm>
        </p:spPr>
        <p:txBody>
          <a:bodyPr/>
          <a:lstStyle>
            <a:lvl1pPr>
              <a:buNone/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72313" y="6467475"/>
            <a:ext cx="500062" cy="3905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1B418-48D0-4F60-92FF-64ACB79CCC8B}" type="slidenum">
              <a:rPr kumimoji="1"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kumimoji="1"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タイトル スライド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1" descr="j and e_cover_confidential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72313" y="285750"/>
            <a:ext cx="169227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 sz="3600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サブタイトルの書式設定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36138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6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5.png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9" y="115888"/>
            <a:ext cx="8785225" cy="5048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65175"/>
            <a:ext cx="8229600" cy="583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8172450" y="6669088"/>
            <a:ext cx="514350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B06A7F80-B227-460C-8E30-C40E60CC9225}" type="slidenum">
              <a:rPr kumimoji="1" lang="en-US" altLang="ja-JP" sz="900">
                <a:solidFill>
                  <a:srgbClr val="000000"/>
                </a:solidFill>
                <a:latin typeface="Arial" charset="0"/>
                <a:ea typeface="ＭＳ Ｐゴシック" pitchFamily="50" charset="-128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ja-JP" sz="900" dirty="0">
              <a:solidFill>
                <a:srgbClr val="000000"/>
              </a:solidFill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99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9pPr>
    </p:titleStyle>
    <p:bodyStyle>
      <a:lvl1pPr marL="266700" indent="-2667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itchFamily="2" charset="2"/>
        <a:buChar char="n"/>
        <a:defRPr kumimoji="1" sz="2400">
          <a:solidFill>
            <a:srgbClr val="000066"/>
          </a:solidFill>
          <a:latin typeface="+mn-lt"/>
          <a:ea typeface="+mn-ea"/>
          <a:cs typeface="+mn-cs"/>
        </a:defRPr>
      </a:lvl1pPr>
      <a:lvl2pPr marL="714375" indent="-265113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071563" indent="-173038" algn="l" rtl="0" eaLnBrk="1" fontAlgn="base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433513" indent="-182563" algn="l" rtl="0" eaLnBrk="1" fontAlgn="base" hangingPunct="1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1795463" indent="-182563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252663" indent="-182563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709863" indent="-182563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167063" indent="-182563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624263" indent="-182563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9" y="115888"/>
            <a:ext cx="8785225" cy="5048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65175"/>
            <a:ext cx="8229600" cy="583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8172450" y="6669088"/>
            <a:ext cx="514350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B06A7F80-B227-460C-8E30-C40E60CC9225}" type="slidenum">
              <a:rPr kumimoji="1" lang="en-US" altLang="ja-JP" sz="900">
                <a:solidFill>
                  <a:srgbClr val="000000"/>
                </a:solidFill>
                <a:latin typeface="Arial" charset="0"/>
                <a:ea typeface="ＭＳ Ｐゴシック" pitchFamily="50" charset="-128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ja-JP" sz="900" dirty="0">
              <a:solidFill>
                <a:srgbClr val="000000"/>
              </a:solidFill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6595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9pPr>
    </p:titleStyle>
    <p:bodyStyle>
      <a:lvl1pPr marL="266700" indent="-2667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itchFamily="2" charset="2"/>
        <a:buChar char="n"/>
        <a:defRPr kumimoji="1" sz="2400">
          <a:solidFill>
            <a:srgbClr val="000066"/>
          </a:solidFill>
          <a:latin typeface="+mn-lt"/>
          <a:ea typeface="+mn-ea"/>
          <a:cs typeface="+mn-cs"/>
        </a:defRPr>
      </a:lvl1pPr>
      <a:lvl2pPr marL="714375" indent="-265113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071563" indent="-173038" algn="l" rtl="0" eaLnBrk="1" fontAlgn="base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433513" indent="-182563" algn="l" rtl="0" eaLnBrk="1" fontAlgn="base" hangingPunct="1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1795463" indent="-182563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252663" indent="-182563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709863" indent="-182563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167063" indent="-182563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624263" indent="-182563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9" y="115888"/>
            <a:ext cx="8785225" cy="5048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65175"/>
            <a:ext cx="8229600" cy="583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8172450" y="6669088"/>
            <a:ext cx="514350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B06A7F80-B227-460C-8E30-C40E60CC9225}" type="slidenum">
              <a:rPr kumimoji="1" lang="en-US" altLang="ja-JP" sz="900">
                <a:solidFill>
                  <a:srgbClr val="000000"/>
                </a:solidFill>
                <a:latin typeface="Arial" charset="0"/>
                <a:ea typeface="ＭＳ Ｐゴシック" pitchFamily="50" charset="-128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ja-JP" sz="900" dirty="0">
              <a:solidFill>
                <a:srgbClr val="000000"/>
              </a:solidFill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99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9pPr>
    </p:titleStyle>
    <p:bodyStyle>
      <a:lvl1pPr marL="266700" indent="-2667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itchFamily="2" charset="2"/>
        <a:buChar char="n"/>
        <a:defRPr kumimoji="1" sz="2400">
          <a:solidFill>
            <a:srgbClr val="000066"/>
          </a:solidFill>
          <a:latin typeface="+mn-lt"/>
          <a:ea typeface="+mn-ea"/>
          <a:cs typeface="+mn-cs"/>
        </a:defRPr>
      </a:lvl1pPr>
      <a:lvl2pPr marL="714375" indent="-265113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071563" indent="-173038" algn="l" rtl="0" eaLnBrk="1" fontAlgn="base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433513" indent="-182563" algn="l" rtl="0" eaLnBrk="1" fontAlgn="base" hangingPunct="1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1795463" indent="-182563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252663" indent="-182563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709863" indent="-182563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167063" indent="-182563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624263" indent="-182563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9" y="115888"/>
            <a:ext cx="8785225" cy="5048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65175"/>
            <a:ext cx="8229600" cy="583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8172450" y="6669088"/>
            <a:ext cx="514350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B06A7F80-B227-460C-8E30-C40E60CC9225}" type="slidenum">
              <a:rPr kumimoji="1" lang="en-US" altLang="ja-JP" sz="900">
                <a:solidFill>
                  <a:srgbClr val="000000"/>
                </a:solidFill>
                <a:latin typeface="Arial" charset="0"/>
                <a:ea typeface="ＭＳ Ｐゴシック" pitchFamily="50" charset="-128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ja-JP" sz="900" dirty="0">
              <a:solidFill>
                <a:srgbClr val="000000"/>
              </a:solidFill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99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9pPr>
    </p:titleStyle>
    <p:bodyStyle>
      <a:lvl1pPr marL="266700" indent="-2667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itchFamily="2" charset="2"/>
        <a:buChar char="n"/>
        <a:defRPr kumimoji="1" sz="2400">
          <a:solidFill>
            <a:srgbClr val="000066"/>
          </a:solidFill>
          <a:latin typeface="+mn-lt"/>
          <a:ea typeface="+mn-ea"/>
          <a:cs typeface="+mn-cs"/>
        </a:defRPr>
      </a:lvl1pPr>
      <a:lvl2pPr marL="714375" indent="-265113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071563" indent="-173038" algn="l" rtl="0" eaLnBrk="1" fontAlgn="base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433513" indent="-182563" algn="l" rtl="0" eaLnBrk="1" fontAlgn="base" hangingPunct="1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1795463" indent="-182563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252663" indent="-182563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709863" indent="-182563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167063" indent="-182563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624263" indent="-182563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9" y="115888"/>
            <a:ext cx="8785225" cy="5048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65175"/>
            <a:ext cx="8229600" cy="583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8172450" y="6669088"/>
            <a:ext cx="514350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B06A7F80-B227-460C-8E30-C40E60CC9225}" type="slidenum">
              <a:rPr kumimoji="1" lang="en-US" altLang="ja-JP" sz="900">
                <a:solidFill>
                  <a:srgbClr val="000000"/>
                </a:solidFill>
                <a:latin typeface="Arial" charset="0"/>
                <a:ea typeface="ＭＳ Ｐゴシック" pitchFamily="50" charset="-128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ja-JP" sz="900" dirty="0">
              <a:solidFill>
                <a:srgbClr val="000000"/>
              </a:solidFill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99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9pPr>
    </p:titleStyle>
    <p:bodyStyle>
      <a:lvl1pPr marL="266700" indent="-2667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itchFamily="2" charset="2"/>
        <a:buChar char="n"/>
        <a:defRPr kumimoji="1" sz="2400">
          <a:solidFill>
            <a:srgbClr val="000066"/>
          </a:solidFill>
          <a:latin typeface="+mn-lt"/>
          <a:ea typeface="+mn-ea"/>
          <a:cs typeface="+mn-cs"/>
        </a:defRPr>
      </a:lvl1pPr>
      <a:lvl2pPr marL="714375" indent="-265113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071563" indent="-173038" algn="l" rtl="0" eaLnBrk="1" fontAlgn="base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433513" indent="-182563" algn="l" rtl="0" eaLnBrk="1" fontAlgn="base" hangingPunct="1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1795463" indent="-182563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252663" indent="-182563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709863" indent="-182563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167063" indent="-182563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624263" indent="-182563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>
            <a:off x="-11290" y="6558844"/>
            <a:ext cx="9158465" cy="321733"/>
          </a:xfrm>
          <a:prstGeom prst="rect">
            <a:avLst/>
          </a:prstGeom>
          <a:gradFill>
            <a:gsLst>
              <a:gs pos="50000">
                <a:srgbClr val="003366"/>
              </a:gs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prstClr val="white"/>
              </a:solidFill>
            </a:endParaRPr>
          </a:p>
        </p:txBody>
      </p:sp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2056" name="Picture 36" descr="16_9_logo位置0902w"/>
          <p:cNvPicPr>
            <a:picLocks noChangeAspect="1" noChangeArrowheads="1"/>
          </p:cNvPicPr>
          <p:nvPr/>
        </p:nvPicPr>
        <p:blipFill>
          <a:blip r:embed="rId6" cstate="email">
            <a:lum bright="-100000"/>
          </a:blip>
          <a:srcRect/>
          <a:stretch>
            <a:fillRect/>
          </a:stretch>
        </p:blipFill>
        <p:spPr bwMode="auto">
          <a:xfrm>
            <a:off x="7886700" y="190500"/>
            <a:ext cx="10541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正方形/長方形 22"/>
          <p:cNvSpPr/>
          <p:nvPr/>
        </p:nvSpPr>
        <p:spPr>
          <a:xfrm>
            <a:off x="0" y="-1"/>
            <a:ext cx="9142413" cy="6543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ja-JP" altLang="en-US" sz="2400">
              <a:solidFill>
                <a:srgbClr val="FFFFFF"/>
              </a:solidFill>
            </a:endParaRPr>
          </a:p>
        </p:txBody>
      </p:sp>
      <p:sp>
        <p:nvSpPr>
          <p:cNvPr id="16" name="Slide Number Placeholder 6"/>
          <p:cNvSpPr txBox="1">
            <a:spLocks/>
          </p:cNvSpPr>
          <p:nvPr/>
        </p:nvSpPr>
        <p:spPr>
          <a:xfrm>
            <a:off x="8766175" y="6620984"/>
            <a:ext cx="381000" cy="237015"/>
          </a:xfrm>
          <a:prstGeom prst="rect">
            <a:avLst/>
          </a:prstGeom>
        </p:spPr>
        <p:txBody>
          <a:bodyPr/>
          <a:lstStyle>
            <a:lvl1pPr>
              <a:defRPr sz="1000" smtClean="0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DBD8CCA-9843-4937-92DB-3FF109024E7E}" type="slidenum">
              <a:rPr kumimoji="1" lang="en-US">
                <a:solidFill>
                  <a:prstClr val="white"/>
                </a:solidFill>
                <a:latin typeface="Arial" charset="0"/>
                <a:ea typeface="ＭＳ Ｐゴシック" pitchFamily="34" charset="-128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dirty="0">
              <a:solidFill>
                <a:prstClr val="white"/>
              </a:solidFill>
              <a:latin typeface="Arial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7" name="Footer Placeholder 7"/>
          <p:cNvSpPr txBox="1">
            <a:spLocks/>
          </p:cNvSpPr>
          <p:nvPr/>
        </p:nvSpPr>
        <p:spPr>
          <a:xfrm>
            <a:off x="5220072" y="6559466"/>
            <a:ext cx="3533403" cy="325918"/>
          </a:xfrm>
          <a:prstGeom prst="rect">
            <a:avLst/>
          </a:prstGeom>
        </p:spPr>
        <p:txBody>
          <a:bodyPr anchor="ctr"/>
          <a:lstStyle>
            <a:lvl1pPr>
              <a:defRPr sz="1000" smtClean="0">
                <a:solidFill>
                  <a:schemeClr val="bg1"/>
                </a:solidFill>
              </a:defRPr>
            </a:lvl1pPr>
          </a:lstStyle>
          <a:p>
            <a:pPr algn="r">
              <a:lnSpc>
                <a:spcPts val="1100"/>
              </a:lnSpc>
              <a:defRPr/>
            </a:pPr>
            <a:r>
              <a:rPr kumimoji="1" lang="en-US" altLang="ja-JP" sz="1100" b="1" i="1" dirty="0">
                <a:solidFill>
                  <a:prstClr val="white">
                    <a:lumMod val="9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Sony Global Information System (Dalian) </a:t>
            </a:r>
            <a:r>
              <a:rPr kumimoji="1" lang="ja-JP" altLang="en-US" sz="1100" b="1" i="1" dirty="0">
                <a:solidFill>
                  <a:prstClr val="white">
                    <a:lumMod val="9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 </a:t>
            </a:r>
            <a:r>
              <a:rPr kumimoji="1" lang="en-US" altLang="ja-JP" sz="1100" b="1" i="1" dirty="0">
                <a:solidFill>
                  <a:prstClr val="white">
                    <a:lumMod val="9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Co., Ltd.</a:t>
            </a:r>
          </a:p>
        </p:txBody>
      </p:sp>
      <p:pic>
        <p:nvPicPr>
          <p:cNvPr id="18" name="Picture 51" descr="j and e_cover_confidentia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4" y="6601734"/>
            <a:ext cx="793912" cy="23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871" y="12656"/>
            <a:ext cx="1292514" cy="464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185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9" y="115888"/>
            <a:ext cx="8785225" cy="5048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65175"/>
            <a:ext cx="8229600" cy="583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8172450" y="6669088"/>
            <a:ext cx="514350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B06A7F80-B227-460C-8E30-C40E60CC9225}" type="slidenum">
              <a:rPr kumimoji="1" lang="en-US" altLang="ja-JP" sz="900">
                <a:solidFill>
                  <a:srgbClr val="000000"/>
                </a:solidFill>
                <a:latin typeface="Arial" charset="0"/>
                <a:ea typeface="ＭＳ Ｐゴシック" pitchFamily="50" charset="-128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ja-JP" sz="900" dirty="0">
              <a:solidFill>
                <a:srgbClr val="000000"/>
              </a:solidFill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99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9pPr>
    </p:titleStyle>
    <p:bodyStyle>
      <a:lvl1pPr marL="266700" indent="-2667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itchFamily="2" charset="2"/>
        <a:buChar char="n"/>
        <a:defRPr kumimoji="1" sz="2400">
          <a:solidFill>
            <a:srgbClr val="000066"/>
          </a:solidFill>
          <a:latin typeface="+mn-lt"/>
          <a:ea typeface="+mn-ea"/>
          <a:cs typeface="+mn-cs"/>
        </a:defRPr>
      </a:lvl1pPr>
      <a:lvl2pPr marL="714375" indent="-265113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071563" indent="-173038" algn="l" rtl="0" eaLnBrk="1" fontAlgn="base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433513" indent="-182563" algn="l" rtl="0" eaLnBrk="1" fontAlgn="base" hangingPunct="1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1795463" indent="-182563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252663" indent="-182563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709863" indent="-182563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167063" indent="-182563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624263" indent="-182563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8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gif"/><Relationship Id="rId5" Type="http://schemas.openxmlformats.org/officeDocument/2006/relationships/image" Target="../media/image16.gif"/><Relationship Id="rId4" Type="http://schemas.openxmlformats.org/officeDocument/2006/relationships/image" Target="../media/image15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8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gif"/><Relationship Id="rId5" Type="http://schemas.openxmlformats.org/officeDocument/2006/relationships/image" Target="../media/image16.gif"/><Relationship Id="rId4" Type="http://schemas.openxmlformats.org/officeDocument/2006/relationships/image" Target="../media/image15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gif"/><Relationship Id="rId5" Type="http://schemas.openxmlformats.org/officeDocument/2006/relationships/image" Target="../media/image17.gif"/><Relationship Id="rId4" Type="http://schemas.openxmlformats.org/officeDocument/2006/relationships/image" Target="../media/image16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lanning_poke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lanning_pok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hyperlink" Target="https://www.scrumalliance.org/community/spotlight/mike-cohn/june-2014/how-many-hours-is-a-story-point-worth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lanning_poke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"/>
          <p:cNvSpPr txBox="1">
            <a:spLocks/>
          </p:cNvSpPr>
          <p:nvPr/>
        </p:nvSpPr>
        <p:spPr>
          <a:xfrm>
            <a:off x="395536" y="1600200"/>
            <a:ext cx="8640960" cy="1875929"/>
          </a:xfrm>
          <a:prstGeom prst="rect">
            <a:avLst/>
          </a:prstGeom>
        </p:spPr>
        <p:txBody>
          <a:bodyPr/>
          <a:lstStyle>
            <a:lvl1pPr marL="266700" indent="-2667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buChar char="n"/>
              <a:defRPr kumimoji="1"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14375" indent="-2651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71563" indent="-17303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433513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795463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252663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09863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67063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24263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GB" altLang="ja-JP" kern="0" dirty="0" smtClean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 algn="ctr">
              <a:buNone/>
            </a:pPr>
            <a:r>
              <a:rPr lang="en-US" altLang="ja-JP" sz="3200" kern="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Planning Poker Simple Guideline</a:t>
            </a:r>
          </a:p>
          <a:p>
            <a:pPr marL="0" indent="0" algn="ctr">
              <a:buNone/>
            </a:pPr>
            <a:r>
              <a:rPr lang="en-US" altLang="ja-JP" sz="3200" kern="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(Best Practice)</a:t>
            </a:r>
          </a:p>
        </p:txBody>
      </p:sp>
      <p:sp>
        <p:nvSpPr>
          <p:cNvPr id="13" name="テキスト プレースホルダー 2"/>
          <p:cNvSpPr txBox="1">
            <a:spLocks/>
          </p:cNvSpPr>
          <p:nvPr/>
        </p:nvSpPr>
        <p:spPr>
          <a:xfrm>
            <a:off x="2154560" y="3492600"/>
            <a:ext cx="5122912" cy="1481296"/>
          </a:xfrm>
          <a:prstGeom prst="rect">
            <a:avLst/>
          </a:prstGeom>
        </p:spPr>
        <p:txBody>
          <a:bodyPr/>
          <a:lstStyle>
            <a:lvl1pPr marL="266700" indent="-2667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buChar char="n"/>
              <a:defRPr kumimoji="1"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14375" indent="-2651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71563" indent="-17303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433513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795463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252663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09863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67063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24263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altLang="ja-JP" kern="0" dirty="0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Sep. 10</a:t>
            </a:r>
            <a:r>
              <a:rPr lang="en-US" altLang="ja-JP" kern="0" baseline="30000" dirty="0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th</a:t>
            </a:r>
            <a:r>
              <a:rPr lang="en-US" altLang="ja-JP" kern="0" dirty="0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,2015</a:t>
            </a:r>
          </a:p>
          <a:p>
            <a:pPr marL="0" indent="0" algn="ctr">
              <a:buNone/>
            </a:pPr>
            <a:r>
              <a:rPr lang="en-US" altLang="ja-JP" kern="0" dirty="0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Delivery </a:t>
            </a:r>
            <a:r>
              <a:rPr lang="en-US" altLang="ja-JP" kern="0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Competency, GADC </a:t>
            </a:r>
            <a:endParaRPr lang="en-US" altLang="ja-JP" kern="0" dirty="0" smtClean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endParaRPr lang="en-US" altLang="ja-JP" kern="0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97143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zh-CN" dirty="0" smtClean="0">
                <a:latin typeface="メイリオ" pitchFamily="50" charset="-128"/>
                <a:ea typeface="メイリオ" pitchFamily="50" charset="-128"/>
              </a:rPr>
              <a:t>Planning Poker Detail [3/6]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79512" y="692696"/>
            <a:ext cx="87849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b="1" dirty="0" smtClean="0">
                <a:latin typeface="Calibri" pitchFamily="34" charset="0"/>
                <a:cs typeface="Calibri" pitchFamily="34" charset="0"/>
              </a:rPr>
              <a:t>3. </a:t>
            </a:r>
            <a:r>
              <a:rPr lang="en-US" altLang="ja-JP" sz="2400" b="1" dirty="0" err="1" smtClean="0">
                <a:latin typeface="Calibri" pitchFamily="34" charset="0"/>
                <a:cs typeface="Calibri" pitchFamily="34" charset="0"/>
              </a:rPr>
              <a:t>RoC</a:t>
            </a:r>
            <a:r>
              <a:rPr lang="en-US" altLang="ja-JP" sz="2400" b="1" dirty="0" smtClean="0">
                <a:latin typeface="Calibri" pitchFamily="34" charset="0"/>
                <a:cs typeface="Calibri" pitchFamily="34" charset="0"/>
              </a:rPr>
              <a:t> explain other backlog, then team members show the card simultaneously.</a:t>
            </a:r>
            <a:endParaRPr lang="ja-JP" altLang="en-US" sz="2400" b="1" dirty="0" smtClean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" name="グループ化 20"/>
          <p:cNvGrpSpPr/>
          <p:nvPr/>
        </p:nvGrpSpPr>
        <p:grpSpPr>
          <a:xfrm>
            <a:off x="467544" y="1673425"/>
            <a:ext cx="3240360" cy="1368152"/>
            <a:chOff x="467544" y="1268760"/>
            <a:chExt cx="3240360" cy="1368152"/>
          </a:xfrm>
        </p:grpSpPr>
        <p:sp>
          <p:nvSpPr>
            <p:cNvPr id="9" name="正方形/長方形 8"/>
            <p:cNvSpPr/>
            <p:nvPr/>
          </p:nvSpPr>
          <p:spPr bwMode="auto">
            <a:xfrm>
              <a:off x="467544" y="1268760"/>
              <a:ext cx="1656184" cy="288032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zh-CN" sz="1400" dirty="0" smtClean="0">
                  <a:latin typeface="メイリオ" pitchFamily="50" charset="-128"/>
                  <a:ea typeface="メイリオ" pitchFamily="50" charset="-128"/>
                </a:rPr>
                <a:t>Backlog A</a:t>
              </a:r>
              <a:endParaRPr lang="zh-CN" altLang="en-US" sz="1400" dirty="0" smtClean="0">
                <a:latin typeface="メイリオ" pitchFamily="50" charset="-128"/>
                <a:ea typeface="メイリオ" pitchFamily="50" charset="-128"/>
              </a:endParaRPr>
            </a:p>
          </p:txBody>
        </p:sp>
        <p:sp>
          <p:nvSpPr>
            <p:cNvPr id="12" name="正方形/長方形 11"/>
            <p:cNvSpPr/>
            <p:nvPr/>
          </p:nvSpPr>
          <p:spPr bwMode="auto">
            <a:xfrm>
              <a:off x="467544" y="1628800"/>
              <a:ext cx="2160240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zh-CN" sz="1400" dirty="0" smtClean="0">
                  <a:latin typeface="メイリオ" pitchFamily="50" charset="-128"/>
                  <a:ea typeface="メイリオ" pitchFamily="50" charset="-128"/>
                </a:rPr>
                <a:t>Backlog B</a:t>
              </a:r>
              <a:endParaRPr lang="zh-CN" altLang="en-US" sz="1400" dirty="0" smtClean="0">
                <a:latin typeface="メイリオ" pitchFamily="50" charset="-128"/>
                <a:ea typeface="メイリオ" pitchFamily="50" charset="-128"/>
              </a:endParaRPr>
            </a:p>
          </p:txBody>
        </p:sp>
        <p:sp>
          <p:nvSpPr>
            <p:cNvPr id="13" name="正方形/長方形 12"/>
            <p:cNvSpPr/>
            <p:nvPr/>
          </p:nvSpPr>
          <p:spPr bwMode="auto">
            <a:xfrm>
              <a:off x="467544" y="1988840"/>
              <a:ext cx="2736304" cy="288032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zh-CN" sz="1400" dirty="0" smtClean="0">
                  <a:latin typeface="メイリオ" pitchFamily="50" charset="-128"/>
                  <a:ea typeface="メイリオ" pitchFamily="50" charset="-128"/>
                </a:rPr>
                <a:t>Backlog C</a:t>
              </a:r>
              <a:endParaRPr lang="zh-CN" altLang="en-US" sz="1400" dirty="0" smtClean="0">
                <a:latin typeface="メイリオ" pitchFamily="50" charset="-128"/>
                <a:ea typeface="メイリオ" pitchFamily="50" charset="-128"/>
              </a:endParaRPr>
            </a:p>
          </p:txBody>
        </p:sp>
        <p:sp>
          <p:nvSpPr>
            <p:cNvPr id="14" name="正方形/長方形 13"/>
            <p:cNvSpPr/>
            <p:nvPr/>
          </p:nvSpPr>
          <p:spPr bwMode="auto">
            <a:xfrm>
              <a:off x="467544" y="2348880"/>
              <a:ext cx="3096344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zh-CN" sz="1400" dirty="0" smtClean="0">
                  <a:latin typeface="メイリオ" pitchFamily="50" charset="-128"/>
                  <a:ea typeface="メイリオ" pitchFamily="50" charset="-128"/>
                </a:rPr>
                <a:t>Backlog D</a:t>
              </a:r>
              <a:endParaRPr lang="zh-CN" altLang="en-US" sz="1400" dirty="0" smtClean="0">
                <a:latin typeface="メイリオ" pitchFamily="50" charset="-128"/>
                <a:ea typeface="メイリオ" pitchFamily="50" charset="-128"/>
              </a:endParaRPr>
            </a:p>
          </p:txBody>
        </p:sp>
        <p:cxnSp>
          <p:nvCxnSpPr>
            <p:cNvPr id="16" name="直線矢印コネクタ 15"/>
            <p:cNvCxnSpPr/>
            <p:nvPr/>
          </p:nvCxnSpPr>
          <p:spPr bwMode="auto">
            <a:xfrm>
              <a:off x="2915816" y="1772816"/>
              <a:ext cx="792088" cy="0"/>
            </a:xfrm>
            <a:prstGeom prst="straightConnector1">
              <a:avLst/>
            </a:prstGeom>
            <a:solidFill>
              <a:srgbClr val="CCCCFF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8" name="テキスト ボックス 17"/>
          <p:cNvSpPr txBox="1"/>
          <p:nvPr/>
        </p:nvSpPr>
        <p:spPr>
          <a:xfrm>
            <a:off x="3923928" y="1961457"/>
            <a:ext cx="3888432" cy="3693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solidFill>
                  <a:srgbClr val="0066CC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e.g. Standard backlog = 2 </a:t>
            </a:r>
            <a:r>
              <a:rPr lang="en-US" altLang="ja-JP" b="1" dirty="0" smtClean="0">
                <a:solidFill>
                  <a:srgbClr val="0070C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SP</a:t>
            </a:r>
          </a:p>
        </p:txBody>
      </p:sp>
      <p:pic>
        <p:nvPicPr>
          <p:cNvPr id="15" name="Picture 6" descr="C:\DATA\Dropbox\Picture\人物\negotiation02\negotiation02_3_cl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2897561"/>
            <a:ext cx="1905443" cy="1395535"/>
          </a:xfrm>
          <a:prstGeom prst="rect">
            <a:avLst/>
          </a:prstGeom>
          <a:noFill/>
        </p:spPr>
      </p:pic>
      <p:sp>
        <p:nvSpPr>
          <p:cNvPr id="19" name="円形吹き出し 18"/>
          <p:cNvSpPr/>
          <p:nvPr/>
        </p:nvSpPr>
        <p:spPr>
          <a:xfrm>
            <a:off x="3491880" y="2249489"/>
            <a:ext cx="1404032" cy="648072"/>
          </a:xfrm>
          <a:prstGeom prst="wedgeEllipseCallout">
            <a:avLst>
              <a:gd name="adj1" fmla="val -62714"/>
              <a:gd name="adj2" fmla="val 4623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This one?</a:t>
            </a:r>
            <a:endParaRPr kumimoji="1" lang="ja-JP" altLang="en-US" b="1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1115616" y="4437112"/>
            <a:ext cx="1008112" cy="136815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kumimoji="1" lang="ja-JP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５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2627784" y="4437112"/>
            <a:ext cx="1008112" cy="136815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kumimoji="1" lang="ja-JP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５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4139952" y="4437112"/>
            <a:ext cx="1008112" cy="136815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kumimoji="1" lang="ja-JP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８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5580112" y="4437112"/>
            <a:ext cx="1008112" cy="136815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kumimoji="1" lang="ja-JP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？</a:t>
            </a:r>
          </a:p>
        </p:txBody>
      </p:sp>
      <p:pic>
        <p:nvPicPr>
          <p:cNvPr id="26" name="図 25" descr="人(管理職)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35696" y="5589240"/>
            <a:ext cx="295275" cy="438150"/>
          </a:xfrm>
          <a:prstGeom prst="rect">
            <a:avLst/>
          </a:prstGeom>
        </p:spPr>
      </p:pic>
      <p:pic>
        <p:nvPicPr>
          <p:cNvPr id="27" name="図 26" descr="人(女性社員)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32040" y="5589240"/>
            <a:ext cx="228600" cy="428625"/>
          </a:xfrm>
          <a:prstGeom prst="rect">
            <a:avLst/>
          </a:prstGeom>
        </p:spPr>
      </p:pic>
      <p:pic>
        <p:nvPicPr>
          <p:cNvPr id="28" name="図 27" descr="人(男性社員)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347864" y="5589240"/>
            <a:ext cx="276225" cy="457200"/>
          </a:xfrm>
          <a:prstGeom prst="rect">
            <a:avLst/>
          </a:prstGeom>
        </p:spPr>
      </p:pic>
      <p:pic>
        <p:nvPicPr>
          <p:cNvPr id="29" name="図 28" descr="人(男性社員2)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00192" y="5589240"/>
            <a:ext cx="276225" cy="457200"/>
          </a:xfrm>
          <a:prstGeom prst="rect">
            <a:avLst/>
          </a:prstGeom>
        </p:spPr>
      </p:pic>
      <p:sp>
        <p:nvSpPr>
          <p:cNvPr id="30" name="テキスト ボックス 29"/>
          <p:cNvSpPr txBox="1"/>
          <p:nvPr/>
        </p:nvSpPr>
        <p:spPr>
          <a:xfrm>
            <a:off x="467544" y="6165304"/>
            <a:ext cx="7272808" cy="646331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latin typeface="Calibri" pitchFamily="34" charset="0"/>
                <a:ea typeface="メイリオ" pitchFamily="50" charset="-128"/>
                <a:cs typeface="Calibri" pitchFamily="34" charset="0"/>
              </a:rPr>
              <a:t>・</a:t>
            </a:r>
            <a:r>
              <a:rPr kumimoji="1" lang="en-US" altLang="ja-JP" b="1" dirty="0" smtClean="0">
                <a:latin typeface="Calibri" pitchFamily="34" charset="0"/>
                <a:ea typeface="メイリオ" pitchFamily="50" charset="-128"/>
                <a:cs typeface="Calibri" pitchFamily="34" charset="0"/>
              </a:rPr>
              <a:t>Start from high priority backlog.</a:t>
            </a:r>
          </a:p>
          <a:p>
            <a:r>
              <a:rPr kumimoji="1" lang="ja-JP" altLang="en-US" b="1" dirty="0" smtClean="0">
                <a:latin typeface="Calibri" pitchFamily="34" charset="0"/>
                <a:ea typeface="メイリオ" pitchFamily="50" charset="-128"/>
                <a:cs typeface="Calibri" pitchFamily="34" charset="0"/>
              </a:rPr>
              <a:t>・</a:t>
            </a:r>
            <a:r>
              <a:rPr kumimoji="1" lang="en-US" altLang="ja-JP" b="1" dirty="0" smtClean="0">
                <a:latin typeface="Calibri" pitchFamily="34" charset="0"/>
                <a:ea typeface="メイリオ" pitchFamily="50" charset="-128"/>
                <a:cs typeface="Calibri" pitchFamily="34" charset="0"/>
              </a:rPr>
              <a:t>Need to show card simultaneously.</a:t>
            </a:r>
          </a:p>
        </p:txBody>
      </p:sp>
    </p:spTree>
    <p:extLst>
      <p:ext uri="{BB962C8B-B14F-4D97-AF65-F5344CB8AC3E}">
        <p14:creationId xmlns:p14="http://schemas.microsoft.com/office/powerpoint/2010/main" val="34957547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4" grpId="0" animBg="1"/>
      <p:bldP spid="25" grpId="0" animBg="1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9" y="188640"/>
            <a:ext cx="8785225" cy="458932"/>
          </a:xfrm>
        </p:spPr>
        <p:txBody>
          <a:bodyPr/>
          <a:lstStyle/>
          <a:p>
            <a:pPr marL="342900" indent="-342900"/>
            <a:r>
              <a:rPr lang="en-US" altLang="zh-CN" dirty="0" smtClean="0">
                <a:latin typeface="メイリオ" pitchFamily="50" charset="-128"/>
                <a:ea typeface="メイリオ" pitchFamily="50" charset="-128"/>
              </a:rPr>
              <a:t>Planning Poker Detail [4/6]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79512" y="780274"/>
            <a:ext cx="87849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b="1" dirty="0" smtClean="0">
                <a:latin typeface="Calibri" pitchFamily="34" charset="0"/>
                <a:cs typeface="Calibri" pitchFamily="34" charset="0"/>
              </a:rPr>
              <a:t>4. Need to discuss when they can not unify the understanding. PO should clarify open points and misunderstandings.</a:t>
            </a:r>
            <a:endParaRPr lang="ja-JP" altLang="en-US" sz="2400" b="1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2" name="Picture 2" descr="C:\Users\0022000806\Desktop\DSC_012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22875" y="3100637"/>
            <a:ext cx="3423118" cy="1923792"/>
          </a:xfrm>
          <a:prstGeom prst="rect">
            <a:avLst/>
          </a:prstGeom>
          <a:noFill/>
        </p:spPr>
      </p:pic>
      <p:sp>
        <p:nvSpPr>
          <p:cNvPr id="30" name="角丸四角形 29"/>
          <p:cNvSpPr/>
          <p:nvPr/>
        </p:nvSpPr>
        <p:spPr>
          <a:xfrm>
            <a:off x="827584" y="1626476"/>
            <a:ext cx="1008112" cy="124377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kumimoji="1" lang="ja-JP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５</a:t>
            </a:r>
          </a:p>
        </p:txBody>
      </p:sp>
      <p:sp>
        <p:nvSpPr>
          <p:cNvPr id="31" name="角丸四角形 30"/>
          <p:cNvSpPr/>
          <p:nvPr/>
        </p:nvSpPr>
        <p:spPr>
          <a:xfrm>
            <a:off x="827584" y="4578804"/>
            <a:ext cx="1008112" cy="124377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kumimoji="1" lang="ja-JP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５</a:t>
            </a:r>
          </a:p>
        </p:txBody>
      </p:sp>
      <p:sp>
        <p:nvSpPr>
          <p:cNvPr id="32" name="角丸四角形 31"/>
          <p:cNvSpPr/>
          <p:nvPr/>
        </p:nvSpPr>
        <p:spPr>
          <a:xfrm>
            <a:off x="4932040" y="1626476"/>
            <a:ext cx="1008112" cy="124377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kumimoji="1" lang="ja-JP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８</a:t>
            </a:r>
          </a:p>
        </p:txBody>
      </p:sp>
      <p:sp>
        <p:nvSpPr>
          <p:cNvPr id="33" name="角丸四角形 32"/>
          <p:cNvSpPr/>
          <p:nvPr/>
        </p:nvSpPr>
        <p:spPr>
          <a:xfrm>
            <a:off x="5356845" y="4578804"/>
            <a:ext cx="1008112" cy="124377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kumimoji="1" lang="ja-JP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？</a:t>
            </a:r>
          </a:p>
        </p:txBody>
      </p:sp>
      <p:pic>
        <p:nvPicPr>
          <p:cNvPr id="34" name="図 33" descr="人(管理職)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89077" y="2736332"/>
            <a:ext cx="268432" cy="398318"/>
          </a:xfrm>
          <a:prstGeom prst="rect">
            <a:avLst/>
          </a:prstGeom>
        </p:spPr>
      </p:pic>
      <p:pic>
        <p:nvPicPr>
          <p:cNvPr id="35" name="図 34" descr="人(女性社員)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34519" y="2735899"/>
            <a:ext cx="207818" cy="389659"/>
          </a:xfrm>
          <a:prstGeom prst="rect">
            <a:avLst/>
          </a:prstGeom>
        </p:spPr>
      </p:pic>
      <p:pic>
        <p:nvPicPr>
          <p:cNvPr id="36" name="図 35" descr="人(男性社員)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60219" y="5689526"/>
            <a:ext cx="251114" cy="415636"/>
          </a:xfrm>
          <a:prstGeom prst="rect">
            <a:avLst/>
          </a:prstGeom>
        </p:spPr>
      </p:pic>
      <p:pic>
        <p:nvPicPr>
          <p:cNvPr id="37" name="図 36" descr="人(男性社員2)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96723" y="5689526"/>
            <a:ext cx="251114" cy="415636"/>
          </a:xfrm>
          <a:prstGeom prst="rect">
            <a:avLst/>
          </a:prstGeom>
        </p:spPr>
      </p:pic>
      <p:sp>
        <p:nvSpPr>
          <p:cNvPr id="38" name="角丸四角形吹き出し 37"/>
          <p:cNvSpPr/>
          <p:nvPr/>
        </p:nvSpPr>
        <p:spPr>
          <a:xfrm>
            <a:off x="6372200" y="2317099"/>
            <a:ext cx="2448272" cy="654618"/>
          </a:xfrm>
          <a:prstGeom prst="wedgeRoundRectCallout">
            <a:avLst>
              <a:gd name="adj1" fmla="val -65803"/>
              <a:gd name="adj2" fmla="val 41611"/>
              <a:gd name="adj3" fmla="val 16667"/>
            </a:avLst>
          </a:prstGeom>
          <a:solidFill>
            <a:srgbClr val="FAFAE8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kumimoji="1" lang="en-US" altLang="ja-JP" sz="12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Hesitate “5” or “8”, and select the bigger one</a:t>
            </a:r>
            <a:endParaRPr kumimoji="1" lang="ja-JP" altLang="en-US" sz="12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9" name="角丸四角形吹き出し 38"/>
          <p:cNvSpPr/>
          <p:nvPr/>
        </p:nvSpPr>
        <p:spPr>
          <a:xfrm>
            <a:off x="2123728" y="1970152"/>
            <a:ext cx="2520280" cy="916465"/>
          </a:xfrm>
          <a:prstGeom prst="wedgeRoundRectCallout">
            <a:avLst>
              <a:gd name="adj1" fmla="val -60684"/>
              <a:gd name="adj2" fmla="val 49857"/>
              <a:gd name="adj3" fmla="val 16667"/>
            </a:avLst>
          </a:prstGeom>
          <a:solidFill>
            <a:srgbClr val="FAFAE8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kumimoji="1" lang="en-US" altLang="ja-JP" sz="12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Have similar case ,that is “5” SP</a:t>
            </a:r>
            <a:endParaRPr kumimoji="1" lang="ja-JP" altLang="en-US" sz="12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0" name="角丸四角形吹き出し 39"/>
          <p:cNvSpPr/>
          <p:nvPr/>
        </p:nvSpPr>
        <p:spPr>
          <a:xfrm>
            <a:off x="6660232" y="5190873"/>
            <a:ext cx="2016224" cy="523695"/>
          </a:xfrm>
          <a:prstGeom prst="wedgeRoundRectCallout">
            <a:avLst>
              <a:gd name="adj1" fmla="val -60684"/>
              <a:gd name="adj2" fmla="val 49857"/>
              <a:gd name="adj3" fmla="val 16667"/>
            </a:avLst>
          </a:prstGeom>
          <a:solidFill>
            <a:srgbClr val="FAFAE8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kumimoji="1" lang="en-US" altLang="ja-JP" sz="12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No experience </a:t>
            </a:r>
            <a:endParaRPr kumimoji="1" lang="ja-JP" altLang="en-US" sz="12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1" name="角丸四角形吹き出し 40"/>
          <p:cNvSpPr/>
          <p:nvPr/>
        </p:nvSpPr>
        <p:spPr>
          <a:xfrm>
            <a:off x="2123728" y="5344708"/>
            <a:ext cx="2376264" cy="720080"/>
          </a:xfrm>
          <a:prstGeom prst="wedgeRoundRectCallout">
            <a:avLst>
              <a:gd name="adj1" fmla="val -63183"/>
              <a:gd name="adj2" fmla="val 33365"/>
              <a:gd name="adj3" fmla="val 16667"/>
            </a:avLst>
          </a:prstGeom>
          <a:solidFill>
            <a:srgbClr val="FAFAE8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kumimoji="1" lang="en-US" altLang="ja-JP" sz="12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The same as pre backlog</a:t>
            </a:r>
            <a:endParaRPr kumimoji="1" lang="ja-JP" altLang="en-US" sz="12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67544" y="6333604"/>
            <a:ext cx="7200800" cy="335756"/>
          </a:xfrm>
          <a:prstGeom prst="rect">
            <a:avLst/>
          </a:prstGeom>
          <a:solidFill>
            <a:schemeClr val="bg1"/>
          </a:solidFill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latin typeface="Calibri" pitchFamily="34" charset="0"/>
                <a:ea typeface="メイリオ" pitchFamily="50" charset="-128"/>
                <a:cs typeface="Calibri" pitchFamily="34" charset="0"/>
              </a:rPr>
              <a:t>・</a:t>
            </a:r>
            <a:r>
              <a:rPr kumimoji="1" lang="en-US" altLang="ja-JP" b="1" dirty="0" smtClean="0">
                <a:latin typeface="Calibri" pitchFamily="34" charset="0"/>
                <a:ea typeface="メイリオ" pitchFamily="50" charset="-128"/>
                <a:cs typeface="Calibri" pitchFamily="34" charset="0"/>
              </a:rPr>
              <a:t>Succinct and short time discussion.</a:t>
            </a:r>
          </a:p>
        </p:txBody>
      </p:sp>
    </p:spTree>
    <p:extLst>
      <p:ext uri="{BB962C8B-B14F-4D97-AF65-F5344CB8AC3E}">
        <p14:creationId xmlns:p14="http://schemas.microsoft.com/office/powerpoint/2010/main" val="34957547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zh-CN" dirty="0" smtClean="0">
                <a:latin typeface="メイリオ" pitchFamily="50" charset="-128"/>
                <a:ea typeface="メイリオ" pitchFamily="50" charset="-128"/>
              </a:rPr>
              <a:t>Planning Poker Detail [5/6]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79512" y="692696"/>
            <a:ext cx="87849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b="1" dirty="0" smtClean="0">
                <a:latin typeface="Calibri" pitchFamily="34" charset="0"/>
                <a:cs typeface="Calibri" pitchFamily="34" charset="0"/>
              </a:rPr>
              <a:t>5. Show the card again, in order to unify the understanding.</a:t>
            </a:r>
            <a:endParaRPr lang="ja-JP" altLang="en-US" sz="24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1115616" y="1340768"/>
            <a:ext cx="1008112" cy="136815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kumimoji="1" lang="ja-JP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５</a:t>
            </a:r>
          </a:p>
        </p:txBody>
      </p:sp>
      <p:sp>
        <p:nvSpPr>
          <p:cNvPr id="18" name="角丸四角形 17"/>
          <p:cNvSpPr/>
          <p:nvPr/>
        </p:nvSpPr>
        <p:spPr>
          <a:xfrm>
            <a:off x="2627784" y="1340768"/>
            <a:ext cx="1008112" cy="136815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kumimoji="1" lang="ja-JP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５</a:t>
            </a:r>
          </a:p>
        </p:txBody>
      </p:sp>
      <p:sp>
        <p:nvSpPr>
          <p:cNvPr id="19" name="角丸四角形 18"/>
          <p:cNvSpPr/>
          <p:nvPr/>
        </p:nvSpPr>
        <p:spPr>
          <a:xfrm>
            <a:off x="4139952" y="1340768"/>
            <a:ext cx="1008112" cy="136815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kumimoji="1" lang="ja-JP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８</a:t>
            </a:r>
          </a:p>
        </p:txBody>
      </p:sp>
      <p:sp>
        <p:nvSpPr>
          <p:cNvPr id="20" name="角丸四角形 19"/>
          <p:cNvSpPr/>
          <p:nvPr/>
        </p:nvSpPr>
        <p:spPr>
          <a:xfrm>
            <a:off x="5580112" y="1340768"/>
            <a:ext cx="1008112" cy="136815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kumimoji="1" lang="ja-JP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？</a:t>
            </a:r>
          </a:p>
        </p:txBody>
      </p:sp>
      <p:pic>
        <p:nvPicPr>
          <p:cNvPr id="21" name="図 20" descr="人(管理職)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35696" y="2492896"/>
            <a:ext cx="295275" cy="438150"/>
          </a:xfrm>
          <a:prstGeom prst="rect">
            <a:avLst/>
          </a:prstGeom>
        </p:spPr>
      </p:pic>
      <p:pic>
        <p:nvPicPr>
          <p:cNvPr id="23" name="図 22" descr="人(女性社員)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32040" y="2492896"/>
            <a:ext cx="228600" cy="428625"/>
          </a:xfrm>
          <a:prstGeom prst="rect">
            <a:avLst/>
          </a:prstGeom>
        </p:spPr>
      </p:pic>
      <p:pic>
        <p:nvPicPr>
          <p:cNvPr id="24" name="図 23" descr="人(男性社員)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347864" y="2492896"/>
            <a:ext cx="276225" cy="457200"/>
          </a:xfrm>
          <a:prstGeom prst="rect">
            <a:avLst/>
          </a:prstGeom>
        </p:spPr>
      </p:pic>
      <p:pic>
        <p:nvPicPr>
          <p:cNvPr id="25" name="図 24" descr="人(男性社員2)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00192" y="2492896"/>
            <a:ext cx="276225" cy="457200"/>
          </a:xfrm>
          <a:prstGeom prst="rect">
            <a:avLst/>
          </a:prstGeom>
        </p:spPr>
      </p:pic>
      <p:sp>
        <p:nvSpPr>
          <p:cNvPr id="26" name="下矢印 25"/>
          <p:cNvSpPr/>
          <p:nvPr/>
        </p:nvSpPr>
        <p:spPr>
          <a:xfrm>
            <a:off x="3635896" y="3068960"/>
            <a:ext cx="792088" cy="360040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kumimoji="1" lang="ja-JP" altLang="en-US" dirty="0" smtClean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79512" y="1268760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HGP創英角ｺﾞｼｯｸUB" pitchFamily="50" charset="-128"/>
                <a:ea typeface="HGP創英角ｺﾞｼｯｸUB" pitchFamily="50" charset="-128"/>
              </a:rPr>
              <a:t>1st</a:t>
            </a:r>
            <a:endParaRPr kumimoji="1" lang="ja-JP" altLang="en-US" sz="1600" dirty="0" smtClean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115616" y="3573016"/>
            <a:ext cx="1008112" cy="136815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kumimoji="1" lang="ja-JP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５</a:t>
            </a:r>
          </a:p>
        </p:txBody>
      </p:sp>
      <p:sp>
        <p:nvSpPr>
          <p:cNvPr id="29" name="角丸四角形 28"/>
          <p:cNvSpPr/>
          <p:nvPr/>
        </p:nvSpPr>
        <p:spPr>
          <a:xfrm>
            <a:off x="2627784" y="3573016"/>
            <a:ext cx="1008112" cy="136815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kumimoji="1" lang="ja-JP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５</a:t>
            </a:r>
          </a:p>
        </p:txBody>
      </p:sp>
      <p:sp>
        <p:nvSpPr>
          <p:cNvPr id="42" name="角丸四角形 41"/>
          <p:cNvSpPr/>
          <p:nvPr/>
        </p:nvSpPr>
        <p:spPr>
          <a:xfrm>
            <a:off x="4139952" y="3573016"/>
            <a:ext cx="1008112" cy="136815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kumimoji="1" lang="ja-JP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５</a:t>
            </a:r>
          </a:p>
        </p:txBody>
      </p:sp>
      <p:sp>
        <p:nvSpPr>
          <p:cNvPr id="43" name="角丸四角形 42"/>
          <p:cNvSpPr/>
          <p:nvPr/>
        </p:nvSpPr>
        <p:spPr>
          <a:xfrm>
            <a:off x="5580112" y="3573016"/>
            <a:ext cx="1008112" cy="136815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kumimoji="1" lang="ja-JP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？</a:t>
            </a:r>
          </a:p>
        </p:txBody>
      </p:sp>
      <p:pic>
        <p:nvPicPr>
          <p:cNvPr id="44" name="図 43" descr="人(管理職)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35696" y="4725144"/>
            <a:ext cx="295275" cy="438150"/>
          </a:xfrm>
          <a:prstGeom prst="rect">
            <a:avLst/>
          </a:prstGeom>
        </p:spPr>
      </p:pic>
      <p:pic>
        <p:nvPicPr>
          <p:cNvPr id="45" name="図 44" descr="人(女性社員)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32040" y="4725144"/>
            <a:ext cx="228600" cy="428625"/>
          </a:xfrm>
          <a:prstGeom prst="rect">
            <a:avLst/>
          </a:prstGeom>
        </p:spPr>
      </p:pic>
      <p:pic>
        <p:nvPicPr>
          <p:cNvPr id="46" name="図 45" descr="人(男性社員)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347864" y="4725144"/>
            <a:ext cx="276225" cy="457200"/>
          </a:xfrm>
          <a:prstGeom prst="rect">
            <a:avLst/>
          </a:prstGeom>
        </p:spPr>
      </p:pic>
      <p:pic>
        <p:nvPicPr>
          <p:cNvPr id="47" name="図 46" descr="人(男性社員2)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00192" y="4725144"/>
            <a:ext cx="276225" cy="457200"/>
          </a:xfrm>
          <a:prstGeom prst="rect">
            <a:avLst/>
          </a:prstGeom>
        </p:spPr>
      </p:pic>
      <p:sp>
        <p:nvSpPr>
          <p:cNvPr id="48" name="テキスト ボックス 47"/>
          <p:cNvSpPr txBox="1"/>
          <p:nvPr/>
        </p:nvSpPr>
        <p:spPr>
          <a:xfrm>
            <a:off x="179512" y="3501008"/>
            <a:ext cx="529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HGP創英角ｺﾞｼｯｸUB" pitchFamily="50" charset="-128"/>
                <a:ea typeface="HGP創英角ｺﾞｼｯｸUB" pitchFamily="50" charset="-128"/>
              </a:rPr>
              <a:t>2nd</a:t>
            </a:r>
          </a:p>
        </p:txBody>
      </p:sp>
      <p:sp>
        <p:nvSpPr>
          <p:cNvPr id="51" name="角丸四角形吹き出し 50"/>
          <p:cNvSpPr/>
          <p:nvPr/>
        </p:nvSpPr>
        <p:spPr>
          <a:xfrm>
            <a:off x="7020272" y="3573016"/>
            <a:ext cx="1656184" cy="432048"/>
          </a:xfrm>
          <a:prstGeom prst="wedgeRoundRectCallout">
            <a:avLst>
              <a:gd name="adj1" fmla="val -60684"/>
              <a:gd name="adj2" fmla="val 49857"/>
              <a:gd name="adj3" fmla="val 16667"/>
            </a:avLst>
          </a:prstGeom>
          <a:solidFill>
            <a:srgbClr val="FAFAE8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kumimoji="1" lang="en-US" altLang="ja-JP" sz="12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Final result is “5”</a:t>
            </a:r>
            <a:endParaRPr kumimoji="1" lang="ja-JP" altLang="en-US" sz="12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57547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zh-CN" dirty="0" smtClean="0">
                <a:latin typeface="メイリオ" pitchFamily="50" charset="-128"/>
                <a:ea typeface="メイリオ" pitchFamily="50" charset="-128"/>
              </a:rPr>
              <a:t>Planning Poker Detail [6/6]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79512" y="692696"/>
            <a:ext cx="87849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b="1" dirty="0" smtClean="0">
                <a:latin typeface="Calibri" pitchFamily="34" charset="0"/>
                <a:cs typeface="Calibri" pitchFamily="34" charset="0"/>
              </a:rPr>
              <a:t>6. If it is difficult to unify the understanding after 3 times. To select the following as final result.</a:t>
            </a:r>
            <a:endParaRPr lang="ja-JP" altLang="en-US" sz="24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23528" y="1556792"/>
            <a:ext cx="8352928" cy="830997"/>
          </a:xfrm>
          <a:prstGeom prst="rect">
            <a:avLst/>
          </a:prstGeom>
          <a:solidFill>
            <a:schemeClr val="bg1"/>
          </a:solidFill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atin typeface="Calibri" pitchFamily="34" charset="0"/>
                <a:ea typeface="メイリオ" pitchFamily="50" charset="-128"/>
                <a:cs typeface="Calibri" pitchFamily="34" charset="0"/>
              </a:rPr>
              <a:t>・</a:t>
            </a:r>
            <a:r>
              <a:rPr kumimoji="1" lang="en-US" altLang="ja-JP" sz="2400" b="1" dirty="0" smtClean="0">
                <a:latin typeface="Calibri" pitchFamily="34" charset="0"/>
                <a:ea typeface="メイリオ" pitchFamily="50" charset="-128"/>
                <a:cs typeface="Calibri" pitchFamily="34" charset="0"/>
              </a:rPr>
              <a:t>the bigger one.</a:t>
            </a:r>
          </a:p>
          <a:p>
            <a:r>
              <a:rPr lang="ja-JP" altLang="en-US" sz="2400" b="1" dirty="0" smtClean="0">
                <a:latin typeface="Calibri" pitchFamily="34" charset="0"/>
                <a:ea typeface="メイリオ" pitchFamily="50" charset="-128"/>
                <a:cs typeface="Calibri" pitchFamily="34" charset="0"/>
              </a:rPr>
              <a:t>・</a:t>
            </a:r>
            <a:r>
              <a:rPr lang="en-US" altLang="ja-JP" sz="2400" b="1" dirty="0" smtClean="0">
                <a:latin typeface="Calibri" pitchFamily="34" charset="0"/>
                <a:ea typeface="メイリオ" pitchFamily="50" charset="-128"/>
                <a:cs typeface="Calibri" pitchFamily="34" charset="0"/>
              </a:rPr>
              <a:t>the average.</a:t>
            </a:r>
            <a:endParaRPr lang="en-US" altLang="ja-JP" sz="2400" b="1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23528" y="2636912"/>
            <a:ext cx="8352928" cy="646331"/>
          </a:xfrm>
          <a:prstGeom prst="rect">
            <a:avLst/>
          </a:prstGeom>
          <a:solidFill>
            <a:schemeClr val="bg1"/>
          </a:solidFill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solidFill>
                  <a:srgbClr val="FF0000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rPr>
              <a:t>※In this situation , it means no enough knowledge to team members, maybe it is not correct estimation result , so as soon as possible to start project rather than discussion.</a:t>
            </a:r>
          </a:p>
        </p:txBody>
      </p:sp>
    </p:spTree>
    <p:extLst>
      <p:ext uri="{BB962C8B-B14F-4D97-AF65-F5344CB8AC3E}">
        <p14:creationId xmlns:p14="http://schemas.microsoft.com/office/powerpoint/2010/main" val="40151790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zh-CN" dirty="0" smtClean="0">
                <a:latin typeface="メイリオ" pitchFamily="50" charset="-128"/>
                <a:ea typeface="メイリオ" pitchFamily="50" charset="-128"/>
              </a:rPr>
              <a:t>Other Attention Points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07504" y="714176"/>
            <a:ext cx="896448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b="1" dirty="0">
                <a:latin typeface="Calibri" pitchFamily="34" charset="0"/>
                <a:ea typeface="メイリオ" pitchFamily="50" charset="-128"/>
                <a:cs typeface="Calibri" pitchFamily="34" charset="0"/>
              </a:rPr>
              <a:t>・</a:t>
            </a:r>
            <a:r>
              <a:rPr lang="en-US" altLang="ja-JP" sz="2400" b="1" dirty="0">
                <a:latin typeface="Calibri" pitchFamily="34" charset="0"/>
                <a:ea typeface="メイリオ" pitchFamily="50" charset="-128"/>
                <a:cs typeface="Calibri" pitchFamily="34" charset="0"/>
              </a:rPr>
              <a:t>Need to note the 0.0 </a:t>
            </a:r>
            <a:r>
              <a:rPr lang="en-US" altLang="ja-JP" sz="2400" b="1" dirty="0" smtClean="0">
                <a:latin typeface="Calibri" pitchFamily="34" charset="0"/>
                <a:ea typeface="メイリオ" pitchFamily="50" charset="-128"/>
                <a:cs typeface="Calibri" pitchFamily="34" charset="0"/>
              </a:rPr>
              <a:t>Hours </a:t>
            </a:r>
            <a:r>
              <a:rPr lang="en-US" altLang="ja-JP" sz="2400" b="1" dirty="0">
                <a:latin typeface="Calibri" pitchFamily="34" charset="0"/>
                <a:ea typeface="メイリオ" pitchFamily="50" charset="-128"/>
                <a:cs typeface="Calibri" pitchFamily="34" charset="0"/>
              </a:rPr>
              <a:t>tasks </a:t>
            </a:r>
            <a:r>
              <a:rPr lang="en-US" altLang="ja-JP" sz="2400" b="1" dirty="0" smtClean="0">
                <a:latin typeface="Calibri" pitchFamily="34" charset="0"/>
                <a:ea typeface="メイリオ" pitchFamily="50" charset="-128"/>
                <a:cs typeface="Calibri" pitchFamily="34" charset="0"/>
              </a:rPr>
              <a:t>which probably can spend some time as </a:t>
            </a:r>
            <a:r>
              <a:rPr lang="en-US" altLang="ja-JP" sz="2400" b="1" dirty="0">
                <a:latin typeface="Calibri" pitchFamily="34" charset="0"/>
                <a:ea typeface="メイリオ" pitchFamily="50" charset="-128"/>
                <a:cs typeface="Calibri" pitchFamily="34" charset="0"/>
              </a:rPr>
              <a:t>well like sending e-mail to someone for sharing information</a:t>
            </a:r>
            <a:r>
              <a:rPr lang="en-US" altLang="ja-JP" sz="2400" b="1" dirty="0" smtClean="0">
                <a:latin typeface="Calibri" pitchFamily="34" charset="0"/>
                <a:ea typeface="メイリオ" pitchFamily="50" charset="-128"/>
                <a:cs typeface="Calibri" pitchFamily="34" charset="0"/>
              </a:rPr>
              <a:t>.</a:t>
            </a:r>
          </a:p>
          <a:p>
            <a:endParaRPr lang="en-US" altLang="ja-JP" sz="2400" b="1" dirty="0"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r>
              <a:rPr lang="ja-JP" altLang="en-US" sz="2400" b="1" dirty="0">
                <a:latin typeface="Calibri" pitchFamily="34" charset="0"/>
                <a:ea typeface="メイリオ" pitchFamily="50" charset="-128"/>
                <a:cs typeface="Calibri" pitchFamily="34" charset="0"/>
              </a:rPr>
              <a:t>・ </a:t>
            </a:r>
            <a:r>
              <a:rPr lang="en-US" altLang="ja-JP" sz="2400" b="1" dirty="0" smtClean="0">
                <a:latin typeface="Calibri" pitchFamily="34" charset="0"/>
                <a:ea typeface="メイリオ" pitchFamily="50" charset="-128"/>
                <a:cs typeface="Calibri" pitchFamily="34" charset="0"/>
              </a:rPr>
              <a:t>Need </a:t>
            </a:r>
            <a:r>
              <a:rPr lang="en-US" altLang="ja-JP" sz="2400" b="1" dirty="0">
                <a:latin typeface="Calibri" pitchFamily="34" charset="0"/>
                <a:ea typeface="メイリオ" pitchFamily="50" charset="-128"/>
                <a:cs typeface="Calibri" pitchFamily="34" charset="0"/>
              </a:rPr>
              <a:t>to find the balance between </a:t>
            </a:r>
            <a:r>
              <a:rPr lang="en-US" altLang="ja-JP" sz="2400" b="1" dirty="0" smtClean="0">
                <a:latin typeface="Calibri" pitchFamily="34" charset="0"/>
                <a:ea typeface="メイリオ" pitchFamily="50" charset="-128"/>
                <a:cs typeface="Calibri" pitchFamily="34" charset="0"/>
              </a:rPr>
              <a:t>dev. </a:t>
            </a:r>
            <a:r>
              <a:rPr lang="en-US" altLang="ja-JP" sz="2400" b="1" dirty="0">
                <a:latin typeface="Calibri" pitchFamily="34" charset="0"/>
                <a:ea typeface="メイリオ" pitchFamily="50" charset="-128"/>
                <a:cs typeface="Calibri" pitchFamily="34" charset="0"/>
              </a:rPr>
              <a:t>and </a:t>
            </a:r>
            <a:r>
              <a:rPr lang="en-US" altLang="ja-JP" sz="2400" b="1" dirty="0" smtClean="0">
                <a:latin typeface="Calibri" pitchFamily="34" charset="0"/>
                <a:ea typeface="メイリオ" pitchFamily="50" charset="-128"/>
                <a:cs typeface="Calibri" pitchFamily="34" charset="0"/>
              </a:rPr>
              <a:t>test because test can not start at the beginning of project.</a:t>
            </a:r>
          </a:p>
          <a:p>
            <a:endParaRPr lang="en-US" altLang="ja-JP" sz="2400" b="1" dirty="0"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r>
              <a:rPr lang="ja-JP" altLang="en-US" sz="2400" b="1" dirty="0" smtClean="0">
                <a:latin typeface="Calibri" pitchFamily="34" charset="0"/>
                <a:ea typeface="メイリオ" pitchFamily="50" charset="-128"/>
                <a:cs typeface="Calibri" pitchFamily="34" charset="0"/>
              </a:rPr>
              <a:t>・</a:t>
            </a:r>
            <a:r>
              <a:rPr lang="en-US" altLang="ja-JP" sz="2400" b="1" dirty="0" smtClean="0">
                <a:latin typeface="Calibri" pitchFamily="34" charset="0"/>
                <a:ea typeface="メイリオ" pitchFamily="50" charset="-128"/>
                <a:cs typeface="Calibri" pitchFamily="34" charset="0"/>
              </a:rPr>
              <a:t>Get the agreement about the </a:t>
            </a:r>
            <a:r>
              <a:rPr lang="en-US" altLang="ja-JP" sz="2400" b="1" dirty="0">
                <a:latin typeface="Calibri" pitchFamily="34" charset="0"/>
                <a:ea typeface="メイリオ" pitchFamily="50" charset="-128"/>
                <a:cs typeface="Calibri" pitchFamily="34" charset="0"/>
              </a:rPr>
              <a:t>final </a:t>
            </a:r>
            <a:r>
              <a:rPr lang="en-US" altLang="ja-JP" sz="2400" b="1" dirty="0" smtClean="0">
                <a:latin typeface="Calibri" pitchFamily="34" charset="0"/>
                <a:ea typeface="メイリオ" pitchFamily="50" charset="-128"/>
                <a:cs typeface="Calibri" pitchFamily="34" charset="0"/>
              </a:rPr>
              <a:t>result from every member.</a:t>
            </a:r>
          </a:p>
          <a:p>
            <a:endParaRPr lang="en-US" altLang="ja-JP" sz="2400" b="1" dirty="0" smtClean="0"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r>
              <a:rPr lang="ja-JP" altLang="en-US" sz="2400" b="1" dirty="0" smtClean="0">
                <a:latin typeface="Calibri" pitchFamily="34" charset="0"/>
                <a:ea typeface="メイリオ" pitchFamily="50" charset="-128"/>
                <a:cs typeface="Calibri" pitchFamily="34" charset="0"/>
              </a:rPr>
              <a:t>・</a:t>
            </a:r>
            <a:r>
              <a:rPr lang="en-US" altLang="ja-JP" sz="2400" b="1" dirty="0" smtClean="0">
                <a:latin typeface="Calibri" pitchFamily="34" charset="0"/>
                <a:ea typeface="メイリオ" pitchFamily="50" charset="-128"/>
                <a:cs typeface="Calibri" pitchFamily="34" charset="0"/>
              </a:rPr>
              <a:t>Test ratio should be thought before estimation, but it should be different by time to time or PJ to PJ. Depending on some experiences, it can be 20%-60%(Only Reference).</a:t>
            </a:r>
            <a:endParaRPr lang="en-US" altLang="ja-JP" sz="2400" b="1" dirty="0"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7547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zh-CN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Timing of Utilization(Recommendation)</a:t>
            </a:r>
            <a:endParaRPr kumimoji="1" lang="ja-JP" altLang="en-US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638266"/>
            <a:ext cx="8784976" cy="372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正方形/長方形 11"/>
          <p:cNvSpPr/>
          <p:nvPr/>
        </p:nvSpPr>
        <p:spPr bwMode="auto">
          <a:xfrm>
            <a:off x="251520" y="4437112"/>
            <a:ext cx="8640960" cy="1800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altLang="zh-CN" sz="12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Recommend that “Planning Poker” can be utilized in the following two tasks.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1.</a:t>
            </a:r>
            <a:r>
              <a:rPr lang="en-US" altLang="zh-CN" sz="12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AP21</a:t>
            </a:r>
            <a:r>
              <a:rPr lang="en-US" altLang="zh-CN" sz="12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:According to GCM definition. In this task, Representative of Customer will pick up high-level functions (Epic) and estimate volume of User Story with Development Team. It has the same scene as “Planning Poker”. So it is suitable to “Planning Poker”.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2.</a:t>
            </a:r>
            <a:r>
              <a:rPr lang="en-US" altLang="zh-CN" sz="12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AP12</a:t>
            </a:r>
            <a:r>
              <a:rPr lang="en-US" altLang="zh-CN" sz="12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:Although no estimation definition about this task in GCM, but as actual implementation status , development team still need to estimate with Representative of Customer. So it is suitable to “Planning Poker”.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altLang="zh-CN" sz="1200" b="1" dirty="0" smtClean="0"/>
              <a:t> Supplement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/>
              <a:t>1.AP22:It is difficult to produce more detailed estimation result than AP21, it’s meaningless to estimate as ”Planning Poker”.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/>
              <a:t>2.AP25:Only development team take charge of this task. They can decide the estimation method.</a:t>
            </a:r>
            <a:endParaRPr lang="zh-CN" altLang="en-US" sz="12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3" name="フローチャート : 抜出し 12"/>
          <p:cNvSpPr/>
          <p:nvPr/>
        </p:nvSpPr>
        <p:spPr bwMode="auto">
          <a:xfrm>
            <a:off x="1994792" y="2204864"/>
            <a:ext cx="144016" cy="288032"/>
          </a:xfrm>
          <a:prstGeom prst="flowChartExtract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zh-CN" altLang="en-US" sz="1400" dirty="0" smtClean="0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8" name="フローチャート : 抜出し 7"/>
          <p:cNvSpPr/>
          <p:nvPr/>
        </p:nvSpPr>
        <p:spPr bwMode="auto">
          <a:xfrm>
            <a:off x="2699792" y="908720"/>
            <a:ext cx="144016" cy="288032"/>
          </a:xfrm>
          <a:prstGeom prst="flowChartExtract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zh-CN" altLang="en-US" sz="1400" dirty="0" smtClean="0">
              <a:latin typeface="メイリオ" pitchFamily="50" charset="-128"/>
              <a:ea typeface="メイリオ" pitchFamily="50" charset="-128"/>
            </a:endParaRPr>
          </a:p>
        </p:txBody>
      </p:sp>
      <p:cxnSp>
        <p:nvCxnSpPr>
          <p:cNvPr id="11" name="直線矢印コネクタ 10"/>
          <p:cNvCxnSpPr/>
          <p:nvPr/>
        </p:nvCxnSpPr>
        <p:spPr bwMode="auto">
          <a:xfrm>
            <a:off x="1835696" y="1844824"/>
            <a:ext cx="216024" cy="360040"/>
          </a:xfrm>
          <a:prstGeom prst="straightConnector1">
            <a:avLst/>
          </a:prstGeom>
          <a:solidFill>
            <a:srgbClr val="CCCC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直線矢印コネクタ 13"/>
          <p:cNvCxnSpPr/>
          <p:nvPr/>
        </p:nvCxnSpPr>
        <p:spPr bwMode="auto">
          <a:xfrm>
            <a:off x="2555776" y="526908"/>
            <a:ext cx="216024" cy="360040"/>
          </a:xfrm>
          <a:prstGeom prst="straightConnector1">
            <a:avLst/>
          </a:prstGeom>
          <a:solidFill>
            <a:srgbClr val="CCCC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正方形/長方形 9"/>
          <p:cNvSpPr/>
          <p:nvPr/>
        </p:nvSpPr>
        <p:spPr>
          <a:xfrm rot="2018184">
            <a:off x="7963813" y="281460"/>
            <a:ext cx="1152128" cy="449559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GCM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57547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19672" y="2564904"/>
            <a:ext cx="6400800" cy="1176536"/>
          </a:xfrm>
        </p:spPr>
        <p:txBody>
          <a:bodyPr anchor="ctr"/>
          <a:lstStyle/>
          <a:p>
            <a:r>
              <a:rPr lang="en-US" altLang="ja-JP" sz="32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EOF</a:t>
            </a:r>
            <a:endParaRPr lang="en-US" altLang="ja-JP" sz="32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90705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endParaRPr kumimoji="1" lang="ja-JP" altLang="en-US" dirty="0">
              <a:latin typeface="+mn-lt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79512" y="2564904"/>
            <a:ext cx="87849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4000" b="1" dirty="0" smtClean="0">
                <a:latin typeface="Calibri" pitchFamily="34" charset="0"/>
                <a:cs typeface="Calibri" pitchFamily="34" charset="0"/>
              </a:rPr>
              <a:t>Appendix</a:t>
            </a:r>
            <a:endParaRPr lang="ja-JP" altLang="en-US" sz="4000" b="1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7547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zh-CN" dirty="0" smtClean="0"/>
              <a:t>RACI Chart</a:t>
            </a:r>
            <a:endParaRPr kumimoji="1" lang="ja-JP" altLang="en-US" dirty="0"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692696"/>
            <a:ext cx="8777052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正方形/長方形 46"/>
          <p:cNvSpPr/>
          <p:nvPr/>
        </p:nvSpPr>
        <p:spPr bwMode="auto">
          <a:xfrm>
            <a:off x="5508104" y="2314155"/>
            <a:ext cx="720080" cy="2160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zh-CN" altLang="en-US" sz="1400" dirty="0" smtClean="0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70" name="正方形/長方形 69"/>
          <p:cNvSpPr/>
          <p:nvPr/>
        </p:nvSpPr>
        <p:spPr bwMode="auto">
          <a:xfrm>
            <a:off x="6843598" y="2504471"/>
            <a:ext cx="720080" cy="2160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zh-CN" altLang="en-US" sz="1400" dirty="0" smtClean="0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74" name="正方形/長方形 73"/>
          <p:cNvSpPr/>
          <p:nvPr/>
        </p:nvSpPr>
        <p:spPr bwMode="auto">
          <a:xfrm>
            <a:off x="6857206" y="2968377"/>
            <a:ext cx="720080" cy="2160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zh-CN" altLang="en-US" sz="1400" dirty="0" smtClean="0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 bwMode="auto">
          <a:xfrm>
            <a:off x="5508104" y="1556792"/>
            <a:ext cx="720080" cy="180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zh-CN" altLang="en-US" sz="1400" dirty="0" smtClean="0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79" name="正方形/長方形 78"/>
          <p:cNvSpPr/>
          <p:nvPr/>
        </p:nvSpPr>
        <p:spPr bwMode="auto">
          <a:xfrm>
            <a:off x="6843598" y="1700808"/>
            <a:ext cx="720080" cy="2160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zh-CN" altLang="en-US" sz="1400" dirty="0" smtClean="0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 bwMode="auto">
          <a:xfrm>
            <a:off x="5508104" y="1196752"/>
            <a:ext cx="720080" cy="2160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zh-CN" altLang="en-US" sz="1400" dirty="0" smtClean="0">
              <a:latin typeface="メイリオ" pitchFamily="50" charset="-128"/>
              <a:ea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57547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zh-CN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Utilization Position </a:t>
            </a:r>
            <a:r>
              <a:rPr lang="en-US" altLang="ja-JP" dirty="0" smtClean="0">
                <a:latin typeface="メイリオ" pitchFamily="50" charset="-128"/>
                <a:ea typeface="メイリオ" pitchFamily="50" charset="-128"/>
              </a:rPr>
              <a:t>of Planning Poker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755576" y="764704"/>
            <a:ext cx="1656184" cy="432048"/>
          </a:xfrm>
          <a:prstGeom prst="rect">
            <a:avLst/>
          </a:prstGeom>
          <a:solidFill>
            <a:srgbClr val="0070C0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400" b="1" dirty="0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</a:rPr>
              <a:t>Planning Phase</a:t>
            </a:r>
            <a:endParaRPr lang="zh-CN" altLang="en-US" sz="1400" b="1" dirty="0" smtClean="0">
              <a:solidFill>
                <a:schemeClr val="bg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2483768" y="764704"/>
            <a:ext cx="1512168" cy="432048"/>
          </a:xfrm>
          <a:prstGeom prst="rect">
            <a:avLst/>
          </a:prstGeom>
          <a:solidFill>
            <a:srgbClr val="0070C0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400" b="1" dirty="0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</a:rPr>
              <a:t>Design Phase</a:t>
            </a:r>
            <a:endParaRPr lang="zh-CN" altLang="en-US" sz="1400" b="1" dirty="0" smtClean="0">
              <a:solidFill>
                <a:schemeClr val="bg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4067944" y="764704"/>
            <a:ext cx="4824536" cy="432048"/>
          </a:xfrm>
          <a:prstGeom prst="rect">
            <a:avLst/>
          </a:prstGeom>
          <a:solidFill>
            <a:srgbClr val="0070C0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400" b="1" dirty="0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</a:rPr>
              <a:t>Implementation Phase</a:t>
            </a:r>
            <a:endParaRPr lang="zh-CN" altLang="en-US" sz="1400" b="1" dirty="0" smtClean="0">
              <a:solidFill>
                <a:schemeClr val="bg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57" name="正方形/長方形 56"/>
          <p:cNvSpPr/>
          <p:nvPr/>
        </p:nvSpPr>
        <p:spPr bwMode="auto">
          <a:xfrm>
            <a:off x="107504" y="2974542"/>
            <a:ext cx="1440160" cy="382450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Development Team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(GADC?)</a:t>
            </a:r>
            <a:endParaRPr lang="zh-CN" altLang="en-US" sz="1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66" name="直線矢印コネクタ 65"/>
          <p:cNvCxnSpPr>
            <a:stCxn id="85" idx="5"/>
          </p:cNvCxnSpPr>
          <p:nvPr/>
        </p:nvCxnSpPr>
        <p:spPr bwMode="auto">
          <a:xfrm>
            <a:off x="4373978" y="1592796"/>
            <a:ext cx="486054" cy="108012"/>
          </a:xfrm>
          <a:prstGeom prst="straightConnector1">
            <a:avLst/>
          </a:prstGeom>
          <a:solidFill>
            <a:srgbClr val="CCCCFF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7" name="正方形/長方形 66"/>
          <p:cNvSpPr/>
          <p:nvPr/>
        </p:nvSpPr>
        <p:spPr>
          <a:xfrm>
            <a:off x="4860032" y="1268760"/>
            <a:ext cx="2736304" cy="1446550"/>
          </a:xfrm>
          <a:prstGeom prst="rect">
            <a:avLst/>
          </a:prstGeom>
          <a:ln w="3175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8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• Pick up high-level functions (Epic) from Product Roadmap with stakeholders.</a:t>
            </a:r>
          </a:p>
          <a:p>
            <a:r>
              <a:rPr lang="en-US" altLang="zh-CN" sz="8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• Estimate the business values of Epic and</a:t>
            </a:r>
          </a:p>
          <a:p>
            <a:r>
              <a:rPr lang="en-US" altLang="zh-CN" sz="8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determine the priority of Epic.</a:t>
            </a:r>
          </a:p>
          <a:p>
            <a:r>
              <a:rPr lang="en-US" altLang="zh-CN" sz="8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• Breakdown Epic into User Story with stakeholders.</a:t>
            </a:r>
          </a:p>
          <a:p>
            <a:r>
              <a:rPr lang="en-US" altLang="zh-CN" sz="800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• Estimate volume of User Story with Development Team.(Planning Poker)</a:t>
            </a:r>
          </a:p>
          <a:p>
            <a:r>
              <a:rPr lang="en-US" altLang="zh-CN" sz="8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• Determine the priority of User Story while considering the result of estimation.</a:t>
            </a:r>
          </a:p>
          <a:p>
            <a:r>
              <a:rPr lang="en-US" altLang="zh-CN" sz="8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• Define the acceptance criteria of each User Story.</a:t>
            </a:r>
            <a:endParaRPr lang="zh-CN" altLang="en-US" sz="8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7" name="二等辺三角形 46"/>
          <p:cNvSpPr/>
          <p:nvPr/>
        </p:nvSpPr>
        <p:spPr bwMode="auto">
          <a:xfrm>
            <a:off x="2483768" y="1484784"/>
            <a:ext cx="216024" cy="360040"/>
          </a:xfrm>
          <a:prstGeom prst="triangle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zh-CN" altLang="en-US" sz="1400" dirty="0" smtClean="0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70" name="正方形/長方形 69"/>
          <p:cNvSpPr/>
          <p:nvPr/>
        </p:nvSpPr>
        <p:spPr>
          <a:xfrm>
            <a:off x="2339752" y="1196752"/>
            <a:ext cx="6126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latin typeface="メイリオ" pitchFamily="50" charset="-128"/>
                <a:ea typeface="メイリオ" pitchFamily="50" charset="-128"/>
              </a:rPr>
              <a:t>AP11</a:t>
            </a:r>
            <a:endParaRPr lang="zh-CN" altLang="en-US" sz="1200" dirty="0"/>
          </a:p>
        </p:txBody>
      </p:sp>
      <p:sp>
        <p:nvSpPr>
          <p:cNvPr id="73" name="正方形/長方形 72"/>
          <p:cNvSpPr/>
          <p:nvPr/>
        </p:nvSpPr>
        <p:spPr>
          <a:xfrm>
            <a:off x="467544" y="1988840"/>
            <a:ext cx="3168352" cy="584775"/>
          </a:xfrm>
          <a:prstGeom prst="rect">
            <a:avLst/>
          </a:prstGeom>
          <a:ln w="3175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8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• Define Personas.</a:t>
            </a:r>
          </a:p>
          <a:p>
            <a:r>
              <a:rPr lang="en-US" altLang="zh-CN" sz="8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• Define Epics.</a:t>
            </a:r>
          </a:p>
          <a:p>
            <a:r>
              <a:rPr lang="en-US" altLang="zh-CN" sz="8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• Set milestones for  systemization.</a:t>
            </a:r>
          </a:p>
          <a:p>
            <a:r>
              <a:rPr lang="en-US" altLang="zh-CN" sz="8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• Define the criteria necessary to guarantee system quality.</a:t>
            </a:r>
            <a:endParaRPr lang="zh-CN" altLang="en-US" sz="8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74" name="直線矢印コネクタ 73"/>
          <p:cNvCxnSpPr/>
          <p:nvPr/>
        </p:nvCxnSpPr>
        <p:spPr bwMode="auto">
          <a:xfrm flipH="1">
            <a:off x="2267744" y="1844823"/>
            <a:ext cx="144016" cy="144017"/>
          </a:xfrm>
          <a:prstGeom prst="straightConnector1">
            <a:avLst/>
          </a:prstGeom>
          <a:solidFill>
            <a:srgbClr val="CCCCFF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直線コネクタ 77"/>
          <p:cNvCxnSpPr/>
          <p:nvPr/>
        </p:nvCxnSpPr>
        <p:spPr bwMode="auto">
          <a:xfrm>
            <a:off x="0" y="2780928"/>
            <a:ext cx="9144000" cy="0"/>
          </a:xfrm>
          <a:prstGeom prst="line">
            <a:avLst/>
          </a:prstGeom>
          <a:solidFill>
            <a:srgbClr val="CCCCFF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二等辺三角形 84"/>
          <p:cNvSpPr/>
          <p:nvPr/>
        </p:nvSpPr>
        <p:spPr bwMode="auto">
          <a:xfrm>
            <a:off x="4211960" y="1412776"/>
            <a:ext cx="216024" cy="360040"/>
          </a:xfrm>
          <a:prstGeom prst="triangle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zh-CN" altLang="en-US" sz="1400" dirty="0" smtClean="0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86" name="正方形/長方形 85"/>
          <p:cNvSpPr/>
          <p:nvPr/>
        </p:nvSpPr>
        <p:spPr>
          <a:xfrm>
            <a:off x="3923928" y="1196752"/>
            <a:ext cx="6126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latin typeface="メイリオ" pitchFamily="50" charset="-128"/>
                <a:ea typeface="メイリオ" pitchFamily="50" charset="-128"/>
              </a:rPr>
              <a:t>AP21</a:t>
            </a:r>
            <a:endParaRPr lang="zh-CN" altLang="en-US" sz="1200" dirty="0"/>
          </a:p>
        </p:txBody>
      </p:sp>
      <p:sp>
        <p:nvSpPr>
          <p:cNvPr id="89" name="二等辺三角形 88"/>
          <p:cNvSpPr/>
          <p:nvPr/>
        </p:nvSpPr>
        <p:spPr bwMode="auto">
          <a:xfrm>
            <a:off x="4211960" y="2996952"/>
            <a:ext cx="216024" cy="360040"/>
          </a:xfrm>
          <a:prstGeom prst="triangle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zh-CN" altLang="en-US" sz="1400" dirty="0" smtClean="0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90" name="正方形/長方形 89"/>
          <p:cNvSpPr/>
          <p:nvPr/>
        </p:nvSpPr>
        <p:spPr>
          <a:xfrm>
            <a:off x="4067944" y="2780928"/>
            <a:ext cx="720080" cy="288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latin typeface="メイリオ" pitchFamily="50" charset="-128"/>
                <a:ea typeface="メイリオ" pitchFamily="50" charset="-128"/>
              </a:rPr>
              <a:t>AP22</a:t>
            </a:r>
            <a:endParaRPr lang="zh-CN" altLang="en-US" sz="1200" dirty="0"/>
          </a:p>
        </p:txBody>
      </p:sp>
      <p:cxnSp>
        <p:nvCxnSpPr>
          <p:cNvPr id="91" name="直線矢印コネクタ 90"/>
          <p:cNvCxnSpPr>
            <a:stCxn id="89" idx="2"/>
          </p:cNvCxnSpPr>
          <p:nvPr/>
        </p:nvCxnSpPr>
        <p:spPr bwMode="auto">
          <a:xfrm flipH="1">
            <a:off x="3995936" y="3356992"/>
            <a:ext cx="216024" cy="216024"/>
          </a:xfrm>
          <a:prstGeom prst="straightConnector1">
            <a:avLst/>
          </a:prstGeom>
          <a:solidFill>
            <a:srgbClr val="CCCCFF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6" name="二等辺三角形 95"/>
          <p:cNvSpPr/>
          <p:nvPr/>
        </p:nvSpPr>
        <p:spPr bwMode="auto">
          <a:xfrm>
            <a:off x="5806496" y="3020102"/>
            <a:ext cx="216024" cy="360040"/>
          </a:xfrm>
          <a:prstGeom prst="triangle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zh-CN" altLang="en-US" sz="1400" dirty="0" smtClean="0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97" name="正方形/長方形 96"/>
          <p:cNvSpPr/>
          <p:nvPr/>
        </p:nvSpPr>
        <p:spPr>
          <a:xfrm>
            <a:off x="5590472" y="2804078"/>
            <a:ext cx="648072" cy="288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latin typeface="メイリオ" pitchFamily="50" charset="-128"/>
                <a:ea typeface="メイリオ" pitchFamily="50" charset="-128"/>
              </a:rPr>
              <a:t>AP25</a:t>
            </a:r>
          </a:p>
        </p:txBody>
      </p:sp>
      <p:sp>
        <p:nvSpPr>
          <p:cNvPr id="98" name="正方形/長方形 97"/>
          <p:cNvSpPr/>
          <p:nvPr/>
        </p:nvSpPr>
        <p:spPr>
          <a:xfrm>
            <a:off x="3419872" y="3573016"/>
            <a:ext cx="2808312" cy="2185214"/>
          </a:xfrm>
          <a:prstGeom prst="rect">
            <a:avLst/>
          </a:prstGeom>
          <a:ln w="3175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8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Representative of Customer:</a:t>
            </a:r>
          </a:p>
          <a:p>
            <a:r>
              <a:rPr lang="en-US" altLang="zh-CN" sz="8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• Explain User Story which is target of implementation to Development Team using Product Backlog.</a:t>
            </a:r>
          </a:p>
          <a:p>
            <a:r>
              <a:rPr lang="en-US" altLang="zh-CN" sz="8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Development Team:</a:t>
            </a:r>
          </a:p>
          <a:p>
            <a:r>
              <a:rPr lang="en-US" altLang="zh-CN" sz="8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• Understand User Story and confirm the unclear points with Representative of Customer.</a:t>
            </a:r>
          </a:p>
          <a:p>
            <a:r>
              <a:rPr lang="en-US" altLang="zh-CN" sz="800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• Estimate the development man-hour</a:t>
            </a:r>
          </a:p>
          <a:p>
            <a:r>
              <a:rPr lang="en-US" altLang="zh-CN" sz="8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• Determine the unit period of Iteration.</a:t>
            </a:r>
          </a:p>
          <a:p>
            <a:r>
              <a:rPr lang="en-US" altLang="zh-CN" sz="8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• Allocate User Story to each box of Iteration based on their priorities.</a:t>
            </a:r>
          </a:p>
          <a:p>
            <a:r>
              <a:rPr lang="en-US" altLang="zh-CN" sz="8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• Confirm that Release Plan matches with the release date. Push the items which are not  matched to the release date to the subsequent requirements to be implemented.</a:t>
            </a:r>
          </a:p>
          <a:p>
            <a:r>
              <a:rPr lang="en-US" altLang="zh-CN" sz="8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Agile Development Group:</a:t>
            </a:r>
          </a:p>
          <a:p>
            <a:r>
              <a:rPr lang="en-US" altLang="zh-CN" sz="8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• Agree on the Release Plan.</a:t>
            </a:r>
            <a:endParaRPr lang="zh-CN" altLang="en-US" sz="800" b="1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06" name="正方形/長方形 105"/>
          <p:cNvSpPr/>
          <p:nvPr/>
        </p:nvSpPr>
        <p:spPr>
          <a:xfrm>
            <a:off x="6336704" y="2876743"/>
            <a:ext cx="2771800" cy="1077218"/>
          </a:xfrm>
          <a:prstGeom prst="rect">
            <a:avLst/>
          </a:prstGeom>
          <a:ln w="3175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8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• Analyze and understand the User Story which is the target of relevant Iteration (Confirm the unclear points with  Representative of Customer).</a:t>
            </a:r>
          </a:p>
          <a:p>
            <a:r>
              <a:rPr lang="en-US" altLang="zh-CN" sz="8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• Clarify task for implementation of User Story.</a:t>
            </a:r>
          </a:p>
          <a:p>
            <a:r>
              <a:rPr lang="en-US" altLang="zh-CN" sz="8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• Estimate man-hour of each task, determine </a:t>
            </a:r>
            <a:r>
              <a:rPr lang="en-US" altLang="zh-CN" sz="8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order of task, and prepare Iteration Backlog.</a:t>
            </a:r>
          </a:p>
          <a:p>
            <a:r>
              <a:rPr lang="en-US" altLang="zh-CN" sz="8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• Get agreement of Iteration Backlog from Representative of Customer.</a:t>
            </a:r>
            <a:endParaRPr lang="zh-CN" altLang="en-US" sz="8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7" name="直線矢印コネクタ 106"/>
          <p:cNvCxnSpPr/>
          <p:nvPr/>
        </p:nvCxnSpPr>
        <p:spPr bwMode="auto">
          <a:xfrm>
            <a:off x="6022520" y="3164118"/>
            <a:ext cx="277672" cy="120866"/>
          </a:xfrm>
          <a:prstGeom prst="straightConnector1">
            <a:avLst/>
          </a:prstGeom>
          <a:solidFill>
            <a:srgbClr val="CCCCFF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1" name="正方形/長方形 110"/>
          <p:cNvSpPr/>
          <p:nvPr/>
        </p:nvSpPr>
        <p:spPr bwMode="auto">
          <a:xfrm>
            <a:off x="107504" y="1268760"/>
            <a:ext cx="1080120" cy="504056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000" dirty="0" smtClean="0">
                <a:latin typeface="メイリオ" pitchFamily="50" charset="-128"/>
                <a:ea typeface="メイリオ" pitchFamily="50" charset="-128"/>
              </a:rPr>
              <a:t>Respective of Customer</a:t>
            </a:r>
            <a:endParaRPr lang="zh-CN" altLang="en-US" sz="1000" dirty="0" smtClean="0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119" name="正方形/長方形 118"/>
          <p:cNvSpPr/>
          <p:nvPr/>
        </p:nvSpPr>
        <p:spPr>
          <a:xfrm>
            <a:off x="1762018" y="1196752"/>
            <a:ext cx="5084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latin typeface="メイリオ" pitchFamily="50" charset="-128"/>
                <a:ea typeface="メイリオ" pitchFamily="50" charset="-128"/>
              </a:rPr>
              <a:t>AP2</a:t>
            </a:r>
            <a:endParaRPr lang="zh-CN" altLang="en-US" sz="1200" dirty="0"/>
          </a:p>
        </p:txBody>
      </p:sp>
      <p:sp>
        <p:nvSpPr>
          <p:cNvPr id="120" name="二等辺三角形 119"/>
          <p:cNvSpPr/>
          <p:nvPr/>
        </p:nvSpPr>
        <p:spPr bwMode="auto">
          <a:xfrm>
            <a:off x="1835696" y="1484784"/>
            <a:ext cx="216024" cy="360040"/>
          </a:xfrm>
          <a:prstGeom prst="triangle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zh-CN" altLang="en-US" sz="1400" dirty="0" smtClean="0">
              <a:latin typeface="メイリオ" pitchFamily="50" charset="-128"/>
              <a:ea typeface="メイリオ" pitchFamily="50" charset="-128"/>
            </a:endParaRPr>
          </a:p>
        </p:txBody>
      </p:sp>
      <p:grpSp>
        <p:nvGrpSpPr>
          <p:cNvPr id="39" name="グループ化 38"/>
          <p:cNvGrpSpPr/>
          <p:nvPr/>
        </p:nvGrpSpPr>
        <p:grpSpPr>
          <a:xfrm>
            <a:off x="7012224" y="6331092"/>
            <a:ext cx="2088232" cy="476672"/>
            <a:chOff x="7012224" y="6331092"/>
            <a:chExt cx="2088232" cy="476672"/>
          </a:xfrm>
        </p:grpSpPr>
        <p:sp>
          <p:nvSpPr>
            <p:cNvPr id="122" name="正方形/長方形 121"/>
            <p:cNvSpPr/>
            <p:nvPr/>
          </p:nvSpPr>
          <p:spPr bwMode="auto">
            <a:xfrm>
              <a:off x="7012224" y="6331092"/>
              <a:ext cx="2088232" cy="476672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</a:pPr>
              <a:endParaRPr lang="zh-CN" altLang="en-US" sz="1400" dirty="0" smtClean="0">
                <a:latin typeface="メイリオ" pitchFamily="50" charset="-128"/>
                <a:ea typeface="メイリオ" pitchFamily="50" charset="-128"/>
              </a:endParaRPr>
            </a:p>
          </p:txBody>
        </p:sp>
        <p:sp>
          <p:nvSpPr>
            <p:cNvPr id="124" name="正方形/長方形 123"/>
            <p:cNvSpPr/>
            <p:nvPr/>
          </p:nvSpPr>
          <p:spPr>
            <a:xfrm>
              <a:off x="7372264" y="6439940"/>
              <a:ext cx="119648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 smtClean="0"/>
                <a:t>GCM Definition</a:t>
              </a:r>
              <a:endParaRPr lang="en-US" altLang="zh-CN" sz="1200" dirty="0"/>
            </a:p>
          </p:txBody>
        </p:sp>
        <p:sp>
          <p:nvSpPr>
            <p:cNvPr id="125" name="正方形/長方形 124"/>
            <p:cNvSpPr/>
            <p:nvPr/>
          </p:nvSpPr>
          <p:spPr>
            <a:xfrm>
              <a:off x="7156240" y="6475109"/>
              <a:ext cx="227948" cy="246221"/>
            </a:xfrm>
            <a:prstGeom prst="rect">
              <a:avLst/>
            </a:prstGeom>
            <a:ln w="3175">
              <a:solidFill>
                <a:schemeClr val="tx1"/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r>
                <a:rPr lang="en-US" altLang="zh-CN" sz="1000" b="1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 </a:t>
              </a:r>
              <a:endParaRPr lang="zh-CN" altLang="en-US" sz="1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  <p:sp>
        <p:nvSpPr>
          <p:cNvPr id="130" name="二等辺三角形 129"/>
          <p:cNvSpPr/>
          <p:nvPr/>
        </p:nvSpPr>
        <p:spPr bwMode="auto">
          <a:xfrm>
            <a:off x="3419872" y="2996952"/>
            <a:ext cx="216024" cy="360040"/>
          </a:xfrm>
          <a:prstGeom prst="triangle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zh-CN" altLang="en-US" sz="1400" dirty="0" smtClean="0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131" name="正方形/長方形 130"/>
          <p:cNvSpPr/>
          <p:nvPr/>
        </p:nvSpPr>
        <p:spPr>
          <a:xfrm>
            <a:off x="3203848" y="2780928"/>
            <a:ext cx="6126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latin typeface="メイリオ" pitchFamily="50" charset="-128"/>
                <a:ea typeface="メイリオ" pitchFamily="50" charset="-128"/>
              </a:rPr>
              <a:t>AP12</a:t>
            </a:r>
            <a:endParaRPr lang="zh-CN" altLang="en-US" sz="1200" dirty="0"/>
          </a:p>
        </p:txBody>
      </p:sp>
      <p:sp>
        <p:nvSpPr>
          <p:cNvPr id="133" name="正方形/長方形 132"/>
          <p:cNvSpPr/>
          <p:nvPr/>
        </p:nvSpPr>
        <p:spPr>
          <a:xfrm>
            <a:off x="395536" y="3573016"/>
            <a:ext cx="2880320" cy="830997"/>
          </a:xfrm>
          <a:prstGeom prst="rect">
            <a:avLst/>
          </a:prstGeom>
          <a:ln w="3175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800" dirty="0" smtClean="0"/>
              <a:t>• </a:t>
            </a:r>
            <a:r>
              <a:rPr lang="en-US" altLang="zh-CN" sz="800" b="1" dirty="0" smtClean="0"/>
              <a:t>Confirm restrictions</a:t>
            </a:r>
            <a:r>
              <a:rPr lang="en-US" altLang="zh-CN" sz="800" dirty="0" smtClean="0"/>
              <a:t> (delivery date, cost, etc.)  on system requirements and system construction.</a:t>
            </a:r>
          </a:p>
          <a:p>
            <a:r>
              <a:rPr lang="en-US" altLang="zh-CN" sz="800" dirty="0" smtClean="0"/>
              <a:t>• Examine application policy, data policy and  technology policy referring to the road map of Enterprise Architecture (Application Architecture/Data Architecture/Technology Architecture).</a:t>
            </a:r>
            <a:endParaRPr lang="zh-CN" altLang="en-US" sz="800" b="1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34" name="直線矢印コネクタ 133"/>
          <p:cNvCxnSpPr/>
          <p:nvPr/>
        </p:nvCxnSpPr>
        <p:spPr bwMode="auto">
          <a:xfrm flipH="1">
            <a:off x="3203848" y="3356992"/>
            <a:ext cx="216024" cy="216024"/>
          </a:xfrm>
          <a:prstGeom prst="straightConnector1">
            <a:avLst/>
          </a:prstGeom>
          <a:solidFill>
            <a:srgbClr val="CCCCFF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5" name="線吹き出し 2 (枠付き) 134"/>
          <p:cNvSpPr/>
          <p:nvPr/>
        </p:nvSpPr>
        <p:spPr bwMode="auto">
          <a:xfrm>
            <a:off x="827584" y="4869160"/>
            <a:ext cx="2376264" cy="1008112"/>
          </a:xfrm>
          <a:prstGeom prst="borderCallout2">
            <a:avLst>
              <a:gd name="adj1" fmla="val 18750"/>
              <a:gd name="adj2" fmla="val -3202"/>
              <a:gd name="adj3" fmla="val 18750"/>
              <a:gd name="adj4" fmla="val -16667"/>
              <a:gd name="adj5" fmla="val -40205"/>
              <a:gd name="adj6" fmla="val 709"/>
            </a:avLst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zh-CN" sz="800" dirty="0" smtClean="0">
                <a:latin typeface="メイリオ" pitchFamily="50" charset="-128"/>
                <a:ea typeface="メイリオ" pitchFamily="50" charset="-128"/>
              </a:rPr>
              <a:t>I think “restrictions” also need to be explained by </a:t>
            </a:r>
            <a:r>
              <a:rPr lang="en-US" altLang="zh-CN" sz="800" dirty="0" err="1" smtClean="0">
                <a:latin typeface="メイリオ" pitchFamily="50" charset="-128"/>
                <a:ea typeface="メイリオ" pitchFamily="50" charset="-128"/>
              </a:rPr>
              <a:t>RoC</a:t>
            </a:r>
            <a:r>
              <a:rPr lang="en-US" altLang="zh-CN" sz="800" dirty="0" smtClean="0">
                <a:latin typeface="メイリオ" pitchFamily="50" charset="-128"/>
                <a:ea typeface="メイリオ" pitchFamily="50" charset="-128"/>
              </a:rPr>
              <a:t>.</a:t>
            </a:r>
          </a:p>
          <a:p>
            <a:pPr marR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zh-CN" sz="800" dirty="0" smtClean="0">
                <a:latin typeface="メイリオ" pitchFamily="50" charset="-128"/>
                <a:ea typeface="メイリオ" pitchFamily="50" charset="-128"/>
              </a:rPr>
              <a:t>Although here is not mentioned about estimation. but  actually we need to estimate when we get this request.</a:t>
            </a:r>
          </a:p>
          <a:p>
            <a:pPr marR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zh-CN" sz="800" dirty="0" smtClean="0">
              <a:latin typeface="メイリオ" pitchFamily="50" charset="-128"/>
              <a:ea typeface="メイリオ" pitchFamily="50" charset="-128"/>
            </a:endParaRPr>
          </a:p>
          <a:p>
            <a:pPr marR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800" dirty="0" smtClean="0">
                <a:latin typeface="メイリオ" pitchFamily="50" charset="-128"/>
                <a:ea typeface="メイリオ" pitchFamily="50" charset="-128"/>
              </a:rPr>
              <a:t>Depending on above two points, AP12 also can utilize “</a:t>
            </a:r>
            <a:r>
              <a:rPr lang="en-US" altLang="zh-CN" sz="800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</a:rPr>
              <a:t>Planning Poker</a:t>
            </a:r>
            <a:r>
              <a:rPr lang="en-US" altLang="zh-CN" sz="800" dirty="0" smtClean="0">
                <a:latin typeface="メイリオ" pitchFamily="50" charset="-128"/>
                <a:ea typeface="メイリオ" pitchFamily="50" charset="-128"/>
              </a:rPr>
              <a:t>”.</a:t>
            </a:r>
          </a:p>
        </p:txBody>
      </p:sp>
      <p:sp>
        <p:nvSpPr>
          <p:cNvPr id="139" name="線吹き出し 2 (枠付き) 138"/>
          <p:cNvSpPr/>
          <p:nvPr/>
        </p:nvSpPr>
        <p:spPr bwMode="auto">
          <a:xfrm>
            <a:off x="6372200" y="4797152"/>
            <a:ext cx="1296144" cy="504056"/>
          </a:xfrm>
          <a:prstGeom prst="borderCallout2">
            <a:avLst>
              <a:gd name="adj1" fmla="val 18750"/>
              <a:gd name="adj2" fmla="val -8333"/>
              <a:gd name="adj3" fmla="val 24041"/>
              <a:gd name="adj4" fmla="val -34304"/>
              <a:gd name="adj5" fmla="val -48122"/>
              <a:gd name="adj6" fmla="val -64157"/>
            </a:avLst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800" dirty="0" smtClean="0">
                <a:latin typeface="メイリオ" pitchFamily="50" charset="-128"/>
                <a:ea typeface="メイリオ" pitchFamily="50" charset="-128"/>
              </a:rPr>
              <a:t>Need to discuss with GCM for removing this.</a:t>
            </a:r>
            <a:endParaRPr lang="zh-CN" altLang="en-US" sz="800" dirty="0" smtClean="0">
              <a:latin typeface="メイリオ" pitchFamily="50" charset="-128"/>
              <a:ea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57547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zh-CN" dirty="0">
                <a:latin typeface="メイリオ" pitchFamily="50" charset="-128"/>
                <a:ea typeface="メイリオ" pitchFamily="50" charset="-128"/>
              </a:rPr>
              <a:t>Agenda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395536" y="826834"/>
            <a:ext cx="82089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  <a:defRPr/>
            </a:pPr>
            <a:r>
              <a:rPr kumimoji="1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Precondition</a:t>
            </a:r>
          </a:p>
          <a:p>
            <a:pPr marL="457200" indent="-457200">
              <a:buFont typeface="Wingdings" pitchFamily="2" charset="2"/>
              <a:buChar char="Ø"/>
              <a:defRPr/>
            </a:pPr>
            <a:r>
              <a:rPr kumimoji="1" lang="en-US" altLang="zh-CN" sz="3600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Story Point</a:t>
            </a:r>
          </a:p>
          <a:p>
            <a:pPr marL="457200" indent="-457200">
              <a:buFont typeface="Wingdings" pitchFamily="2" charset="2"/>
              <a:buChar char="Ø"/>
              <a:defRPr/>
            </a:pPr>
            <a:r>
              <a:rPr kumimoji="1" lang="en-US" altLang="zh-CN" sz="3600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Planning Poker</a:t>
            </a:r>
          </a:p>
          <a:p>
            <a:pPr marL="457200" indent="-457200">
              <a:buFont typeface="Wingdings" pitchFamily="2" charset="2"/>
              <a:buChar char="Ø"/>
              <a:defRPr/>
            </a:pPr>
            <a:r>
              <a:rPr kumimoji="1" lang="en-US" altLang="zh-CN" sz="3600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Planning </a:t>
            </a:r>
            <a:r>
              <a:rPr kumimoji="1" lang="en-US" altLang="zh-CN" sz="3600" kern="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Poker </a:t>
            </a:r>
            <a:r>
              <a:rPr kumimoji="1" lang="en-US" altLang="zh-CN" sz="3600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Procedure</a:t>
            </a:r>
          </a:p>
          <a:p>
            <a:pPr marL="457200" indent="-457200">
              <a:buFont typeface="Wingdings" pitchFamily="2" charset="2"/>
              <a:buChar char="Ø"/>
              <a:defRPr/>
            </a:pPr>
            <a:r>
              <a:rPr kumimoji="1" lang="en-US" altLang="zh-CN" sz="3600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Planning </a:t>
            </a:r>
            <a:r>
              <a:rPr kumimoji="1" lang="en-US" altLang="zh-CN" sz="3600" kern="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Poker </a:t>
            </a:r>
            <a:r>
              <a:rPr kumimoji="1" lang="en-US" altLang="zh-CN" sz="3600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Detail [1-6]</a:t>
            </a:r>
          </a:p>
          <a:p>
            <a:pPr marL="457200" indent="-457200">
              <a:buFont typeface="Wingdings" pitchFamily="2" charset="2"/>
              <a:buChar char="Ø"/>
              <a:defRPr/>
            </a:pPr>
            <a:r>
              <a:rPr kumimoji="1" lang="en-US" altLang="zh-CN" sz="3600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Other </a:t>
            </a:r>
            <a:r>
              <a:rPr kumimoji="1" lang="en-US" altLang="zh-CN" sz="3600" kern="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Attention </a:t>
            </a:r>
            <a:r>
              <a:rPr kumimoji="1" lang="en-US" altLang="zh-CN" sz="3600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Points</a:t>
            </a:r>
          </a:p>
          <a:p>
            <a:pPr marL="457200" indent="-457200">
              <a:buFont typeface="Wingdings" pitchFamily="2" charset="2"/>
              <a:buChar char="Ø"/>
              <a:defRPr/>
            </a:pPr>
            <a:r>
              <a:rPr kumimoji="1" lang="en-US" altLang="zh-CN" sz="3600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Timing </a:t>
            </a:r>
            <a:r>
              <a:rPr kumimoji="1" lang="en-US" altLang="zh-CN" sz="3600" kern="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of Utilization(Recommendation)</a:t>
            </a:r>
            <a:endParaRPr kumimoji="1" lang="zh-CN" altLang="en-US" sz="3600" kern="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0178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zh-CN" dirty="0" smtClean="0">
                <a:latin typeface="メイリオ" pitchFamily="50" charset="-128"/>
                <a:ea typeface="メイリオ" pitchFamily="50" charset="-128"/>
              </a:rPr>
              <a:t>Planning Poker Procedure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166256" y="672643"/>
            <a:ext cx="8798232" cy="4124509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/>
              <a:cs typeface="Calibri" pitchFamily="34" charset="0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611560" y="1340768"/>
            <a:ext cx="1080120" cy="316835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/>
              <a:cs typeface="Calibri" pitchFamily="34" charset="0"/>
            </a:endParaRPr>
          </a:p>
        </p:txBody>
      </p:sp>
      <p:pic>
        <p:nvPicPr>
          <p:cNvPr id="43" name="Picture 5" descr="C:\Documents and Settings\0022000724\My Documents\My Pictures\Microsoft クリップ オーガナイザ\j043262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291" y="1484784"/>
            <a:ext cx="602461" cy="439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5" descr="C:\Documents and Settings\0022000724\My Documents\My Pictures\Microsoft クリップ オーガナイザ\j043262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291" y="2204864"/>
            <a:ext cx="602461" cy="439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5" descr="C:\Documents and Settings\0022000724\My Documents\My Pictures\Microsoft クリップ オーガナイザ\j043262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291" y="2996952"/>
            <a:ext cx="602461" cy="439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5" descr="C:\Documents and Settings\0022000724\My Documents\My Pictures\Microsoft クリップ オーガナイザ\j043262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291" y="3797892"/>
            <a:ext cx="602461" cy="439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5" descr="C:\Documents and Settings\0022000724\My Documents\My Pictures\Microsoft クリップ オーガナイザ\j043262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69403" y="4081059"/>
            <a:ext cx="602461" cy="439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Text Box 75"/>
          <p:cNvSpPr txBox="1">
            <a:spLocks noChangeArrowheads="1"/>
          </p:cNvSpPr>
          <p:nvPr/>
        </p:nvSpPr>
        <p:spPr bwMode="auto">
          <a:xfrm>
            <a:off x="4567808" y="4441099"/>
            <a:ext cx="720080" cy="433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BBE0E3">
                <a:gamma/>
                <a:shade val="60000"/>
                <a:invGamma/>
              </a:srgbClr>
            </a:prstShdw>
          </a:effec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1100" kern="0" dirty="0" smtClean="0">
                <a:solidFill>
                  <a:srgbClr val="000000"/>
                </a:solidFill>
                <a:latin typeface="Calibri" pitchFamily="34" charset="0"/>
                <a:ea typeface="HGP創英角ｺﾞｼｯｸUB" pitchFamily="50" charset="-128"/>
                <a:cs typeface="Calibri" pitchFamily="34" charset="0"/>
              </a:rPr>
              <a:t>Agile PMO</a:t>
            </a:r>
            <a:endParaRPr lang="en-US" altLang="ja-JP" sz="1100" kern="0" dirty="0">
              <a:solidFill>
                <a:prstClr val="black"/>
              </a:solidFill>
              <a:latin typeface="Calibri" pitchFamily="34" charset="0"/>
              <a:ea typeface="HGP創英角ｺﾞｼｯｸUB" pitchFamily="50" charset="-128"/>
              <a:cs typeface="Calibri" pitchFamily="34" charset="0"/>
            </a:endParaRPr>
          </a:p>
        </p:txBody>
      </p:sp>
      <p:pic>
        <p:nvPicPr>
          <p:cNvPr id="49" name="Picture 5" descr="C:\Documents and Settings\0022000724\My Documents\My Pictures\Microsoft クリップ オーガナイザ\j043262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65630" y="1180539"/>
            <a:ext cx="602461" cy="439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Text Box 75"/>
          <p:cNvSpPr txBox="1">
            <a:spLocks noChangeArrowheads="1"/>
          </p:cNvSpPr>
          <p:nvPr/>
        </p:nvSpPr>
        <p:spPr bwMode="auto">
          <a:xfrm>
            <a:off x="5737384" y="1568912"/>
            <a:ext cx="1858952" cy="26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BBE0E3">
                <a:gamma/>
                <a:shade val="60000"/>
                <a:invGamma/>
              </a:srgbClr>
            </a:prstShdw>
          </a:effectLst>
        </p:spPr>
        <p:txBody>
          <a:bodyPr wrap="square" lIns="90000" tIns="46800" rIns="90000" bIns="4680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Representative of Customer</a:t>
            </a:r>
            <a:endParaRPr kumimoji="0" lang="en-US" altLang="ja-JP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HGP創英角ｺﾞｼｯｸUB" pitchFamily="50" charset="-128"/>
              <a:cs typeface="Calibri" pitchFamily="34" charset="0"/>
            </a:endParaRPr>
          </a:p>
        </p:txBody>
      </p:sp>
      <p:grpSp>
        <p:nvGrpSpPr>
          <p:cNvPr id="3" name="グループ化 52"/>
          <p:cNvGrpSpPr/>
          <p:nvPr/>
        </p:nvGrpSpPr>
        <p:grpSpPr>
          <a:xfrm>
            <a:off x="5364083" y="2780928"/>
            <a:ext cx="1008117" cy="648512"/>
            <a:chOff x="3779909" y="3572781"/>
            <a:chExt cx="829258" cy="349041"/>
          </a:xfrm>
        </p:grpSpPr>
        <p:pic>
          <p:nvPicPr>
            <p:cNvPr id="52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779912" y="3573016"/>
              <a:ext cx="829255" cy="348804"/>
            </a:xfrm>
            <a:prstGeom prst="rect">
              <a:avLst/>
            </a:prstGeom>
            <a:noFill/>
            <a:ln w="1">
              <a:noFill/>
              <a:miter lim="800000"/>
              <a:headEnd/>
              <a:tailEnd type="none" w="med" len="med"/>
            </a:ln>
            <a:effectLst/>
          </p:spPr>
        </p:pic>
        <p:sp>
          <p:nvSpPr>
            <p:cNvPr id="53" name="Text Box 75"/>
            <p:cNvSpPr txBox="1">
              <a:spLocks noChangeArrowheads="1"/>
            </p:cNvSpPr>
            <p:nvPr/>
          </p:nvSpPr>
          <p:spPr bwMode="auto">
            <a:xfrm>
              <a:off x="3779909" y="3572781"/>
              <a:ext cx="720080" cy="3490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BBE0E3">
                  <a:gamma/>
                  <a:shade val="60000"/>
                  <a:invGamma/>
                </a:srgbClr>
              </a:prstShdw>
            </a:effectLst>
          </p:spPr>
          <p:txBody>
            <a:bodyPr wrap="squar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 sz="1200" kern="0" dirty="0" smtClean="0">
                  <a:solidFill>
                    <a:srgbClr val="000000"/>
                  </a:solidFill>
                  <a:latin typeface="Calibri" pitchFamily="34" charset="0"/>
                  <a:ea typeface="HGP創英角ｺﾞｼｯｸUB" pitchFamily="50" charset="-128"/>
                  <a:cs typeface="Calibri" pitchFamily="34" charset="0"/>
                </a:rPr>
                <a:t>Final Estimation Result</a:t>
              </a:r>
              <a:endParaRPr lang="en-US" altLang="ja-JP" sz="1200" kern="0" dirty="0">
                <a:solidFill>
                  <a:prstClr val="black"/>
                </a:solidFill>
                <a:latin typeface="Calibri" pitchFamily="34" charset="0"/>
                <a:ea typeface="HGP創英角ｺﾞｼｯｸUB" pitchFamily="50" charset="-128"/>
                <a:cs typeface="Calibri" pitchFamily="34" charset="0"/>
              </a:endParaRPr>
            </a:p>
          </p:txBody>
        </p:sp>
      </p:grpSp>
      <p:sp>
        <p:nvSpPr>
          <p:cNvPr id="55" name="Text Box 75"/>
          <p:cNvSpPr txBox="1">
            <a:spLocks noChangeArrowheads="1"/>
          </p:cNvSpPr>
          <p:nvPr/>
        </p:nvSpPr>
        <p:spPr bwMode="auto">
          <a:xfrm>
            <a:off x="2195736" y="671351"/>
            <a:ext cx="3312368" cy="52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BBE0E3">
                <a:gamma/>
                <a:shade val="60000"/>
                <a:invGamma/>
              </a:srgbClr>
            </a:prstShdw>
          </a:effectLst>
        </p:spPr>
        <p:txBody>
          <a:bodyPr wrap="square" lIns="90000" tIns="46800" rIns="90000" bIns="46800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altLang="ja-JP" sz="2800" kern="0" dirty="0" smtClean="0">
                <a:solidFill>
                  <a:srgbClr val="000000"/>
                </a:solidFill>
                <a:latin typeface="Calibri" pitchFamily="34" charset="0"/>
                <a:ea typeface="HGP創英角ｺﾞｼｯｸUB" pitchFamily="50" charset="-128"/>
                <a:cs typeface="Calibri" pitchFamily="34" charset="0"/>
              </a:rPr>
              <a:t>Estimation Meeting</a:t>
            </a:r>
            <a:endParaRPr lang="en-US" altLang="ja-JP" sz="2800" kern="0" dirty="0">
              <a:solidFill>
                <a:prstClr val="black"/>
              </a:solidFill>
              <a:latin typeface="Calibri" pitchFamily="34" charset="0"/>
              <a:ea typeface="HGP創英角ｺﾞｼｯｸUB" pitchFamily="50" charset="-128"/>
              <a:cs typeface="Calibri" pitchFamily="34" charset="0"/>
            </a:endParaRPr>
          </a:p>
        </p:txBody>
      </p:sp>
      <p:sp>
        <p:nvSpPr>
          <p:cNvPr id="56" name="Text Box 75"/>
          <p:cNvSpPr txBox="1">
            <a:spLocks noChangeArrowheads="1"/>
          </p:cNvSpPr>
          <p:nvPr/>
        </p:nvSpPr>
        <p:spPr bwMode="auto">
          <a:xfrm>
            <a:off x="817222" y="4139780"/>
            <a:ext cx="720080" cy="248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BBE0E3">
                <a:gamma/>
                <a:shade val="60000"/>
                <a:invGamma/>
              </a:srgbClr>
            </a:prstShdw>
          </a:effec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1000" kern="0" dirty="0" smtClean="0">
                <a:solidFill>
                  <a:srgbClr val="000000"/>
                </a:solidFill>
                <a:latin typeface="Calibri" pitchFamily="34" charset="0"/>
                <a:ea typeface="HGP創英角ｺﾞｼｯｸUB" pitchFamily="50" charset="-128"/>
                <a:cs typeface="Calibri" pitchFamily="34" charset="0"/>
              </a:rPr>
              <a:t>Member</a:t>
            </a:r>
            <a:endParaRPr lang="en-US" altLang="ja-JP" sz="1000" kern="0" dirty="0">
              <a:solidFill>
                <a:prstClr val="black"/>
              </a:solidFill>
              <a:latin typeface="Calibri" pitchFamily="34" charset="0"/>
              <a:ea typeface="HGP創英角ｺﾞｼｯｸUB" pitchFamily="50" charset="-128"/>
              <a:cs typeface="Calibri" pitchFamily="34" charset="0"/>
            </a:endParaRPr>
          </a:p>
        </p:txBody>
      </p:sp>
      <p:sp>
        <p:nvSpPr>
          <p:cNvPr id="57" name="Text Box 75"/>
          <p:cNvSpPr txBox="1">
            <a:spLocks noChangeArrowheads="1"/>
          </p:cNvSpPr>
          <p:nvPr/>
        </p:nvSpPr>
        <p:spPr bwMode="auto">
          <a:xfrm>
            <a:off x="827584" y="1844824"/>
            <a:ext cx="720080" cy="248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BBE0E3">
                <a:gamma/>
                <a:shade val="60000"/>
                <a:invGamma/>
              </a:srgbClr>
            </a:prstShdw>
          </a:effec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1000" kern="0" dirty="0" smtClean="0">
                <a:solidFill>
                  <a:srgbClr val="000000"/>
                </a:solidFill>
                <a:latin typeface="Calibri" pitchFamily="34" charset="0"/>
                <a:ea typeface="HGP創英角ｺﾞｼｯｸUB" pitchFamily="50" charset="-128"/>
                <a:cs typeface="Calibri" pitchFamily="34" charset="0"/>
              </a:rPr>
              <a:t>Member</a:t>
            </a:r>
            <a:endParaRPr lang="en-US" altLang="ja-JP" sz="1000" kern="0" dirty="0">
              <a:solidFill>
                <a:prstClr val="black"/>
              </a:solidFill>
              <a:latin typeface="Calibri" pitchFamily="34" charset="0"/>
              <a:ea typeface="HGP創英角ｺﾞｼｯｸUB" pitchFamily="50" charset="-128"/>
              <a:cs typeface="Calibri" pitchFamily="34" charset="0"/>
            </a:endParaRPr>
          </a:p>
        </p:txBody>
      </p:sp>
      <p:sp>
        <p:nvSpPr>
          <p:cNvPr id="58" name="Text Box 75"/>
          <p:cNvSpPr txBox="1">
            <a:spLocks noChangeArrowheads="1"/>
          </p:cNvSpPr>
          <p:nvPr/>
        </p:nvSpPr>
        <p:spPr bwMode="auto">
          <a:xfrm>
            <a:off x="827584" y="2581117"/>
            <a:ext cx="720080" cy="248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BBE0E3">
                <a:gamma/>
                <a:shade val="60000"/>
                <a:invGamma/>
              </a:srgbClr>
            </a:prstShdw>
          </a:effec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1000" kern="0" dirty="0" smtClean="0">
                <a:solidFill>
                  <a:srgbClr val="000000"/>
                </a:solidFill>
                <a:latin typeface="Calibri" pitchFamily="34" charset="0"/>
                <a:ea typeface="HGP創英角ｺﾞｼｯｸUB" pitchFamily="50" charset="-128"/>
                <a:cs typeface="Calibri" pitchFamily="34" charset="0"/>
              </a:rPr>
              <a:t>Member</a:t>
            </a:r>
            <a:endParaRPr lang="en-US" altLang="ja-JP" sz="1000" kern="0" dirty="0">
              <a:solidFill>
                <a:prstClr val="black"/>
              </a:solidFill>
              <a:latin typeface="Calibri" pitchFamily="34" charset="0"/>
              <a:ea typeface="HGP創英角ｺﾞｼｯｸUB" pitchFamily="50" charset="-128"/>
              <a:cs typeface="Calibri" pitchFamily="34" charset="0"/>
            </a:endParaRPr>
          </a:p>
        </p:txBody>
      </p:sp>
      <p:sp>
        <p:nvSpPr>
          <p:cNvPr id="59" name="Text Box 75"/>
          <p:cNvSpPr txBox="1">
            <a:spLocks noChangeArrowheads="1"/>
          </p:cNvSpPr>
          <p:nvPr/>
        </p:nvSpPr>
        <p:spPr bwMode="auto">
          <a:xfrm>
            <a:off x="827584" y="3340827"/>
            <a:ext cx="720080" cy="248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BBE0E3">
                <a:gamma/>
                <a:shade val="60000"/>
                <a:invGamma/>
              </a:srgbClr>
            </a:prstShdw>
          </a:effec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1000" kern="0" dirty="0" smtClean="0">
                <a:solidFill>
                  <a:srgbClr val="000000"/>
                </a:solidFill>
                <a:latin typeface="Calibri" pitchFamily="34" charset="0"/>
                <a:ea typeface="HGP創英角ｺﾞｼｯｸUB" pitchFamily="50" charset="-128"/>
                <a:cs typeface="Calibri" pitchFamily="34" charset="0"/>
              </a:rPr>
              <a:t>Member</a:t>
            </a:r>
            <a:endParaRPr lang="en-US" altLang="ja-JP" sz="1000" kern="0" dirty="0">
              <a:solidFill>
                <a:prstClr val="black"/>
              </a:solidFill>
              <a:latin typeface="Calibri" pitchFamily="34" charset="0"/>
              <a:ea typeface="HGP創英角ｺﾞｼｯｸUB" pitchFamily="50" charset="-128"/>
              <a:cs typeface="Calibri" pitchFamily="34" charset="0"/>
            </a:endParaRPr>
          </a:p>
        </p:txBody>
      </p:sp>
      <p:sp>
        <p:nvSpPr>
          <p:cNvPr id="60" name="左矢印 59"/>
          <p:cNvSpPr/>
          <p:nvPr/>
        </p:nvSpPr>
        <p:spPr>
          <a:xfrm>
            <a:off x="1794804" y="1400243"/>
            <a:ext cx="3816424" cy="720080"/>
          </a:xfrm>
          <a:prstGeom prst="leftArrow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/>
                <a:cs typeface="Calibri" pitchFamily="34" charset="0"/>
              </a:rPr>
              <a:t>Explain Backlog</a:t>
            </a:r>
          </a:p>
        </p:txBody>
      </p:sp>
      <p:graphicFrame>
        <p:nvGraphicFramePr>
          <p:cNvPr id="65" name="表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635142"/>
              </p:ext>
            </p:extLst>
          </p:nvPr>
        </p:nvGraphicFramePr>
        <p:xfrm>
          <a:off x="251520" y="4852301"/>
          <a:ext cx="8712967" cy="1920240"/>
        </p:xfrm>
        <a:graphic>
          <a:graphicData uri="http://schemas.openxmlformats.org/drawingml/2006/table">
            <a:tbl>
              <a:tblPr firstRow="1" bandRow="1"/>
              <a:tblGrid>
                <a:gridCol w="673984"/>
                <a:gridCol w="2342044"/>
                <a:gridCol w="5696939"/>
              </a:tblGrid>
              <a:tr h="310897"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dirty="0" smtClean="0"/>
                        <a:t>Role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dirty="0" smtClean="0"/>
                        <a:t>Responsibility in</a:t>
                      </a:r>
                      <a:r>
                        <a:rPr lang="en-US" altLang="zh-CN" baseline="0" dirty="0" smtClean="0"/>
                        <a:t> Estimation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388621"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200" dirty="0" smtClean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zh-CN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altLang="zh-CN" sz="1200" dirty="0" smtClean="0">
                          <a:latin typeface="Calibri" pitchFamily="34" charset="0"/>
                          <a:cs typeface="Calibri" pitchFamily="34" charset="0"/>
                        </a:rPr>
                        <a:t>Dev. Team</a:t>
                      </a:r>
                      <a:r>
                        <a:rPr lang="ja-JP" altLang="en-US" sz="12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altLang="ja-JP" sz="1200" dirty="0" smtClean="0">
                          <a:latin typeface="Calibri" pitchFamily="34" charset="0"/>
                          <a:cs typeface="Calibri" pitchFamily="34" charset="0"/>
                        </a:rPr>
                        <a:t>members</a:t>
                      </a:r>
                    </a:p>
                    <a:p>
                      <a:pPr algn="l"/>
                      <a:r>
                        <a:rPr lang="en-US" altLang="zh-CN" sz="1200" dirty="0" smtClean="0">
                          <a:latin typeface="Calibri" pitchFamily="34" charset="0"/>
                          <a:cs typeface="Calibri" pitchFamily="34" charset="0"/>
                        </a:rPr>
                        <a:t>(Expert)</a:t>
                      </a:r>
                      <a:endParaRPr lang="zh-CN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ja-JP" altLang="en-US" sz="1200" dirty="0" smtClean="0">
                          <a:latin typeface="Calibri" pitchFamily="34" charset="0"/>
                          <a:cs typeface="Calibri" pitchFamily="34" charset="0"/>
                        </a:rPr>
                        <a:t>・</a:t>
                      </a:r>
                      <a:r>
                        <a:rPr lang="en-US" altLang="zh-CN" sz="1200" dirty="0" smtClean="0">
                          <a:latin typeface="Calibri" pitchFamily="34" charset="0"/>
                          <a:cs typeface="Calibri" pitchFamily="34" charset="0"/>
                        </a:rPr>
                        <a:t>Estimate and share result</a:t>
                      </a:r>
                      <a:r>
                        <a:rPr lang="en-US" altLang="zh-CN" sz="1200" baseline="0" dirty="0" smtClean="0">
                          <a:latin typeface="Calibri" pitchFamily="34" charset="0"/>
                          <a:cs typeface="Calibri" pitchFamily="34" charset="0"/>
                        </a:rPr>
                        <a:t> to PMO</a:t>
                      </a:r>
                    </a:p>
                    <a:p>
                      <a:pPr algn="l"/>
                      <a:r>
                        <a:rPr lang="ja-JP" altLang="en-US" sz="1200" baseline="0" dirty="0" smtClean="0">
                          <a:latin typeface="Calibri" pitchFamily="34" charset="0"/>
                          <a:cs typeface="Calibri" pitchFamily="34" charset="0"/>
                        </a:rPr>
                        <a:t>・</a:t>
                      </a:r>
                      <a:r>
                        <a:rPr lang="en-US" altLang="zh-CN" sz="1200" baseline="0" dirty="0" smtClean="0">
                          <a:latin typeface="Calibri" pitchFamily="34" charset="0"/>
                          <a:cs typeface="Calibri" pitchFamily="34" charset="0"/>
                        </a:rPr>
                        <a:t>Improve the estimation value by others’ suggest </a:t>
                      </a:r>
                      <a:endParaRPr lang="zh-CN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544069"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200" dirty="0" smtClean="0"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endParaRPr lang="zh-CN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altLang="zh-CN" sz="1200" dirty="0" smtClean="0">
                          <a:latin typeface="Calibri" pitchFamily="34" charset="0"/>
                          <a:cs typeface="Calibri" pitchFamily="34" charset="0"/>
                        </a:rPr>
                        <a:t>Agile PMO</a:t>
                      </a:r>
                      <a:endParaRPr lang="zh-CN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ja-JP" altLang="en-US" sz="1200" dirty="0" smtClean="0">
                          <a:latin typeface="Calibri" pitchFamily="34" charset="0"/>
                          <a:cs typeface="Calibri" pitchFamily="34" charset="0"/>
                        </a:rPr>
                        <a:t>・</a:t>
                      </a:r>
                      <a:r>
                        <a:rPr lang="en-US" altLang="ja-JP" sz="1200" dirty="0" smtClean="0">
                          <a:latin typeface="Calibri" pitchFamily="34" charset="0"/>
                          <a:cs typeface="Calibri" pitchFamily="34" charset="0"/>
                        </a:rPr>
                        <a:t>Organize estimation meeting</a:t>
                      </a:r>
                    </a:p>
                    <a:p>
                      <a:pPr algn="l"/>
                      <a:r>
                        <a:rPr lang="ja-JP" altLang="en-US" sz="1200" dirty="0" smtClean="0">
                          <a:latin typeface="Calibri" pitchFamily="34" charset="0"/>
                          <a:cs typeface="Calibri" pitchFamily="34" charset="0"/>
                        </a:rPr>
                        <a:t>・</a:t>
                      </a:r>
                      <a:r>
                        <a:rPr lang="en-US" altLang="ja-JP" sz="1200" dirty="0" smtClean="0">
                          <a:latin typeface="Calibri" pitchFamily="34" charset="0"/>
                          <a:cs typeface="Calibri" pitchFamily="34" charset="0"/>
                        </a:rPr>
                        <a:t>Control the meeting schedule and topic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latin typeface="Calibri" pitchFamily="34" charset="0"/>
                          <a:cs typeface="Calibri" pitchFamily="34" charset="0"/>
                        </a:rPr>
                        <a:t>・</a:t>
                      </a:r>
                      <a:r>
                        <a:rPr lang="en-US" altLang="ja-JP" sz="1200" dirty="0" smtClean="0">
                          <a:latin typeface="Calibri" pitchFamily="34" charset="0"/>
                          <a:cs typeface="Calibri" pitchFamily="34" charset="0"/>
                        </a:rPr>
                        <a:t>Make a acceptable estimation</a:t>
                      </a:r>
                      <a:r>
                        <a:rPr lang="en-US" altLang="ja-JP" sz="1200" baseline="0" dirty="0" smtClean="0">
                          <a:latin typeface="Calibri" pitchFamily="34" charset="0"/>
                          <a:cs typeface="Calibri" pitchFamily="34" charset="0"/>
                        </a:rPr>
                        <a:t> result</a:t>
                      </a:r>
                      <a:endParaRPr lang="zh-CN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88621"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200" dirty="0" smtClean="0"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zh-CN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altLang="zh-CN" sz="1200" dirty="0" smtClean="0">
                          <a:latin typeface="Calibri" pitchFamily="34" charset="0"/>
                          <a:cs typeface="Calibri" pitchFamily="34" charset="0"/>
                        </a:rPr>
                        <a:t>Representative of Customer</a:t>
                      </a:r>
                      <a:endParaRPr lang="zh-CN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ja-JP" altLang="en-US" sz="1200" dirty="0" smtClean="0">
                          <a:latin typeface="Calibri" pitchFamily="34" charset="0"/>
                          <a:cs typeface="Calibri" pitchFamily="34" charset="0"/>
                        </a:rPr>
                        <a:t>・</a:t>
                      </a:r>
                      <a:r>
                        <a:rPr lang="en-US" altLang="ja-JP" sz="1200" dirty="0" smtClean="0">
                          <a:latin typeface="Calibri" pitchFamily="34" charset="0"/>
                          <a:cs typeface="Calibri" pitchFamily="34" charset="0"/>
                        </a:rPr>
                        <a:t>Provide business</a:t>
                      </a:r>
                      <a:r>
                        <a:rPr lang="en-US" altLang="ja-JP" sz="1200" baseline="0" dirty="0" smtClean="0">
                          <a:latin typeface="Calibri" pitchFamily="34" charset="0"/>
                          <a:cs typeface="Calibri" pitchFamily="34" charset="0"/>
                        </a:rPr>
                        <a:t> requirement and explain it to team members</a:t>
                      </a:r>
                      <a:endParaRPr lang="en-US" altLang="ja-JP" sz="12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l"/>
                      <a:r>
                        <a:rPr lang="ja-JP" altLang="en-US" sz="1200" dirty="0" smtClean="0">
                          <a:latin typeface="Calibri" pitchFamily="34" charset="0"/>
                          <a:cs typeface="Calibri" pitchFamily="34" charset="0"/>
                        </a:rPr>
                        <a:t>・</a:t>
                      </a:r>
                      <a:r>
                        <a:rPr lang="en-US" altLang="ja-JP" sz="1200" dirty="0" smtClean="0">
                          <a:latin typeface="Calibri" pitchFamily="34" charset="0"/>
                          <a:cs typeface="Calibri" pitchFamily="34" charset="0"/>
                        </a:rPr>
                        <a:t>Share the suggest for the estimation result</a:t>
                      </a:r>
                      <a:endParaRPr lang="en-US" altLang="zh-CN" sz="120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6" name="正方形/長方形 65"/>
          <p:cNvSpPr/>
          <p:nvPr/>
        </p:nvSpPr>
        <p:spPr>
          <a:xfrm>
            <a:off x="3275856" y="3501008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HGP創英角ｺﾞｼｯｸUB" pitchFamily="50" charset="-128"/>
                <a:cs typeface="Calibri" pitchFamily="34" charset="0"/>
              </a:rPr>
              <a:t>N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4067944" y="2708920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HGP創英角ｺﾞｼｯｸUB" pitchFamily="50" charset="-128"/>
                <a:cs typeface="Calibri" pitchFamily="34" charset="0"/>
              </a:rPr>
              <a:t>Y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1979712" y="4149080"/>
            <a:ext cx="16445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Re-estimate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(No more than 3 times)</a:t>
            </a:r>
            <a:endParaRPr kumimoji="1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9" name="フローチャート : 判断 68"/>
          <p:cNvSpPr/>
          <p:nvPr/>
        </p:nvSpPr>
        <p:spPr>
          <a:xfrm>
            <a:off x="3131840" y="2708920"/>
            <a:ext cx="1080120" cy="792088"/>
          </a:xfrm>
          <a:prstGeom prst="flowChartDecision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/>
                <a:cs typeface="Calibri" pitchFamily="34" charset="0"/>
              </a:rPr>
              <a:t>The similar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/>
                <a:cs typeface="Calibri" pitchFamily="34" charset="0"/>
              </a:rPr>
              <a:t>result?</a:t>
            </a:r>
            <a:endParaRPr kumimoji="1" lang="zh-CN" altLang="en-US" sz="1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/>
              <a:cs typeface="Calibri" pitchFamily="34" charset="0"/>
            </a:endParaRPr>
          </a:p>
        </p:txBody>
      </p:sp>
      <p:cxnSp>
        <p:nvCxnSpPr>
          <p:cNvPr id="70" name="直線矢印コネクタ 69"/>
          <p:cNvCxnSpPr>
            <a:stCxn id="47" idx="0"/>
          </p:cNvCxnSpPr>
          <p:nvPr/>
        </p:nvCxnSpPr>
        <p:spPr>
          <a:xfrm flipH="1" flipV="1">
            <a:off x="4067944" y="3465028"/>
            <a:ext cx="702690" cy="616031"/>
          </a:xfrm>
          <a:prstGeom prst="straightConnector1">
            <a:avLst/>
          </a:prstGeom>
          <a:noFill/>
          <a:ln w="38100" cap="flat" cmpd="sng" algn="ctr">
            <a:solidFill>
              <a:srgbClr val="4F81BD"/>
            </a:solidFill>
            <a:prstDash val="dash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71" name="直線矢印コネクタ 70"/>
          <p:cNvCxnSpPr>
            <a:stCxn id="47" idx="0"/>
          </p:cNvCxnSpPr>
          <p:nvPr/>
        </p:nvCxnSpPr>
        <p:spPr>
          <a:xfrm flipV="1">
            <a:off x="4770634" y="3508675"/>
            <a:ext cx="737470" cy="572384"/>
          </a:xfrm>
          <a:prstGeom prst="straightConnector1">
            <a:avLst/>
          </a:prstGeom>
          <a:noFill/>
          <a:ln w="38100" cap="flat" cmpd="sng" algn="ctr">
            <a:solidFill>
              <a:srgbClr val="4F81BD"/>
            </a:solidFill>
            <a:prstDash val="dash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73" name="図形 72"/>
          <p:cNvCxnSpPr>
            <a:stCxn id="69" idx="2"/>
          </p:cNvCxnSpPr>
          <p:nvPr/>
        </p:nvCxnSpPr>
        <p:spPr>
          <a:xfrm rot="5400000">
            <a:off x="2399274" y="2865422"/>
            <a:ext cx="637041" cy="1908212"/>
          </a:xfrm>
          <a:prstGeom prst="bentConnector2">
            <a:avLst/>
          </a:prstGeom>
          <a:noFill/>
          <a:ln w="381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74" name="正方形/長方形 73"/>
          <p:cNvSpPr/>
          <p:nvPr/>
        </p:nvSpPr>
        <p:spPr>
          <a:xfrm>
            <a:off x="4312595" y="2780928"/>
            <a:ext cx="8703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Final result</a:t>
            </a:r>
            <a:endParaRPr kumimoji="1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4427984" y="3607775"/>
            <a:ext cx="645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Control</a:t>
            </a:r>
            <a:endParaRPr kumimoji="1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77" name="直線矢印コネクタ 76"/>
          <p:cNvCxnSpPr>
            <a:stCxn id="69" idx="3"/>
            <a:endCxn id="53" idx="1"/>
          </p:cNvCxnSpPr>
          <p:nvPr/>
        </p:nvCxnSpPr>
        <p:spPr>
          <a:xfrm>
            <a:off x="4211960" y="3104964"/>
            <a:ext cx="1152123" cy="220"/>
          </a:xfrm>
          <a:prstGeom prst="straightConnector1">
            <a:avLst/>
          </a:prstGeom>
          <a:noFill/>
          <a:ln w="381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grpSp>
        <p:nvGrpSpPr>
          <p:cNvPr id="4" name="グループ化 52"/>
          <p:cNvGrpSpPr/>
          <p:nvPr/>
        </p:nvGrpSpPr>
        <p:grpSpPr>
          <a:xfrm>
            <a:off x="1907704" y="2636476"/>
            <a:ext cx="1008117" cy="648508"/>
            <a:chOff x="3779909" y="3572781"/>
            <a:chExt cx="829258" cy="349039"/>
          </a:xfrm>
        </p:grpSpPr>
        <p:pic>
          <p:nvPicPr>
            <p:cNvPr id="79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779912" y="3573016"/>
              <a:ext cx="829255" cy="348804"/>
            </a:xfrm>
            <a:prstGeom prst="rect">
              <a:avLst/>
            </a:prstGeom>
            <a:noFill/>
            <a:ln w="1">
              <a:noFill/>
              <a:miter lim="800000"/>
              <a:headEnd/>
              <a:tailEnd type="none" w="med" len="med"/>
            </a:ln>
            <a:effectLst/>
          </p:spPr>
        </p:pic>
        <p:sp>
          <p:nvSpPr>
            <p:cNvPr id="80" name="Text Box 75"/>
            <p:cNvSpPr txBox="1">
              <a:spLocks noChangeArrowheads="1"/>
            </p:cNvSpPr>
            <p:nvPr/>
          </p:nvSpPr>
          <p:spPr bwMode="auto">
            <a:xfrm>
              <a:off x="3779909" y="3572781"/>
              <a:ext cx="720080" cy="249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BBE0E3">
                  <a:gamma/>
                  <a:shade val="60000"/>
                  <a:invGamma/>
                </a:srgbClr>
              </a:prstShdw>
            </a:effectLst>
          </p:spPr>
          <p:txBody>
            <a:bodyPr wrap="squar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 sz="1200" kern="0" dirty="0" smtClean="0">
                  <a:solidFill>
                    <a:srgbClr val="000000"/>
                  </a:solidFill>
                  <a:latin typeface="Calibri" pitchFamily="34" charset="0"/>
                  <a:ea typeface="HGP創英角ｺﾞｼｯｸUB" pitchFamily="50" charset="-128"/>
                  <a:cs typeface="Calibri" pitchFamily="34" charset="0"/>
                </a:rPr>
                <a:t>Estimation Result</a:t>
              </a:r>
              <a:endParaRPr lang="en-US" altLang="ja-JP" sz="1200" kern="0" dirty="0">
                <a:solidFill>
                  <a:prstClr val="black"/>
                </a:solidFill>
                <a:latin typeface="Calibri" pitchFamily="34" charset="0"/>
                <a:ea typeface="HGP創英角ｺﾞｼｯｸUB" pitchFamily="50" charset="-128"/>
                <a:cs typeface="Calibri" pitchFamily="34" charset="0"/>
              </a:endParaRPr>
            </a:p>
          </p:txBody>
        </p:sp>
      </p:grpSp>
      <p:cxnSp>
        <p:nvCxnSpPr>
          <p:cNvPr id="76" name="直線矢印コネクタ 75"/>
          <p:cNvCxnSpPr>
            <a:endCxn id="69" idx="1"/>
          </p:cNvCxnSpPr>
          <p:nvPr/>
        </p:nvCxnSpPr>
        <p:spPr>
          <a:xfrm flipV="1">
            <a:off x="1691680" y="3104964"/>
            <a:ext cx="1440160" cy="15951"/>
          </a:xfrm>
          <a:prstGeom prst="straightConnector1">
            <a:avLst/>
          </a:prstGeom>
          <a:noFill/>
          <a:ln w="381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72" name="左矢印 71"/>
          <p:cNvSpPr/>
          <p:nvPr/>
        </p:nvSpPr>
        <p:spPr bwMode="auto">
          <a:xfrm>
            <a:off x="5850284" y="2043355"/>
            <a:ext cx="1314004" cy="794802"/>
          </a:xfrm>
          <a:prstGeom prst="leftArrow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3600000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kumimoji="1" lang="en-US" altLang="ja-JP" sz="1000" kern="0" dirty="0" smtClean="0">
                <a:solidFill>
                  <a:prstClr val="black"/>
                </a:solidFill>
                <a:latin typeface="Calibri" pitchFamily="34" charset="0"/>
                <a:ea typeface="宋体"/>
                <a:cs typeface="Calibri" pitchFamily="34" charset="0"/>
              </a:rPr>
              <a:t>Comment/</a:t>
            </a:r>
          </a:p>
          <a:p>
            <a:pPr algn="ctr">
              <a:defRPr/>
            </a:pPr>
            <a:r>
              <a:rPr kumimoji="1" lang="en-US" altLang="ja-JP" sz="1000" kern="0" dirty="0" smtClean="0">
                <a:solidFill>
                  <a:prstClr val="black"/>
                </a:solidFill>
                <a:latin typeface="Calibri" pitchFamily="34" charset="0"/>
                <a:ea typeface="宋体"/>
                <a:cs typeface="Calibri" pitchFamily="34" charset="0"/>
              </a:rPr>
              <a:t>Confirmation</a:t>
            </a:r>
            <a:endParaRPr kumimoji="1" lang="zh-CN" altLang="en-US" sz="1000" kern="0" dirty="0" smtClean="0">
              <a:solidFill>
                <a:prstClr val="black"/>
              </a:solidFill>
              <a:latin typeface="Calibri" pitchFamily="34" charset="0"/>
              <a:ea typeface="宋体"/>
              <a:cs typeface="Calibri" pitchFamily="34" charset="0"/>
            </a:endParaRPr>
          </a:p>
        </p:txBody>
      </p:sp>
      <p:sp>
        <p:nvSpPr>
          <p:cNvPr id="38" name="Text Box 75"/>
          <p:cNvSpPr txBox="1">
            <a:spLocks noChangeArrowheads="1"/>
          </p:cNvSpPr>
          <p:nvPr/>
        </p:nvSpPr>
        <p:spPr bwMode="auto">
          <a:xfrm>
            <a:off x="622446" y="1052736"/>
            <a:ext cx="1080000" cy="26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BBE0E3">
                <a:gamma/>
                <a:shade val="60000"/>
                <a:invGamma/>
              </a:srgbClr>
            </a:prstShdw>
          </a:effectLst>
        </p:spPr>
        <p:txBody>
          <a:bodyPr wrap="square" lIns="90000" tIns="46800" rIns="90000" bIns="468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Dev. </a:t>
            </a:r>
            <a:r>
              <a:rPr kumimoji="1" lang="en-US" altLang="zh-CN" sz="1100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team</a:t>
            </a:r>
            <a:endParaRPr kumimoji="0" lang="en-US" altLang="ja-JP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HGP創英角ｺﾞｼｯｸUB" pitchFamily="50" charset="-128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7547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zh-CN" dirty="0" smtClean="0">
                <a:latin typeface="メイリオ" pitchFamily="50" charset="-128"/>
                <a:ea typeface="メイリオ" pitchFamily="50" charset="-128"/>
              </a:rPr>
              <a:t>Precondition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07504" y="692696"/>
            <a:ext cx="892899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zh-CN" sz="2800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     This material is defined b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y referring</a:t>
            </a:r>
            <a:r>
              <a:rPr kumimoji="1" lang="en-US" altLang="zh-CN" sz="28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to </a:t>
            </a:r>
            <a:r>
              <a:rPr kumimoji="1" lang="en-US" altLang="zh-CN" sz="2800" kern="0" noProof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definition </a:t>
            </a:r>
            <a:r>
              <a:rPr kumimoji="1" lang="en-US" altLang="zh-CN" sz="2800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of “Planning poker” from Wiki and some actual experiences , we</a:t>
            </a:r>
            <a:r>
              <a:rPr kumimoji="1" lang="en-US" altLang="zh-CN" sz="2800" kern="0" noProof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added some important points which should be noticed in actual estimation into this material.</a:t>
            </a:r>
            <a:r>
              <a:rPr kumimoji="1" lang="en-US" altLang="zh-CN" sz="2800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So please know about Wiki definition as below before you start the learning of this guideline.</a:t>
            </a:r>
          </a:p>
          <a:p>
            <a:pPr>
              <a:defRPr/>
            </a:pPr>
            <a:endParaRPr kumimoji="1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r>
              <a:rPr kumimoji="1" lang="en-US" altLang="zh-CN" sz="2800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Wiki: </a:t>
            </a:r>
            <a:r>
              <a:rPr kumimoji="1" lang="en-US" altLang="zh-CN" sz="2800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  <a:hlinkClick r:id="rId3"/>
              </a:rPr>
              <a:t>http://en.wikipedia.org/wiki/Planning_poker</a:t>
            </a:r>
            <a:endParaRPr kumimoji="1" lang="zh-CN" alt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7547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zh-CN" dirty="0" smtClean="0">
                <a:latin typeface="メイリオ" pitchFamily="50" charset="-128"/>
                <a:ea typeface="メイリオ" pitchFamily="50" charset="-128"/>
              </a:rPr>
              <a:t>Story Point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36130" y="2276872"/>
            <a:ext cx="8856984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What is Story</a:t>
            </a:r>
            <a:r>
              <a:rPr kumimoji="1" lang="en-US" altLang="zh-CN" sz="2800" b="1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Point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lvl="0">
              <a:defRPr/>
            </a:pP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story point is a metric used in </a:t>
            </a:r>
            <a:r>
              <a:rPr lang="en-US" sz="2000" b="1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agile </a:t>
            </a:r>
            <a:r>
              <a:rPr lang="en-US" sz="2000" b="1" dirty="0" smtClean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management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and 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development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to determine (or estimate) the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complexity of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implementing a given 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story. </a:t>
            </a:r>
            <a:endParaRPr kumimoji="1" lang="en-US" altLang="zh-CN" sz="2000" kern="0" dirty="0">
              <a:solidFill>
                <a:prstClr val="black"/>
              </a:solidFill>
              <a:latin typeface="Calibri" pitchFamily="34" charset="0"/>
              <a:cs typeface="Calibri" pitchFamily="34" charset="0"/>
              <a:hlinkClick r:id="rId3"/>
            </a:endParaRPr>
          </a:p>
        </p:txBody>
      </p:sp>
      <p:sp>
        <p:nvSpPr>
          <p:cNvPr id="5" name="正方形/長方形 9"/>
          <p:cNvSpPr/>
          <p:nvPr/>
        </p:nvSpPr>
        <p:spPr>
          <a:xfrm>
            <a:off x="189112" y="620688"/>
            <a:ext cx="88569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1" lang="en-US" altLang="zh-CN" sz="2800" b="1" kern="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What is Story </a:t>
            </a:r>
          </a:p>
          <a:p>
            <a:pPr fontAlgn="t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agile software development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a story is a particular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business or system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need assigned to the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development team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expressed in a few short sentences, ideally using non-technical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language. Stories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must be broken down into small enough components that they may be delivered in a single development 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iteration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1" lang="en-US" altLang="zh-CN" sz="1100" kern="0" dirty="0">
              <a:solidFill>
                <a:prstClr val="black"/>
              </a:solidFill>
              <a:latin typeface="Calibri" pitchFamily="34" charset="0"/>
              <a:cs typeface="Calibri" pitchFamily="34" charset="0"/>
              <a:hlinkClick r:id="rId3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4442" y="5284365"/>
            <a:ext cx="876165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zh-CN" sz="2400" b="1" kern="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         Please keep in mind </a:t>
            </a:r>
            <a:r>
              <a:rPr kumimoji="1" lang="en-US" altLang="zh-CN" sz="2400" b="1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Story Point is not </a:t>
            </a:r>
            <a:r>
              <a:rPr kumimoji="1" lang="en-US" altLang="zh-CN" sz="2400" b="1" kern="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ManDays</a:t>
            </a:r>
            <a:r>
              <a:rPr kumimoji="1" lang="en-US" altLang="zh-CN" sz="2400" b="1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or </a:t>
            </a:r>
            <a:r>
              <a:rPr kumimoji="1" lang="en-US" altLang="zh-CN" sz="2400" b="1" kern="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ManHours</a:t>
            </a:r>
            <a:endParaRPr kumimoji="1" lang="en-US" altLang="zh-CN" sz="2400" b="1" kern="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  <a:p>
            <a:pPr lvl="0">
              <a:defRPr/>
            </a:pP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Story point 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is more about the complexity, evaluates the size of the stories, not the effort of the stories. </a:t>
            </a: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Story 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points don’t have direct </a:t>
            </a:r>
            <a:r>
              <a:rPr lang="en-GB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ManDays</a:t>
            </a: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or </a:t>
            </a:r>
            <a:r>
              <a:rPr lang="en-GB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ManHours</a:t>
            </a: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matches. Instead 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they have a range of hours that may change from team to team, project to project or time to </a:t>
            </a: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time.</a:t>
            </a:r>
          </a:p>
          <a:p>
            <a:pPr lvl="0">
              <a:defRPr/>
            </a:pPr>
            <a:r>
              <a:rPr lang="en-GB" sz="1200" u="sng" dirty="0">
                <a:hlinkClick r:id="rId4"/>
              </a:rPr>
              <a:t>https://www.scrumalliance.org/community/spotlight/mike-cohn/june-2014/how-many-hours-is-a-story-point-worth</a:t>
            </a:r>
            <a:r>
              <a:rPr lang="en-GB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C:\Users\trdincy\AppData\Local\Microsoft\Windows\Temporary Internet Files\Content.IE5\WLI98H8A\reminder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373921"/>
            <a:ext cx="541163" cy="36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escription: http://www.ogil.net/wp-content/uploads/2014/06/Scrum_Days_vs_StoryPoints_50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42" y="3415645"/>
            <a:ext cx="4143542" cy="1864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99494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mage.slidesharecdn.com/agilefoundations-animated-150610003129-lva1-app6891/95/agile-foundations-animated-26-638.jpg?cb=14338963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295" y="2996952"/>
            <a:ext cx="4392488" cy="329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zh-CN" dirty="0" smtClean="0">
                <a:latin typeface="メイリオ" pitchFamily="50" charset="-128"/>
                <a:ea typeface="メイリオ" pitchFamily="50" charset="-128"/>
              </a:rPr>
              <a:t>Story Point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35717" y="620688"/>
            <a:ext cx="885698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  <a:defRPr/>
            </a:pPr>
            <a:r>
              <a:rPr kumimoji="1" lang="en-GB" altLang="zh-CN" sz="2800" b="1" kern="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How to estimate SP</a:t>
            </a:r>
            <a:endParaRPr kumimoji="1" lang="zh-CN" altLang="en-US" sz="2000" kern="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  <a:p>
            <a:pPr lvl="0"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Elements considered in assigning a story point include the complexity of the story, the number of unknown factors and the potential effort required to implement it. </a:t>
            </a:r>
          </a:p>
          <a:p>
            <a:pPr lvl="0"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Relative sizing is used to manage the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inherent </a:t>
            </a:r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uncertainty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estimating requirements.</a:t>
            </a:r>
          </a:p>
          <a:p>
            <a:pPr lvl="0"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Story points are usually expressed according to a numerical range, such as an adaptation of a 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Fibonacci sequence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or according to a size range from X-S (extra-small) to X-L (extra large). 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4122" y="3267864"/>
            <a:ext cx="498394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Different estimation techniques can be utilized according to the level of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uncertainty.</a:t>
            </a:r>
          </a:p>
          <a:p>
            <a:pPr lvl="0">
              <a:defRPr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document will explain Planning poker with Fibonacci cards.</a:t>
            </a:r>
          </a:p>
          <a:p>
            <a:pPr lvl="0">
              <a:defRPr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290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zh-CN" dirty="0" smtClean="0">
                <a:latin typeface="メイリオ" pitchFamily="50" charset="-128"/>
                <a:ea typeface="メイリオ" pitchFamily="50" charset="-128"/>
              </a:rPr>
              <a:t>Planning Poker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07504" y="692696"/>
            <a:ext cx="8784976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What is Planning poker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     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Planning poker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, also called 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Scrum poker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, is a consensus-based estimating technique. Agile teams around the world use Planning Poker to estimate their product backlogs. Planning poker is a variation of the 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Wideband Delphi 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method. It is most commonly used in agile software development, in particular in Scrum and Extreme Programming.</a:t>
            </a:r>
          </a:p>
          <a:p>
            <a:pPr lvl="0">
              <a:defRPr/>
            </a:pPr>
            <a:r>
              <a:rPr kumimoji="1" lang="en-US" altLang="zh-CN" sz="2000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  <a:hlinkClick r:id="rId3"/>
              </a:rPr>
              <a:t>http://en.wikipedia.org/wiki/Planning_poker</a:t>
            </a:r>
            <a:endParaRPr kumimoji="1" lang="zh-CN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07504" y="3211810"/>
            <a:ext cx="8856984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Purpose of Planning poker (addition</a:t>
            </a:r>
            <a:r>
              <a:rPr kumimoji="1" lang="en-US" altLang="zh-CN" sz="2800" b="1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for standard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    ・</a:t>
            </a:r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Unify the understand of all members by sharing each thinking due to ambiguous requirement.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    ・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Ensure that everyone in development team can actively take part in estimation process and contribute his/her knowledge for estimation.</a:t>
            </a:r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endParaRPr kumimoji="1" lang="en-US" altLang="ja-JP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kern="0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  <a:defRPr/>
            </a:pPr>
            <a:r>
              <a:rPr kumimoji="1" lang="en-US" altLang="zh-CN" sz="2800" b="1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Timing of Utilization</a:t>
            </a:r>
          </a:p>
          <a:p>
            <a:pPr>
              <a:defRPr/>
            </a:pPr>
            <a:r>
              <a:rPr kumimoji="1" lang="en-US" altLang="zh-CN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    </a:t>
            </a:r>
            <a:r>
              <a:rPr kumimoji="1" lang="en-US" altLang="zh-CN" sz="2000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As suggestion , it is more helpful if this method can be utilized at </a:t>
            </a:r>
            <a:r>
              <a:rPr kumimoji="1" lang="en-US" altLang="zh-CN" sz="2000" b="1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AP12 Solution Design and  AP21 Requirement Development</a:t>
            </a:r>
            <a:r>
              <a:rPr kumimoji="1" lang="en-US" altLang="zh-CN" sz="2000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according to actual experiences. But p</a:t>
            </a:r>
            <a:r>
              <a:rPr kumimoji="1" lang="en-US" altLang="ja-JP" sz="2000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rojects</a:t>
            </a:r>
            <a:r>
              <a:rPr kumimoji="1" lang="ja-JP" altLang="en-US" sz="2000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kumimoji="1" lang="en-US" altLang="ja-JP" sz="2000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can decide where this estimation method is applied.</a:t>
            </a:r>
            <a:endParaRPr kumimoji="1" lang="zh-CN" altLang="en-US" sz="2000" kern="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7547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zh-CN" dirty="0" smtClean="0">
                <a:latin typeface="メイリオ" pitchFamily="50" charset="-128"/>
                <a:ea typeface="メイリオ" pitchFamily="50" charset="-128"/>
              </a:rPr>
              <a:t>Planning Poker Procedure</a:t>
            </a:r>
            <a:endParaRPr kumimoji="1" lang="ja-JP" altLang="en-US" dirty="0">
              <a:latin typeface="+mn-lt"/>
            </a:endParaRPr>
          </a:p>
        </p:txBody>
      </p:sp>
      <p:graphicFrame>
        <p:nvGraphicFramePr>
          <p:cNvPr id="65" name="表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635142"/>
              </p:ext>
            </p:extLst>
          </p:nvPr>
        </p:nvGraphicFramePr>
        <p:xfrm>
          <a:off x="207976" y="4852301"/>
          <a:ext cx="8712967" cy="1920240"/>
        </p:xfrm>
        <a:graphic>
          <a:graphicData uri="http://schemas.openxmlformats.org/drawingml/2006/table">
            <a:tbl>
              <a:tblPr firstRow="1" bandRow="1"/>
              <a:tblGrid>
                <a:gridCol w="673984"/>
                <a:gridCol w="2342044"/>
                <a:gridCol w="5696939"/>
              </a:tblGrid>
              <a:tr h="310897"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dirty="0" smtClean="0"/>
                        <a:t>Role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dirty="0" smtClean="0"/>
                        <a:t>Responsibility in</a:t>
                      </a:r>
                      <a:r>
                        <a:rPr lang="en-US" altLang="zh-CN" baseline="0" dirty="0" smtClean="0"/>
                        <a:t> Estimation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388621"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200" dirty="0" smtClean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zh-CN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altLang="zh-CN" sz="1200" dirty="0" smtClean="0">
                          <a:latin typeface="Calibri" pitchFamily="34" charset="0"/>
                          <a:cs typeface="Calibri" pitchFamily="34" charset="0"/>
                        </a:rPr>
                        <a:t>Dev. Team</a:t>
                      </a:r>
                      <a:r>
                        <a:rPr lang="ja-JP" altLang="en-US" sz="12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altLang="ja-JP" sz="1200" dirty="0" smtClean="0">
                          <a:latin typeface="Calibri" pitchFamily="34" charset="0"/>
                          <a:cs typeface="Calibri" pitchFamily="34" charset="0"/>
                        </a:rPr>
                        <a:t>members</a:t>
                      </a:r>
                    </a:p>
                    <a:p>
                      <a:pPr algn="l"/>
                      <a:r>
                        <a:rPr lang="en-US" altLang="zh-CN" sz="1200" dirty="0" smtClean="0">
                          <a:latin typeface="Calibri" pitchFamily="34" charset="0"/>
                          <a:cs typeface="Calibri" pitchFamily="34" charset="0"/>
                        </a:rPr>
                        <a:t>(Expert)</a:t>
                      </a:r>
                      <a:endParaRPr lang="zh-CN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ja-JP" altLang="en-US" sz="1200" dirty="0" smtClean="0">
                          <a:latin typeface="Calibri" pitchFamily="34" charset="0"/>
                          <a:cs typeface="Calibri" pitchFamily="34" charset="0"/>
                        </a:rPr>
                        <a:t>・</a:t>
                      </a:r>
                      <a:r>
                        <a:rPr lang="en-US" altLang="zh-CN" sz="1200" dirty="0" smtClean="0">
                          <a:latin typeface="Calibri" pitchFamily="34" charset="0"/>
                          <a:cs typeface="Calibri" pitchFamily="34" charset="0"/>
                        </a:rPr>
                        <a:t>Estimate and share result</a:t>
                      </a:r>
                      <a:r>
                        <a:rPr lang="en-US" altLang="zh-CN" sz="1200" baseline="0" dirty="0" smtClean="0">
                          <a:latin typeface="Calibri" pitchFamily="34" charset="0"/>
                          <a:cs typeface="Calibri" pitchFamily="34" charset="0"/>
                        </a:rPr>
                        <a:t> to PMO</a:t>
                      </a:r>
                    </a:p>
                    <a:p>
                      <a:pPr algn="l"/>
                      <a:r>
                        <a:rPr lang="ja-JP" altLang="en-US" sz="1200" baseline="0" dirty="0" smtClean="0">
                          <a:latin typeface="Calibri" pitchFamily="34" charset="0"/>
                          <a:cs typeface="Calibri" pitchFamily="34" charset="0"/>
                        </a:rPr>
                        <a:t>・</a:t>
                      </a:r>
                      <a:r>
                        <a:rPr lang="en-US" altLang="zh-CN" sz="1200" baseline="0" dirty="0" smtClean="0">
                          <a:latin typeface="Calibri" pitchFamily="34" charset="0"/>
                          <a:cs typeface="Calibri" pitchFamily="34" charset="0"/>
                        </a:rPr>
                        <a:t>Improve the estimation value by others’ suggest </a:t>
                      </a:r>
                      <a:endParaRPr lang="zh-CN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544069"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200" dirty="0" smtClean="0"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endParaRPr lang="zh-CN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altLang="zh-CN" sz="1200" dirty="0" smtClean="0">
                          <a:latin typeface="Calibri" pitchFamily="34" charset="0"/>
                          <a:cs typeface="Calibri" pitchFamily="34" charset="0"/>
                        </a:rPr>
                        <a:t>Agile PMO</a:t>
                      </a:r>
                      <a:endParaRPr lang="zh-CN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ja-JP" altLang="en-US" sz="1200" dirty="0" smtClean="0">
                          <a:latin typeface="Calibri" pitchFamily="34" charset="0"/>
                          <a:cs typeface="Calibri" pitchFamily="34" charset="0"/>
                        </a:rPr>
                        <a:t>・</a:t>
                      </a:r>
                      <a:r>
                        <a:rPr lang="en-US" altLang="ja-JP" sz="1200" dirty="0" smtClean="0">
                          <a:latin typeface="Calibri" pitchFamily="34" charset="0"/>
                          <a:cs typeface="Calibri" pitchFamily="34" charset="0"/>
                        </a:rPr>
                        <a:t>Organize estimation meeting</a:t>
                      </a:r>
                    </a:p>
                    <a:p>
                      <a:pPr algn="l"/>
                      <a:r>
                        <a:rPr lang="ja-JP" altLang="en-US" sz="1200" dirty="0" smtClean="0">
                          <a:latin typeface="Calibri" pitchFamily="34" charset="0"/>
                          <a:cs typeface="Calibri" pitchFamily="34" charset="0"/>
                        </a:rPr>
                        <a:t>・</a:t>
                      </a:r>
                      <a:r>
                        <a:rPr lang="en-US" altLang="ja-JP" sz="1200" dirty="0" smtClean="0">
                          <a:latin typeface="Calibri" pitchFamily="34" charset="0"/>
                          <a:cs typeface="Calibri" pitchFamily="34" charset="0"/>
                        </a:rPr>
                        <a:t>Control the meeting schedule and topic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latin typeface="Calibri" pitchFamily="34" charset="0"/>
                          <a:cs typeface="Calibri" pitchFamily="34" charset="0"/>
                        </a:rPr>
                        <a:t>・</a:t>
                      </a:r>
                      <a:r>
                        <a:rPr lang="en-US" altLang="ja-JP" sz="1200" dirty="0" smtClean="0">
                          <a:latin typeface="Calibri" pitchFamily="34" charset="0"/>
                          <a:cs typeface="Calibri" pitchFamily="34" charset="0"/>
                        </a:rPr>
                        <a:t>Make a acceptable estimation</a:t>
                      </a:r>
                      <a:r>
                        <a:rPr lang="en-US" altLang="ja-JP" sz="1200" baseline="0" dirty="0" smtClean="0">
                          <a:latin typeface="Calibri" pitchFamily="34" charset="0"/>
                          <a:cs typeface="Calibri" pitchFamily="34" charset="0"/>
                        </a:rPr>
                        <a:t> result</a:t>
                      </a:r>
                      <a:endParaRPr lang="zh-CN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88621"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200" dirty="0" smtClean="0"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zh-CN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altLang="zh-CN" sz="1200" dirty="0" smtClean="0">
                          <a:latin typeface="Calibri" pitchFamily="34" charset="0"/>
                          <a:cs typeface="Calibri" pitchFamily="34" charset="0"/>
                        </a:rPr>
                        <a:t>Representative of Customer</a:t>
                      </a:r>
                      <a:endParaRPr lang="zh-CN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ja-JP" altLang="en-US" sz="1200" dirty="0" smtClean="0">
                          <a:latin typeface="Calibri" pitchFamily="34" charset="0"/>
                          <a:cs typeface="Calibri" pitchFamily="34" charset="0"/>
                        </a:rPr>
                        <a:t>・</a:t>
                      </a:r>
                      <a:r>
                        <a:rPr lang="en-US" altLang="ja-JP" sz="1200" dirty="0" smtClean="0">
                          <a:latin typeface="Calibri" pitchFamily="34" charset="0"/>
                          <a:cs typeface="Calibri" pitchFamily="34" charset="0"/>
                        </a:rPr>
                        <a:t>Provide business</a:t>
                      </a:r>
                      <a:r>
                        <a:rPr lang="en-US" altLang="ja-JP" sz="1200" baseline="0" dirty="0" smtClean="0">
                          <a:latin typeface="Calibri" pitchFamily="34" charset="0"/>
                          <a:cs typeface="Calibri" pitchFamily="34" charset="0"/>
                        </a:rPr>
                        <a:t> requirement and explain it to team members</a:t>
                      </a:r>
                      <a:endParaRPr lang="en-US" altLang="ja-JP" sz="12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l"/>
                      <a:r>
                        <a:rPr lang="ja-JP" altLang="en-US" sz="1200" dirty="0" smtClean="0">
                          <a:latin typeface="Calibri" pitchFamily="34" charset="0"/>
                          <a:cs typeface="Calibri" pitchFamily="34" charset="0"/>
                        </a:rPr>
                        <a:t>・</a:t>
                      </a:r>
                      <a:r>
                        <a:rPr lang="en-US" altLang="ja-JP" sz="1200" dirty="0" smtClean="0">
                          <a:latin typeface="Calibri" pitchFamily="34" charset="0"/>
                          <a:cs typeface="Calibri" pitchFamily="34" charset="0"/>
                        </a:rPr>
                        <a:t>Comment/Confirm for the estimation result</a:t>
                      </a:r>
                      <a:endParaRPr lang="en-US" altLang="zh-CN" sz="120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表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868597"/>
              </p:ext>
            </p:extLst>
          </p:nvPr>
        </p:nvGraphicFramePr>
        <p:xfrm>
          <a:off x="179512" y="692696"/>
          <a:ext cx="8784975" cy="396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8325"/>
                <a:gridCol w="2928325"/>
                <a:gridCol w="2928325"/>
              </a:tblGrid>
              <a:tr h="3706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Calibri" pitchFamily="34" charset="0"/>
                          <a:cs typeface="Calibri" pitchFamily="34" charset="0"/>
                        </a:rPr>
                        <a:t>Agile PMO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smtClean="0">
                          <a:latin typeface="Calibri" pitchFamily="34" charset="0"/>
                          <a:cs typeface="Calibri" pitchFamily="34" charset="0"/>
                        </a:rPr>
                        <a:t>Representative of Customer</a:t>
                      </a:r>
                      <a:endParaRPr lang="zh-CN" altLang="en-US" sz="180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Calibri" pitchFamily="34" charset="0"/>
                          <a:cs typeface="Calibri" pitchFamily="34" charset="0"/>
                        </a:rPr>
                        <a:t>Dev. Team members</a:t>
                      </a:r>
                      <a:endParaRPr lang="zh-CN" altLang="en-US" sz="180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5898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" name="フローチャート: 処理 60"/>
          <p:cNvSpPr/>
          <p:nvPr/>
        </p:nvSpPr>
        <p:spPr bwMode="auto">
          <a:xfrm>
            <a:off x="3779912" y="1268760"/>
            <a:ext cx="1656184" cy="576064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000" dirty="0" smtClean="0">
                <a:latin typeface="Calibri" pitchFamily="34" charset="0"/>
                <a:cs typeface="Calibri" pitchFamily="34" charset="0"/>
              </a:rPr>
              <a:t>Provide business requirement and explain it to team members</a:t>
            </a:r>
            <a:endParaRPr lang="zh-CN" altLang="en-US" sz="1000" dirty="0" smtClean="0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78" name="フローチャート: 処理 77"/>
          <p:cNvSpPr/>
          <p:nvPr/>
        </p:nvSpPr>
        <p:spPr bwMode="auto">
          <a:xfrm>
            <a:off x="6732240" y="1268760"/>
            <a:ext cx="1728000" cy="576064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>
                <a:latin typeface="Calibri" pitchFamily="34" charset="0"/>
                <a:cs typeface="Calibri" pitchFamily="34" charset="0"/>
              </a:rPr>
              <a:t>Each members estimate and share result to PMO at the same time</a:t>
            </a:r>
            <a:endParaRPr lang="zh-CN" altLang="en-US" sz="1200" dirty="0" smtClean="0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81" name="フローチャート : 判断 80"/>
          <p:cNvSpPr/>
          <p:nvPr/>
        </p:nvSpPr>
        <p:spPr bwMode="auto">
          <a:xfrm>
            <a:off x="7331161" y="2018257"/>
            <a:ext cx="1368152" cy="716200"/>
          </a:xfrm>
          <a:prstGeom prst="flowChartDecision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smtClean="0">
                <a:latin typeface="Calibri" pitchFamily="34" charset="0"/>
                <a:ea typeface="メイリオ" pitchFamily="50" charset="-128"/>
                <a:cs typeface="Calibri" pitchFamily="34" charset="0"/>
              </a:rPr>
              <a:t>The similar </a:t>
            </a:r>
          </a:p>
          <a:p>
            <a:pPr marL="342900" indent="-34290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smtClean="0">
                <a:latin typeface="Calibri" pitchFamily="34" charset="0"/>
                <a:ea typeface="メイリオ" pitchFamily="50" charset="-128"/>
                <a:cs typeface="Calibri" pitchFamily="34" charset="0"/>
              </a:rPr>
              <a:t>Result?</a:t>
            </a:r>
            <a:endParaRPr lang="zh-CN" altLang="en-US" sz="1000" dirty="0" smtClean="0"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cxnSp>
        <p:nvCxnSpPr>
          <p:cNvPr id="86" name="直線矢印コネクタ 85"/>
          <p:cNvCxnSpPr>
            <a:stCxn id="90" idx="3"/>
            <a:endCxn id="61" idx="1"/>
          </p:cNvCxnSpPr>
          <p:nvPr/>
        </p:nvCxnSpPr>
        <p:spPr bwMode="auto">
          <a:xfrm>
            <a:off x="2483768" y="1553446"/>
            <a:ext cx="1296144" cy="3346"/>
          </a:xfrm>
          <a:prstGeom prst="straightConnector1">
            <a:avLst/>
          </a:prstGeom>
          <a:solidFill>
            <a:srgbClr val="CCCCFF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7" name="直線矢印コネクタ 86"/>
          <p:cNvCxnSpPr>
            <a:stCxn id="61" idx="3"/>
            <a:endCxn id="78" idx="1"/>
          </p:cNvCxnSpPr>
          <p:nvPr/>
        </p:nvCxnSpPr>
        <p:spPr bwMode="auto">
          <a:xfrm>
            <a:off x="5436096" y="1556792"/>
            <a:ext cx="1296144" cy="0"/>
          </a:xfrm>
          <a:prstGeom prst="straightConnector1">
            <a:avLst/>
          </a:prstGeom>
          <a:solidFill>
            <a:srgbClr val="CCCCFF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0" name="フローチャート : 端子 89"/>
          <p:cNvSpPr/>
          <p:nvPr/>
        </p:nvSpPr>
        <p:spPr bwMode="auto">
          <a:xfrm>
            <a:off x="827584" y="1301418"/>
            <a:ext cx="1656184" cy="504056"/>
          </a:xfrm>
          <a:prstGeom prst="flowChartTerminator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>
                <a:latin typeface="Calibri" pitchFamily="34" charset="0"/>
                <a:ea typeface="メイリオ" pitchFamily="50" charset="-128"/>
                <a:cs typeface="Calibri" pitchFamily="34" charset="0"/>
              </a:rPr>
              <a:t>Organize  estimation meeting</a:t>
            </a:r>
          </a:p>
        </p:txBody>
      </p:sp>
      <p:cxnSp>
        <p:nvCxnSpPr>
          <p:cNvPr id="95" name="カギ線コネクタ 94"/>
          <p:cNvCxnSpPr>
            <a:endCxn id="81" idx="0"/>
          </p:cNvCxnSpPr>
          <p:nvPr/>
        </p:nvCxnSpPr>
        <p:spPr bwMode="auto">
          <a:xfrm rot="16200000" flipH="1">
            <a:off x="7936587" y="1939607"/>
            <a:ext cx="152954" cy="4345"/>
          </a:xfrm>
          <a:prstGeom prst="bentConnector3">
            <a:avLst>
              <a:gd name="adj1" fmla="val 50000"/>
            </a:avLst>
          </a:prstGeom>
          <a:solidFill>
            <a:srgbClr val="CCCCFF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6" name="カギ線コネクタ 95"/>
          <p:cNvCxnSpPr>
            <a:stCxn id="81" idx="1"/>
          </p:cNvCxnSpPr>
          <p:nvPr/>
        </p:nvCxnSpPr>
        <p:spPr bwMode="auto">
          <a:xfrm rot="10800000" flipV="1">
            <a:off x="6732241" y="2376357"/>
            <a:ext cx="598921" cy="415806"/>
          </a:xfrm>
          <a:prstGeom prst="bentConnector3">
            <a:avLst>
              <a:gd name="adj1" fmla="val 100313"/>
            </a:avLst>
          </a:prstGeom>
          <a:solidFill>
            <a:srgbClr val="CCCCFF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0" name="正方形/長方形 99"/>
          <p:cNvSpPr/>
          <p:nvPr/>
        </p:nvSpPr>
        <p:spPr>
          <a:xfrm>
            <a:off x="6850110" y="2214928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HGP創英角ｺﾞｼｯｸUB" pitchFamily="50" charset="-128"/>
                <a:cs typeface="Calibri" pitchFamily="34" charset="0"/>
              </a:rPr>
              <a:t>N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3" name="フローチャート: 処理 102"/>
          <p:cNvSpPr/>
          <p:nvPr/>
        </p:nvSpPr>
        <p:spPr bwMode="auto">
          <a:xfrm>
            <a:off x="7275740" y="3701952"/>
            <a:ext cx="1470302" cy="576064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200" dirty="0" smtClean="0">
                <a:latin typeface="Calibri" pitchFamily="34" charset="0"/>
                <a:cs typeface="Calibri" pitchFamily="34" charset="0"/>
              </a:rPr>
              <a:t>Make a acceptable  estimation result</a:t>
            </a:r>
            <a:endParaRPr lang="zh-CN" altLang="en-US" sz="1200" dirty="0" smtClean="0">
              <a:latin typeface="メイリオ" pitchFamily="50" charset="-128"/>
              <a:ea typeface="メイリオ" pitchFamily="50" charset="-128"/>
            </a:endParaRPr>
          </a:p>
        </p:txBody>
      </p:sp>
      <p:cxnSp>
        <p:nvCxnSpPr>
          <p:cNvPr id="104" name="直線矢印コネクタ 103"/>
          <p:cNvCxnSpPr/>
          <p:nvPr/>
        </p:nvCxnSpPr>
        <p:spPr bwMode="auto">
          <a:xfrm>
            <a:off x="8015237" y="2734457"/>
            <a:ext cx="0" cy="967495"/>
          </a:xfrm>
          <a:prstGeom prst="straightConnector1">
            <a:avLst/>
          </a:prstGeom>
          <a:solidFill>
            <a:srgbClr val="CCCCFF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7" name="正方形/長方形 106"/>
          <p:cNvSpPr/>
          <p:nvPr/>
        </p:nvSpPr>
        <p:spPr>
          <a:xfrm>
            <a:off x="7618873" y="3208522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HGP創英角ｺﾞｼｯｸUB" pitchFamily="50" charset="-128"/>
                <a:cs typeface="Calibri" pitchFamily="34" charset="0"/>
              </a:rPr>
              <a:t>Y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8" name="正方形/長方形 107"/>
          <p:cNvSpPr/>
          <p:nvPr/>
        </p:nvSpPr>
        <p:spPr>
          <a:xfrm>
            <a:off x="2413580" y="2165234"/>
            <a:ext cx="16445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Re-estimate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(No more than 3 times)</a:t>
            </a:r>
            <a:endParaRPr kumimoji="1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0" name="フローチャート : 端子 109"/>
          <p:cNvSpPr/>
          <p:nvPr/>
        </p:nvSpPr>
        <p:spPr bwMode="auto">
          <a:xfrm>
            <a:off x="971600" y="3701952"/>
            <a:ext cx="4464496" cy="504056"/>
          </a:xfrm>
          <a:prstGeom prst="flowChartTerminator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>
                <a:latin typeface="Calibri" pitchFamily="34" charset="0"/>
                <a:ea typeface="メイリオ" pitchFamily="50" charset="-128"/>
                <a:cs typeface="Calibri" pitchFamily="34" charset="0"/>
              </a:rPr>
              <a:t>Comment/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>
                <a:latin typeface="Calibri" pitchFamily="34" charset="0"/>
                <a:ea typeface="メイリオ" pitchFamily="50" charset="-128"/>
                <a:cs typeface="Calibri" pitchFamily="34" charset="0"/>
              </a:rPr>
              <a:t>Confirmation</a:t>
            </a:r>
          </a:p>
        </p:txBody>
      </p:sp>
      <p:cxnSp>
        <p:nvCxnSpPr>
          <p:cNvPr id="111" name="直線矢印コネクタ 110"/>
          <p:cNvCxnSpPr>
            <a:stCxn id="103" idx="1"/>
            <a:endCxn id="110" idx="3"/>
          </p:cNvCxnSpPr>
          <p:nvPr/>
        </p:nvCxnSpPr>
        <p:spPr bwMode="auto">
          <a:xfrm flipH="1" flipV="1">
            <a:off x="5436096" y="3953980"/>
            <a:ext cx="1839644" cy="36004"/>
          </a:xfrm>
          <a:prstGeom prst="straightConnector1">
            <a:avLst/>
          </a:prstGeom>
          <a:solidFill>
            <a:srgbClr val="CCCCFF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フローチャート: 処理 77"/>
          <p:cNvSpPr/>
          <p:nvPr/>
        </p:nvSpPr>
        <p:spPr bwMode="auto">
          <a:xfrm>
            <a:off x="6103980" y="2792163"/>
            <a:ext cx="1492260" cy="576064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latin typeface="Calibri" pitchFamily="34" charset="0"/>
                <a:cs typeface="Calibri" pitchFamily="34" charset="0"/>
              </a:rPr>
              <a:t>Boundaries explain why?</a:t>
            </a:r>
            <a:endParaRPr lang="zh-CN" altLang="en-US" sz="1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フローチャート: 処理 77"/>
          <p:cNvSpPr/>
          <p:nvPr/>
        </p:nvSpPr>
        <p:spPr bwMode="auto">
          <a:xfrm>
            <a:off x="4005112" y="2211936"/>
            <a:ext cx="1492260" cy="576064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latin typeface="Calibri" pitchFamily="34" charset="0"/>
                <a:cs typeface="Calibri" pitchFamily="34" charset="0"/>
              </a:rPr>
              <a:t>Clears open points and comments on peoples understanding</a:t>
            </a:r>
            <a:endParaRPr lang="zh-CN" altLang="en-US" sz="10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41" name="Elbow Connector 40"/>
          <p:cNvCxnSpPr>
            <a:stCxn id="43" idx="3"/>
          </p:cNvCxnSpPr>
          <p:nvPr/>
        </p:nvCxnSpPr>
        <p:spPr bwMode="auto">
          <a:xfrm flipV="1">
            <a:off x="5497372" y="1556793"/>
            <a:ext cx="1234868" cy="943175"/>
          </a:xfrm>
          <a:prstGeom prst="bentConnector3">
            <a:avLst>
              <a:gd name="adj1" fmla="val 50000"/>
            </a:avLst>
          </a:prstGeom>
          <a:solidFill>
            <a:srgbClr val="CCCCFF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Elbow Connector 56"/>
          <p:cNvCxnSpPr>
            <a:stCxn id="40" idx="1"/>
            <a:endCxn id="43" idx="2"/>
          </p:cNvCxnSpPr>
          <p:nvPr/>
        </p:nvCxnSpPr>
        <p:spPr bwMode="auto">
          <a:xfrm rot="10800000">
            <a:off x="4751242" y="2788001"/>
            <a:ext cx="1352738" cy="292195"/>
          </a:xfrm>
          <a:prstGeom prst="bentConnector2">
            <a:avLst/>
          </a:prstGeom>
          <a:solidFill>
            <a:srgbClr val="CCCCFF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4957547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zh-CN" dirty="0" smtClean="0">
                <a:latin typeface="メイリオ" pitchFamily="50" charset="-128"/>
                <a:ea typeface="メイリオ" pitchFamily="50" charset="-128"/>
              </a:rPr>
              <a:t>Planning Poker Detail [1/6]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79512" y="692696"/>
            <a:ext cx="87849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b="1" dirty="0" smtClean="0">
                <a:latin typeface="Calibri" pitchFamily="34" charset="0"/>
                <a:cs typeface="Calibri" pitchFamily="34" charset="0"/>
              </a:rPr>
              <a:t>1. Distribute planning poker card to estimation members.</a:t>
            </a:r>
            <a:endParaRPr lang="ja-JP" altLang="en-US" sz="2400" b="1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" name="Picture 2" descr="C:\Users\0022000806\Desktop\DSC_012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19" y="1207903"/>
            <a:ext cx="5637637" cy="3168352"/>
          </a:xfrm>
          <a:prstGeom prst="rect">
            <a:avLst/>
          </a:prstGeom>
          <a:noFill/>
        </p:spPr>
      </p:pic>
      <p:sp>
        <p:nvSpPr>
          <p:cNvPr id="8" name="フリーフォーム 7"/>
          <p:cNvSpPr/>
          <p:nvPr/>
        </p:nvSpPr>
        <p:spPr>
          <a:xfrm>
            <a:off x="683569" y="1207903"/>
            <a:ext cx="4320479" cy="3168352"/>
          </a:xfrm>
          <a:custGeom>
            <a:avLst/>
            <a:gdLst>
              <a:gd name="connsiteX0" fmla="*/ 228600 w 3644153"/>
              <a:gd name="connsiteY0" fmla="*/ 0 h 2662518"/>
              <a:gd name="connsiteX1" fmla="*/ 0 w 3644153"/>
              <a:gd name="connsiteY1" fmla="*/ 1707776 h 2662518"/>
              <a:gd name="connsiteX2" fmla="*/ 712694 w 3644153"/>
              <a:gd name="connsiteY2" fmla="*/ 1694329 h 2662518"/>
              <a:gd name="connsiteX3" fmla="*/ 672353 w 3644153"/>
              <a:gd name="connsiteY3" fmla="*/ 2662518 h 2662518"/>
              <a:gd name="connsiteX4" fmla="*/ 2326341 w 3644153"/>
              <a:gd name="connsiteY4" fmla="*/ 2662518 h 2662518"/>
              <a:gd name="connsiteX5" fmla="*/ 2272553 w 3644153"/>
              <a:gd name="connsiteY5" fmla="*/ 1707776 h 2662518"/>
              <a:gd name="connsiteX6" fmla="*/ 3052482 w 3644153"/>
              <a:gd name="connsiteY6" fmla="*/ 1707776 h 2662518"/>
              <a:gd name="connsiteX7" fmla="*/ 2958353 w 3644153"/>
              <a:gd name="connsiteY7" fmla="*/ 766482 h 2662518"/>
              <a:gd name="connsiteX8" fmla="*/ 3644153 w 3644153"/>
              <a:gd name="connsiteY8" fmla="*/ 779929 h 2662518"/>
              <a:gd name="connsiteX9" fmla="*/ 3455894 w 3644153"/>
              <a:gd name="connsiteY9" fmla="*/ 13447 h 2662518"/>
              <a:gd name="connsiteX10" fmla="*/ 309282 w 3644153"/>
              <a:gd name="connsiteY10" fmla="*/ 13447 h 2662518"/>
              <a:gd name="connsiteX11" fmla="*/ 228600 w 3644153"/>
              <a:gd name="connsiteY11" fmla="*/ 0 h 2662518"/>
              <a:gd name="connsiteX0" fmla="*/ 228600 w 3644153"/>
              <a:gd name="connsiteY0" fmla="*/ 0 h 3176990"/>
              <a:gd name="connsiteX1" fmla="*/ 0 w 3644153"/>
              <a:gd name="connsiteY1" fmla="*/ 1707776 h 3176990"/>
              <a:gd name="connsiteX2" fmla="*/ 712694 w 3644153"/>
              <a:gd name="connsiteY2" fmla="*/ 1694329 h 3176990"/>
              <a:gd name="connsiteX3" fmla="*/ 672353 w 3644153"/>
              <a:gd name="connsiteY3" fmla="*/ 2662518 h 3176990"/>
              <a:gd name="connsiteX4" fmla="*/ 2832974 w 3644153"/>
              <a:gd name="connsiteY4" fmla="*/ 3176990 h 3176990"/>
              <a:gd name="connsiteX5" fmla="*/ 2272553 w 3644153"/>
              <a:gd name="connsiteY5" fmla="*/ 1707776 h 3176990"/>
              <a:gd name="connsiteX6" fmla="*/ 3052482 w 3644153"/>
              <a:gd name="connsiteY6" fmla="*/ 1707776 h 3176990"/>
              <a:gd name="connsiteX7" fmla="*/ 2958353 w 3644153"/>
              <a:gd name="connsiteY7" fmla="*/ 766482 h 3176990"/>
              <a:gd name="connsiteX8" fmla="*/ 3644153 w 3644153"/>
              <a:gd name="connsiteY8" fmla="*/ 779929 h 3176990"/>
              <a:gd name="connsiteX9" fmla="*/ 3455894 w 3644153"/>
              <a:gd name="connsiteY9" fmla="*/ 13447 h 3176990"/>
              <a:gd name="connsiteX10" fmla="*/ 309282 w 3644153"/>
              <a:gd name="connsiteY10" fmla="*/ 13447 h 3176990"/>
              <a:gd name="connsiteX11" fmla="*/ 228600 w 3644153"/>
              <a:gd name="connsiteY11" fmla="*/ 0 h 3176990"/>
              <a:gd name="connsiteX0" fmla="*/ 228600 w 3644153"/>
              <a:gd name="connsiteY0" fmla="*/ 0 h 3176990"/>
              <a:gd name="connsiteX1" fmla="*/ 0 w 3644153"/>
              <a:gd name="connsiteY1" fmla="*/ 1707776 h 3176990"/>
              <a:gd name="connsiteX2" fmla="*/ 712694 w 3644153"/>
              <a:gd name="connsiteY2" fmla="*/ 1694329 h 3176990"/>
              <a:gd name="connsiteX3" fmla="*/ 816750 w 3644153"/>
              <a:gd name="connsiteY3" fmla="*/ 3176990 h 3176990"/>
              <a:gd name="connsiteX4" fmla="*/ 2832974 w 3644153"/>
              <a:gd name="connsiteY4" fmla="*/ 3176990 h 3176990"/>
              <a:gd name="connsiteX5" fmla="*/ 2272553 w 3644153"/>
              <a:gd name="connsiteY5" fmla="*/ 1707776 h 3176990"/>
              <a:gd name="connsiteX6" fmla="*/ 3052482 w 3644153"/>
              <a:gd name="connsiteY6" fmla="*/ 1707776 h 3176990"/>
              <a:gd name="connsiteX7" fmla="*/ 2958353 w 3644153"/>
              <a:gd name="connsiteY7" fmla="*/ 766482 h 3176990"/>
              <a:gd name="connsiteX8" fmla="*/ 3644153 w 3644153"/>
              <a:gd name="connsiteY8" fmla="*/ 779929 h 3176990"/>
              <a:gd name="connsiteX9" fmla="*/ 3455894 w 3644153"/>
              <a:gd name="connsiteY9" fmla="*/ 13447 h 3176990"/>
              <a:gd name="connsiteX10" fmla="*/ 309282 w 3644153"/>
              <a:gd name="connsiteY10" fmla="*/ 13447 h 3176990"/>
              <a:gd name="connsiteX11" fmla="*/ 228600 w 3644153"/>
              <a:gd name="connsiteY11" fmla="*/ 0 h 3176990"/>
              <a:gd name="connsiteX0" fmla="*/ 228600 w 3644153"/>
              <a:gd name="connsiteY0" fmla="*/ 0 h 3176990"/>
              <a:gd name="connsiteX1" fmla="*/ 0 w 3644153"/>
              <a:gd name="connsiteY1" fmla="*/ 1707776 h 3176990"/>
              <a:gd name="connsiteX2" fmla="*/ 712694 w 3644153"/>
              <a:gd name="connsiteY2" fmla="*/ 1694329 h 3176990"/>
              <a:gd name="connsiteX3" fmla="*/ 816750 w 3644153"/>
              <a:gd name="connsiteY3" fmla="*/ 3176990 h 3176990"/>
              <a:gd name="connsiteX4" fmla="*/ 2832974 w 3644153"/>
              <a:gd name="connsiteY4" fmla="*/ 3176990 h 3176990"/>
              <a:gd name="connsiteX5" fmla="*/ 2272553 w 3644153"/>
              <a:gd name="connsiteY5" fmla="*/ 1707776 h 3176990"/>
              <a:gd name="connsiteX6" fmla="*/ 3052482 w 3644153"/>
              <a:gd name="connsiteY6" fmla="*/ 1707776 h 3176990"/>
              <a:gd name="connsiteX7" fmla="*/ 2958353 w 3644153"/>
              <a:gd name="connsiteY7" fmla="*/ 766482 h 3176990"/>
              <a:gd name="connsiteX8" fmla="*/ 3644153 w 3644153"/>
              <a:gd name="connsiteY8" fmla="*/ 779929 h 3176990"/>
              <a:gd name="connsiteX9" fmla="*/ 3455894 w 3644153"/>
              <a:gd name="connsiteY9" fmla="*/ 13447 h 3176990"/>
              <a:gd name="connsiteX10" fmla="*/ 228600 w 3644153"/>
              <a:gd name="connsiteY10" fmla="*/ 0 h 3176990"/>
              <a:gd name="connsiteX0" fmla="*/ 228600 w 3644153"/>
              <a:gd name="connsiteY0" fmla="*/ 0 h 3176990"/>
              <a:gd name="connsiteX1" fmla="*/ 0 w 3644153"/>
              <a:gd name="connsiteY1" fmla="*/ 1707776 h 3176990"/>
              <a:gd name="connsiteX2" fmla="*/ 888758 w 3644153"/>
              <a:gd name="connsiteY2" fmla="*/ 2024862 h 3176990"/>
              <a:gd name="connsiteX3" fmla="*/ 816750 w 3644153"/>
              <a:gd name="connsiteY3" fmla="*/ 3176990 h 3176990"/>
              <a:gd name="connsiteX4" fmla="*/ 2832974 w 3644153"/>
              <a:gd name="connsiteY4" fmla="*/ 3176990 h 3176990"/>
              <a:gd name="connsiteX5" fmla="*/ 2272553 w 3644153"/>
              <a:gd name="connsiteY5" fmla="*/ 1707776 h 3176990"/>
              <a:gd name="connsiteX6" fmla="*/ 3052482 w 3644153"/>
              <a:gd name="connsiteY6" fmla="*/ 1707776 h 3176990"/>
              <a:gd name="connsiteX7" fmla="*/ 2958353 w 3644153"/>
              <a:gd name="connsiteY7" fmla="*/ 766482 h 3176990"/>
              <a:gd name="connsiteX8" fmla="*/ 3644153 w 3644153"/>
              <a:gd name="connsiteY8" fmla="*/ 779929 h 3176990"/>
              <a:gd name="connsiteX9" fmla="*/ 3455894 w 3644153"/>
              <a:gd name="connsiteY9" fmla="*/ 13447 h 3176990"/>
              <a:gd name="connsiteX10" fmla="*/ 228600 w 3644153"/>
              <a:gd name="connsiteY10" fmla="*/ 0 h 3176990"/>
              <a:gd name="connsiteX0" fmla="*/ 275946 w 3691499"/>
              <a:gd name="connsiteY0" fmla="*/ 0 h 3176990"/>
              <a:gd name="connsiteX1" fmla="*/ 0 w 3691499"/>
              <a:gd name="connsiteY1" fmla="*/ 2024862 h 3176990"/>
              <a:gd name="connsiteX2" fmla="*/ 936104 w 3691499"/>
              <a:gd name="connsiteY2" fmla="*/ 2024862 h 3176990"/>
              <a:gd name="connsiteX3" fmla="*/ 864096 w 3691499"/>
              <a:gd name="connsiteY3" fmla="*/ 3176990 h 3176990"/>
              <a:gd name="connsiteX4" fmla="*/ 2880320 w 3691499"/>
              <a:gd name="connsiteY4" fmla="*/ 3176990 h 3176990"/>
              <a:gd name="connsiteX5" fmla="*/ 2319899 w 3691499"/>
              <a:gd name="connsiteY5" fmla="*/ 1707776 h 3176990"/>
              <a:gd name="connsiteX6" fmla="*/ 3099828 w 3691499"/>
              <a:gd name="connsiteY6" fmla="*/ 1707776 h 3176990"/>
              <a:gd name="connsiteX7" fmla="*/ 3005699 w 3691499"/>
              <a:gd name="connsiteY7" fmla="*/ 766482 h 3176990"/>
              <a:gd name="connsiteX8" fmla="*/ 3691499 w 3691499"/>
              <a:gd name="connsiteY8" fmla="*/ 779929 h 3176990"/>
              <a:gd name="connsiteX9" fmla="*/ 3503240 w 3691499"/>
              <a:gd name="connsiteY9" fmla="*/ 13447 h 3176990"/>
              <a:gd name="connsiteX10" fmla="*/ 275946 w 3691499"/>
              <a:gd name="connsiteY10" fmla="*/ 0 h 3176990"/>
              <a:gd name="connsiteX0" fmla="*/ 360040 w 3691499"/>
              <a:gd name="connsiteY0" fmla="*/ 0 h 3168352"/>
              <a:gd name="connsiteX1" fmla="*/ 0 w 3691499"/>
              <a:gd name="connsiteY1" fmla="*/ 2016224 h 3168352"/>
              <a:gd name="connsiteX2" fmla="*/ 936104 w 3691499"/>
              <a:gd name="connsiteY2" fmla="*/ 2016224 h 3168352"/>
              <a:gd name="connsiteX3" fmla="*/ 864096 w 3691499"/>
              <a:gd name="connsiteY3" fmla="*/ 3168352 h 3168352"/>
              <a:gd name="connsiteX4" fmla="*/ 2880320 w 3691499"/>
              <a:gd name="connsiteY4" fmla="*/ 3168352 h 3168352"/>
              <a:gd name="connsiteX5" fmla="*/ 2319899 w 3691499"/>
              <a:gd name="connsiteY5" fmla="*/ 1699138 h 3168352"/>
              <a:gd name="connsiteX6" fmla="*/ 3099828 w 3691499"/>
              <a:gd name="connsiteY6" fmla="*/ 1699138 h 3168352"/>
              <a:gd name="connsiteX7" fmla="*/ 3005699 w 3691499"/>
              <a:gd name="connsiteY7" fmla="*/ 757844 h 3168352"/>
              <a:gd name="connsiteX8" fmla="*/ 3691499 w 3691499"/>
              <a:gd name="connsiteY8" fmla="*/ 771291 h 3168352"/>
              <a:gd name="connsiteX9" fmla="*/ 3503240 w 3691499"/>
              <a:gd name="connsiteY9" fmla="*/ 4809 h 3168352"/>
              <a:gd name="connsiteX10" fmla="*/ 360040 w 3691499"/>
              <a:gd name="connsiteY10" fmla="*/ 0 h 3168352"/>
              <a:gd name="connsiteX0" fmla="*/ 288032 w 3619491"/>
              <a:gd name="connsiteY0" fmla="*/ 0 h 3168352"/>
              <a:gd name="connsiteX1" fmla="*/ 0 w 3619491"/>
              <a:gd name="connsiteY1" fmla="*/ 2016224 h 3168352"/>
              <a:gd name="connsiteX2" fmla="*/ 864096 w 3619491"/>
              <a:gd name="connsiteY2" fmla="*/ 2016224 h 3168352"/>
              <a:gd name="connsiteX3" fmla="*/ 792088 w 3619491"/>
              <a:gd name="connsiteY3" fmla="*/ 3168352 h 3168352"/>
              <a:gd name="connsiteX4" fmla="*/ 2808312 w 3619491"/>
              <a:gd name="connsiteY4" fmla="*/ 3168352 h 3168352"/>
              <a:gd name="connsiteX5" fmla="*/ 2247891 w 3619491"/>
              <a:gd name="connsiteY5" fmla="*/ 1699138 h 3168352"/>
              <a:gd name="connsiteX6" fmla="*/ 3027820 w 3619491"/>
              <a:gd name="connsiteY6" fmla="*/ 1699138 h 3168352"/>
              <a:gd name="connsiteX7" fmla="*/ 2933691 w 3619491"/>
              <a:gd name="connsiteY7" fmla="*/ 757844 h 3168352"/>
              <a:gd name="connsiteX8" fmla="*/ 3619491 w 3619491"/>
              <a:gd name="connsiteY8" fmla="*/ 771291 h 3168352"/>
              <a:gd name="connsiteX9" fmla="*/ 3431232 w 3619491"/>
              <a:gd name="connsiteY9" fmla="*/ 4809 h 3168352"/>
              <a:gd name="connsiteX10" fmla="*/ 288032 w 3619491"/>
              <a:gd name="connsiteY10" fmla="*/ 0 h 3168352"/>
              <a:gd name="connsiteX0" fmla="*/ 288032 w 4176464"/>
              <a:gd name="connsiteY0" fmla="*/ 0 h 3168352"/>
              <a:gd name="connsiteX1" fmla="*/ 0 w 4176464"/>
              <a:gd name="connsiteY1" fmla="*/ 2016224 h 3168352"/>
              <a:gd name="connsiteX2" fmla="*/ 864096 w 4176464"/>
              <a:gd name="connsiteY2" fmla="*/ 2016224 h 3168352"/>
              <a:gd name="connsiteX3" fmla="*/ 792088 w 4176464"/>
              <a:gd name="connsiteY3" fmla="*/ 3168352 h 3168352"/>
              <a:gd name="connsiteX4" fmla="*/ 2808312 w 4176464"/>
              <a:gd name="connsiteY4" fmla="*/ 3168352 h 3168352"/>
              <a:gd name="connsiteX5" fmla="*/ 2247891 w 4176464"/>
              <a:gd name="connsiteY5" fmla="*/ 1699138 h 3168352"/>
              <a:gd name="connsiteX6" fmla="*/ 3027820 w 4176464"/>
              <a:gd name="connsiteY6" fmla="*/ 1699138 h 3168352"/>
              <a:gd name="connsiteX7" fmla="*/ 2933691 w 4176464"/>
              <a:gd name="connsiteY7" fmla="*/ 757844 h 3168352"/>
              <a:gd name="connsiteX8" fmla="*/ 3619491 w 4176464"/>
              <a:gd name="connsiteY8" fmla="*/ 771291 h 3168352"/>
              <a:gd name="connsiteX9" fmla="*/ 4176464 w 4176464"/>
              <a:gd name="connsiteY9" fmla="*/ 0 h 3168352"/>
              <a:gd name="connsiteX10" fmla="*/ 288032 w 4176464"/>
              <a:gd name="connsiteY10" fmla="*/ 0 h 3168352"/>
              <a:gd name="connsiteX0" fmla="*/ 288032 w 4320479"/>
              <a:gd name="connsiteY0" fmla="*/ 0 h 3168352"/>
              <a:gd name="connsiteX1" fmla="*/ 0 w 4320479"/>
              <a:gd name="connsiteY1" fmla="*/ 2016224 h 3168352"/>
              <a:gd name="connsiteX2" fmla="*/ 864096 w 4320479"/>
              <a:gd name="connsiteY2" fmla="*/ 2016224 h 3168352"/>
              <a:gd name="connsiteX3" fmla="*/ 792088 w 4320479"/>
              <a:gd name="connsiteY3" fmla="*/ 3168352 h 3168352"/>
              <a:gd name="connsiteX4" fmla="*/ 2808312 w 4320479"/>
              <a:gd name="connsiteY4" fmla="*/ 3168352 h 3168352"/>
              <a:gd name="connsiteX5" fmla="*/ 2247891 w 4320479"/>
              <a:gd name="connsiteY5" fmla="*/ 1699138 h 3168352"/>
              <a:gd name="connsiteX6" fmla="*/ 3027820 w 4320479"/>
              <a:gd name="connsiteY6" fmla="*/ 1699138 h 3168352"/>
              <a:gd name="connsiteX7" fmla="*/ 2933691 w 4320479"/>
              <a:gd name="connsiteY7" fmla="*/ 757844 h 3168352"/>
              <a:gd name="connsiteX8" fmla="*/ 4320479 w 4320479"/>
              <a:gd name="connsiteY8" fmla="*/ 864096 h 3168352"/>
              <a:gd name="connsiteX9" fmla="*/ 4176464 w 4320479"/>
              <a:gd name="connsiteY9" fmla="*/ 0 h 3168352"/>
              <a:gd name="connsiteX10" fmla="*/ 288032 w 4320479"/>
              <a:gd name="connsiteY10" fmla="*/ 0 h 3168352"/>
              <a:gd name="connsiteX0" fmla="*/ 288032 w 4320479"/>
              <a:gd name="connsiteY0" fmla="*/ 0 h 3168352"/>
              <a:gd name="connsiteX1" fmla="*/ 0 w 4320479"/>
              <a:gd name="connsiteY1" fmla="*/ 2016224 h 3168352"/>
              <a:gd name="connsiteX2" fmla="*/ 864096 w 4320479"/>
              <a:gd name="connsiteY2" fmla="*/ 2016224 h 3168352"/>
              <a:gd name="connsiteX3" fmla="*/ 792088 w 4320479"/>
              <a:gd name="connsiteY3" fmla="*/ 3168352 h 3168352"/>
              <a:gd name="connsiteX4" fmla="*/ 2808312 w 4320479"/>
              <a:gd name="connsiteY4" fmla="*/ 3168352 h 3168352"/>
              <a:gd name="connsiteX5" fmla="*/ 2247891 w 4320479"/>
              <a:gd name="connsiteY5" fmla="*/ 1699138 h 3168352"/>
              <a:gd name="connsiteX6" fmla="*/ 3027820 w 4320479"/>
              <a:gd name="connsiteY6" fmla="*/ 1699138 h 3168352"/>
              <a:gd name="connsiteX7" fmla="*/ 3528391 w 4320479"/>
              <a:gd name="connsiteY7" fmla="*/ 864096 h 3168352"/>
              <a:gd name="connsiteX8" fmla="*/ 4320479 w 4320479"/>
              <a:gd name="connsiteY8" fmla="*/ 864096 h 3168352"/>
              <a:gd name="connsiteX9" fmla="*/ 4176464 w 4320479"/>
              <a:gd name="connsiteY9" fmla="*/ 0 h 3168352"/>
              <a:gd name="connsiteX10" fmla="*/ 288032 w 4320479"/>
              <a:gd name="connsiteY10" fmla="*/ 0 h 3168352"/>
              <a:gd name="connsiteX0" fmla="*/ 288032 w 4320479"/>
              <a:gd name="connsiteY0" fmla="*/ 0 h 3168352"/>
              <a:gd name="connsiteX1" fmla="*/ 0 w 4320479"/>
              <a:gd name="connsiteY1" fmla="*/ 2016224 h 3168352"/>
              <a:gd name="connsiteX2" fmla="*/ 864096 w 4320479"/>
              <a:gd name="connsiteY2" fmla="*/ 2016224 h 3168352"/>
              <a:gd name="connsiteX3" fmla="*/ 792088 w 4320479"/>
              <a:gd name="connsiteY3" fmla="*/ 3168352 h 3168352"/>
              <a:gd name="connsiteX4" fmla="*/ 2808312 w 4320479"/>
              <a:gd name="connsiteY4" fmla="*/ 3168352 h 3168352"/>
              <a:gd name="connsiteX5" fmla="*/ 2247891 w 4320479"/>
              <a:gd name="connsiteY5" fmla="*/ 1699138 h 3168352"/>
              <a:gd name="connsiteX6" fmla="*/ 3672407 w 4320479"/>
              <a:gd name="connsiteY6" fmla="*/ 2016224 h 3168352"/>
              <a:gd name="connsiteX7" fmla="*/ 3528391 w 4320479"/>
              <a:gd name="connsiteY7" fmla="*/ 864096 h 3168352"/>
              <a:gd name="connsiteX8" fmla="*/ 4320479 w 4320479"/>
              <a:gd name="connsiteY8" fmla="*/ 864096 h 3168352"/>
              <a:gd name="connsiteX9" fmla="*/ 4176464 w 4320479"/>
              <a:gd name="connsiteY9" fmla="*/ 0 h 3168352"/>
              <a:gd name="connsiteX10" fmla="*/ 288032 w 4320479"/>
              <a:gd name="connsiteY10" fmla="*/ 0 h 3168352"/>
              <a:gd name="connsiteX0" fmla="*/ 288032 w 4320479"/>
              <a:gd name="connsiteY0" fmla="*/ 0 h 3168352"/>
              <a:gd name="connsiteX1" fmla="*/ 0 w 4320479"/>
              <a:gd name="connsiteY1" fmla="*/ 2016224 h 3168352"/>
              <a:gd name="connsiteX2" fmla="*/ 864096 w 4320479"/>
              <a:gd name="connsiteY2" fmla="*/ 2016224 h 3168352"/>
              <a:gd name="connsiteX3" fmla="*/ 792088 w 4320479"/>
              <a:gd name="connsiteY3" fmla="*/ 3168352 h 3168352"/>
              <a:gd name="connsiteX4" fmla="*/ 2808312 w 4320479"/>
              <a:gd name="connsiteY4" fmla="*/ 3168352 h 3168352"/>
              <a:gd name="connsiteX5" fmla="*/ 2808311 w 4320479"/>
              <a:gd name="connsiteY5" fmla="*/ 2016224 h 3168352"/>
              <a:gd name="connsiteX6" fmla="*/ 3672407 w 4320479"/>
              <a:gd name="connsiteY6" fmla="*/ 2016224 h 3168352"/>
              <a:gd name="connsiteX7" fmla="*/ 3528391 w 4320479"/>
              <a:gd name="connsiteY7" fmla="*/ 864096 h 3168352"/>
              <a:gd name="connsiteX8" fmla="*/ 4320479 w 4320479"/>
              <a:gd name="connsiteY8" fmla="*/ 864096 h 3168352"/>
              <a:gd name="connsiteX9" fmla="*/ 4176464 w 4320479"/>
              <a:gd name="connsiteY9" fmla="*/ 0 h 3168352"/>
              <a:gd name="connsiteX10" fmla="*/ 288032 w 4320479"/>
              <a:gd name="connsiteY10" fmla="*/ 0 h 3168352"/>
              <a:gd name="connsiteX0" fmla="*/ 288032 w 4320479"/>
              <a:gd name="connsiteY0" fmla="*/ 0 h 3168352"/>
              <a:gd name="connsiteX1" fmla="*/ 0 w 4320479"/>
              <a:gd name="connsiteY1" fmla="*/ 2016224 h 3168352"/>
              <a:gd name="connsiteX2" fmla="*/ 864096 w 4320479"/>
              <a:gd name="connsiteY2" fmla="*/ 2016224 h 3168352"/>
              <a:gd name="connsiteX3" fmla="*/ 792088 w 4320479"/>
              <a:gd name="connsiteY3" fmla="*/ 3168352 h 3168352"/>
              <a:gd name="connsiteX4" fmla="*/ 2808312 w 4320479"/>
              <a:gd name="connsiteY4" fmla="*/ 3168352 h 3168352"/>
              <a:gd name="connsiteX5" fmla="*/ 2736303 w 4320479"/>
              <a:gd name="connsiteY5" fmla="*/ 2016224 h 3168352"/>
              <a:gd name="connsiteX6" fmla="*/ 3672407 w 4320479"/>
              <a:gd name="connsiteY6" fmla="*/ 2016224 h 3168352"/>
              <a:gd name="connsiteX7" fmla="*/ 3528391 w 4320479"/>
              <a:gd name="connsiteY7" fmla="*/ 864096 h 3168352"/>
              <a:gd name="connsiteX8" fmla="*/ 4320479 w 4320479"/>
              <a:gd name="connsiteY8" fmla="*/ 864096 h 3168352"/>
              <a:gd name="connsiteX9" fmla="*/ 4176464 w 4320479"/>
              <a:gd name="connsiteY9" fmla="*/ 0 h 3168352"/>
              <a:gd name="connsiteX10" fmla="*/ 288032 w 4320479"/>
              <a:gd name="connsiteY10" fmla="*/ 0 h 316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20479" h="3168352">
                <a:moveTo>
                  <a:pt x="288032" y="0"/>
                </a:moveTo>
                <a:lnTo>
                  <a:pt x="0" y="2016224"/>
                </a:lnTo>
                <a:lnTo>
                  <a:pt x="864096" y="2016224"/>
                </a:lnTo>
                <a:lnTo>
                  <a:pt x="792088" y="3168352"/>
                </a:lnTo>
                <a:lnTo>
                  <a:pt x="2808312" y="3168352"/>
                </a:lnTo>
                <a:cubicBezTo>
                  <a:pt x="2808312" y="2784309"/>
                  <a:pt x="2736303" y="2400267"/>
                  <a:pt x="2736303" y="2016224"/>
                </a:cubicBezTo>
                <a:lnTo>
                  <a:pt x="3672407" y="2016224"/>
                </a:lnTo>
                <a:lnTo>
                  <a:pt x="3528391" y="864096"/>
                </a:lnTo>
                <a:lnTo>
                  <a:pt x="4320479" y="864096"/>
                </a:lnTo>
                <a:lnTo>
                  <a:pt x="4176464" y="0"/>
                </a:lnTo>
                <a:lnTo>
                  <a:pt x="288032" y="0"/>
                </a:lnTo>
                <a:close/>
              </a:path>
            </a:pathLst>
          </a:custGeom>
          <a:noFill/>
          <a:ln w="7620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kumimoji="1" lang="ja-JP" altLang="en-US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75293" y="4505052"/>
            <a:ext cx="8784976" cy="1015663"/>
          </a:xfrm>
          <a:prstGeom prst="rect">
            <a:avLst/>
          </a:prstGeom>
          <a:solidFill>
            <a:schemeClr val="bg1"/>
          </a:solidFill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>
                <a:latin typeface="Calibri" pitchFamily="34" charset="0"/>
                <a:ea typeface="メイリオ" pitchFamily="50" charset="-128"/>
                <a:cs typeface="Calibri" pitchFamily="34" charset="0"/>
              </a:rPr>
              <a:t>・ </a:t>
            </a:r>
            <a:r>
              <a:rPr lang="en-US" altLang="ja-JP" sz="2000" b="1" dirty="0" smtClean="0">
                <a:latin typeface="Calibri" pitchFamily="34" charset="0"/>
                <a:ea typeface="メイリオ" pitchFamily="50" charset="-128"/>
                <a:cs typeface="Calibri" pitchFamily="34" charset="0"/>
              </a:rPr>
              <a:t>About </a:t>
            </a:r>
            <a:r>
              <a:rPr lang="en-US" altLang="ja-JP" sz="2000" b="1" dirty="0">
                <a:latin typeface="Calibri" pitchFamily="34" charset="0"/>
                <a:ea typeface="メイリオ" pitchFamily="50" charset="-128"/>
                <a:cs typeface="Calibri" pitchFamily="34" charset="0"/>
              </a:rPr>
              <a:t>symbol </a:t>
            </a:r>
            <a:r>
              <a:rPr lang="en-US" altLang="ja-JP" sz="2000" b="1" dirty="0" smtClean="0">
                <a:latin typeface="Calibri" pitchFamily="34" charset="0"/>
                <a:ea typeface="メイリオ" pitchFamily="50" charset="-128"/>
                <a:cs typeface="Calibri" pitchFamily="34" charset="0"/>
              </a:rPr>
              <a:t>“?” and “</a:t>
            </a:r>
            <a:r>
              <a:rPr lang="ja-JP" altLang="en-US" sz="2000" b="1" dirty="0">
                <a:latin typeface="Calibri" pitchFamily="34" charset="0"/>
                <a:ea typeface="メイリオ" pitchFamily="50" charset="-128"/>
                <a:cs typeface="Calibri" pitchFamily="34" charset="0"/>
              </a:rPr>
              <a:t>∞</a:t>
            </a:r>
            <a:r>
              <a:rPr lang="en-US" altLang="ja-JP" sz="2000" b="1" dirty="0">
                <a:latin typeface="Calibri" pitchFamily="34" charset="0"/>
                <a:ea typeface="メイリオ" pitchFamily="50" charset="-128"/>
                <a:cs typeface="Calibri" pitchFamily="34" charset="0"/>
              </a:rPr>
              <a:t>”</a:t>
            </a:r>
          </a:p>
          <a:p>
            <a:r>
              <a:rPr lang="en-US" altLang="ja-JP" sz="2000" b="1" dirty="0">
                <a:latin typeface="Calibri" pitchFamily="34" charset="0"/>
                <a:ea typeface="メイリオ" pitchFamily="50" charset="-128"/>
                <a:cs typeface="Calibri" pitchFamily="34" charset="0"/>
              </a:rPr>
              <a:t>a. No </a:t>
            </a:r>
            <a:r>
              <a:rPr lang="en-US" altLang="ja-JP" sz="2000" b="1" dirty="0" smtClean="0">
                <a:latin typeface="Calibri" pitchFamily="34" charset="0"/>
                <a:ea typeface="メイリオ" pitchFamily="50" charset="-128"/>
                <a:cs typeface="Calibri" pitchFamily="34" charset="0"/>
              </a:rPr>
              <a:t>estimation result : “?”</a:t>
            </a:r>
          </a:p>
          <a:p>
            <a:r>
              <a:rPr lang="en-US" altLang="ja-JP" sz="2000" b="1" dirty="0">
                <a:latin typeface="Calibri" pitchFamily="34" charset="0"/>
                <a:ea typeface="メイリオ" pitchFamily="50" charset="-128"/>
                <a:cs typeface="Calibri" pitchFamily="34" charset="0"/>
              </a:rPr>
              <a:t>b. Very </a:t>
            </a:r>
            <a:r>
              <a:rPr lang="en-US" altLang="ja-JP" sz="2000" b="1" dirty="0" smtClean="0">
                <a:latin typeface="Calibri" pitchFamily="34" charset="0"/>
                <a:ea typeface="メイリオ" pitchFamily="50" charset="-128"/>
                <a:cs typeface="Calibri" pitchFamily="34" charset="0"/>
              </a:rPr>
              <a:t>hard : “</a:t>
            </a:r>
            <a:r>
              <a:rPr lang="ja-JP" altLang="en-US" sz="2000" b="1" dirty="0" smtClean="0">
                <a:latin typeface="Calibri" pitchFamily="34" charset="0"/>
                <a:ea typeface="メイリオ" pitchFamily="50" charset="-128"/>
                <a:cs typeface="Calibri" pitchFamily="34" charset="0"/>
              </a:rPr>
              <a:t>∞</a:t>
            </a:r>
            <a:r>
              <a:rPr lang="en-US" altLang="ja-JP" sz="2000" b="1" dirty="0" smtClean="0">
                <a:latin typeface="Calibri" pitchFamily="34" charset="0"/>
                <a:ea typeface="メイリオ" pitchFamily="50" charset="-128"/>
                <a:cs typeface="Calibri" pitchFamily="34" charset="0"/>
              </a:rPr>
              <a:t>”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364088" y="2852937"/>
            <a:ext cx="3707904" cy="584775"/>
          </a:xfrm>
          <a:prstGeom prst="wedgeRectCallout">
            <a:avLst>
              <a:gd name="adj1" fmla="val -64407"/>
              <a:gd name="adj2" fmla="val -27313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sz="2000" b="1" dirty="0" smtClean="0">
                <a:latin typeface="Calibri" pitchFamily="34" charset="0"/>
                <a:ea typeface="メイリオ" pitchFamily="50" charset="-128"/>
                <a:cs typeface="Calibri" pitchFamily="34" charset="0"/>
              </a:rPr>
              <a:t>Red part is enough for estimation</a:t>
            </a:r>
          </a:p>
          <a:p>
            <a:r>
              <a:rPr lang="en-US" altLang="ja-JP" sz="1200" b="1" dirty="0" smtClean="0">
                <a:solidFill>
                  <a:srgbClr val="FF0000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rPr>
              <a:t>※ a kind of commercially available decks.</a:t>
            </a:r>
          </a:p>
        </p:txBody>
      </p:sp>
    </p:spTree>
    <p:extLst>
      <p:ext uri="{BB962C8B-B14F-4D97-AF65-F5344CB8AC3E}">
        <p14:creationId xmlns:p14="http://schemas.microsoft.com/office/powerpoint/2010/main" val="34957547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9178" y="188640"/>
            <a:ext cx="8785225" cy="504825"/>
          </a:xfrm>
        </p:spPr>
        <p:txBody>
          <a:bodyPr/>
          <a:lstStyle/>
          <a:p>
            <a:pPr marL="342900" indent="-342900"/>
            <a:r>
              <a:rPr lang="en-US" altLang="zh-CN" dirty="0" smtClean="0">
                <a:latin typeface="メイリオ" pitchFamily="50" charset="-128"/>
                <a:ea typeface="メイリオ" pitchFamily="50" charset="-128"/>
              </a:rPr>
              <a:t>Planning Poker Detail [2/6]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79512" y="745198"/>
            <a:ext cx="878497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b="1" dirty="0" smtClean="0">
                <a:latin typeface="Calibri" pitchFamily="34" charset="0"/>
                <a:cs typeface="Calibri" pitchFamily="34" charset="0"/>
              </a:rPr>
              <a:t>2. Decide the standard backlog.</a:t>
            </a:r>
          </a:p>
          <a:p>
            <a:r>
              <a:rPr lang="en-US" altLang="ja-JP" sz="2000" b="1" dirty="0" smtClean="0">
                <a:latin typeface="Calibri" pitchFamily="34" charset="0"/>
                <a:cs typeface="Calibri" pitchFamily="34" charset="0"/>
              </a:rPr>
              <a:t>Standard backlog: </a:t>
            </a:r>
            <a:r>
              <a:rPr lang="en-US" altLang="ja-JP" dirty="0" smtClean="0">
                <a:latin typeface="Calibri" pitchFamily="34" charset="0"/>
                <a:cs typeface="Calibri" pitchFamily="34" charset="0"/>
              </a:rPr>
              <a:t>A reference story to be used in sizing other stories. Can be selected among achieved stories as well.</a:t>
            </a:r>
          </a:p>
          <a:p>
            <a:endParaRPr lang="ja-JP" altLang="en-US" sz="2400" b="1" dirty="0" smtClean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1" name="グループ化 20"/>
          <p:cNvGrpSpPr/>
          <p:nvPr/>
        </p:nvGrpSpPr>
        <p:grpSpPr>
          <a:xfrm>
            <a:off x="467544" y="1988840"/>
            <a:ext cx="3240360" cy="1368152"/>
            <a:chOff x="467544" y="1268760"/>
            <a:chExt cx="3240360" cy="1368152"/>
          </a:xfrm>
        </p:grpSpPr>
        <p:sp>
          <p:nvSpPr>
            <p:cNvPr id="9" name="正方形/長方形 8"/>
            <p:cNvSpPr/>
            <p:nvPr/>
          </p:nvSpPr>
          <p:spPr bwMode="auto">
            <a:xfrm>
              <a:off x="467544" y="1268760"/>
              <a:ext cx="1656184" cy="288032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zh-CN" sz="1400" dirty="0" smtClean="0">
                  <a:latin typeface="メイリオ" pitchFamily="50" charset="-128"/>
                  <a:ea typeface="メイリオ" pitchFamily="50" charset="-128"/>
                </a:rPr>
                <a:t>Backlog A</a:t>
              </a:r>
              <a:endParaRPr lang="zh-CN" altLang="en-US" sz="1400" dirty="0" smtClean="0">
                <a:latin typeface="メイリオ" pitchFamily="50" charset="-128"/>
                <a:ea typeface="メイリオ" pitchFamily="50" charset="-128"/>
              </a:endParaRPr>
            </a:p>
          </p:txBody>
        </p:sp>
        <p:sp>
          <p:nvSpPr>
            <p:cNvPr id="12" name="正方形/長方形 11"/>
            <p:cNvSpPr/>
            <p:nvPr/>
          </p:nvSpPr>
          <p:spPr bwMode="auto">
            <a:xfrm>
              <a:off x="467544" y="1628800"/>
              <a:ext cx="2160240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zh-CN" sz="1400" dirty="0" smtClean="0">
                  <a:latin typeface="メイリオ" pitchFamily="50" charset="-128"/>
                  <a:ea typeface="メイリオ" pitchFamily="50" charset="-128"/>
                </a:rPr>
                <a:t>Backlog B</a:t>
              </a:r>
              <a:endParaRPr lang="zh-CN" altLang="en-US" sz="1400" dirty="0" smtClean="0">
                <a:latin typeface="メイリオ" pitchFamily="50" charset="-128"/>
                <a:ea typeface="メイリオ" pitchFamily="50" charset="-128"/>
              </a:endParaRPr>
            </a:p>
          </p:txBody>
        </p:sp>
        <p:sp>
          <p:nvSpPr>
            <p:cNvPr id="13" name="正方形/長方形 12"/>
            <p:cNvSpPr/>
            <p:nvPr/>
          </p:nvSpPr>
          <p:spPr bwMode="auto">
            <a:xfrm>
              <a:off x="467544" y="1988840"/>
              <a:ext cx="2736304" cy="288032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zh-CN" sz="1400" dirty="0" smtClean="0">
                  <a:latin typeface="メイリオ" pitchFamily="50" charset="-128"/>
                  <a:ea typeface="メイリオ" pitchFamily="50" charset="-128"/>
                </a:rPr>
                <a:t>Backlog C</a:t>
              </a:r>
              <a:endParaRPr lang="zh-CN" altLang="en-US" sz="1400" dirty="0" smtClean="0">
                <a:latin typeface="メイリオ" pitchFamily="50" charset="-128"/>
                <a:ea typeface="メイリオ" pitchFamily="50" charset="-128"/>
              </a:endParaRPr>
            </a:p>
          </p:txBody>
        </p:sp>
        <p:sp>
          <p:nvSpPr>
            <p:cNvPr id="14" name="正方形/長方形 13"/>
            <p:cNvSpPr/>
            <p:nvPr/>
          </p:nvSpPr>
          <p:spPr bwMode="auto">
            <a:xfrm>
              <a:off x="467544" y="2348880"/>
              <a:ext cx="3096344" cy="288032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zh-CN" sz="1400" dirty="0" smtClean="0">
                  <a:latin typeface="メイリオ" pitchFamily="50" charset="-128"/>
                  <a:ea typeface="メイリオ" pitchFamily="50" charset="-128"/>
                </a:rPr>
                <a:t>Backlog D</a:t>
              </a:r>
              <a:endParaRPr lang="zh-CN" altLang="en-US" sz="1400" dirty="0" smtClean="0">
                <a:latin typeface="メイリオ" pitchFamily="50" charset="-128"/>
                <a:ea typeface="メイリオ" pitchFamily="50" charset="-128"/>
              </a:endParaRPr>
            </a:p>
          </p:txBody>
        </p:sp>
        <p:cxnSp>
          <p:nvCxnSpPr>
            <p:cNvPr id="16" name="直線矢印コネクタ 15"/>
            <p:cNvCxnSpPr/>
            <p:nvPr/>
          </p:nvCxnSpPr>
          <p:spPr bwMode="auto">
            <a:xfrm>
              <a:off x="2915816" y="1772816"/>
              <a:ext cx="792088" cy="0"/>
            </a:xfrm>
            <a:prstGeom prst="straightConnector1">
              <a:avLst/>
            </a:prstGeom>
            <a:solidFill>
              <a:srgbClr val="CCCCFF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7" name="テキスト ボックス 16"/>
          <p:cNvSpPr txBox="1"/>
          <p:nvPr/>
        </p:nvSpPr>
        <p:spPr>
          <a:xfrm>
            <a:off x="4572000" y="3068960"/>
            <a:ext cx="4032448" cy="936104"/>
          </a:xfrm>
          <a:prstGeom prst="rect">
            <a:avLst/>
          </a:prstGeom>
          <a:solidFill>
            <a:srgbClr val="FFFFE5"/>
          </a:solidFill>
          <a:ln>
            <a:solidFill>
              <a:schemeClr val="bg1">
                <a:lumMod val="65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[Selection Rules]</a:t>
            </a:r>
          </a:p>
          <a:p>
            <a:r>
              <a:rPr lang="ja-JP" altLang="en-US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・</a:t>
            </a:r>
            <a:r>
              <a:rPr lang="en-US" altLang="ja-JP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All members can understand</a:t>
            </a:r>
          </a:p>
          <a:p>
            <a:r>
              <a:rPr lang="ja-JP" altLang="en-US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・</a:t>
            </a:r>
            <a:r>
              <a:rPr lang="en-US" altLang="ja-JP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Not very complicated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923928" y="2276872"/>
            <a:ext cx="3888432" cy="3693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solidFill>
                  <a:srgbClr val="0066CC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e.g. Standard backlog = </a:t>
            </a:r>
            <a:r>
              <a:rPr lang="en-US" altLang="ja-JP" b="1" dirty="0" smtClean="0">
                <a:solidFill>
                  <a:srgbClr val="0070C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 SP</a:t>
            </a:r>
          </a:p>
        </p:txBody>
      </p:sp>
      <p:pic>
        <p:nvPicPr>
          <p:cNvPr id="20" name="Picture 4" descr="C:\DATA\Dropbox\Picture\人物\presen02\presen02_cl1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2699792" y="2564904"/>
            <a:ext cx="1486235" cy="2058120"/>
          </a:xfrm>
          <a:prstGeom prst="rect">
            <a:avLst/>
          </a:prstGeom>
          <a:noFill/>
        </p:spPr>
      </p:pic>
      <p:sp>
        <p:nvSpPr>
          <p:cNvPr id="22" name="テキスト ボックス 21"/>
          <p:cNvSpPr txBox="1"/>
          <p:nvPr/>
        </p:nvSpPr>
        <p:spPr>
          <a:xfrm>
            <a:off x="323528" y="4505052"/>
            <a:ext cx="8640960" cy="1477328"/>
          </a:xfrm>
          <a:prstGeom prst="rect">
            <a:avLst/>
          </a:prstGeom>
          <a:solidFill>
            <a:schemeClr val="bg1"/>
          </a:solidFill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latin typeface="Calibri" pitchFamily="34" charset="0"/>
                <a:ea typeface="メイリオ" pitchFamily="50" charset="-128"/>
                <a:cs typeface="Calibri" pitchFamily="34" charset="0"/>
              </a:rPr>
              <a:t>・</a:t>
            </a:r>
            <a:r>
              <a:rPr kumimoji="1" lang="en-US" altLang="ja-JP" b="1" dirty="0" smtClean="0">
                <a:latin typeface="Calibri" pitchFamily="34" charset="0"/>
                <a:ea typeface="メイリオ" pitchFamily="50" charset="-128"/>
                <a:cs typeface="Calibri" pitchFamily="34" charset="0"/>
              </a:rPr>
              <a:t>Standard backlog estimation is not mandatory.</a:t>
            </a:r>
          </a:p>
          <a:p>
            <a:endParaRPr kumimoji="1" lang="en-US" altLang="ja-JP" b="1" dirty="0" smtClean="0"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r>
              <a:rPr lang="ja-JP" altLang="en-US" b="1" dirty="0" smtClean="0">
                <a:latin typeface="Calibri" pitchFamily="34" charset="0"/>
                <a:ea typeface="メイリオ" pitchFamily="50" charset="-128"/>
                <a:cs typeface="Calibri" pitchFamily="34" charset="0"/>
              </a:rPr>
              <a:t>・</a:t>
            </a:r>
            <a:r>
              <a:rPr lang="en-US" altLang="ja-JP" b="1" dirty="0" smtClean="0">
                <a:latin typeface="Calibri" pitchFamily="34" charset="0"/>
                <a:ea typeface="メイリオ" pitchFamily="50" charset="-128"/>
                <a:cs typeface="Calibri" pitchFamily="34" charset="0"/>
              </a:rPr>
              <a:t>Clear the estimation scope(Coding to UT? RD to UAT? …) before starting estimation.</a:t>
            </a:r>
          </a:p>
          <a:p>
            <a:endParaRPr lang="en-US" altLang="ja-JP" b="1" dirty="0" smtClean="0">
              <a:solidFill>
                <a:srgbClr val="FF0000"/>
              </a:solidFill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r>
              <a:rPr lang="ja-JP" altLang="en-US" b="1" dirty="0">
                <a:latin typeface="Calibri" pitchFamily="34" charset="0"/>
                <a:ea typeface="メイリオ" pitchFamily="50" charset="-128"/>
                <a:cs typeface="Calibri" pitchFamily="34" charset="0"/>
              </a:rPr>
              <a:t>・</a:t>
            </a:r>
            <a:r>
              <a:rPr lang="en-US" altLang="ja-JP" b="1" dirty="0">
                <a:latin typeface="Calibri" pitchFamily="34" charset="0"/>
                <a:ea typeface="メイリオ" pitchFamily="50" charset="-128"/>
                <a:cs typeface="Calibri" pitchFamily="34" charset="0"/>
              </a:rPr>
              <a:t>Don’t decide who is PIC</a:t>
            </a:r>
            <a:r>
              <a:rPr lang="en-US" altLang="ja-JP" b="1" dirty="0" smtClean="0">
                <a:latin typeface="Calibri" pitchFamily="34" charset="0"/>
                <a:ea typeface="メイリオ" pitchFamily="50" charset="-128"/>
                <a:cs typeface="Calibri" pitchFamily="34" charset="0"/>
              </a:rPr>
              <a:t>.</a:t>
            </a:r>
            <a:endParaRPr lang="en-US" altLang="ja-JP" b="1" dirty="0"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7547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heme/theme1.xml><?xml version="1.0" encoding="utf-8"?>
<a:theme xmlns:a="http://schemas.openxmlformats.org/drawingml/2006/main" name="STC">
  <a:themeElements>
    <a:clrScheme name="2_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標準デザイン">
      <a:majorFont>
        <a:latin typeface="Tahoma"/>
        <a:ea typeface="HGP創英角ｺﾞｼｯｸUB"/>
        <a:cs typeface=""/>
      </a:majorFont>
      <a:minorFont>
        <a:latin typeface="Tahoma"/>
        <a:ea typeface="HGP創英角ｺﾞｼｯｸ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2857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342900" marR="0" indent="-342900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+mj-lt"/>
          <a:buAutoNum type="arabicPeriod"/>
          <a:tabLst/>
          <a:defRPr sz="1400" dirty="0" smtClean="0">
            <a:latin typeface="メイリオ" pitchFamily="50" charset="-128"/>
            <a:ea typeface="メイリオ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FF"/>
        </a:solidFill>
        <a:ln w="190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HGP創英角ｺﾞｼｯｸUB" pitchFamily="50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 marL="457200" indent="-457200">
          <a:buFont typeface="+mj-lt"/>
          <a:buAutoNum type="arabicPeriod"/>
          <a:defRPr kumimoji="1" sz="2400" b="1" dirty="0" smtClean="0">
            <a:latin typeface="メイリオ" pitchFamily="50" charset="-128"/>
            <a:ea typeface="メイリオ" pitchFamily="50" charset="-128"/>
          </a:defRPr>
        </a:defPPr>
      </a:lstStyle>
    </a:txDef>
  </a:objectDefaults>
  <a:extraClrSchemeLst>
    <a:extraClrScheme>
      <a:clrScheme name="2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TC">
  <a:themeElements>
    <a:clrScheme name="2_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標準デザイン">
      <a:majorFont>
        <a:latin typeface="Tahoma"/>
        <a:ea typeface="HGP創英角ｺﾞｼｯｸUB"/>
        <a:cs typeface=""/>
      </a:majorFont>
      <a:minorFont>
        <a:latin typeface="Tahoma"/>
        <a:ea typeface="HGP創英角ｺﾞｼｯｸ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2857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342900" marR="0" indent="-342900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+mj-lt"/>
          <a:buAutoNum type="arabicPeriod"/>
          <a:tabLst/>
          <a:defRPr sz="1400" dirty="0" smtClean="0">
            <a:latin typeface="メイリオ" pitchFamily="50" charset="-128"/>
            <a:ea typeface="メイリオ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FF"/>
        </a:solidFill>
        <a:ln w="190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HGP創英角ｺﾞｼｯｸUB" pitchFamily="50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 marL="457200" indent="-457200">
          <a:buFont typeface="+mj-lt"/>
          <a:buAutoNum type="arabicPeriod"/>
          <a:defRPr kumimoji="1" sz="2400" b="1" dirty="0" smtClean="0">
            <a:latin typeface="メイリオ" pitchFamily="50" charset="-128"/>
            <a:ea typeface="メイリオ" pitchFamily="50" charset="-128"/>
          </a:defRPr>
        </a:defPPr>
      </a:lstStyle>
    </a:txDef>
  </a:objectDefaults>
  <a:extraClrSchemeLst>
    <a:extraClrScheme>
      <a:clrScheme name="2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STC">
  <a:themeElements>
    <a:clrScheme name="2_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標準デザイン">
      <a:majorFont>
        <a:latin typeface="Tahoma"/>
        <a:ea typeface="HGP創英角ｺﾞｼｯｸUB"/>
        <a:cs typeface=""/>
      </a:majorFont>
      <a:minorFont>
        <a:latin typeface="Tahoma"/>
        <a:ea typeface="HGP創英角ｺﾞｼｯｸ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2857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342900" marR="0" indent="-342900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+mj-lt"/>
          <a:buAutoNum type="arabicPeriod"/>
          <a:tabLst/>
          <a:defRPr sz="1400" dirty="0" smtClean="0">
            <a:latin typeface="メイリオ" pitchFamily="50" charset="-128"/>
            <a:ea typeface="メイリオ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FF"/>
        </a:solidFill>
        <a:ln w="190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HGP創英角ｺﾞｼｯｸUB" pitchFamily="50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 marL="457200" indent="-457200">
          <a:buFont typeface="+mj-lt"/>
          <a:buAutoNum type="arabicPeriod"/>
          <a:defRPr kumimoji="1" sz="2400" b="1" dirty="0" smtClean="0">
            <a:latin typeface="メイリオ" pitchFamily="50" charset="-128"/>
            <a:ea typeface="メイリオ" pitchFamily="50" charset="-128"/>
          </a:defRPr>
        </a:defPPr>
      </a:lstStyle>
    </a:txDef>
  </a:objectDefaults>
  <a:extraClrSchemeLst>
    <a:extraClrScheme>
      <a:clrScheme name="2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STC">
  <a:themeElements>
    <a:clrScheme name="2_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標準デザイン">
      <a:majorFont>
        <a:latin typeface="Tahoma"/>
        <a:ea typeface="HGP創英角ｺﾞｼｯｸUB"/>
        <a:cs typeface=""/>
      </a:majorFont>
      <a:minorFont>
        <a:latin typeface="Tahoma"/>
        <a:ea typeface="HGP創英角ｺﾞｼｯｸ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2857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342900" marR="0" indent="-342900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+mj-lt"/>
          <a:buAutoNum type="arabicPeriod"/>
          <a:tabLst/>
          <a:defRPr sz="1400" dirty="0" smtClean="0">
            <a:latin typeface="メイリオ" pitchFamily="50" charset="-128"/>
            <a:ea typeface="メイリオ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FF"/>
        </a:solidFill>
        <a:ln w="190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HGP創英角ｺﾞｼｯｸUB" pitchFamily="50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 marL="457200" indent="-457200">
          <a:buFont typeface="+mj-lt"/>
          <a:buAutoNum type="arabicPeriod"/>
          <a:defRPr kumimoji="1" sz="2400" b="1" dirty="0" smtClean="0">
            <a:latin typeface="メイリオ" pitchFamily="50" charset="-128"/>
            <a:ea typeface="メイリオ" pitchFamily="50" charset="-128"/>
          </a:defRPr>
        </a:defPPr>
      </a:lstStyle>
    </a:txDef>
  </a:objectDefaults>
  <a:extraClrSchemeLst>
    <a:extraClrScheme>
      <a:clrScheme name="2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STC">
  <a:themeElements>
    <a:clrScheme name="2_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標準デザイン">
      <a:majorFont>
        <a:latin typeface="Tahoma"/>
        <a:ea typeface="HGP創英角ｺﾞｼｯｸUB"/>
        <a:cs typeface=""/>
      </a:majorFont>
      <a:minorFont>
        <a:latin typeface="Tahoma"/>
        <a:ea typeface="HGP創英角ｺﾞｼｯｸ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2857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342900" marR="0" indent="-342900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+mj-lt"/>
          <a:buAutoNum type="arabicPeriod"/>
          <a:tabLst/>
          <a:defRPr sz="1400" dirty="0" smtClean="0">
            <a:latin typeface="メイリオ" pitchFamily="50" charset="-128"/>
            <a:ea typeface="メイリオ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FF"/>
        </a:solidFill>
        <a:ln w="190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HGP創英角ｺﾞｼｯｸUB" pitchFamily="50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 marL="457200" indent="-457200">
          <a:buFont typeface="+mj-lt"/>
          <a:buAutoNum type="arabicPeriod"/>
          <a:defRPr kumimoji="1" sz="2400" b="1" dirty="0" smtClean="0">
            <a:latin typeface="メイリオ" pitchFamily="50" charset="-128"/>
            <a:ea typeface="メイリオ" pitchFamily="50" charset="-128"/>
          </a:defRPr>
        </a:defPPr>
      </a:lstStyle>
    </a:txDef>
  </a:objectDefaults>
  <a:extraClrSchemeLst>
    <a:extraClrScheme>
      <a:clrScheme name="2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5_STC">
  <a:themeElements>
    <a:clrScheme name="2_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標準デザイン">
      <a:majorFont>
        <a:latin typeface="Tahoma"/>
        <a:ea typeface="HGP創英角ｺﾞｼｯｸUB"/>
        <a:cs typeface=""/>
      </a:majorFont>
      <a:minorFont>
        <a:latin typeface="Tahoma"/>
        <a:ea typeface="HGP創英角ｺﾞｼｯｸ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2857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342900" marR="0" indent="-342900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+mj-lt"/>
          <a:buAutoNum type="arabicPeriod"/>
          <a:tabLst/>
          <a:defRPr sz="1400" dirty="0" smtClean="0">
            <a:latin typeface="メイリオ" pitchFamily="50" charset="-128"/>
            <a:ea typeface="メイリオ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FF"/>
        </a:solidFill>
        <a:ln w="190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HGP創英角ｺﾞｼｯｸUB" pitchFamily="50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 marL="457200" indent="-457200">
          <a:buFont typeface="+mj-lt"/>
          <a:buAutoNum type="arabicPeriod"/>
          <a:defRPr kumimoji="1" sz="2400" b="1" dirty="0" smtClean="0">
            <a:latin typeface="メイリオ" pitchFamily="50" charset="-128"/>
            <a:ea typeface="メイリオ" pitchFamily="50" charset="-128"/>
          </a:defRPr>
        </a:defPPr>
      </a:lstStyle>
    </a:txDef>
  </a:objectDefaults>
  <a:extraClrSchemeLst>
    <a:extraClrScheme>
      <a:clrScheme name="2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26271</TotalTime>
  <Words>1949</Words>
  <Application>Microsoft Office PowerPoint</Application>
  <PresentationFormat>画面に合わせる (4:3)</PresentationFormat>
  <Paragraphs>317</Paragraphs>
  <Slides>20</Slides>
  <Notes>20</Notes>
  <HiddenSlides>0</HiddenSlides>
  <MMClips>0</MMClips>
  <ScaleCrop>false</ScaleCrop>
  <HeadingPairs>
    <vt:vector size="4" baseType="variant">
      <vt:variant>
        <vt:lpstr>テーマ</vt:lpstr>
      </vt:variant>
      <vt:variant>
        <vt:i4>7</vt:i4>
      </vt:variant>
      <vt:variant>
        <vt:lpstr>スライド タイトル</vt:lpstr>
      </vt:variant>
      <vt:variant>
        <vt:i4>20</vt:i4>
      </vt:variant>
    </vt:vector>
  </HeadingPairs>
  <TitlesOfParts>
    <vt:vector size="27" baseType="lpstr">
      <vt:lpstr>STC</vt:lpstr>
      <vt:lpstr>1_STC</vt:lpstr>
      <vt:lpstr>2_STC</vt:lpstr>
      <vt:lpstr>3_STC</vt:lpstr>
      <vt:lpstr>4_STC</vt:lpstr>
      <vt:lpstr>12_Custom Design</vt:lpstr>
      <vt:lpstr>5_STC</vt:lpstr>
      <vt:lpstr>PowerPoint プレゼンテーション</vt:lpstr>
      <vt:lpstr>Agenda</vt:lpstr>
      <vt:lpstr>Precondition</vt:lpstr>
      <vt:lpstr>Story Point</vt:lpstr>
      <vt:lpstr>Story Point</vt:lpstr>
      <vt:lpstr>Planning Poker</vt:lpstr>
      <vt:lpstr>Planning Poker Procedure</vt:lpstr>
      <vt:lpstr>Planning Poker Detail [1/6]</vt:lpstr>
      <vt:lpstr>Planning Poker Detail [2/6]</vt:lpstr>
      <vt:lpstr>Planning Poker Detail [3/6]</vt:lpstr>
      <vt:lpstr>Planning Poker Detail [4/6]</vt:lpstr>
      <vt:lpstr>Planning Poker Detail [5/6]</vt:lpstr>
      <vt:lpstr>Planning Poker Detail [6/6]</vt:lpstr>
      <vt:lpstr>Other Attention Points</vt:lpstr>
      <vt:lpstr>Timing of Utilization(Recommendation)</vt:lpstr>
      <vt:lpstr>PowerPoint プレゼンテーション</vt:lpstr>
      <vt:lpstr>PowerPoint プレゼンテーション</vt:lpstr>
      <vt:lpstr>RACI Chart</vt:lpstr>
      <vt:lpstr>Utilization Position of Planning Poker</vt:lpstr>
      <vt:lpstr>Planning Poker Procedure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5109160436</dc:creator>
  <cp:lastModifiedBy>Zou, Chen</cp:lastModifiedBy>
  <cp:revision>768</cp:revision>
  <dcterms:created xsi:type="dcterms:W3CDTF">2015-02-26T09:58:52Z</dcterms:created>
  <dcterms:modified xsi:type="dcterms:W3CDTF">2016-04-07T03:29:12Z</dcterms:modified>
</cp:coreProperties>
</file>