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52"/>
  </p:notesMasterIdLst>
  <p:handoutMasterIdLst>
    <p:handoutMasterId r:id="rId53"/>
  </p:handoutMasterIdLst>
  <p:sldIdLst>
    <p:sldId id="1301" r:id="rId2"/>
    <p:sldId id="1310" r:id="rId3"/>
    <p:sldId id="1311" r:id="rId4"/>
    <p:sldId id="1312" r:id="rId5"/>
    <p:sldId id="1315" r:id="rId6"/>
    <p:sldId id="1316" r:id="rId7"/>
    <p:sldId id="1317" r:id="rId8"/>
    <p:sldId id="1328" r:id="rId9"/>
    <p:sldId id="1322" r:id="rId10"/>
    <p:sldId id="1329" r:id="rId11"/>
    <p:sldId id="1318" r:id="rId12"/>
    <p:sldId id="1343" r:id="rId13"/>
    <p:sldId id="1330" r:id="rId14"/>
    <p:sldId id="1319" r:id="rId15"/>
    <p:sldId id="1331" r:id="rId16"/>
    <p:sldId id="1320" r:id="rId17"/>
    <p:sldId id="1349" r:id="rId18"/>
    <p:sldId id="1313" r:id="rId19"/>
    <p:sldId id="1340" r:id="rId20"/>
    <p:sldId id="1332" r:id="rId21"/>
    <p:sldId id="1350" r:id="rId22"/>
    <p:sldId id="1341" r:id="rId23"/>
    <p:sldId id="1344" r:id="rId24"/>
    <p:sldId id="1342" r:id="rId25"/>
    <p:sldId id="1348" r:id="rId26"/>
    <p:sldId id="1334" r:id="rId27"/>
    <p:sldId id="1335" r:id="rId28"/>
    <p:sldId id="1336" r:id="rId29"/>
    <p:sldId id="1337" r:id="rId30"/>
    <p:sldId id="1366" r:id="rId31"/>
    <p:sldId id="1338" r:id="rId32"/>
    <p:sldId id="1367" r:id="rId33"/>
    <p:sldId id="1368" r:id="rId34"/>
    <p:sldId id="1353" r:id="rId35"/>
    <p:sldId id="1351" r:id="rId36"/>
    <p:sldId id="1352" r:id="rId37"/>
    <p:sldId id="1365" r:id="rId38"/>
    <p:sldId id="1354" r:id="rId39"/>
    <p:sldId id="1355" r:id="rId40"/>
    <p:sldId id="1356" r:id="rId41"/>
    <p:sldId id="1357" r:id="rId42"/>
    <p:sldId id="1358" r:id="rId43"/>
    <p:sldId id="1359" r:id="rId44"/>
    <p:sldId id="1360" r:id="rId45"/>
    <p:sldId id="1361" r:id="rId46"/>
    <p:sldId id="1362" r:id="rId47"/>
    <p:sldId id="1363" r:id="rId48"/>
    <p:sldId id="1364" r:id="rId49"/>
    <p:sldId id="1314" r:id="rId50"/>
    <p:sldId id="1345" r:id="rId5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DA8F"/>
    <a:srgbClr val="FF9900"/>
    <a:srgbClr val="003399"/>
    <a:srgbClr val="99FFCC"/>
    <a:srgbClr val="003300"/>
    <a:srgbClr val="FFCC66"/>
    <a:srgbClr val="CCFFFF"/>
    <a:srgbClr val="FF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40" autoAdjust="0"/>
    <p:restoredTop sz="88129" autoAdjust="0"/>
  </p:normalViewPr>
  <p:slideViewPr>
    <p:cSldViewPr>
      <p:cViewPr>
        <p:scale>
          <a:sx n="100" d="100"/>
          <a:sy n="100" d="100"/>
        </p:scale>
        <p:origin x="-708" y="33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2" y="0"/>
            <a:ext cx="2945660" cy="496332"/>
          </a:xfrm>
          <a:prstGeom prst="rect">
            <a:avLst/>
          </a:prstGeom>
        </p:spPr>
        <p:txBody>
          <a:bodyPr vert="horz" lIns="92108" tIns="46054" rIns="92108" bIns="46054" rtlCol="0"/>
          <a:lstStyle>
            <a:lvl1pPr algn="r">
              <a:defRPr sz="1200"/>
            </a:lvl1pPr>
          </a:lstStyle>
          <a:p>
            <a:fld id="{AB09C140-CB13-4437-9A1C-4DA3D9CA7AE1}" type="datetimeFigureOut">
              <a:rPr kumimoji="1" lang="ja-JP" altLang="en-US" smtClean="0"/>
              <a:pPr/>
              <a:t>2016/5/23</a:t>
            </a:fld>
            <a:endParaRPr kumimoji="1" lang="ja-JP" altLang="en-US"/>
          </a:p>
        </p:txBody>
      </p:sp>
      <p:sp>
        <p:nvSpPr>
          <p:cNvPr id="4" name="フッター プレースホルダー 3"/>
          <p:cNvSpPr>
            <a:spLocks noGrp="1"/>
          </p:cNvSpPr>
          <p:nvPr>
            <p:ph type="ftr" sz="quarter" idx="2"/>
          </p:nvPr>
        </p:nvSpPr>
        <p:spPr>
          <a:xfrm>
            <a:off x="0" y="9428583"/>
            <a:ext cx="2945660" cy="496332"/>
          </a:xfrm>
          <a:prstGeom prst="rect">
            <a:avLst/>
          </a:prstGeom>
        </p:spPr>
        <p:txBody>
          <a:bodyPr vert="horz" lIns="92108" tIns="46054" rIns="92108" bIns="4605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2" y="9428583"/>
            <a:ext cx="2945660" cy="496332"/>
          </a:xfrm>
          <a:prstGeom prst="rect">
            <a:avLst/>
          </a:prstGeom>
        </p:spPr>
        <p:txBody>
          <a:bodyPr vert="horz" lIns="92108" tIns="46054" rIns="92108" bIns="46054" rtlCol="0" anchor="b"/>
          <a:lstStyle>
            <a:lvl1pPr algn="r">
              <a:defRPr sz="1200"/>
            </a:lvl1pPr>
          </a:lstStyle>
          <a:p>
            <a:fld id="{751C3499-C975-4282-8194-E55C6F5181F5}" type="slidenum">
              <a:rPr kumimoji="1" lang="ja-JP" altLang="en-US" smtClean="0"/>
              <a:pPr/>
              <a:t>‹#›</a:t>
            </a:fld>
            <a:endParaRPr kumimoji="1" lang="ja-JP" altLang="en-US"/>
          </a:p>
        </p:txBody>
      </p:sp>
    </p:spTree>
    <p:extLst>
      <p:ext uri="{BB962C8B-B14F-4D97-AF65-F5344CB8AC3E}">
        <p14:creationId xmlns:p14="http://schemas.microsoft.com/office/powerpoint/2010/main" val="2383469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2" y="0"/>
            <a:ext cx="2945660" cy="496332"/>
          </a:xfrm>
          <a:prstGeom prst="rect">
            <a:avLst/>
          </a:prstGeom>
        </p:spPr>
        <p:txBody>
          <a:bodyPr vert="horz" lIns="92108" tIns="46054" rIns="92108" bIns="46054" rtlCol="0"/>
          <a:lstStyle>
            <a:lvl1pPr algn="r">
              <a:defRPr sz="1200"/>
            </a:lvl1pPr>
          </a:lstStyle>
          <a:p>
            <a:fld id="{FF741152-F28D-4646-A135-F5AC313EA16C}" type="datetimeFigureOut">
              <a:rPr kumimoji="1" lang="ja-JP" altLang="en-US" smtClean="0"/>
              <a:pPr/>
              <a:t>2016/5/23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108" tIns="46054" rIns="92108" bIns="46054" rtlCol="0" anchor="ctr"/>
          <a:lstStyle/>
          <a:p>
            <a:endParaRPr lang="ja-JP" altLang="en-US"/>
          </a:p>
        </p:txBody>
      </p:sp>
      <p:sp>
        <p:nvSpPr>
          <p:cNvPr id="5" name="ノート プレースホルダー 4"/>
          <p:cNvSpPr>
            <a:spLocks noGrp="1"/>
          </p:cNvSpPr>
          <p:nvPr>
            <p:ph type="body" sz="quarter" idx="3"/>
          </p:nvPr>
        </p:nvSpPr>
        <p:spPr>
          <a:xfrm>
            <a:off x="679768" y="4715154"/>
            <a:ext cx="5438140" cy="4466987"/>
          </a:xfrm>
          <a:prstGeom prst="rect">
            <a:avLst/>
          </a:prstGeom>
        </p:spPr>
        <p:txBody>
          <a:bodyPr vert="horz" lIns="92108" tIns="46054" rIns="92108" bIns="4605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60" cy="496332"/>
          </a:xfrm>
          <a:prstGeom prst="rect">
            <a:avLst/>
          </a:prstGeom>
        </p:spPr>
        <p:txBody>
          <a:bodyPr vert="horz" lIns="92108" tIns="46054" rIns="92108" bIns="460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2" y="9428583"/>
            <a:ext cx="2945660" cy="496332"/>
          </a:xfrm>
          <a:prstGeom prst="rect">
            <a:avLst/>
          </a:prstGeom>
        </p:spPr>
        <p:txBody>
          <a:bodyPr vert="horz" lIns="92108" tIns="46054" rIns="92108" bIns="46054" rtlCol="0" anchor="b"/>
          <a:lstStyle>
            <a:lvl1pPr algn="r">
              <a:defRPr sz="1200"/>
            </a:lvl1pPr>
          </a:lstStyle>
          <a:p>
            <a:fld id="{C7196DFB-C8E1-47F9-87A1-CA00ED05C611}" type="slidenum">
              <a:rPr kumimoji="1" lang="ja-JP" altLang="en-US" smtClean="0"/>
              <a:pPr/>
              <a:t>‹#›</a:t>
            </a:fld>
            <a:endParaRPr kumimoji="1" lang="ja-JP" altLang="en-US"/>
          </a:p>
        </p:txBody>
      </p:sp>
    </p:spTree>
    <p:extLst>
      <p:ext uri="{BB962C8B-B14F-4D97-AF65-F5344CB8AC3E}">
        <p14:creationId xmlns:p14="http://schemas.microsoft.com/office/powerpoint/2010/main" val="2897492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196DFB-C8E1-47F9-87A1-CA00ED05C611}" type="slidenum">
              <a:rPr kumimoji="1" lang="ja-JP" altLang="en-US" smtClean="0"/>
              <a:pPr/>
              <a:t>35</a:t>
            </a:fld>
            <a:endParaRPr kumimoji="1" lang="ja-JP" altLang="en-US"/>
          </a:p>
        </p:txBody>
      </p:sp>
    </p:spTree>
    <p:extLst>
      <p:ext uri="{BB962C8B-B14F-4D97-AF65-F5344CB8AC3E}">
        <p14:creationId xmlns:p14="http://schemas.microsoft.com/office/powerpoint/2010/main" val="305959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196DFB-C8E1-47F9-87A1-CA00ED05C611}" type="slidenum">
              <a:rPr kumimoji="1" lang="ja-JP" altLang="en-US" smtClean="0"/>
              <a:pPr/>
              <a:t>37</a:t>
            </a:fld>
            <a:endParaRPr kumimoji="1" lang="ja-JP" altLang="en-US"/>
          </a:p>
        </p:txBody>
      </p:sp>
    </p:spTree>
    <p:extLst>
      <p:ext uri="{BB962C8B-B14F-4D97-AF65-F5344CB8AC3E}">
        <p14:creationId xmlns:p14="http://schemas.microsoft.com/office/powerpoint/2010/main" val="3059597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685800" y="2130427"/>
            <a:ext cx="7772400" cy="1470025"/>
          </a:xfrm>
        </p:spPr>
        <p:txBody>
          <a:bodyPr/>
          <a:lstStyle>
            <a:lvl1pPr>
              <a:defRPr sz="3600"/>
            </a:lvl1pPr>
          </a:lstStyle>
          <a:p>
            <a:r>
              <a:rPr lang="ja-JP" altLang="en-US" smtClean="0"/>
              <a:t>マスター タイトルの書式設定</a:t>
            </a:r>
            <a:endParaRPr lang="ja-JP" altLang="en-US"/>
          </a:p>
        </p:txBody>
      </p:sp>
      <p:sp>
        <p:nvSpPr>
          <p:cNvPr id="32771"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defRPr>
            </a:lvl1pPr>
          </a:lstStyle>
          <a:p>
            <a:r>
              <a:rPr lang="ja-JP" altLang="en-US" smtClean="0"/>
              <a:t>マスター サブタイトルの書式設定</a:t>
            </a:r>
            <a:endParaRPr lang="ja-JP" altLang="en-US"/>
          </a:p>
        </p:txBody>
      </p:sp>
      <p:pic>
        <p:nvPicPr>
          <p:cNvPr id="5" name="Picture 51" descr="j and e_cover_confidential"/>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72330" y="285728"/>
            <a:ext cx="1692275" cy="503238"/>
          </a:xfrm>
          <a:prstGeom prst="rect">
            <a:avLst/>
          </a:prstGeom>
          <a:noFill/>
          <a:ln w="9525">
            <a:noFill/>
            <a:miter lim="800000"/>
            <a:headEnd/>
            <a:tailEnd/>
          </a:ln>
        </p:spPr>
      </p:pic>
      <p:pic>
        <p:nvPicPr>
          <p:cNvPr id="6" name="Picture 51" descr="j and e_cover_confidential"/>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72330" y="285728"/>
            <a:ext cx="1692275" cy="503238"/>
          </a:xfrm>
          <a:prstGeom prst="rect">
            <a:avLst/>
          </a:prstGeom>
          <a:noFill/>
          <a:ln w="9525">
            <a:noFill/>
            <a:miter lim="800000"/>
            <a:headEnd/>
            <a:tailEnd/>
          </a:ln>
        </p:spPr>
      </p:pic>
    </p:spTree>
    <p:extLst>
      <p:ext uri="{BB962C8B-B14F-4D97-AF65-F5344CB8AC3E}">
        <p14:creationId xmlns:p14="http://schemas.microsoft.com/office/powerpoint/2010/main" val="278579647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2" name="Picture 57" descr="j and e_naka_confidential"/>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12088" y="6462713"/>
            <a:ext cx="1331912" cy="395287"/>
          </a:xfrm>
          <a:prstGeom prst="rect">
            <a:avLst/>
          </a:prstGeom>
          <a:noFill/>
          <a:ln w="9525">
            <a:noFill/>
            <a:miter lim="800000"/>
            <a:headEnd/>
            <a:tailEnd/>
          </a:ln>
        </p:spPr>
      </p:pic>
    </p:spTree>
    <p:extLst>
      <p:ext uri="{BB962C8B-B14F-4D97-AF65-F5344CB8AC3E}">
        <p14:creationId xmlns:p14="http://schemas.microsoft.com/office/powerpoint/2010/main" val="59581054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3975"/>
            <a:ext cx="7329488" cy="495300"/>
          </a:xfr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074995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61156" y="1800000"/>
            <a:ext cx="7825924" cy="720000"/>
          </a:xfrm>
          <a:prstGeom prst="rect">
            <a:avLst/>
          </a:prstGeom>
        </p:spPr>
        <p:txBody>
          <a:bodyPr tIns="0" bIns="0" anchor="b" anchorCtr="0">
            <a:noAutofit/>
          </a:bodyPr>
          <a:lstStyle>
            <a:lvl1pPr algn="ctr">
              <a:defRPr smtClean="0">
                <a:solidFill>
                  <a:schemeClr val="bg1"/>
                </a:solidFill>
              </a:defRPr>
            </a:lvl1pPr>
          </a:lstStyle>
          <a:p>
            <a:r>
              <a:rPr lang="ja-JP" altLang="en-US" dirty="0" smtClean="0"/>
              <a:t>マスタ タイトルの書式設定</a:t>
            </a:r>
          </a:p>
        </p:txBody>
      </p:sp>
      <p:sp>
        <p:nvSpPr>
          <p:cNvPr id="12" name="Rectangle 8"/>
          <p:cNvSpPr>
            <a:spLocks noGrp="1" noChangeArrowheads="1"/>
          </p:cNvSpPr>
          <p:nvPr>
            <p:ph type="subTitle" idx="1"/>
          </p:nvPr>
        </p:nvSpPr>
        <p:spPr>
          <a:xfrm>
            <a:off x="661156" y="2880000"/>
            <a:ext cx="7825924" cy="1080000"/>
          </a:xfrm>
          <a:prstGeom prst="rect">
            <a:avLst/>
          </a:prstGeom>
        </p:spPr>
        <p:txBody>
          <a:bodyPr lIns="0" tIns="0" rIns="0" bIns="0"/>
          <a:lstStyle>
            <a:lvl1pPr marL="0" indent="0" algn="ctr">
              <a:defRPr sz="2000" smtClean="0">
                <a:solidFill>
                  <a:schemeClr val="bg1"/>
                </a:solidFill>
              </a:defRPr>
            </a:lvl1pPr>
          </a:lstStyle>
          <a:p>
            <a:r>
              <a:rPr lang="ja-JP" altLang="en-US" dirty="0" smtClean="0"/>
              <a:t>マスタ サブタイトルの書式設定</a:t>
            </a:r>
          </a:p>
        </p:txBody>
      </p:sp>
      <p:sp>
        <p:nvSpPr>
          <p:cNvPr id="13" name="テキスト プレースホルダ 9"/>
          <p:cNvSpPr>
            <a:spLocks noGrp="1"/>
          </p:cNvSpPr>
          <p:nvPr>
            <p:ph type="body" sz="quarter" idx="11"/>
          </p:nvPr>
        </p:nvSpPr>
        <p:spPr>
          <a:xfrm>
            <a:off x="661156" y="4679950"/>
            <a:ext cx="7825924" cy="900000"/>
          </a:xfrm>
          <a:prstGeom prst="rect">
            <a:avLst/>
          </a:prstGeom>
          <a:ln>
            <a:noFill/>
          </a:ln>
        </p:spPr>
        <p:txBody>
          <a:bodyPr lIns="0" tIns="0" rIns="0" bIns="0" anchor="t" anchorCtr="0"/>
          <a:lstStyle>
            <a:lvl1pPr algn="ctr">
              <a:spcAft>
                <a:spcPts val="0"/>
              </a:spcAft>
              <a:buFontTx/>
              <a:buNone/>
              <a:defRPr sz="1400">
                <a:solidFill>
                  <a:srgbClr val="FFFFFF"/>
                </a:solidFill>
              </a:defRPr>
            </a:lvl1pPr>
            <a:lvl2pPr algn="ctr">
              <a:spcAft>
                <a:spcPts val="0"/>
              </a:spcAft>
              <a:buFontTx/>
              <a:buNone/>
              <a:defRPr sz="1200"/>
            </a:lvl2pPr>
            <a:lvl3pPr algn="ctr">
              <a:defRPr/>
            </a:lvl3pPr>
            <a:lvl4pPr algn="ctr">
              <a:defRPr/>
            </a:lvl4pPr>
            <a:lvl5pPr algn="ctr">
              <a:defRPr/>
            </a:lvl5pPr>
          </a:lstStyle>
          <a:p>
            <a:pPr lvl="0"/>
            <a:r>
              <a:rPr lang="ja-JP" altLang="en-US" dirty="0" smtClean="0"/>
              <a:t>マスタ 部署名の書式設定</a:t>
            </a:r>
          </a:p>
        </p:txBody>
      </p:sp>
      <p:sp>
        <p:nvSpPr>
          <p:cNvPr id="14" name="テキスト プレースホルダ 11"/>
          <p:cNvSpPr>
            <a:spLocks noGrp="1"/>
          </p:cNvSpPr>
          <p:nvPr>
            <p:ph type="body" sz="quarter" idx="12"/>
          </p:nvPr>
        </p:nvSpPr>
        <p:spPr>
          <a:xfrm>
            <a:off x="661156" y="5760000"/>
            <a:ext cx="7825924" cy="468000"/>
          </a:xfrm>
          <a:prstGeom prst="rect">
            <a:avLst/>
          </a:prstGeom>
          <a:ln>
            <a:noFill/>
          </a:ln>
        </p:spPr>
        <p:txBody>
          <a:bodyPr lIns="0" tIns="0" rIns="0" bIns="0" anchor="t" anchorCtr="0"/>
          <a:lstStyle>
            <a:lvl1pPr algn="ctr">
              <a:buFontTx/>
              <a:buNone/>
              <a:defRPr sz="1000" baseline="0">
                <a:solidFill>
                  <a:srgbClr val="FFFFFF"/>
                </a:solidFill>
              </a:defRPr>
            </a:lvl1pPr>
          </a:lstStyle>
          <a:p>
            <a:pPr lvl="0"/>
            <a:r>
              <a:rPr lang="ja-JP" altLang="en-US" dirty="0" smtClean="0"/>
              <a:t>マスタ ライツ表記の書式設定</a:t>
            </a:r>
          </a:p>
        </p:txBody>
      </p:sp>
      <p:pic>
        <p:nvPicPr>
          <p:cNvPr id="7" name="Picture 36" descr="16_9_logo位置0902w"/>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3831" y="358775"/>
            <a:ext cx="952004" cy="433388"/>
          </a:xfrm>
          <a:prstGeom prst="rect">
            <a:avLst/>
          </a:prstGeom>
          <a:noFill/>
          <a:ln w="9525">
            <a:noFill/>
            <a:miter lim="800000"/>
            <a:headEnd/>
            <a:tailEnd/>
          </a:ln>
        </p:spPr>
      </p:pic>
    </p:spTree>
    <p:extLst>
      <p:ext uri="{BB962C8B-B14F-4D97-AF65-F5344CB8AC3E}">
        <p14:creationId xmlns:p14="http://schemas.microsoft.com/office/powerpoint/2010/main" val="281763209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lvl1pPr>
              <a:buFont typeface="Wingdings" pitchFamily="2" charset="2"/>
              <a:buChar char="n"/>
              <a:defRPr sz="24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pic>
        <p:nvPicPr>
          <p:cNvPr id="4" name="Picture 57" descr="j and e_naka_confidential"/>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12088" y="6309320"/>
            <a:ext cx="1331913" cy="395288"/>
          </a:xfrm>
          <a:prstGeom prst="rect">
            <a:avLst/>
          </a:prstGeom>
          <a:noFill/>
          <a:ln w="9525">
            <a:noFill/>
            <a:miter lim="800000"/>
            <a:headEnd/>
            <a:tailEnd/>
          </a:ln>
        </p:spPr>
      </p:pic>
      <p:sp>
        <p:nvSpPr>
          <p:cNvPr id="5" name="Rectangle 4"/>
          <p:cNvSpPr/>
          <p:nvPr/>
        </p:nvSpPr>
        <p:spPr>
          <a:xfrm>
            <a:off x="8058338" y="6692510"/>
            <a:ext cx="497252" cy="215444"/>
          </a:xfrm>
          <a:prstGeom prst="rect">
            <a:avLst/>
          </a:prstGeom>
        </p:spPr>
        <p:txBody>
          <a:bodyPr wrap="none">
            <a:spAutoFit/>
          </a:bodyPr>
          <a:lstStyle/>
          <a:p>
            <a:r>
              <a:rPr lang="en-IN" altLang="ja-JP" sz="800" dirty="0" smtClean="0">
                <a:solidFill>
                  <a:srgbClr val="000000"/>
                </a:solidFill>
                <a:latin typeface="メイリオ" pitchFamily="50" charset="-128"/>
                <a:ea typeface="メイリオ" pitchFamily="50" charset="-128"/>
              </a:rPr>
              <a:t>Page  </a:t>
            </a:r>
            <a:endParaRPr lang="en-US" sz="800" dirty="0">
              <a:solidFill>
                <a:srgbClr val="000000"/>
              </a:solidFill>
            </a:endParaRPr>
          </a:p>
        </p:txBody>
      </p:sp>
      <p:pic>
        <p:nvPicPr>
          <p:cNvPr id="6" name="Picture 57" descr="j and e_naka_confidential"/>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12088" y="6309320"/>
            <a:ext cx="1331913" cy="395288"/>
          </a:xfrm>
          <a:prstGeom prst="rect">
            <a:avLst/>
          </a:prstGeom>
          <a:noFill/>
          <a:ln w="9525">
            <a:noFill/>
            <a:miter lim="800000"/>
            <a:headEnd/>
            <a:tailEnd/>
          </a:ln>
        </p:spPr>
      </p:pic>
      <p:sp>
        <p:nvSpPr>
          <p:cNvPr id="7" name="Rectangle 4"/>
          <p:cNvSpPr/>
          <p:nvPr userDrawn="1"/>
        </p:nvSpPr>
        <p:spPr>
          <a:xfrm>
            <a:off x="8058338" y="6692510"/>
            <a:ext cx="497252" cy="215444"/>
          </a:xfrm>
          <a:prstGeom prst="rect">
            <a:avLst/>
          </a:prstGeom>
        </p:spPr>
        <p:txBody>
          <a:bodyPr wrap="none">
            <a:spAutoFit/>
          </a:bodyPr>
          <a:lstStyle/>
          <a:p>
            <a:r>
              <a:rPr lang="en-IN" altLang="ja-JP" sz="800" dirty="0">
                <a:solidFill>
                  <a:srgbClr val="000000"/>
                </a:solidFill>
                <a:latin typeface="メイリオ" pitchFamily="50" charset="-128"/>
                <a:ea typeface="メイリオ" pitchFamily="50" charset="-128"/>
              </a:rPr>
              <a:t>Page  </a:t>
            </a:r>
            <a:endParaRPr lang="en-US" sz="800" dirty="0">
              <a:solidFill>
                <a:srgbClr val="000000"/>
              </a:solidFill>
            </a:endParaRPr>
          </a:p>
        </p:txBody>
      </p:sp>
    </p:spTree>
    <p:extLst>
      <p:ext uri="{BB962C8B-B14F-4D97-AF65-F5344CB8AC3E}">
        <p14:creationId xmlns:p14="http://schemas.microsoft.com/office/powerpoint/2010/main" val="326530256"/>
      </p:ext>
    </p:extLst>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Calibri" pitchFamily="34" charset="0"/>
                <a:ea typeface="+mj-ea"/>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baseline="0">
                <a:latin typeface="Calibri" pitchFamily="34" charset="0"/>
              </a:defRPr>
            </a:lvl1pPr>
            <a:lvl2pPr>
              <a:defRPr baseline="0">
                <a:latin typeface="Calibri" pitchFamily="34" charset="0"/>
              </a:defRPr>
            </a:lvl2pPr>
            <a:lvl3pPr>
              <a:defRPr baseline="0">
                <a:latin typeface="Calibri" pitchFamily="34" charset="0"/>
              </a:defRPr>
            </a:lvl3pPr>
            <a:lvl4pPr>
              <a:defRPr baseline="0">
                <a:latin typeface="Calibri" pitchFamily="34" charset="0"/>
              </a:defRPr>
            </a:lvl4pPr>
            <a:lvl5pPr>
              <a:defRPr baseline="0">
                <a:latin typeface="Calibri"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コンテンツ プレースホルダ 8"/>
          <p:cNvSpPr>
            <a:spLocks noGrp="1"/>
          </p:cNvSpPr>
          <p:nvPr>
            <p:ph sz="quarter" idx="11"/>
          </p:nvPr>
        </p:nvSpPr>
        <p:spPr>
          <a:xfrm>
            <a:off x="1714480" y="6500834"/>
            <a:ext cx="5072080" cy="285750"/>
          </a:xfrm>
        </p:spPr>
        <p:txBody>
          <a:bodyPr/>
          <a:lstStyle>
            <a:lvl1pPr>
              <a:buNone/>
              <a:defRPr sz="1050"/>
            </a:lvl1pPr>
            <a:lvl2pPr>
              <a:defRPr sz="1050"/>
            </a:lvl2pPr>
            <a:lvl3pPr>
              <a:defRPr sz="1050"/>
            </a:lvl3pPr>
            <a:lvl4pPr>
              <a:defRPr sz="1050"/>
            </a:lvl4pPr>
            <a:lvl5pPr>
              <a:defRPr sz="1050"/>
            </a:lvl5pPr>
          </a:lstStyle>
          <a:p>
            <a:pPr lvl="0"/>
            <a:r>
              <a:rPr lang="ja-JP" altLang="en-US" smtClean="0"/>
              <a:t>マスター テキストの書式設定</a:t>
            </a:r>
          </a:p>
        </p:txBody>
      </p:sp>
      <p:sp>
        <p:nvSpPr>
          <p:cNvPr id="6" name="Rectangle 12"/>
          <p:cNvSpPr>
            <a:spLocks noGrp="1" noChangeArrowheads="1"/>
          </p:cNvSpPr>
          <p:nvPr>
            <p:ph type="sldNum" sz="quarter" idx="12"/>
          </p:nvPr>
        </p:nvSpPr>
        <p:spPr>
          <a:xfrm>
            <a:off x="7072313" y="6467475"/>
            <a:ext cx="500062" cy="390525"/>
          </a:xfrm>
          <a:prstGeom prst="rect">
            <a:avLst/>
          </a:prstGeom>
          <a:ln/>
        </p:spPr>
        <p:txBody>
          <a:bodyPr/>
          <a:lstStyle>
            <a:lvl1pPr>
              <a:defRPr/>
            </a:lvl1pPr>
          </a:lstStyle>
          <a:p>
            <a:pPr>
              <a:defRPr/>
            </a:pPr>
            <a:fld id="{279E59E2-AA51-40BB-B144-2D6F95A2673C}" type="slidenum">
              <a:rPr lang="en-US" altLang="ja-JP" smtClean="0">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226246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E0DE07BD-C36F-4A60-97CF-F016F8D65BEB}" type="datetimeFigureOut">
              <a:rPr lang="ja-JP" altLang="en-US" smtClean="0">
                <a:solidFill>
                  <a:srgbClr val="000000"/>
                </a:solidFill>
              </a:rPr>
              <a:pPr/>
              <a:t>2016/5/23</a:t>
            </a:fld>
            <a:endParaRPr lang="ja-JP" altLang="en-US">
              <a:solidFill>
                <a:srgbClr val="000000"/>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srgbClr val="000000"/>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12FF04C9-4CE4-4913-B920-807B22FEC208}" type="slidenum">
              <a:rPr lang="ja-JP" altLang="en-US" smtClean="0">
                <a:solidFill>
                  <a:srgbClr val="000000"/>
                </a:solidFill>
              </a:rPr>
              <a:pPr/>
              <a:t>‹#›</a:t>
            </a:fld>
            <a:endParaRPr lang="ja-JP" altLang="en-US">
              <a:solidFill>
                <a:srgbClr val="000000"/>
              </a:solidFill>
            </a:endParaRPr>
          </a:p>
        </p:txBody>
      </p:sp>
    </p:spTree>
    <p:extLst>
      <p:ext uri="{BB962C8B-B14F-4D97-AF65-F5344CB8AC3E}">
        <p14:creationId xmlns:p14="http://schemas.microsoft.com/office/powerpoint/2010/main" val="291222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Calibri" pitchFamily="34" charset="0"/>
                <a:ea typeface="+mj-ea"/>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lvl1pPr>
              <a:defRPr baseline="0">
                <a:latin typeface="Calibri" pitchFamily="34" charset="0"/>
              </a:defRPr>
            </a:lvl1pPr>
            <a:lvl2pPr>
              <a:defRPr baseline="0">
                <a:latin typeface="Calibri" pitchFamily="34" charset="0"/>
              </a:defRPr>
            </a:lvl2pPr>
            <a:lvl3pPr>
              <a:defRPr baseline="0">
                <a:latin typeface="Calibri" pitchFamily="34" charset="0"/>
              </a:defRPr>
            </a:lvl3pPr>
            <a:lvl4pPr>
              <a:defRPr baseline="0">
                <a:latin typeface="Calibri" pitchFamily="34" charset="0"/>
              </a:defRPr>
            </a:lvl4pPr>
            <a:lvl5pPr>
              <a:defRPr baseline="0">
                <a:latin typeface="Calibri" pitchFamily="34" charset="0"/>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コンテンツ プレースホルダ 8"/>
          <p:cNvSpPr>
            <a:spLocks noGrp="1"/>
          </p:cNvSpPr>
          <p:nvPr>
            <p:ph sz="quarter" idx="11"/>
          </p:nvPr>
        </p:nvSpPr>
        <p:spPr>
          <a:xfrm>
            <a:off x="1714480" y="6500834"/>
            <a:ext cx="5072080" cy="285750"/>
          </a:xfrm>
        </p:spPr>
        <p:txBody>
          <a:bodyPr/>
          <a:lstStyle>
            <a:lvl1pPr>
              <a:buNone/>
              <a:defRPr sz="1050"/>
            </a:lvl1pPr>
            <a:lvl2pPr>
              <a:defRPr sz="1050"/>
            </a:lvl2pPr>
            <a:lvl3pPr>
              <a:defRPr sz="1050"/>
            </a:lvl3pPr>
            <a:lvl4pPr>
              <a:defRPr sz="1050"/>
            </a:lvl4pPr>
            <a:lvl5pPr>
              <a:defRPr sz="1050"/>
            </a:lvl5pPr>
          </a:lstStyle>
          <a:p>
            <a:pPr lvl="0"/>
            <a:r>
              <a:rPr lang="ja-JP" altLang="en-US" dirty="0" smtClean="0"/>
              <a:t>マスタ テキストの書式設定</a:t>
            </a:r>
          </a:p>
        </p:txBody>
      </p:sp>
      <p:sp>
        <p:nvSpPr>
          <p:cNvPr id="6" name="Rectangle 12"/>
          <p:cNvSpPr>
            <a:spLocks noGrp="1" noChangeArrowheads="1"/>
          </p:cNvSpPr>
          <p:nvPr>
            <p:ph type="sldNum" sz="quarter" idx="12"/>
          </p:nvPr>
        </p:nvSpPr>
        <p:spPr>
          <a:xfrm>
            <a:off x="7072313" y="6467475"/>
            <a:ext cx="500062" cy="390525"/>
          </a:xfrm>
          <a:prstGeom prst="rect">
            <a:avLst/>
          </a:prstGeom>
          <a:ln/>
        </p:spPr>
        <p:txBody>
          <a:bodyPr/>
          <a:lstStyle>
            <a:lvl1pPr>
              <a:defRPr/>
            </a:lvl1pPr>
          </a:lstStyle>
          <a:p>
            <a:pPr>
              <a:defRPr/>
            </a:pPr>
            <a:fld id="{279E59E2-AA51-40BB-B144-2D6F95A2673C}"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20356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8"/>
          <p:cNvSpPr>
            <a:spLocks noGrp="1"/>
          </p:cNvSpPr>
          <p:nvPr>
            <p:ph sz="quarter" idx="11"/>
          </p:nvPr>
        </p:nvSpPr>
        <p:spPr>
          <a:xfrm>
            <a:off x="1714480" y="6500834"/>
            <a:ext cx="5072080" cy="285750"/>
          </a:xfrm>
        </p:spPr>
        <p:txBody>
          <a:bodyPr/>
          <a:lstStyle>
            <a:lvl1pPr>
              <a:buNone/>
              <a:defRPr sz="1050"/>
            </a:lvl1pPr>
            <a:lvl2pPr>
              <a:defRPr sz="1050"/>
            </a:lvl2pPr>
            <a:lvl3pPr>
              <a:defRPr sz="1050"/>
            </a:lvl3pPr>
            <a:lvl4pPr>
              <a:defRPr sz="1050"/>
            </a:lvl4pPr>
            <a:lvl5pPr>
              <a:defRPr sz="1050"/>
            </a:lvl5pPr>
          </a:lstStyle>
          <a:p>
            <a:pPr lvl="0"/>
            <a:r>
              <a:rPr lang="ja-JP" altLang="en-US" smtClean="0"/>
              <a:t>マスター テキストの書式設定</a:t>
            </a:r>
          </a:p>
        </p:txBody>
      </p:sp>
      <p:sp>
        <p:nvSpPr>
          <p:cNvPr id="6" name="Rectangle 12"/>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84A1B418-48D0-4F60-92FF-64ACB79CCC8B}" type="slidenum">
              <a:rPr lang="en-US" altLang="ja-JP">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val="41961386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8"/>
          <p:cNvSpPr>
            <a:spLocks noGrp="1"/>
          </p:cNvSpPr>
          <p:nvPr>
            <p:ph sz="quarter" idx="11"/>
          </p:nvPr>
        </p:nvSpPr>
        <p:spPr>
          <a:xfrm>
            <a:off x="1714480" y="6500834"/>
            <a:ext cx="5072080" cy="285750"/>
          </a:xfrm>
        </p:spPr>
        <p:txBody>
          <a:bodyPr/>
          <a:lstStyle>
            <a:lvl1pPr>
              <a:buNone/>
              <a:defRPr sz="1050"/>
            </a:lvl1pPr>
            <a:lvl2pPr>
              <a:defRPr sz="1050"/>
            </a:lvl2pPr>
            <a:lvl3pPr>
              <a:defRPr sz="1050"/>
            </a:lvl3pPr>
            <a:lvl4pPr>
              <a:defRPr sz="1050"/>
            </a:lvl4pPr>
            <a:lvl5pPr>
              <a:defRPr sz="1050"/>
            </a:lvl5pPr>
          </a:lstStyle>
          <a:p>
            <a:pPr lvl="0"/>
            <a:r>
              <a:rPr lang="ja-JP" altLang="en-US" smtClean="0"/>
              <a:t>マスター テキストの書式設定</a:t>
            </a:r>
          </a:p>
        </p:txBody>
      </p:sp>
      <p:sp>
        <p:nvSpPr>
          <p:cNvPr id="6" name="Rectangle 12"/>
          <p:cNvSpPr>
            <a:spLocks noGrp="1" noChangeArrowheads="1"/>
          </p:cNvSpPr>
          <p:nvPr>
            <p:ph type="sldNum" sz="quarter" idx="12"/>
          </p:nvPr>
        </p:nvSpPr>
        <p:spPr>
          <a:xfrm>
            <a:off x="7072313" y="6467475"/>
            <a:ext cx="500062" cy="390525"/>
          </a:xfrm>
          <a:prstGeom prst="rect">
            <a:avLst/>
          </a:prstGeom>
          <a:ln/>
        </p:spPr>
        <p:txBody>
          <a:bodyPr/>
          <a:lstStyle>
            <a:lvl1pPr>
              <a:defRPr/>
            </a:lvl1pPr>
          </a:lstStyle>
          <a:p>
            <a:pPr>
              <a:defRPr/>
            </a:pPr>
            <a:fld id="{84A1B418-48D0-4F60-92FF-64ACB79CCC8B}"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0988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8"/>
          <p:cNvSpPr>
            <a:spLocks noGrp="1"/>
          </p:cNvSpPr>
          <p:nvPr>
            <p:ph sz="quarter" idx="11"/>
          </p:nvPr>
        </p:nvSpPr>
        <p:spPr>
          <a:xfrm>
            <a:off x="1714480" y="6500834"/>
            <a:ext cx="5072080" cy="285750"/>
          </a:xfrm>
        </p:spPr>
        <p:txBody>
          <a:bodyPr/>
          <a:lstStyle>
            <a:lvl1pPr>
              <a:buNone/>
              <a:defRPr sz="1050"/>
            </a:lvl1pPr>
            <a:lvl2pPr>
              <a:defRPr sz="1050"/>
            </a:lvl2pPr>
            <a:lvl3pPr>
              <a:defRPr sz="1050"/>
            </a:lvl3pPr>
            <a:lvl4pPr>
              <a:defRPr sz="1050"/>
            </a:lvl4pPr>
            <a:lvl5pPr>
              <a:defRPr sz="1050"/>
            </a:lvl5pPr>
          </a:lstStyle>
          <a:p>
            <a:pPr lvl="0"/>
            <a:r>
              <a:rPr lang="ja-JP" altLang="en-US" smtClean="0"/>
              <a:t>マスター テキストの書式設定</a:t>
            </a:r>
          </a:p>
        </p:txBody>
      </p:sp>
      <p:sp>
        <p:nvSpPr>
          <p:cNvPr id="6" name="Rectangle 12"/>
          <p:cNvSpPr>
            <a:spLocks noGrp="1" noChangeArrowheads="1"/>
          </p:cNvSpPr>
          <p:nvPr>
            <p:ph type="sldNum" sz="quarter" idx="12"/>
          </p:nvPr>
        </p:nvSpPr>
        <p:spPr>
          <a:xfrm>
            <a:off x="7072313" y="6467475"/>
            <a:ext cx="500062" cy="390525"/>
          </a:xfrm>
          <a:prstGeom prst="rect">
            <a:avLst/>
          </a:prstGeom>
          <a:ln/>
        </p:spPr>
        <p:txBody>
          <a:bodyPr/>
          <a:lstStyle>
            <a:lvl1pPr>
              <a:defRPr/>
            </a:lvl1pPr>
          </a:lstStyle>
          <a:p>
            <a:pPr>
              <a:defRPr/>
            </a:pPr>
            <a:fld id="{84A1B418-48D0-4F60-92FF-64ACB79CCC8B}"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179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タイトル スライド">
    <p:bg>
      <p:bgPr>
        <a:solidFill>
          <a:schemeClr val="accent2"/>
        </a:solidFill>
        <a:effectLst/>
      </p:bgPr>
    </p:bg>
    <p:spTree>
      <p:nvGrpSpPr>
        <p:cNvPr id="1" name=""/>
        <p:cNvGrpSpPr/>
        <p:nvPr/>
      </p:nvGrpSpPr>
      <p:grpSpPr>
        <a:xfrm>
          <a:off x="0" y="0"/>
          <a:ext cx="0" cy="0"/>
          <a:chOff x="0" y="0"/>
          <a:chExt cx="0" cy="0"/>
        </a:xfrm>
      </p:grpSpPr>
      <p:pic>
        <p:nvPicPr>
          <p:cNvPr id="4" name="Picture 51" descr="j and e_cover_confidential"/>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072313" y="285750"/>
            <a:ext cx="1692275" cy="503238"/>
          </a:xfrm>
          <a:prstGeom prst="rect">
            <a:avLst/>
          </a:prstGeom>
          <a:noFill/>
          <a:ln w="9525">
            <a:noFill/>
            <a:miter lim="800000"/>
            <a:headEnd/>
            <a:tailEnd/>
          </a:ln>
        </p:spPr>
      </p:pic>
      <p:sp>
        <p:nvSpPr>
          <p:cNvPr id="32770" name="Rectangle 2"/>
          <p:cNvSpPr>
            <a:spLocks noGrp="1" noChangeArrowheads="1"/>
          </p:cNvSpPr>
          <p:nvPr>
            <p:ph type="ctrTitle"/>
          </p:nvPr>
        </p:nvSpPr>
        <p:spPr>
          <a:xfrm>
            <a:off x="685800" y="2130427"/>
            <a:ext cx="7772400" cy="1470025"/>
          </a:xfrm>
        </p:spPr>
        <p:txBody>
          <a:bodyPr/>
          <a:lstStyle>
            <a:lvl1pPr>
              <a:defRPr sz="3600" baseline="0"/>
            </a:lvl1pPr>
          </a:lstStyle>
          <a:p>
            <a:r>
              <a:rPr lang="ja-JP" altLang="en-US" smtClean="0"/>
              <a:t>マスター タイトルの書式設定</a:t>
            </a:r>
            <a:endParaRPr lang="ja-JP" altLang="en-US" dirty="0"/>
          </a:p>
        </p:txBody>
      </p:sp>
      <p:sp>
        <p:nvSpPr>
          <p:cNvPr id="32771" name="Rectangle 3"/>
          <p:cNvSpPr>
            <a:spLocks noGrp="1" noChangeArrowheads="1"/>
          </p:cNvSpPr>
          <p:nvPr>
            <p:ph type="subTitle" idx="1"/>
          </p:nvPr>
        </p:nvSpPr>
        <p:spPr>
          <a:xfrm>
            <a:off x="1371600" y="3886200"/>
            <a:ext cx="6400800" cy="1752600"/>
          </a:xfrm>
        </p:spPr>
        <p:txBody>
          <a:bodyPr/>
          <a:lstStyle>
            <a:lvl1pPr marL="0" indent="0" algn="ctr">
              <a:buFontTx/>
              <a:buNone/>
              <a:defRPr baseline="0">
                <a:solidFill>
                  <a:schemeClr val="bg1"/>
                </a:solidFill>
              </a:defRPr>
            </a:lvl1pPr>
          </a:lstStyle>
          <a:p>
            <a:r>
              <a:rPr lang="ja-JP" altLang="en-US" smtClean="0"/>
              <a:t>マスター サブタイトルの書式設定</a:t>
            </a:r>
            <a:endParaRPr lang="ja-JP" altLang="en-US" dirty="0"/>
          </a:p>
        </p:txBody>
      </p:sp>
    </p:spTree>
    <p:extLst>
      <p:ext uri="{BB962C8B-B14F-4D97-AF65-F5344CB8AC3E}">
        <p14:creationId xmlns:p14="http://schemas.microsoft.com/office/powerpoint/2010/main" val="165361388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79389" y="115888"/>
            <a:ext cx="8785225" cy="504825"/>
          </a:xfrm>
          <a:prstGeom prst="rect">
            <a:avLst/>
          </a:prstGeom>
          <a:solidFill>
            <a:schemeClr val="accent2"/>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31747" name="Rectangle 3"/>
          <p:cNvSpPr>
            <a:spLocks noGrp="1" noChangeArrowheads="1"/>
          </p:cNvSpPr>
          <p:nvPr>
            <p:ph type="body" idx="1"/>
          </p:nvPr>
        </p:nvSpPr>
        <p:spPr bwMode="auto">
          <a:xfrm>
            <a:off x="457200" y="765175"/>
            <a:ext cx="8229600" cy="5832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1748" name="Rectangle 4"/>
          <p:cNvSpPr>
            <a:spLocks noChangeArrowheads="1"/>
          </p:cNvSpPr>
          <p:nvPr/>
        </p:nvSpPr>
        <p:spPr bwMode="auto">
          <a:xfrm>
            <a:off x="8172450" y="6669088"/>
            <a:ext cx="514350" cy="188912"/>
          </a:xfrm>
          <a:prstGeom prst="rect">
            <a:avLst/>
          </a:prstGeom>
          <a:noFill/>
          <a:ln w="9525">
            <a:noFill/>
            <a:miter lim="800000"/>
            <a:headEnd/>
            <a:tailEnd/>
          </a:ln>
          <a:effectLst/>
        </p:spPr>
        <p:txBody>
          <a:bodyPr/>
          <a:lstStyle/>
          <a:p>
            <a:pPr algn="r" fontAlgn="base">
              <a:spcBef>
                <a:spcPct val="0"/>
              </a:spcBef>
              <a:spcAft>
                <a:spcPct val="0"/>
              </a:spcAft>
            </a:pPr>
            <a:fld id="{B06A7F80-B227-460C-8E30-C40E60CC9225}" type="slidenum">
              <a:rPr lang="en-US" altLang="ja-JP" sz="900">
                <a:solidFill>
                  <a:srgbClr val="000000"/>
                </a:solidFill>
                <a:latin typeface="Arial" charset="0"/>
                <a:ea typeface="ＭＳ Ｐゴシック" pitchFamily="50" charset="-128"/>
              </a:rPr>
              <a:pPr algn="r" fontAlgn="base">
                <a:spcBef>
                  <a:spcPct val="0"/>
                </a:spcBef>
                <a:spcAft>
                  <a:spcPct val="0"/>
                </a:spcAft>
              </a:pPr>
              <a:t>‹#›</a:t>
            </a:fld>
            <a:endParaRPr lang="en-US" altLang="ja-JP" sz="900" dirty="0">
              <a:solidFill>
                <a:srgbClr val="000000"/>
              </a:solidFill>
              <a:latin typeface="Arial" charset="0"/>
              <a:ea typeface="ＭＳ Ｐゴシック" pitchFamily="50" charset="-128"/>
            </a:endParaRPr>
          </a:p>
        </p:txBody>
      </p:sp>
    </p:spTree>
    <p:extLst>
      <p:ext uri="{BB962C8B-B14F-4D97-AF65-F5344CB8AC3E}">
        <p14:creationId xmlns:p14="http://schemas.microsoft.com/office/powerpoint/2010/main" val="14699082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7" r:id="rId3"/>
    <p:sldLayoutId id="2147483798" r:id="rId4"/>
    <p:sldLayoutId id="2147483799" r:id="rId5"/>
    <p:sldLayoutId id="2147483800" r:id="rId6"/>
    <p:sldLayoutId id="2147483801" r:id="rId7"/>
    <p:sldLayoutId id="2147483802" r:id="rId8"/>
    <p:sldLayoutId id="2147483767" r:id="rId9"/>
    <p:sldLayoutId id="2147483769" r:id="rId10"/>
    <p:sldLayoutId id="2147483771" r:id="rId11"/>
    <p:sldLayoutId id="2147483748" r:id="rId12"/>
  </p:sldLayoutIdLst>
  <p:transition/>
  <p:timing>
    <p:tnLst>
      <p:par>
        <p:cTn id="1" dur="indefinite" restart="never" nodeType="tmRoot"/>
      </p:par>
    </p:tnLst>
  </p:timing>
  <p:hf hdr="0" ftr="0" dt="0"/>
  <p:txStyles>
    <p:titleStyle>
      <a:lvl1pPr algn="ctr" rtl="0" eaLnBrk="1" fontAlgn="base" hangingPunct="1">
        <a:spcBef>
          <a:spcPct val="0"/>
        </a:spcBef>
        <a:spcAft>
          <a:spcPct val="0"/>
        </a:spcAft>
        <a:defRPr kumimoji="1" sz="2800">
          <a:solidFill>
            <a:srgbClr val="FFFF00"/>
          </a:solidFill>
          <a:latin typeface="+mj-lt"/>
          <a:ea typeface="+mj-ea"/>
          <a:cs typeface="+mj-cs"/>
        </a:defRPr>
      </a:lvl1pPr>
      <a:lvl2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2pPr>
      <a:lvl3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3pPr>
      <a:lvl4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4pPr>
      <a:lvl5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5pPr>
      <a:lvl6pPr marL="4572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6pPr>
      <a:lvl7pPr marL="9144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7pPr>
      <a:lvl8pPr marL="13716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8pPr>
      <a:lvl9pPr marL="18288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9pPr>
    </p:titleStyle>
    <p:bodyStyle>
      <a:lvl1pPr marL="266700" indent="-266700" algn="l" rtl="0" eaLnBrk="1" fontAlgn="base" hangingPunct="1">
        <a:spcBef>
          <a:spcPct val="20000"/>
        </a:spcBef>
        <a:spcAft>
          <a:spcPct val="0"/>
        </a:spcAft>
        <a:buClr>
          <a:srgbClr val="000066"/>
        </a:buClr>
        <a:buFont typeface="Wingdings" pitchFamily="2" charset="2"/>
        <a:buChar char="n"/>
        <a:defRPr kumimoji="1" sz="2400">
          <a:solidFill>
            <a:srgbClr val="000066"/>
          </a:solidFill>
          <a:latin typeface="+mn-lt"/>
          <a:ea typeface="+mn-ea"/>
          <a:cs typeface="+mn-cs"/>
        </a:defRPr>
      </a:lvl1pPr>
      <a:lvl2pPr marL="714375" indent="-265113" algn="l" rtl="0" eaLnBrk="1" fontAlgn="base" hangingPunct="1">
        <a:spcBef>
          <a:spcPct val="20000"/>
        </a:spcBef>
        <a:spcAft>
          <a:spcPct val="0"/>
        </a:spcAft>
        <a:buChar char="–"/>
        <a:defRPr kumimoji="1" sz="2000">
          <a:solidFill>
            <a:schemeClr val="tx1"/>
          </a:solidFill>
          <a:latin typeface="+mn-lt"/>
          <a:ea typeface="+mn-ea"/>
        </a:defRPr>
      </a:lvl2pPr>
      <a:lvl3pPr marL="1071563" indent="-173038" algn="l" rtl="0" eaLnBrk="1" fontAlgn="base" hangingPunct="1">
        <a:spcBef>
          <a:spcPct val="20000"/>
        </a:spcBef>
        <a:spcAft>
          <a:spcPct val="0"/>
        </a:spcAft>
        <a:buChar char="•"/>
        <a:defRPr kumimoji="1" sz="1800">
          <a:solidFill>
            <a:schemeClr val="tx1"/>
          </a:solidFill>
          <a:latin typeface="+mn-lt"/>
          <a:ea typeface="+mn-ea"/>
        </a:defRPr>
      </a:lvl3pPr>
      <a:lvl4pPr marL="1433513" indent="-182563" algn="l" rtl="0" eaLnBrk="1" fontAlgn="base" hangingPunct="1">
        <a:spcBef>
          <a:spcPct val="20000"/>
        </a:spcBef>
        <a:spcAft>
          <a:spcPct val="0"/>
        </a:spcAft>
        <a:buChar char="–"/>
        <a:defRPr kumimoji="1" sz="1600">
          <a:solidFill>
            <a:schemeClr val="tx1"/>
          </a:solidFill>
          <a:latin typeface="+mn-lt"/>
          <a:ea typeface="+mn-ea"/>
        </a:defRPr>
      </a:lvl4pPr>
      <a:lvl5pPr marL="1795463" indent="-182563" algn="l" rtl="0" eaLnBrk="1" fontAlgn="base" hangingPunct="1">
        <a:spcBef>
          <a:spcPct val="20000"/>
        </a:spcBef>
        <a:spcAft>
          <a:spcPct val="0"/>
        </a:spcAft>
        <a:buChar char="»"/>
        <a:defRPr kumimoji="1" sz="1600">
          <a:solidFill>
            <a:schemeClr val="tx1"/>
          </a:solidFill>
          <a:latin typeface="+mn-lt"/>
          <a:ea typeface="+mn-ea"/>
        </a:defRPr>
      </a:lvl5pPr>
      <a:lvl6pPr marL="2252663" indent="-182563" algn="l" rtl="0" eaLnBrk="1" fontAlgn="base" hangingPunct="1">
        <a:spcBef>
          <a:spcPct val="20000"/>
        </a:spcBef>
        <a:spcAft>
          <a:spcPct val="0"/>
        </a:spcAft>
        <a:buChar char="»"/>
        <a:defRPr kumimoji="1" sz="2000">
          <a:solidFill>
            <a:schemeClr val="tx1"/>
          </a:solidFill>
          <a:latin typeface="+mn-lt"/>
          <a:ea typeface="+mn-ea"/>
        </a:defRPr>
      </a:lvl6pPr>
      <a:lvl7pPr marL="2709863" indent="-182563" algn="l" rtl="0" eaLnBrk="1" fontAlgn="base" hangingPunct="1">
        <a:spcBef>
          <a:spcPct val="20000"/>
        </a:spcBef>
        <a:spcAft>
          <a:spcPct val="0"/>
        </a:spcAft>
        <a:buChar char="»"/>
        <a:defRPr kumimoji="1" sz="2000">
          <a:solidFill>
            <a:schemeClr val="tx1"/>
          </a:solidFill>
          <a:latin typeface="+mn-lt"/>
          <a:ea typeface="+mn-ea"/>
        </a:defRPr>
      </a:lvl7pPr>
      <a:lvl8pPr marL="3167063" indent="-182563" algn="l" rtl="0" eaLnBrk="1" fontAlgn="base" hangingPunct="1">
        <a:spcBef>
          <a:spcPct val="20000"/>
        </a:spcBef>
        <a:spcAft>
          <a:spcPct val="0"/>
        </a:spcAft>
        <a:buChar char="»"/>
        <a:defRPr kumimoji="1" sz="2000">
          <a:solidFill>
            <a:schemeClr val="tx1"/>
          </a:solidFill>
          <a:latin typeface="+mn-lt"/>
          <a:ea typeface="+mn-ea"/>
        </a:defRPr>
      </a:lvl8pPr>
      <a:lvl9pPr marL="3624263" indent="-182563"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1.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1.wmf"/><Relationship Id="rId5" Type="http://schemas.openxmlformats.org/officeDocument/2006/relationships/oleObject" Target="../embeddings/oleObject1.bin"/><Relationship Id="rId4" Type="http://schemas.openxmlformats.org/officeDocument/2006/relationships/hyperlink" Target="mailto:GADC-ITSM-QA-Planning@ap.sony.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redminecrm.com/projects/agile/pages/1" TargetMode="External"/><Relationship Id="rId2" Type="http://schemas.openxmlformats.org/officeDocument/2006/relationships/hyperlink" Target="http://www.redmine.org/projects/redmine/wiki/Guide" TargetMode="External"/><Relationship Id="rId1" Type="http://schemas.openxmlformats.org/officeDocument/2006/relationships/slideLayout" Target="../slideLayouts/slideLayout2.xml"/><Relationship Id="rId4" Type="http://schemas.openxmlformats.org/officeDocument/2006/relationships/hyperlink" Target="https://redmine.ociotec.com/projects/redmine-plugin-scrum/wiki/Wik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GADC-ITSM-QA-Planning@ap.sony.com" TargetMode="External"/><Relationship Id="rId2" Type="http://schemas.openxmlformats.org/officeDocument/2006/relationships/hyperlink" Target="http://www.gadc-ci-s1.sony.co.jp:3000/"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bwMode="auto">
          <a:xfrm>
            <a:off x="77788" y="1988840"/>
            <a:ext cx="8964612" cy="1944216"/>
          </a:xfrm>
          <a:prstGeom prst="rect">
            <a:avLst/>
          </a:prstGeom>
          <a:solidFill>
            <a:schemeClr val="accent2"/>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3600">
                <a:solidFill>
                  <a:srgbClr val="FFFF00"/>
                </a:solidFill>
                <a:latin typeface="+mj-lt"/>
                <a:ea typeface="+mj-ea"/>
                <a:cs typeface="+mj-cs"/>
              </a:defRPr>
            </a:lvl1pPr>
            <a:lvl2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2pPr>
            <a:lvl3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3pPr>
            <a:lvl4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4pPr>
            <a:lvl5pPr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5pPr>
            <a:lvl6pPr marL="4572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6pPr>
            <a:lvl7pPr marL="9144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7pPr>
            <a:lvl8pPr marL="13716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8pPr>
            <a:lvl9pPr marL="1828800" algn="ctr" rtl="0" eaLnBrk="1" fontAlgn="base" hangingPunct="1">
              <a:spcBef>
                <a:spcPct val="0"/>
              </a:spcBef>
              <a:spcAft>
                <a:spcPct val="0"/>
              </a:spcAft>
              <a:defRPr kumimoji="1" sz="2800">
                <a:solidFill>
                  <a:srgbClr val="FFFF00"/>
                </a:solidFill>
                <a:latin typeface="Tahoma" pitchFamily="34" charset="0"/>
                <a:ea typeface="HGP創英角ｺﾞｼｯｸUB" pitchFamily="50" charset="-128"/>
              </a:defRPr>
            </a:lvl9pPr>
          </a:lstStyle>
          <a:p>
            <a:pPr>
              <a:defRPr/>
            </a:pPr>
            <a:r>
              <a:rPr lang="en-US" altLang="ja-JP" sz="3200" b="1" dirty="0" err="1" smtClean="0">
                <a:ln>
                  <a:solidFill>
                    <a:srgbClr val="FFFF00">
                      <a:alpha val="10000"/>
                    </a:srgbClr>
                  </a:solidFill>
                </a:ln>
                <a:latin typeface="メイリオ" pitchFamily="50" charset="-128"/>
                <a:ea typeface="メイリオ" pitchFamily="50" charset="-128"/>
              </a:rPr>
              <a:t>Redmine</a:t>
            </a:r>
            <a:r>
              <a:rPr lang="en-US" altLang="ja-JP" sz="3200" b="1" dirty="0" smtClean="0">
                <a:ln>
                  <a:solidFill>
                    <a:srgbClr val="FFFF00">
                      <a:alpha val="10000"/>
                    </a:srgbClr>
                  </a:solidFill>
                </a:ln>
                <a:latin typeface="メイリオ" pitchFamily="50" charset="-128"/>
                <a:ea typeface="メイリオ" pitchFamily="50" charset="-128"/>
              </a:rPr>
              <a:t> Guideline</a:t>
            </a:r>
            <a:endParaRPr lang="en-US" altLang="ja-JP" sz="3200" b="1" dirty="0">
              <a:ln>
                <a:solidFill>
                  <a:srgbClr val="FFFF00">
                    <a:alpha val="10000"/>
                  </a:srgbClr>
                </a:solidFill>
              </a:ln>
              <a:latin typeface="メイリオ" pitchFamily="50" charset="-128"/>
              <a:ea typeface="メイリオ" pitchFamily="50" charset="-128"/>
            </a:endParaRPr>
          </a:p>
        </p:txBody>
      </p:sp>
      <p:sp>
        <p:nvSpPr>
          <p:cNvPr id="5" name="サブタイトル 2"/>
          <p:cNvSpPr>
            <a:spLocks noGrp="1"/>
          </p:cNvSpPr>
          <p:nvPr>
            <p:ph type="subTitle" idx="1"/>
          </p:nvPr>
        </p:nvSpPr>
        <p:spPr>
          <a:xfrm>
            <a:off x="1043608" y="4293096"/>
            <a:ext cx="7669212" cy="1800225"/>
          </a:xfrm>
        </p:spPr>
        <p:txBody>
          <a:bodyPr/>
          <a:lstStyle/>
          <a:p>
            <a:pPr>
              <a:defRPr/>
            </a:pPr>
            <a:r>
              <a:rPr lang="en-US" altLang="ja-JP" sz="2000" b="1" dirty="0" smtClean="0">
                <a:ln>
                  <a:solidFill>
                    <a:schemeClr val="bg1">
                      <a:alpha val="10000"/>
                    </a:schemeClr>
                  </a:solidFill>
                </a:ln>
                <a:effectLst>
                  <a:outerShdw blurRad="38100" dist="38100" dir="2700000" algn="tl">
                    <a:srgbClr val="000000"/>
                  </a:outerShdw>
                </a:effectLst>
                <a:latin typeface="メイリオ"/>
                <a:ea typeface="メイリオ"/>
                <a:cs typeface="メイリオ"/>
              </a:rPr>
              <a:t>Delivery Competency, GADC</a:t>
            </a:r>
          </a:p>
        </p:txBody>
      </p:sp>
    </p:spTree>
    <p:extLst>
      <p:ext uri="{BB962C8B-B14F-4D97-AF65-F5344CB8AC3E}">
        <p14:creationId xmlns:p14="http://schemas.microsoft.com/office/powerpoint/2010/main" val="33032476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Issues statues</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Create the statuses for your  project.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also update/delete it.</a:t>
            </a:r>
            <a:endParaRPr lang="en-US" altLang="ja-JP" sz="1400" dirty="0">
              <a:solidFill>
                <a:schemeClr val="tx1"/>
              </a:solidFill>
              <a:latin typeface="メイリオ" pitchFamily="50" charset="-128"/>
              <a:ea typeface="メイリオ"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38" y="1772816"/>
            <a:ext cx="8909490" cy="95116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a:off x="8140106" y="1761656"/>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1" y="3012165"/>
            <a:ext cx="8886634" cy="146807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円/楕円 9"/>
          <p:cNvSpPr/>
          <p:nvPr/>
        </p:nvSpPr>
        <p:spPr bwMode="auto">
          <a:xfrm>
            <a:off x="1735087" y="3337236"/>
            <a:ext cx="1944216" cy="46121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7" name="直線矢印コネクタ 6"/>
          <p:cNvCxnSpPr>
            <a:stCxn id="6" idx="2"/>
          </p:cNvCxnSpPr>
          <p:nvPr/>
        </p:nvCxnSpPr>
        <p:spPr bwMode="auto">
          <a:xfrm flipH="1">
            <a:off x="3563888" y="1926484"/>
            <a:ext cx="4576218" cy="1574524"/>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18419739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Trackers1/2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Create the trackers for your project.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(Bug/Task/Risk/Issue/</a:t>
            </a:r>
            <a:r>
              <a:rPr lang="en-US" altLang="ja-JP" sz="1400" dirty="0" err="1" smtClean="0">
                <a:solidFill>
                  <a:schemeClr val="tx1"/>
                </a:solidFill>
                <a:latin typeface="メイリオ" pitchFamily="50" charset="-128"/>
                <a:ea typeface="メイリオ" pitchFamily="50" charset="-128"/>
              </a:rPr>
              <a:t>Todo</a:t>
            </a:r>
            <a:r>
              <a:rPr lang="en-US" altLang="ja-JP" sz="1400" dirty="0" smtClean="0">
                <a:solidFill>
                  <a:schemeClr val="tx1"/>
                </a:solidFill>
                <a:latin typeface="メイリオ" pitchFamily="50" charset="-128"/>
                <a:ea typeface="メイリオ" pitchFamily="50" charset="-128"/>
              </a:rPr>
              <a:t>/Test Case/User Story etc.)</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Select</a:t>
            </a:r>
            <a:r>
              <a:rPr lang="ja-JP" altLang="en-US" sz="1400" dirty="0">
                <a:solidFill>
                  <a:schemeClr val="tx1"/>
                </a:solidFill>
                <a:latin typeface="メイリオ" pitchFamily="50" charset="-128"/>
                <a:ea typeface="メイリオ" pitchFamily="50" charset="-128"/>
              </a:rPr>
              <a:t> </a:t>
            </a:r>
            <a:r>
              <a:rPr lang="en-US" altLang="ja-JP" sz="1400" dirty="0" smtClean="0">
                <a:solidFill>
                  <a:schemeClr val="tx1"/>
                </a:solidFill>
                <a:latin typeface="メイリオ" pitchFamily="50" charset="-128"/>
                <a:ea typeface="メイリオ" pitchFamily="50" charset="-128"/>
              </a:rPr>
              <a:t>the Standard fields and custom fields what you need.</a:t>
            </a:r>
            <a:endParaRPr lang="en-US" altLang="ja-JP" sz="1400" dirty="0">
              <a:solidFill>
                <a:schemeClr val="tx1"/>
              </a:solidFill>
              <a:latin typeface="メイリオ" pitchFamily="50" charset="-128"/>
              <a:ea typeface="メイリオ" pitchFamily="50"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8" y="1761995"/>
            <a:ext cx="8951950" cy="94692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bwMode="auto">
          <a:xfrm>
            <a:off x="7343799" y="1804578"/>
            <a:ext cx="1011805"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5" y="3010504"/>
            <a:ext cx="8960793" cy="3120978"/>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p:cNvCxnSpPr>
            <a:stCxn id="5" idx="2"/>
            <a:endCxn id="9" idx="7"/>
          </p:cNvCxnSpPr>
          <p:nvPr/>
        </p:nvCxnSpPr>
        <p:spPr bwMode="auto">
          <a:xfrm flipH="1">
            <a:off x="3294745" y="1969406"/>
            <a:ext cx="4049054" cy="1353251"/>
          </a:xfrm>
          <a:prstGeom prst="straightConnector1">
            <a:avLst/>
          </a:prstGeom>
          <a:noFill/>
          <a:ln w="31750" cap="flat" cmpd="sng" algn="ctr">
            <a:solidFill>
              <a:srgbClr val="0000FF"/>
            </a:solidFill>
            <a:prstDash val="solid"/>
            <a:round/>
            <a:headEnd type="none" w="med" len="med"/>
            <a:tailEnd type="arrow" w="med" len="med"/>
          </a:ln>
          <a:effectLst/>
        </p:spPr>
      </p:cxnSp>
      <p:sp>
        <p:nvSpPr>
          <p:cNvPr id="9" name="円/楕円 8"/>
          <p:cNvSpPr/>
          <p:nvPr/>
        </p:nvSpPr>
        <p:spPr bwMode="auto">
          <a:xfrm>
            <a:off x="1573790" y="3193220"/>
            <a:ext cx="2016224" cy="883852"/>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0" name="円/楕円 9"/>
          <p:cNvSpPr/>
          <p:nvPr/>
        </p:nvSpPr>
        <p:spPr bwMode="auto">
          <a:xfrm>
            <a:off x="1691680" y="4129066"/>
            <a:ext cx="1603065" cy="1820213"/>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90089899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Trackers2/2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Set work flow for each tracker.</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Click edit and</a:t>
            </a:r>
            <a:r>
              <a:rPr lang="ja-JP" altLang="en-US" sz="1400" dirty="0">
                <a:solidFill>
                  <a:schemeClr val="tx1"/>
                </a:solidFill>
                <a:latin typeface="メイリオ" pitchFamily="50" charset="-128"/>
                <a:ea typeface="メイリオ" pitchFamily="50" charset="-128"/>
              </a:rPr>
              <a:t> </a:t>
            </a:r>
            <a:r>
              <a:rPr lang="en-US" altLang="ja-JP" sz="1400" dirty="0" smtClean="0">
                <a:solidFill>
                  <a:schemeClr val="tx1"/>
                </a:solidFill>
                <a:latin typeface="メイリオ" pitchFamily="50" charset="-128"/>
                <a:ea typeface="メイリオ" pitchFamily="50" charset="-128"/>
              </a:rPr>
              <a:t>set the work flow for it.</a:t>
            </a:r>
            <a:endParaRPr lang="en-US" altLang="ja-JP" sz="1400" dirty="0">
              <a:solidFill>
                <a:schemeClr val="tx1"/>
              </a:solidFill>
              <a:latin typeface="メイリオ" pitchFamily="50" charset="-128"/>
              <a:ea typeface="メイリオ"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04" y="1694438"/>
            <a:ext cx="8820472" cy="2261217"/>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1" y="3899914"/>
            <a:ext cx="7621501" cy="2736304"/>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円/楕円 8"/>
          <p:cNvSpPr/>
          <p:nvPr/>
        </p:nvSpPr>
        <p:spPr bwMode="auto">
          <a:xfrm>
            <a:off x="4663764" y="2448435"/>
            <a:ext cx="720080" cy="139955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1" name="円/楕円 10"/>
          <p:cNvSpPr/>
          <p:nvPr/>
        </p:nvSpPr>
        <p:spPr bwMode="auto">
          <a:xfrm>
            <a:off x="3059832" y="4653136"/>
            <a:ext cx="720080" cy="447747"/>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2" name="円/楕円 11"/>
          <p:cNvSpPr/>
          <p:nvPr/>
        </p:nvSpPr>
        <p:spPr bwMode="auto">
          <a:xfrm>
            <a:off x="2981454" y="4967294"/>
            <a:ext cx="4536504" cy="139955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4" name="直線矢印コネクタ 13"/>
          <p:cNvCxnSpPr>
            <a:endCxn id="11" idx="7"/>
          </p:cNvCxnSpPr>
          <p:nvPr/>
        </p:nvCxnSpPr>
        <p:spPr bwMode="auto">
          <a:xfrm flipH="1">
            <a:off x="3674459" y="3356992"/>
            <a:ext cx="989305" cy="1361715"/>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91254796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n>
                  <a:solidFill>
                    <a:srgbClr val="FFFF00">
                      <a:alpha val="10000"/>
                    </a:srgbClr>
                  </a:solidFill>
                </a:ln>
              </a:rPr>
              <a:t>Custom fields</a:t>
            </a: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Create new custom field for your project.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select the type of object and choose the format input the field name and so on.</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If you want to make this field as mandatory you need to check required.</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Check Used as a fitter and check tracker what you need and select your projects.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 y="2698290"/>
            <a:ext cx="8169635" cy="280831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17" y="1712457"/>
            <a:ext cx="8853291" cy="82135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矢印コネクタ 7"/>
          <p:cNvCxnSpPr>
            <a:stCxn id="7" idx="2"/>
          </p:cNvCxnSpPr>
          <p:nvPr/>
        </p:nvCxnSpPr>
        <p:spPr bwMode="auto">
          <a:xfrm flipH="1">
            <a:off x="755576" y="1875793"/>
            <a:ext cx="7014870" cy="1625215"/>
          </a:xfrm>
          <a:prstGeom prst="straightConnector1">
            <a:avLst/>
          </a:prstGeom>
          <a:noFill/>
          <a:ln w="31750" cap="flat" cmpd="sng" algn="ctr">
            <a:solidFill>
              <a:srgbClr val="0000FF"/>
            </a:solidFill>
            <a:prstDash val="solid"/>
            <a:round/>
            <a:headEnd type="none" w="med" len="med"/>
            <a:tailEnd type="arrow" w="med" len="med"/>
          </a:ln>
          <a:effectLst/>
        </p:spPr>
      </p:cxnSp>
      <p:sp>
        <p:nvSpPr>
          <p:cNvPr id="7" name="円/楕円 6"/>
          <p:cNvSpPr/>
          <p:nvPr/>
        </p:nvSpPr>
        <p:spPr bwMode="auto">
          <a:xfrm>
            <a:off x="7770446" y="1710965"/>
            <a:ext cx="1321301"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29" y="2984212"/>
            <a:ext cx="5800279" cy="385643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円/楕円 10"/>
          <p:cNvSpPr/>
          <p:nvPr/>
        </p:nvSpPr>
        <p:spPr bwMode="auto">
          <a:xfrm>
            <a:off x="3639149" y="3128228"/>
            <a:ext cx="2589035" cy="371242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2" name="円/楕円 11"/>
          <p:cNvSpPr/>
          <p:nvPr/>
        </p:nvSpPr>
        <p:spPr bwMode="auto">
          <a:xfrm>
            <a:off x="6444006" y="3287299"/>
            <a:ext cx="2589035" cy="1169892"/>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5" name="円/楕円 14"/>
          <p:cNvSpPr/>
          <p:nvPr/>
        </p:nvSpPr>
        <p:spPr bwMode="auto">
          <a:xfrm>
            <a:off x="6372200" y="5186826"/>
            <a:ext cx="1080120" cy="60569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8" name="円/楕円 17"/>
          <p:cNvSpPr/>
          <p:nvPr/>
        </p:nvSpPr>
        <p:spPr bwMode="auto">
          <a:xfrm>
            <a:off x="6364979" y="4529748"/>
            <a:ext cx="2726768" cy="60569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1311728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Scrum plug-in settings1/2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Administration-&gt;Projects-&gt;Your project name-&gt;Sprints</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Add product back log: Input the  backlog name and project period.</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Add sprints: Input the sprint name and sprint period.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21" y="1675448"/>
            <a:ext cx="8679811" cy="295825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6300192" y="2257439"/>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9" name="円/楕円 8"/>
          <p:cNvSpPr/>
          <p:nvPr/>
        </p:nvSpPr>
        <p:spPr bwMode="auto">
          <a:xfrm>
            <a:off x="1979712" y="2824921"/>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0" name="直線矢印コネクタ 9"/>
          <p:cNvCxnSpPr>
            <a:stCxn id="7" idx="3"/>
            <a:endCxn id="9" idx="6"/>
          </p:cNvCxnSpPr>
          <p:nvPr/>
        </p:nvCxnSpPr>
        <p:spPr bwMode="auto">
          <a:xfrm flipH="1">
            <a:off x="2843808" y="2538817"/>
            <a:ext cx="3582928" cy="450932"/>
          </a:xfrm>
          <a:prstGeom prst="straightConnector1">
            <a:avLst/>
          </a:prstGeom>
          <a:noFill/>
          <a:ln w="31750" cap="flat" cmpd="sng" algn="ctr">
            <a:solidFill>
              <a:srgbClr val="0000FF"/>
            </a:solidFill>
            <a:prstDash val="solid"/>
            <a:round/>
            <a:headEnd type="none" w="med" len="med"/>
            <a:tailEnd type="arrow" w="med" len="med"/>
          </a:ln>
          <a:effectLst/>
        </p:spPr>
      </p:cxnSp>
      <p:sp>
        <p:nvSpPr>
          <p:cNvPr id="16" name="円/楕円 15"/>
          <p:cNvSpPr/>
          <p:nvPr/>
        </p:nvSpPr>
        <p:spPr bwMode="auto">
          <a:xfrm>
            <a:off x="139594" y="3337559"/>
            <a:ext cx="1237927"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7" name="円/楕円 16"/>
          <p:cNvSpPr/>
          <p:nvPr/>
        </p:nvSpPr>
        <p:spPr bwMode="auto">
          <a:xfrm>
            <a:off x="1377521" y="3337559"/>
            <a:ext cx="1034239"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75" y="3861371"/>
            <a:ext cx="5553845" cy="162766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円/楕円 18"/>
          <p:cNvSpPr/>
          <p:nvPr/>
        </p:nvSpPr>
        <p:spPr bwMode="auto">
          <a:xfrm>
            <a:off x="854338" y="3988996"/>
            <a:ext cx="1034239"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20" name="円/楕円 19"/>
          <p:cNvSpPr/>
          <p:nvPr/>
        </p:nvSpPr>
        <p:spPr bwMode="auto">
          <a:xfrm>
            <a:off x="827827" y="4811458"/>
            <a:ext cx="1034239" cy="50405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414" y="4837584"/>
            <a:ext cx="5804118" cy="161791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円/楕円 21"/>
          <p:cNvSpPr/>
          <p:nvPr/>
        </p:nvSpPr>
        <p:spPr bwMode="auto">
          <a:xfrm>
            <a:off x="3851920" y="4977621"/>
            <a:ext cx="1034239"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23" name="円/楕円 22"/>
          <p:cNvSpPr/>
          <p:nvPr/>
        </p:nvSpPr>
        <p:spPr bwMode="auto">
          <a:xfrm>
            <a:off x="3838410" y="5805264"/>
            <a:ext cx="1034239" cy="50405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8" name="直線矢印コネクタ 17"/>
          <p:cNvCxnSpPr>
            <a:stCxn id="16" idx="4"/>
          </p:cNvCxnSpPr>
          <p:nvPr/>
        </p:nvCxnSpPr>
        <p:spPr bwMode="auto">
          <a:xfrm>
            <a:off x="758558" y="3667214"/>
            <a:ext cx="357058" cy="321782"/>
          </a:xfrm>
          <a:prstGeom prst="straightConnector1">
            <a:avLst/>
          </a:prstGeom>
          <a:noFill/>
          <a:ln w="31750" cap="flat" cmpd="sng" algn="ctr">
            <a:solidFill>
              <a:srgbClr val="0000FF"/>
            </a:solidFill>
            <a:prstDash val="solid"/>
            <a:round/>
            <a:headEnd type="none" w="med" len="med"/>
            <a:tailEnd type="arrow" w="med" len="med"/>
          </a:ln>
          <a:effectLst/>
        </p:spPr>
      </p:cxnSp>
      <p:cxnSp>
        <p:nvCxnSpPr>
          <p:cNvPr id="21" name="直線矢印コネクタ 20"/>
          <p:cNvCxnSpPr>
            <a:endCxn id="22" idx="0"/>
          </p:cNvCxnSpPr>
          <p:nvPr/>
        </p:nvCxnSpPr>
        <p:spPr bwMode="auto">
          <a:xfrm>
            <a:off x="2123728" y="3667214"/>
            <a:ext cx="2245312" cy="1310407"/>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5367178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Scrum </a:t>
            </a:r>
            <a:r>
              <a:rPr lang="en-US" altLang="ja-JP" dirty="0">
                <a:ln>
                  <a:solidFill>
                    <a:srgbClr val="FFFF00">
                      <a:alpha val="10000"/>
                    </a:srgbClr>
                  </a:solidFill>
                </a:ln>
              </a:rPr>
              <a:t>plug-in setting2/2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a:solidFill>
                  <a:schemeClr val="tx1"/>
                </a:solidFill>
                <a:latin typeface="メイリオ" pitchFamily="50" charset="-128"/>
                <a:ea typeface="メイリオ" pitchFamily="50" charset="-128"/>
              </a:rPr>
              <a:t>Administration-</a:t>
            </a:r>
            <a:r>
              <a:rPr lang="en-US" altLang="ja-JP" sz="1400" dirty="0" smtClean="0">
                <a:solidFill>
                  <a:schemeClr val="tx1"/>
                </a:solidFill>
                <a:latin typeface="メイリオ" pitchFamily="50" charset="-128"/>
                <a:ea typeface="メイリオ" pitchFamily="50" charset="-128"/>
              </a:rPr>
              <a:t>&gt;Plugins-&gt;Configure</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Set the Configure for your scrum plug-in.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686607"/>
            <a:ext cx="8395221" cy="153338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円/楕円 25"/>
          <p:cNvSpPr/>
          <p:nvPr/>
        </p:nvSpPr>
        <p:spPr bwMode="auto">
          <a:xfrm>
            <a:off x="7914082" y="2497749"/>
            <a:ext cx="80466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3332001"/>
            <a:ext cx="6644694" cy="333421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円/楕円 27"/>
          <p:cNvSpPr/>
          <p:nvPr/>
        </p:nvSpPr>
        <p:spPr bwMode="auto">
          <a:xfrm>
            <a:off x="1331640" y="3607228"/>
            <a:ext cx="3816424" cy="301323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29" name="直線矢印コネクタ 28"/>
          <p:cNvCxnSpPr/>
          <p:nvPr/>
        </p:nvCxnSpPr>
        <p:spPr bwMode="auto">
          <a:xfrm flipH="1">
            <a:off x="3292104" y="2742671"/>
            <a:ext cx="4674230" cy="838431"/>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41288939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Agile </a:t>
            </a:r>
            <a:r>
              <a:rPr lang="en-US" altLang="ja-JP" dirty="0">
                <a:ln>
                  <a:solidFill>
                    <a:srgbClr val="FFFF00">
                      <a:alpha val="10000"/>
                    </a:srgbClr>
                  </a:solidFill>
                </a:ln>
              </a:rPr>
              <a:t>plug-in </a:t>
            </a:r>
            <a:r>
              <a:rPr lang="en-US" altLang="ja-JP" dirty="0" smtClean="0">
                <a:ln>
                  <a:solidFill>
                    <a:srgbClr val="FFFF00">
                      <a:alpha val="10000"/>
                    </a:srgbClr>
                  </a:solidFill>
                </a:ln>
              </a:rPr>
              <a:t>setting1/2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Administration-</a:t>
            </a:r>
            <a:r>
              <a:rPr lang="en-US" altLang="ja-JP" sz="1400" dirty="0">
                <a:solidFill>
                  <a:schemeClr val="tx1"/>
                </a:solidFill>
                <a:latin typeface="メイリオ" pitchFamily="50" charset="-128"/>
                <a:ea typeface="メイリオ" pitchFamily="50" charset="-128"/>
              </a:rPr>
              <a:t>&gt;Plugins-&gt;Configure</a:t>
            </a:r>
          </a:p>
          <a:p>
            <a:pPr fontAlgn="base">
              <a:spcBef>
                <a:spcPct val="0"/>
              </a:spcBef>
              <a:spcAft>
                <a:spcPct val="0"/>
              </a:spcAft>
            </a:pPr>
            <a:r>
              <a:rPr lang="en-US" altLang="ja-JP" sz="1400" dirty="0">
                <a:solidFill>
                  <a:schemeClr val="tx1"/>
                </a:solidFill>
                <a:latin typeface="メイリオ" pitchFamily="50" charset="-128"/>
                <a:ea typeface="メイリオ" pitchFamily="50" charset="-128"/>
              </a:rPr>
              <a:t>Set the Configure for your scrum plug-in</a:t>
            </a:r>
            <a:r>
              <a:rPr lang="en-US" altLang="ja-JP" sz="1400" dirty="0" smtClean="0">
                <a:solidFill>
                  <a:schemeClr val="tx1"/>
                </a:solidFill>
                <a:latin typeface="メイリオ" pitchFamily="50" charset="-128"/>
                <a:ea typeface="メイリオ" pitchFamily="50" charset="-128"/>
              </a:rPr>
              <a:t>.</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686607"/>
            <a:ext cx="8395221" cy="153338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7870109" y="2055855"/>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04" y="3414949"/>
            <a:ext cx="7143905" cy="3229437"/>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円/楕円 9"/>
          <p:cNvSpPr/>
          <p:nvPr/>
        </p:nvSpPr>
        <p:spPr bwMode="auto">
          <a:xfrm>
            <a:off x="946912" y="3414949"/>
            <a:ext cx="3816424" cy="283952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8" name="直線矢印コネクタ 7"/>
          <p:cNvCxnSpPr>
            <a:stCxn id="7" idx="2"/>
          </p:cNvCxnSpPr>
          <p:nvPr/>
        </p:nvCxnSpPr>
        <p:spPr bwMode="auto">
          <a:xfrm flipH="1">
            <a:off x="3928351" y="2220683"/>
            <a:ext cx="3941758" cy="1338702"/>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72683148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Agile </a:t>
            </a:r>
            <a:r>
              <a:rPr lang="en-US" altLang="ja-JP" dirty="0">
                <a:ln>
                  <a:solidFill>
                    <a:srgbClr val="FFFF00">
                      <a:alpha val="10000"/>
                    </a:srgbClr>
                  </a:solidFill>
                </a:ln>
              </a:rPr>
              <a:t>plug-in </a:t>
            </a:r>
            <a:r>
              <a:rPr lang="en-US" altLang="ja-JP" dirty="0" smtClean="0">
                <a:ln>
                  <a:solidFill>
                    <a:srgbClr val="FFFF00">
                      <a:alpha val="10000"/>
                    </a:srgbClr>
                  </a:solidFill>
                </a:ln>
              </a:rPr>
              <a:t>setting2/2</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a:solidFill>
                  <a:schemeClr val="tx1"/>
                </a:solidFill>
                <a:latin typeface="メイリオ" pitchFamily="50" charset="-128"/>
                <a:ea typeface="メイリオ" pitchFamily="50" charset="-128"/>
              </a:rPr>
              <a:t>You can manage the version for each Release on Roadmap</a:t>
            </a:r>
            <a:r>
              <a:rPr lang="ja-JP" altLang="en-US" sz="1400" dirty="0">
                <a:solidFill>
                  <a:schemeClr val="tx1"/>
                </a:solidFill>
                <a:latin typeface="メイリオ" pitchFamily="50" charset="-128"/>
                <a:ea typeface="メイリオ" pitchFamily="50" charset="-128"/>
              </a:rPr>
              <a:t> </a:t>
            </a:r>
            <a:r>
              <a:rPr lang="en-US" altLang="ja-JP" sz="1400" dirty="0">
                <a:solidFill>
                  <a:schemeClr val="tx1"/>
                </a:solidFill>
                <a:latin typeface="メイリオ" pitchFamily="50" charset="-128"/>
                <a:ea typeface="メイリオ" pitchFamily="50" charset="-128"/>
              </a:rPr>
              <a:t>menu.</a:t>
            </a:r>
          </a:p>
          <a:p>
            <a:pPr fontAlgn="base">
              <a:spcBef>
                <a:spcPct val="0"/>
              </a:spcBef>
              <a:spcAft>
                <a:spcPct val="0"/>
              </a:spcAft>
            </a:pPr>
            <a:r>
              <a:rPr lang="en-US" altLang="ja-JP" sz="1400" dirty="0">
                <a:solidFill>
                  <a:schemeClr val="tx1"/>
                </a:solidFill>
                <a:latin typeface="メイリオ" pitchFamily="50" charset="-128"/>
                <a:ea typeface="メイリオ" pitchFamily="50" charset="-128"/>
              </a:rPr>
              <a:t>Create the version for each release and see the each release’s roadmap</a:t>
            </a:r>
            <a:r>
              <a:rPr lang="en-US" altLang="ja-JP" sz="1400" dirty="0" smtClean="0">
                <a:solidFill>
                  <a:schemeClr val="tx1"/>
                </a:solidFill>
                <a:latin typeface="メイリオ" pitchFamily="50" charset="-128"/>
                <a:ea typeface="メイリオ" pitchFamily="50" charset="-128"/>
              </a:rPr>
              <a:t>. </a:t>
            </a:r>
            <a:endParaRPr lang="en-US" altLang="ja-JP" sz="1400" dirty="0">
              <a:solidFill>
                <a:schemeClr val="tx1"/>
              </a:solidFill>
              <a:latin typeface="メイリオ" pitchFamily="50" charset="-128"/>
              <a:ea typeface="メイリオ" pitchFamily="50" charset="-128"/>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0" y="1700808"/>
            <a:ext cx="8719863" cy="196081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円/楕円 11"/>
          <p:cNvSpPr/>
          <p:nvPr/>
        </p:nvSpPr>
        <p:spPr bwMode="auto">
          <a:xfrm>
            <a:off x="7164288" y="1916832"/>
            <a:ext cx="1152128" cy="36004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endParaRPr lang="en-US" altLang="ja-JP" sz="1400" dirty="0">
              <a:ea typeface="メイリオ" pitchFamily="50" charset="-128"/>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09" y="3284984"/>
            <a:ext cx="6768143" cy="319658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直線矢印コネクタ 14"/>
          <p:cNvCxnSpPr/>
          <p:nvPr/>
        </p:nvCxnSpPr>
        <p:spPr bwMode="auto">
          <a:xfrm flipH="1">
            <a:off x="3154395" y="2276872"/>
            <a:ext cx="4297925" cy="1224136"/>
          </a:xfrm>
          <a:prstGeom prst="straightConnector1">
            <a:avLst/>
          </a:prstGeom>
          <a:noFill/>
          <a:ln w="31750" cap="flat" cmpd="sng" algn="ctr">
            <a:solidFill>
              <a:srgbClr val="0000FF"/>
            </a:solidFill>
            <a:prstDash val="solid"/>
            <a:round/>
            <a:headEnd type="none" w="med" len="med"/>
            <a:tailEnd type="arrow" w="med" len="med"/>
          </a:ln>
          <a:effectLst/>
        </p:spPr>
      </p:cxnSp>
      <p:sp>
        <p:nvSpPr>
          <p:cNvPr id="16" name="円/楕円 15"/>
          <p:cNvSpPr/>
          <p:nvPr/>
        </p:nvSpPr>
        <p:spPr bwMode="auto">
          <a:xfrm>
            <a:off x="539552" y="3501008"/>
            <a:ext cx="5229687" cy="319637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endParaRPr lang="en-US" altLang="ja-JP" sz="1400" dirty="0">
              <a:ea typeface="メイリオ" pitchFamily="50" charset="-128"/>
            </a:endParaRPr>
          </a:p>
        </p:txBody>
      </p:sp>
    </p:spTree>
    <p:extLst>
      <p:ext uri="{BB962C8B-B14F-4D97-AF65-F5344CB8AC3E}">
        <p14:creationId xmlns:p14="http://schemas.microsoft.com/office/powerpoint/2010/main" val="39941664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Usage</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6324808"/>
          </a:xfrm>
          <a:prstGeom prst="rect">
            <a:avLst/>
          </a:prstGeom>
          <a:noFill/>
        </p:spPr>
        <p:txBody>
          <a:bodyPr wrap="square" rtlCol="0">
            <a:spAutoFit/>
          </a:bodyPr>
          <a:lstStyle/>
          <a:p>
            <a:pPr marL="342900" indent="-342900">
              <a:lnSpc>
                <a:spcPct val="150000"/>
              </a:lnSpc>
              <a:buFont typeface="Arial" pitchFamily="34" charset="0"/>
              <a:buChar char="•"/>
            </a:pPr>
            <a:r>
              <a:rPr lang="en-US" altLang="ja-JP" sz="2400" dirty="0" smtClean="0">
                <a:ea typeface="メイリオ" pitchFamily="50" charset="-128"/>
              </a:rPr>
              <a:t>Issues Creation</a:t>
            </a:r>
          </a:p>
          <a:p>
            <a:pPr marL="342900" indent="-342900">
              <a:lnSpc>
                <a:spcPct val="150000"/>
              </a:lnSpc>
              <a:buFont typeface="Arial" pitchFamily="34" charset="0"/>
              <a:buChar char="•"/>
            </a:pPr>
            <a:r>
              <a:rPr lang="en-US" altLang="ja-JP" sz="2400" dirty="0" smtClean="0">
                <a:ea typeface="メイリオ" pitchFamily="50" charset="-128"/>
              </a:rPr>
              <a:t>Back log management</a:t>
            </a:r>
          </a:p>
          <a:p>
            <a:pPr marL="342900" indent="-342900">
              <a:lnSpc>
                <a:spcPct val="150000"/>
              </a:lnSpc>
              <a:buFont typeface="Arial" pitchFamily="34" charset="0"/>
              <a:buChar char="•"/>
            </a:pPr>
            <a:r>
              <a:rPr lang="en-US" altLang="ja-JP" sz="2400" dirty="0" smtClean="0">
                <a:ea typeface="メイリオ" pitchFamily="50" charset="-128"/>
              </a:rPr>
              <a:t>Sprint Management</a:t>
            </a:r>
          </a:p>
          <a:p>
            <a:pPr marL="342900" indent="-342900">
              <a:lnSpc>
                <a:spcPct val="150000"/>
              </a:lnSpc>
              <a:buFont typeface="Arial" pitchFamily="34" charset="0"/>
              <a:buChar char="•"/>
            </a:pPr>
            <a:r>
              <a:rPr lang="en-US" altLang="ja-JP" sz="2400" dirty="0">
                <a:ea typeface="メイリオ" pitchFamily="50" charset="-128"/>
              </a:rPr>
              <a:t>Release </a:t>
            </a:r>
            <a:r>
              <a:rPr lang="en-US" altLang="ja-JP" sz="2400" dirty="0" smtClean="0">
                <a:ea typeface="メイリオ" pitchFamily="50" charset="-128"/>
              </a:rPr>
              <a:t>Planning</a:t>
            </a:r>
          </a:p>
          <a:p>
            <a:pPr marL="342900" indent="-342900">
              <a:lnSpc>
                <a:spcPct val="150000"/>
              </a:lnSpc>
              <a:buFont typeface="Arial" pitchFamily="34" charset="0"/>
              <a:buChar char="•"/>
            </a:pPr>
            <a:r>
              <a:rPr lang="en-US" altLang="ja-JP" sz="2400" dirty="0" smtClean="0">
                <a:ea typeface="メイリオ" pitchFamily="50" charset="-128"/>
              </a:rPr>
              <a:t>Agile Board</a:t>
            </a:r>
          </a:p>
          <a:p>
            <a:pPr marL="342900" indent="-342900">
              <a:lnSpc>
                <a:spcPct val="150000"/>
              </a:lnSpc>
              <a:buFont typeface="Arial" pitchFamily="34" charset="0"/>
              <a:buChar char="•"/>
            </a:pPr>
            <a:r>
              <a:rPr lang="en-US" altLang="ja-JP" sz="2400" dirty="0" smtClean="0">
                <a:ea typeface="メイリオ" pitchFamily="50" charset="-128"/>
              </a:rPr>
              <a:t>Log time</a:t>
            </a:r>
          </a:p>
          <a:p>
            <a:pPr marL="342900" indent="-342900">
              <a:lnSpc>
                <a:spcPct val="150000"/>
              </a:lnSpc>
              <a:buFont typeface="Arial" pitchFamily="34" charset="0"/>
              <a:buChar char="•"/>
            </a:pPr>
            <a:r>
              <a:rPr lang="en-US" altLang="ja-JP" sz="2400" dirty="0">
                <a:ea typeface="メイリオ" pitchFamily="50" charset="-128"/>
              </a:rPr>
              <a:t>Issue </a:t>
            </a:r>
            <a:r>
              <a:rPr lang="en-US" altLang="ja-JP" sz="2400" dirty="0" smtClean="0">
                <a:ea typeface="メイリオ" pitchFamily="50" charset="-128"/>
              </a:rPr>
              <a:t>View</a:t>
            </a:r>
          </a:p>
          <a:p>
            <a:pPr marL="342900" indent="-342900">
              <a:lnSpc>
                <a:spcPct val="150000"/>
              </a:lnSpc>
              <a:buFont typeface="Arial" pitchFamily="34" charset="0"/>
              <a:buChar char="•"/>
            </a:pPr>
            <a:r>
              <a:rPr lang="en-US" altLang="ja-JP" sz="2400" dirty="0" smtClean="0">
                <a:ea typeface="メイリオ" pitchFamily="50" charset="-128"/>
              </a:rPr>
              <a:t>Issue export</a:t>
            </a:r>
          </a:p>
          <a:p>
            <a:pPr marL="342900" indent="-342900">
              <a:lnSpc>
                <a:spcPct val="150000"/>
              </a:lnSpc>
              <a:buFont typeface="Arial" pitchFamily="34" charset="0"/>
              <a:buChar char="•"/>
            </a:pPr>
            <a:r>
              <a:rPr lang="en-US" altLang="ja-JP" sz="2400" dirty="0" smtClean="0">
                <a:ea typeface="メイリオ" pitchFamily="50" charset="-128"/>
              </a:rPr>
              <a:t>Document Management</a:t>
            </a:r>
            <a:endParaRPr lang="en-US" altLang="ja-JP" sz="2400" dirty="0">
              <a:ea typeface="メイリオ" pitchFamily="50" charset="-128"/>
            </a:endParaRPr>
          </a:p>
          <a:p>
            <a:pPr marL="342900" indent="-342900">
              <a:lnSpc>
                <a:spcPct val="150000"/>
              </a:lnSpc>
              <a:buFont typeface="Arial" pitchFamily="34" charset="0"/>
              <a:buChar char="•"/>
            </a:pPr>
            <a:endParaRPr lang="en-US" altLang="ja-JP" dirty="0" smtClean="0">
              <a:ea typeface="メイリオ" pitchFamily="50" charset="-128"/>
            </a:endParaRPr>
          </a:p>
          <a:p>
            <a:pPr marL="342900" indent="-342900">
              <a:lnSpc>
                <a:spcPct val="150000"/>
              </a:lnSpc>
              <a:buFont typeface="Arial" pitchFamily="34" charset="0"/>
              <a:buChar char="•"/>
            </a:pPr>
            <a:endParaRPr lang="en-US" altLang="ja-JP" dirty="0" smtClean="0">
              <a:ea typeface="メイリオ" pitchFamily="50" charset="-128"/>
            </a:endParaRPr>
          </a:p>
          <a:p>
            <a:pPr>
              <a:lnSpc>
                <a:spcPct val="150000"/>
              </a:lnSpc>
            </a:pPr>
            <a:endParaRPr lang="en-US" altLang="ja-JP" dirty="0" smtClean="0">
              <a:ea typeface="メイリオ" pitchFamily="50" charset="-128"/>
            </a:endParaRPr>
          </a:p>
        </p:txBody>
      </p:sp>
    </p:spTree>
    <p:extLst>
      <p:ext uri="{BB962C8B-B14F-4D97-AF65-F5344CB8AC3E}">
        <p14:creationId xmlns:p14="http://schemas.microsoft.com/office/powerpoint/2010/main" val="19428945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メイリオ" pitchFamily="50" charset="-128"/>
              </a:rPr>
              <a:t>Issues Creation</a:t>
            </a:r>
            <a:endParaRPr lang="en-US" altLang="ja-JP" dirty="0">
              <a:ea typeface="メイリオ" pitchFamily="50" charset="-128"/>
            </a:endParaRPr>
          </a:p>
        </p:txBody>
      </p:sp>
      <p:sp>
        <p:nvSpPr>
          <p:cNvPr id="3" name="角丸四角形 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create Issues(User</a:t>
            </a:r>
            <a:r>
              <a:rPr lang="ja-JP" altLang="en-US" sz="1400" dirty="0">
                <a:solidFill>
                  <a:schemeClr val="tx1"/>
                </a:solidFill>
                <a:latin typeface="メイリオ" pitchFamily="50" charset="-128"/>
                <a:ea typeface="メイリオ" pitchFamily="50" charset="-128"/>
              </a:rPr>
              <a:t> </a:t>
            </a:r>
            <a:r>
              <a:rPr lang="en-US" altLang="ja-JP" sz="1400" dirty="0" smtClean="0">
                <a:solidFill>
                  <a:schemeClr val="tx1"/>
                </a:solidFill>
                <a:latin typeface="メイリオ" pitchFamily="50" charset="-128"/>
                <a:ea typeface="メイリオ" pitchFamily="50" charset="-128"/>
              </a:rPr>
              <a:t>Story/Issue/Bug/Test case etc.) on New Issue menu.</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Select the Trackers and input the info what you needed.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 y="2201578"/>
            <a:ext cx="8981472" cy="396044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bwMode="auto">
          <a:xfrm>
            <a:off x="2627784" y="2113093"/>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6" name="円/楕円 5"/>
          <p:cNvSpPr/>
          <p:nvPr/>
        </p:nvSpPr>
        <p:spPr bwMode="auto">
          <a:xfrm>
            <a:off x="201217" y="2454026"/>
            <a:ext cx="3528392" cy="115212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7" name="円/楕円 6"/>
          <p:cNvSpPr/>
          <p:nvPr/>
        </p:nvSpPr>
        <p:spPr bwMode="auto">
          <a:xfrm>
            <a:off x="172617" y="3861048"/>
            <a:ext cx="3528392" cy="230097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8" name="円/楕円 7"/>
          <p:cNvSpPr/>
          <p:nvPr/>
        </p:nvSpPr>
        <p:spPr bwMode="auto">
          <a:xfrm>
            <a:off x="4860032" y="3640109"/>
            <a:ext cx="3528392" cy="230097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0042406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Content</a:t>
            </a:r>
            <a:endParaRPr lang="ja-JP" altLang="en-US" dirty="0">
              <a:ln>
                <a:solidFill>
                  <a:srgbClr val="FFFF00">
                    <a:alpha val="10000"/>
                  </a:srgbClr>
                </a:solidFill>
              </a:ln>
            </a:endParaRPr>
          </a:p>
        </p:txBody>
      </p:sp>
      <p:sp>
        <p:nvSpPr>
          <p:cNvPr id="5" name="テキスト ボックス 4"/>
          <p:cNvSpPr txBox="1"/>
          <p:nvPr/>
        </p:nvSpPr>
        <p:spPr>
          <a:xfrm>
            <a:off x="234807" y="711857"/>
            <a:ext cx="8640960" cy="3685240"/>
          </a:xfrm>
          <a:prstGeom prst="rect">
            <a:avLst/>
          </a:prstGeom>
          <a:noFill/>
        </p:spPr>
        <p:txBody>
          <a:bodyPr wrap="square" rtlCol="0">
            <a:spAutoFit/>
          </a:bodyPr>
          <a:lstStyle/>
          <a:p>
            <a:pPr marL="342900" indent="-342900">
              <a:lnSpc>
                <a:spcPct val="150000"/>
              </a:lnSpc>
              <a:buFont typeface="+mj-lt"/>
              <a:buAutoNum type="arabicPeriod"/>
            </a:pPr>
            <a:r>
              <a:rPr lang="en-US" altLang="ja-JP" sz="3200" dirty="0" smtClean="0">
                <a:ea typeface="メイリオ" pitchFamily="50" charset="-128"/>
              </a:rPr>
              <a:t>Introduction</a:t>
            </a:r>
            <a:endParaRPr lang="en-US" altLang="ja-JP" sz="3200" dirty="0">
              <a:ea typeface="メイリオ" pitchFamily="50" charset="-128"/>
            </a:endParaRPr>
          </a:p>
          <a:p>
            <a:pPr marL="342900" indent="-342900">
              <a:lnSpc>
                <a:spcPct val="150000"/>
              </a:lnSpc>
              <a:buFont typeface="+mj-lt"/>
              <a:buAutoNum type="arabicPeriod"/>
            </a:pPr>
            <a:r>
              <a:rPr lang="en-US" altLang="ja-JP" sz="3200" dirty="0" smtClean="0">
                <a:ea typeface="メイリオ" pitchFamily="50" charset="-128"/>
              </a:rPr>
              <a:t>Settings</a:t>
            </a:r>
          </a:p>
          <a:p>
            <a:pPr marL="342900" indent="-342900">
              <a:lnSpc>
                <a:spcPct val="150000"/>
              </a:lnSpc>
              <a:buFont typeface="+mj-lt"/>
              <a:buAutoNum type="arabicPeriod"/>
            </a:pPr>
            <a:r>
              <a:rPr lang="en-US" altLang="ja-JP" sz="3200" dirty="0" smtClean="0">
                <a:ea typeface="メイリオ" pitchFamily="50" charset="-128"/>
              </a:rPr>
              <a:t>Usage</a:t>
            </a:r>
            <a:endParaRPr lang="en-US" altLang="ja-JP" sz="3200" dirty="0">
              <a:ea typeface="メイリオ" pitchFamily="50" charset="-128"/>
            </a:endParaRPr>
          </a:p>
          <a:p>
            <a:pPr marL="342900" indent="-342900">
              <a:lnSpc>
                <a:spcPct val="150000"/>
              </a:lnSpc>
              <a:buFont typeface="+mj-lt"/>
              <a:buAutoNum type="arabicPeriod"/>
            </a:pPr>
            <a:r>
              <a:rPr lang="en-US" altLang="ja-JP" sz="3200" dirty="0" smtClean="0">
                <a:ea typeface="メイリオ" pitchFamily="50" charset="-128"/>
              </a:rPr>
              <a:t>Application</a:t>
            </a:r>
            <a:endParaRPr lang="en-US" altLang="ja-JP" sz="3200" dirty="0">
              <a:ea typeface="メイリオ" pitchFamily="50" charset="-128"/>
            </a:endParaRPr>
          </a:p>
          <a:p>
            <a:pPr marL="342900" indent="-342900">
              <a:lnSpc>
                <a:spcPct val="150000"/>
              </a:lnSpc>
              <a:buFont typeface="+mj-lt"/>
              <a:buAutoNum type="arabicPeriod"/>
            </a:pPr>
            <a:r>
              <a:rPr lang="en-US" altLang="ja-JP" sz="3200" dirty="0" smtClean="0">
                <a:ea typeface="メイリオ" pitchFamily="50" charset="-128"/>
              </a:rPr>
              <a:t>Reference</a:t>
            </a:r>
          </a:p>
        </p:txBody>
      </p:sp>
    </p:spTree>
    <p:extLst>
      <p:ext uri="{BB962C8B-B14F-4D97-AF65-F5344CB8AC3E}">
        <p14:creationId xmlns:p14="http://schemas.microsoft.com/office/powerpoint/2010/main" val="16621794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Back log </a:t>
            </a:r>
            <a:r>
              <a:rPr lang="en-US" altLang="ja-JP" dirty="0" smtClean="0">
                <a:ea typeface="メイリオ" pitchFamily="50" charset="-128"/>
              </a:rPr>
              <a:t>management</a:t>
            </a:r>
            <a:endParaRPr lang="ja-JP" altLang="en-US" dirty="0">
              <a:ln>
                <a:solidFill>
                  <a:srgbClr val="FFFF00">
                    <a:alpha val="10000"/>
                  </a:srgbClr>
                </a:solidFill>
              </a:l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63038"/>
            <a:ext cx="8748464" cy="156980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create product backlog on the Backlog menu.</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Create a Story/Task/Bug  what you needed.</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Input the Subject, status and priority and so on.</a:t>
            </a:r>
          </a:p>
        </p:txBody>
      </p:sp>
      <p:sp>
        <p:nvSpPr>
          <p:cNvPr id="6" name="円/楕円 5"/>
          <p:cNvSpPr/>
          <p:nvPr/>
        </p:nvSpPr>
        <p:spPr bwMode="auto">
          <a:xfrm>
            <a:off x="2195736" y="1792571"/>
            <a:ext cx="1008112" cy="44373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8891"/>
            <a:ext cx="6758905" cy="381992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円/楕円 7"/>
          <p:cNvSpPr/>
          <p:nvPr/>
        </p:nvSpPr>
        <p:spPr bwMode="auto">
          <a:xfrm>
            <a:off x="1170991" y="2340149"/>
            <a:ext cx="664705" cy="44373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9" name="円/楕円 8"/>
          <p:cNvSpPr/>
          <p:nvPr/>
        </p:nvSpPr>
        <p:spPr bwMode="auto">
          <a:xfrm>
            <a:off x="565678" y="3167094"/>
            <a:ext cx="4710338" cy="276045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0" name="直線矢印コネクタ 9"/>
          <p:cNvCxnSpPr>
            <a:stCxn id="6" idx="3"/>
            <a:endCxn id="8" idx="7"/>
          </p:cNvCxnSpPr>
          <p:nvPr/>
        </p:nvCxnSpPr>
        <p:spPr bwMode="auto">
          <a:xfrm flipH="1">
            <a:off x="1738352" y="2171326"/>
            <a:ext cx="605019" cy="233807"/>
          </a:xfrm>
          <a:prstGeom prst="straightConnector1">
            <a:avLst/>
          </a:prstGeom>
          <a:noFill/>
          <a:ln w="31750" cap="flat" cmpd="sng" algn="ctr">
            <a:solidFill>
              <a:srgbClr val="0000FF"/>
            </a:solidFill>
            <a:prstDash val="solid"/>
            <a:round/>
            <a:headEnd type="none" w="med" len="med"/>
            <a:tailEnd type="arrow" w="med" len="med"/>
          </a:ln>
          <a:effectLst/>
        </p:spPr>
      </p:cxnSp>
      <p:cxnSp>
        <p:nvCxnSpPr>
          <p:cNvPr id="14" name="直線矢印コネクタ 13"/>
          <p:cNvCxnSpPr/>
          <p:nvPr/>
        </p:nvCxnSpPr>
        <p:spPr bwMode="auto">
          <a:xfrm>
            <a:off x="1360596" y="2754250"/>
            <a:ext cx="475100" cy="578590"/>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24044647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Sprint </a:t>
            </a:r>
            <a:r>
              <a:rPr lang="en-US" altLang="ja-JP" dirty="0" smtClean="0">
                <a:ea typeface="メイリオ" pitchFamily="50" charset="-128"/>
              </a:rPr>
              <a:t>Management1/4</a:t>
            </a:r>
            <a:endParaRPr lang="ja-JP" altLang="en-US" dirty="0">
              <a:ln>
                <a:solidFill>
                  <a:srgbClr val="FFFF00">
                    <a:alpha val="10000"/>
                  </a:srgbClr>
                </a:solidFill>
              </a:ln>
            </a:endParaRPr>
          </a:p>
        </p:txBody>
      </p:sp>
      <p:sp>
        <p:nvSpPr>
          <p:cNvPr id="3" name="角丸四角形 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prioritize the backlog and select the backlog for your sprint.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Click the Pencil button and have a update for it. Click the Move to last Sprint link.</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also update from issue detailed </a:t>
            </a:r>
            <a:r>
              <a:rPr lang="en-US" altLang="ja-JP" sz="1400" dirty="0" err="1" smtClean="0">
                <a:solidFill>
                  <a:schemeClr val="tx1"/>
                </a:solidFill>
                <a:latin typeface="メイリオ" pitchFamily="50" charset="-128"/>
                <a:ea typeface="メイリオ" pitchFamily="50" charset="-128"/>
              </a:rPr>
              <a:t>part.Click</a:t>
            </a:r>
            <a:r>
              <a:rPr lang="en-US" altLang="ja-JP" sz="1400" dirty="0" smtClean="0">
                <a:solidFill>
                  <a:schemeClr val="tx1"/>
                </a:solidFill>
                <a:latin typeface="メイリオ" pitchFamily="50" charset="-128"/>
                <a:ea typeface="メイリオ" pitchFamily="50" charset="-128"/>
              </a:rPr>
              <a:t> the subject and edit it to Sprint.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add the Story Point and Estimated time info when these are decided.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7" y="1772816"/>
            <a:ext cx="8676456" cy="174309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円/楕円 12"/>
          <p:cNvSpPr/>
          <p:nvPr/>
        </p:nvSpPr>
        <p:spPr bwMode="auto">
          <a:xfrm>
            <a:off x="8008628" y="2419360"/>
            <a:ext cx="406865" cy="25113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872670"/>
            <a:ext cx="5472608" cy="395743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円/楕円 15"/>
          <p:cNvSpPr/>
          <p:nvPr/>
        </p:nvSpPr>
        <p:spPr bwMode="auto">
          <a:xfrm>
            <a:off x="1403648" y="3212976"/>
            <a:ext cx="3158635" cy="361712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7" name="円/楕円 16"/>
          <p:cNvSpPr/>
          <p:nvPr/>
        </p:nvSpPr>
        <p:spPr bwMode="auto">
          <a:xfrm>
            <a:off x="5711065" y="3087411"/>
            <a:ext cx="1152128" cy="25113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8" name="直線矢印コネクタ 17"/>
          <p:cNvCxnSpPr/>
          <p:nvPr/>
        </p:nvCxnSpPr>
        <p:spPr bwMode="auto">
          <a:xfrm flipH="1">
            <a:off x="3635896" y="2544925"/>
            <a:ext cx="4372732" cy="793616"/>
          </a:xfrm>
          <a:prstGeom prst="straightConnector1">
            <a:avLst/>
          </a:prstGeom>
          <a:noFill/>
          <a:ln w="31750" cap="flat" cmpd="sng" algn="ctr">
            <a:solidFill>
              <a:srgbClr val="0000FF"/>
            </a:solidFill>
            <a:prstDash val="solid"/>
            <a:round/>
            <a:headEnd type="none" w="med" len="med"/>
            <a:tailEnd type="arrow" w="med" len="med"/>
          </a:ln>
          <a:effectLst/>
        </p:spPr>
      </p:cxnSp>
      <p:sp>
        <p:nvSpPr>
          <p:cNvPr id="20" name="円/楕円 19"/>
          <p:cNvSpPr/>
          <p:nvPr/>
        </p:nvSpPr>
        <p:spPr bwMode="auto">
          <a:xfrm>
            <a:off x="301298" y="2466547"/>
            <a:ext cx="892696" cy="25113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9581242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7" y="1778251"/>
            <a:ext cx="8748464" cy="4719123"/>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a:ea typeface="メイリオ" pitchFamily="50" charset="-128"/>
              </a:rPr>
              <a:t>Sprint </a:t>
            </a:r>
            <a:r>
              <a:rPr lang="en-US" altLang="ja-JP" dirty="0" smtClean="0">
                <a:ea typeface="メイリオ" pitchFamily="50" charset="-128"/>
              </a:rPr>
              <a:t>Management2/4</a:t>
            </a:r>
            <a:endParaRPr lang="ja-JP" altLang="en-US" dirty="0">
              <a:ln>
                <a:solidFill>
                  <a:srgbClr val="FFFF00">
                    <a:alpha val="10000"/>
                  </a:srgbClr>
                </a:solidFill>
              </a:ln>
            </a:endParaRPr>
          </a:p>
        </p:txBody>
      </p:sp>
      <p:sp>
        <p:nvSpPr>
          <p:cNvPr id="3" name="角丸四角形 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Add sub task/story for Back log.</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And can also add Story/Task/bug at the bottom left.</a:t>
            </a:r>
          </a:p>
        </p:txBody>
      </p:sp>
      <p:sp>
        <p:nvSpPr>
          <p:cNvPr id="5" name="円/楕円 4"/>
          <p:cNvSpPr/>
          <p:nvPr/>
        </p:nvSpPr>
        <p:spPr bwMode="auto">
          <a:xfrm>
            <a:off x="1907704" y="3755459"/>
            <a:ext cx="792088" cy="29081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6" name="円/楕円 5"/>
          <p:cNvSpPr/>
          <p:nvPr/>
        </p:nvSpPr>
        <p:spPr bwMode="auto">
          <a:xfrm>
            <a:off x="2843808" y="3449079"/>
            <a:ext cx="2097949" cy="165618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7" name="直線矢印コネクタ 6"/>
          <p:cNvCxnSpPr/>
          <p:nvPr/>
        </p:nvCxnSpPr>
        <p:spPr bwMode="auto">
          <a:xfrm flipV="1">
            <a:off x="2699792" y="3900864"/>
            <a:ext cx="288032" cy="39192"/>
          </a:xfrm>
          <a:prstGeom prst="straightConnector1">
            <a:avLst/>
          </a:prstGeom>
          <a:noFill/>
          <a:ln w="31750" cap="flat" cmpd="sng" algn="ctr">
            <a:solidFill>
              <a:srgbClr val="0000FF"/>
            </a:solidFill>
            <a:prstDash val="solid"/>
            <a:round/>
            <a:headEnd type="none" w="med" len="med"/>
            <a:tailEnd type="arrow" w="med" len="med"/>
          </a:ln>
          <a:effectLst/>
        </p:spPr>
      </p:cxnSp>
      <p:sp>
        <p:nvSpPr>
          <p:cNvPr id="27" name="円/楕円 26"/>
          <p:cNvSpPr/>
          <p:nvPr/>
        </p:nvSpPr>
        <p:spPr bwMode="auto">
          <a:xfrm>
            <a:off x="85862" y="6147668"/>
            <a:ext cx="1965858" cy="50226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5837406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Sprint </a:t>
            </a:r>
            <a:r>
              <a:rPr lang="en-US" altLang="ja-JP" dirty="0" smtClean="0">
                <a:ea typeface="メイリオ" pitchFamily="50" charset="-128"/>
              </a:rPr>
              <a:t>Management3/4</a:t>
            </a:r>
            <a:endParaRPr lang="ja-JP" altLang="en-US" dirty="0">
              <a:ln>
                <a:solidFill>
                  <a:srgbClr val="FFFF00">
                    <a:alpha val="10000"/>
                  </a:srgbClr>
                </a:solidFill>
              </a:ln>
            </a:endParaRPr>
          </a:p>
        </p:txBody>
      </p:sp>
      <p:sp>
        <p:nvSpPr>
          <p:cNvPr id="3" name="角丸四角形 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Add man-effort for each member.</a:t>
            </a:r>
          </a:p>
          <a:p>
            <a:pPr fontAlgn="base">
              <a:spcBef>
                <a:spcPct val="0"/>
              </a:spcBef>
              <a:spcAft>
                <a:spcPct val="0"/>
              </a:spcAft>
            </a:pPr>
            <a:endParaRPr lang="en-US" altLang="ja-JP" sz="1400" dirty="0" smtClean="0">
              <a:solidFill>
                <a:schemeClr val="tx1"/>
              </a:solidFill>
              <a:latin typeface="メイリオ" pitchFamily="50" charset="-128"/>
              <a:ea typeface="メイリオ" pitchFamily="50" charset="-128"/>
            </a:endParaRP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7" y="1778251"/>
            <a:ext cx="8748464" cy="4719123"/>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bwMode="auto">
          <a:xfrm>
            <a:off x="8414227" y="2001903"/>
            <a:ext cx="504056" cy="29081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8" y="3363362"/>
            <a:ext cx="9054877" cy="3312368"/>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円/楕円 11"/>
          <p:cNvSpPr/>
          <p:nvPr/>
        </p:nvSpPr>
        <p:spPr bwMode="auto">
          <a:xfrm>
            <a:off x="23808" y="4653136"/>
            <a:ext cx="9054877" cy="202259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3" name="直線矢印コネクタ 12"/>
          <p:cNvCxnSpPr>
            <a:stCxn id="5" idx="3"/>
          </p:cNvCxnSpPr>
          <p:nvPr/>
        </p:nvCxnSpPr>
        <p:spPr bwMode="auto">
          <a:xfrm flipH="1">
            <a:off x="4427984" y="2250125"/>
            <a:ext cx="4060060" cy="2403011"/>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26439742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Sprint </a:t>
            </a:r>
            <a:r>
              <a:rPr lang="en-US" altLang="ja-JP" dirty="0" smtClean="0">
                <a:ea typeface="メイリオ" pitchFamily="50" charset="-128"/>
              </a:rPr>
              <a:t>Management4/4</a:t>
            </a:r>
            <a:endParaRPr lang="ja-JP" altLang="en-US" dirty="0">
              <a:ln>
                <a:solidFill>
                  <a:srgbClr val="FFFF00">
                    <a:alpha val="10000"/>
                  </a:srgbClr>
                </a:solidFill>
              </a:ln>
            </a:endParaRPr>
          </a:p>
        </p:txBody>
      </p:sp>
      <p:sp>
        <p:nvSpPr>
          <p:cNvPr id="3" name="角丸四角形 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Can confirm the sprint burndown and sprint state.</a:t>
            </a:r>
          </a:p>
          <a:p>
            <a:pPr fontAlgn="base">
              <a:spcBef>
                <a:spcPct val="0"/>
              </a:spcBef>
              <a:spcAft>
                <a:spcPct val="0"/>
              </a:spcAft>
            </a:pPr>
            <a:endParaRPr lang="en-US" altLang="ja-JP" sz="1400" dirty="0" smtClean="0">
              <a:solidFill>
                <a:schemeClr val="tx1"/>
              </a:solidFill>
              <a:latin typeface="メイリオ" pitchFamily="50" charset="-128"/>
              <a:ea typeface="メイリオ" pitchFamily="50" charset="-128"/>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1" y="1818698"/>
            <a:ext cx="9003558" cy="4373661"/>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6706114" y="1975777"/>
            <a:ext cx="909978" cy="40326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9" name="円/楕円 8"/>
          <p:cNvSpPr/>
          <p:nvPr/>
        </p:nvSpPr>
        <p:spPr bwMode="auto">
          <a:xfrm>
            <a:off x="7648709" y="1975777"/>
            <a:ext cx="909978" cy="40326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7153917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86" y="1819152"/>
            <a:ext cx="8418063" cy="386680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smtClean="0">
                <a:ln>
                  <a:solidFill>
                    <a:srgbClr val="FFFF00">
                      <a:alpha val="10000"/>
                    </a:srgbClr>
                  </a:solidFill>
                </a:ln>
              </a:rPr>
              <a:t>Release Planning</a:t>
            </a:r>
            <a:endParaRPr lang="ja-JP" altLang="en-US" dirty="0">
              <a:ln>
                <a:solidFill>
                  <a:srgbClr val="FFFF00">
                    <a:alpha val="10000"/>
                  </a:srgbClr>
                </a:solidFill>
              </a:ln>
            </a:endParaRPr>
          </a:p>
        </p:txBody>
      </p:sp>
      <p:sp>
        <p:nvSpPr>
          <p:cNvPr id="5" name="角丸四角形 4"/>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1.You can update the version related information on each issue.</a:t>
            </a:r>
          </a:p>
          <a:p>
            <a:pPr fontAlgn="base">
              <a:spcBef>
                <a:spcPct val="0"/>
              </a:spcBef>
              <a:spcAft>
                <a:spcPct val="0"/>
              </a:spcAft>
            </a:pPr>
            <a:r>
              <a:rPr lang="en-US" altLang="ja-JP" sz="1400" dirty="0">
                <a:solidFill>
                  <a:schemeClr val="tx1"/>
                </a:solidFill>
                <a:latin typeface="メイリオ" pitchFamily="50" charset="-128"/>
                <a:ea typeface="メイリオ" pitchFamily="50" charset="-128"/>
              </a:rPr>
              <a:t>You can </a:t>
            </a:r>
            <a:r>
              <a:rPr lang="en-US" altLang="ja-JP" sz="1400" dirty="0" smtClean="0">
                <a:solidFill>
                  <a:schemeClr val="tx1"/>
                </a:solidFill>
                <a:latin typeface="メイリオ" pitchFamily="50" charset="-128"/>
                <a:ea typeface="メイリオ" pitchFamily="50" charset="-128"/>
              </a:rPr>
              <a:t>also click </a:t>
            </a:r>
            <a:r>
              <a:rPr lang="en-US" altLang="ja-JP" sz="1400" dirty="0">
                <a:solidFill>
                  <a:schemeClr val="tx1"/>
                </a:solidFill>
                <a:latin typeface="メイリオ" pitchFamily="50" charset="-128"/>
                <a:ea typeface="メイリオ" pitchFamily="50" charset="-128"/>
              </a:rPr>
              <a:t>Agile board-&gt;release planning to refer and </a:t>
            </a:r>
            <a:r>
              <a:rPr lang="en-US" altLang="ja-JP" sz="1400" dirty="0" smtClean="0">
                <a:solidFill>
                  <a:schemeClr val="tx1"/>
                </a:solidFill>
                <a:latin typeface="メイリオ" pitchFamily="50" charset="-128"/>
                <a:ea typeface="メイリオ" pitchFamily="50" charset="-128"/>
              </a:rPr>
              <a:t>quick update for </a:t>
            </a:r>
            <a:r>
              <a:rPr lang="en-US" altLang="ja-JP" sz="1400" dirty="0">
                <a:solidFill>
                  <a:schemeClr val="tx1"/>
                </a:solidFill>
                <a:latin typeface="メイリオ" pitchFamily="50" charset="-128"/>
                <a:ea typeface="メイリオ" pitchFamily="50" charset="-128"/>
              </a:rPr>
              <a:t>it</a:t>
            </a:r>
            <a:r>
              <a:rPr lang="en-US" altLang="ja-JP" sz="1400" dirty="0" smtClean="0">
                <a:solidFill>
                  <a:schemeClr val="tx1"/>
                </a:solidFill>
                <a:latin typeface="メイリオ" pitchFamily="50" charset="-128"/>
                <a:ea typeface="メイリオ" pitchFamily="50" charset="-128"/>
              </a:rPr>
              <a:t>.(Drag the issue)</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2.See the Roadmap for each version.</a:t>
            </a:r>
            <a:endParaRPr lang="en-US" altLang="ja-JP" sz="1400" dirty="0">
              <a:solidFill>
                <a:schemeClr val="tx1"/>
              </a:solidFill>
              <a:latin typeface="メイリオ" pitchFamily="50" charset="-128"/>
              <a:ea typeface="メイリオ"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87" y="4685955"/>
            <a:ext cx="8719863" cy="1960816"/>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円/楕円 9"/>
          <p:cNvSpPr/>
          <p:nvPr/>
        </p:nvSpPr>
        <p:spPr bwMode="auto">
          <a:xfrm>
            <a:off x="7668344" y="2746876"/>
            <a:ext cx="926207" cy="32208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2" name="円/楕円 11"/>
          <p:cNvSpPr/>
          <p:nvPr/>
        </p:nvSpPr>
        <p:spPr bwMode="auto">
          <a:xfrm>
            <a:off x="2267744" y="2066990"/>
            <a:ext cx="3888432" cy="1290002"/>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4" name="直線矢印コネクタ 13"/>
          <p:cNvCxnSpPr>
            <a:endCxn id="12" idx="6"/>
          </p:cNvCxnSpPr>
          <p:nvPr/>
        </p:nvCxnSpPr>
        <p:spPr bwMode="auto">
          <a:xfrm flipH="1" flipV="1">
            <a:off x="6156176" y="2711991"/>
            <a:ext cx="1512168" cy="195927"/>
          </a:xfrm>
          <a:prstGeom prst="straightConnector1">
            <a:avLst/>
          </a:prstGeom>
          <a:noFill/>
          <a:ln w="31750" cap="flat" cmpd="sng" algn="ctr">
            <a:solidFill>
              <a:srgbClr val="0000FF"/>
            </a:solidFill>
            <a:prstDash val="solid"/>
            <a:round/>
            <a:headEnd type="none" w="med" len="med"/>
            <a:tailEnd type="arrow" w="med" len="med"/>
          </a:ln>
          <a:effectLst/>
        </p:spPr>
      </p:cxnSp>
      <p:sp>
        <p:nvSpPr>
          <p:cNvPr id="15" name="円/楕円 14"/>
          <p:cNvSpPr/>
          <p:nvPr/>
        </p:nvSpPr>
        <p:spPr bwMode="auto">
          <a:xfrm>
            <a:off x="2341498" y="4676568"/>
            <a:ext cx="926207" cy="32208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0975844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Agile </a:t>
            </a:r>
            <a:r>
              <a:rPr lang="en-US" altLang="ja-JP" dirty="0" smtClean="0">
                <a:ea typeface="メイリオ" pitchFamily="50" charset="-128"/>
              </a:rPr>
              <a:t>Board</a:t>
            </a:r>
            <a:endParaRPr lang="ja-JP" altLang="en-US" dirty="0">
              <a:ln>
                <a:solidFill>
                  <a:srgbClr val="FFFF00">
                    <a:alpha val="10000"/>
                  </a:srgbClr>
                </a:solidFill>
              </a:ln>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99" y="2132856"/>
            <a:ext cx="8712968" cy="365930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confirm your all issues status here.</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And can also assign/change some members to the issue and move the issues status.</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(Drag the name, Drag the issue etc.)</a:t>
            </a:r>
          </a:p>
        </p:txBody>
      </p:sp>
      <p:sp>
        <p:nvSpPr>
          <p:cNvPr id="6" name="円/楕円 5"/>
          <p:cNvSpPr/>
          <p:nvPr/>
        </p:nvSpPr>
        <p:spPr bwMode="auto">
          <a:xfrm>
            <a:off x="7275485" y="3924638"/>
            <a:ext cx="1080120" cy="21602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7" name="直線矢印コネクタ 6"/>
          <p:cNvCxnSpPr>
            <a:stCxn id="6" idx="2"/>
          </p:cNvCxnSpPr>
          <p:nvPr/>
        </p:nvCxnSpPr>
        <p:spPr bwMode="auto">
          <a:xfrm flipH="1" flipV="1">
            <a:off x="3387053" y="3924638"/>
            <a:ext cx="3888432" cy="108012"/>
          </a:xfrm>
          <a:prstGeom prst="straightConnector1">
            <a:avLst/>
          </a:prstGeom>
          <a:noFill/>
          <a:ln w="31750" cap="flat" cmpd="sng" algn="ctr">
            <a:solidFill>
              <a:srgbClr val="0000FF"/>
            </a:solidFill>
            <a:prstDash val="solid"/>
            <a:round/>
            <a:headEnd type="none" w="med" len="med"/>
            <a:tailEnd type="arrow" w="med" len="med"/>
          </a:ln>
          <a:effectLst/>
        </p:spPr>
      </p:cxnSp>
      <p:sp>
        <p:nvSpPr>
          <p:cNvPr id="13" name="円/楕円 12"/>
          <p:cNvSpPr/>
          <p:nvPr/>
        </p:nvSpPr>
        <p:spPr bwMode="auto">
          <a:xfrm>
            <a:off x="0" y="4437112"/>
            <a:ext cx="2631477" cy="93610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4" name="直線矢印コネクタ 13"/>
          <p:cNvCxnSpPr/>
          <p:nvPr/>
        </p:nvCxnSpPr>
        <p:spPr bwMode="auto">
          <a:xfrm>
            <a:off x="2631477" y="4905164"/>
            <a:ext cx="755576" cy="0"/>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2404464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Log </a:t>
            </a:r>
            <a:r>
              <a:rPr lang="en-US" altLang="ja-JP" dirty="0" smtClean="0">
                <a:ea typeface="メイリオ" pitchFamily="50" charset="-128"/>
              </a:rPr>
              <a:t>time</a:t>
            </a:r>
            <a:endParaRPr lang="ja-JP" altLang="en-US" dirty="0">
              <a:ln>
                <a:solidFill>
                  <a:srgbClr val="FFFF00">
                    <a:alpha val="10000"/>
                  </a:srgbClr>
                </a:solidFill>
              </a:ln>
            </a:endParaRPr>
          </a:p>
        </p:txBody>
      </p:sp>
      <p:sp>
        <p:nvSpPr>
          <p:cNvPr id="4" name="角丸四角形 3"/>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log your time for each task/backlog.</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Edit issue and update the status.</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(Status, %Done, Spent time, Pending effort, Activity etc.)</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also log your time on sprint module.</a:t>
            </a:r>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7" y="1844824"/>
            <a:ext cx="8751685" cy="3814167"/>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円/楕円 13"/>
          <p:cNvSpPr/>
          <p:nvPr/>
        </p:nvSpPr>
        <p:spPr bwMode="auto">
          <a:xfrm>
            <a:off x="1115616" y="3283855"/>
            <a:ext cx="2631477" cy="28916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5" name="円/楕円 14"/>
          <p:cNvSpPr/>
          <p:nvPr/>
        </p:nvSpPr>
        <p:spPr bwMode="auto">
          <a:xfrm>
            <a:off x="5436096" y="4149080"/>
            <a:ext cx="1911397"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円/楕円 15"/>
          <p:cNvSpPr/>
          <p:nvPr/>
        </p:nvSpPr>
        <p:spPr bwMode="auto">
          <a:xfrm>
            <a:off x="5049162" y="4597352"/>
            <a:ext cx="1911397"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9" name="円/楕円 18"/>
          <p:cNvSpPr/>
          <p:nvPr/>
        </p:nvSpPr>
        <p:spPr bwMode="auto">
          <a:xfrm>
            <a:off x="998204" y="5017659"/>
            <a:ext cx="1911397"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9" name="円/楕円 8"/>
          <p:cNvSpPr/>
          <p:nvPr/>
        </p:nvSpPr>
        <p:spPr bwMode="auto">
          <a:xfrm>
            <a:off x="5463884" y="5029400"/>
            <a:ext cx="1911397"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24044647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20" y="2109788"/>
            <a:ext cx="8676456" cy="2344759"/>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a:ea typeface="メイリオ" pitchFamily="50" charset="-128"/>
              </a:rPr>
              <a:t>Issue </a:t>
            </a:r>
            <a:r>
              <a:rPr lang="en-US" altLang="ja-JP" dirty="0" smtClean="0">
                <a:ea typeface="メイリオ" pitchFamily="50" charset="-128"/>
              </a:rPr>
              <a:t>View</a:t>
            </a:r>
            <a:endParaRPr lang="ja-JP" altLang="en-US" dirty="0">
              <a:ln>
                <a:solidFill>
                  <a:srgbClr val="FFFF00">
                    <a:alpha val="10000"/>
                  </a:srgbClr>
                </a:solidFill>
              </a:ln>
            </a:endParaRPr>
          </a:p>
        </p:txBody>
      </p:sp>
      <p:sp>
        <p:nvSpPr>
          <p:cNvPr id="4" name="角丸四角形 3"/>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click Issue menu to confirm all issues(Bug/Task/</a:t>
            </a:r>
            <a:r>
              <a:rPr lang="en-US" altLang="ja-JP" sz="1400" dirty="0" err="1" smtClean="0">
                <a:solidFill>
                  <a:schemeClr val="tx1"/>
                </a:solidFill>
                <a:latin typeface="メイリオ" pitchFamily="50" charset="-128"/>
                <a:ea typeface="メイリオ" pitchFamily="50" charset="-128"/>
              </a:rPr>
              <a:t>Todo</a:t>
            </a:r>
            <a:r>
              <a:rPr lang="en-US" altLang="ja-JP" sz="1400" dirty="0" smtClean="0">
                <a:solidFill>
                  <a:schemeClr val="tx1"/>
                </a:solidFill>
                <a:latin typeface="メイリオ" pitchFamily="50" charset="-128"/>
                <a:ea typeface="メイリオ" pitchFamily="50" charset="-128"/>
              </a:rPr>
              <a:t> and so on) status and other info.</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also add the filter and make the view for you.</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Select the condition and click apply and you can also save this view.</a:t>
            </a:r>
          </a:p>
        </p:txBody>
      </p:sp>
      <p:sp>
        <p:nvSpPr>
          <p:cNvPr id="5" name="円/楕円 4"/>
          <p:cNvSpPr/>
          <p:nvPr/>
        </p:nvSpPr>
        <p:spPr bwMode="auto">
          <a:xfrm>
            <a:off x="6943642" y="2661231"/>
            <a:ext cx="1911397"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6" name="円/楕円 5"/>
          <p:cNvSpPr/>
          <p:nvPr/>
        </p:nvSpPr>
        <p:spPr bwMode="auto">
          <a:xfrm>
            <a:off x="208560" y="2564904"/>
            <a:ext cx="4579464" cy="78145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8" name="円/楕円 7"/>
          <p:cNvSpPr/>
          <p:nvPr/>
        </p:nvSpPr>
        <p:spPr bwMode="auto">
          <a:xfrm>
            <a:off x="86494" y="3346363"/>
            <a:ext cx="642634" cy="29866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9" name="円/楕円 8"/>
          <p:cNvSpPr/>
          <p:nvPr/>
        </p:nvSpPr>
        <p:spPr bwMode="auto">
          <a:xfrm>
            <a:off x="997726" y="3346363"/>
            <a:ext cx="642634" cy="29866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73" y="4581128"/>
            <a:ext cx="8757957" cy="2135173"/>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円/楕円 12"/>
          <p:cNvSpPr/>
          <p:nvPr/>
        </p:nvSpPr>
        <p:spPr bwMode="auto">
          <a:xfrm>
            <a:off x="7886277" y="6380723"/>
            <a:ext cx="642634" cy="29866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24044647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Issue </a:t>
            </a:r>
            <a:r>
              <a:rPr lang="en-US" altLang="ja-JP" dirty="0" smtClean="0">
                <a:ea typeface="メイリオ" pitchFamily="50" charset="-128"/>
              </a:rPr>
              <a:t>export</a:t>
            </a:r>
            <a:endParaRPr lang="ja-JP" altLang="en-US" dirty="0">
              <a:ln>
                <a:solidFill>
                  <a:srgbClr val="FFFF00">
                    <a:alpha val="10000"/>
                  </a:srgbClr>
                </a:solidFill>
              </a:l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2667"/>
            <a:ext cx="8820472" cy="338589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select some conditions and export the data as CSV and PDF.(Bottom right)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also export all issues data.</a:t>
            </a:r>
          </a:p>
        </p:txBody>
      </p:sp>
      <p:sp>
        <p:nvSpPr>
          <p:cNvPr id="6" name="円/楕円 5"/>
          <p:cNvSpPr/>
          <p:nvPr/>
        </p:nvSpPr>
        <p:spPr bwMode="auto">
          <a:xfrm>
            <a:off x="8283598" y="4822820"/>
            <a:ext cx="707542" cy="21602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03" y="5445224"/>
            <a:ext cx="8755359" cy="89371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円/楕円 7"/>
          <p:cNvSpPr/>
          <p:nvPr/>
        </p:nvSpPr>
        <p:spPr bwMode="auto">
          <a:xfrm>
            <a:off x="107504" y="5301208"/>
            <a:ext cx="9036495" cy="122413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9" name="直線矢印コネクタ 8"/>
          <p:cNvCxnSpPr>
            <a:stCxn id="6" idx="2"/>
          </p:cNvCxnSpPr>
          <p:nvPr/>
        </p:nvCxnSpPr>
        <p:spPr bwMode="auto">
          <a:xfrm flipH="1">
            <a:off x="6300192" y="4930832"/>
            <a:ext cx="1983406" cy="370376"/>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2617724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Introduction</a:t>
            </a:r>
            <a:endParaRPr lang="ja-JP" altLang="en-US" dirty="0">
              <a:ln>
                <a:solidFill>
                  <a:srgbClr val="FFFF00">
                    <a:alpha val="10000"/>
                  </a:srgbClr>
                </a:solidFill>
              </a:ln>
            </a:endParaRPr>
          </a:p>
        </p:txBody>
      </p:sp>
      <p:sp>
        <p:nvSpPr>
          <p:cNvPr id="5" name="テキスト ボックス 4"/>
          <p:cNvSpPr txBox="1"/>
          <p:nvPr/>
        </p:nvSpPr>
        <p:spPr>
          <a:xfrm>
            <a:off x="234807" y="711857"/>
            <a:ext cx="8640960" cy="5216813"/>
          </a:xfrm>
          <a:prstGeom prst="rect">
            <a:avLst/>
          </a:prstGeom>
          <a:noFill/>
        </p:spPr>
        <p:txBody>
          <a:bodyPr wrap="square" rtlCol="0">
            <a:spAutoFit/>
          </a:bodyPr>
          <a:lstStyle/>
          <a:p>
            <a:pPr marL="342900" indent="-342900">
              <a:lnSpc>
                <a:spcPct val="150000"/>
              </a:lnSpc>
              <a:buFont typeface="Wingdings" pitchFamily="2" charset="2"/>
              <a:buChar char="n"/>
            </a:pPr>
            <a:r>
              <a:rPr lang="en-US" altLang="ja-JP" dirty="0" smtClean="0">
                <a:ea typeface="メイリオ" pitchFamily="50" charset="-128"/>
              </a:rPr>
              <a:t>Purpose</a:t>
            </a:r>
          </a:p>
          <a:p>
            <a:pPr>
              <a:lnSpc>
                <a:spcPct val="150000"/>
              </a:lnSpc>
            </a:pPr>
            <a:r>
              <a:rPr lang="en-US" altLang="ja-JP" sz="1600" dirty="0" smtClean="0">
                <a:ea typeface="メイリオ" pitchFamily="50" charset="-128"/>
              </a:rPr>
              <a:t>This guideline for Redmine tool for agile test management.</a:t>
            </a:r>
          </a:p>
          <a:p>
            <a:pPr>
              <a:lnSpc>
                <a:spcPct val="150000"/>
              </a:lnSpc>
            </a:pPr>
            <a:endParaRPr lang="en-US" altLang="ja-JP" dirty="0" smtClean="0">
              <a:ea typeface="メイリオ" pitchFamily="50" charset="-128"/>
            </a:endParaRPr>
          </a:p>
          <a:p>
            <a:pPr marL="285750" indent="-285750">
              <a:lnSpc>
                <a:spcPct val="150000"/>
              </a:lnSpc>
              <a:buFont typeface="Wingdings" pitchFamily="2" charset="2"/>
              <a:buChar char="n"/>
            </a:pPr>
            <a:r>
              <a:rPr lang="en-US" altLang="ja-JP" dirty="0" smtClean="0">
                <a:ea typeface="メイリオ" pitchFamily="50" charset="-128"/>
              </a:rPr>
              <a:t>Scope</a:t>
            </a:r>
          </a:p>
          <a:p>
            <a:pPr>
              <a:lnSpc>
                <a:spcPct val="150000"/>
              </a:lnSpc>
            </a:pPr>
            <a:r>
              <a:rPr lang="en-US" altLang="ja-JP" sz="1600" dirty="0" smtClean="0">
                <a:ea typeface="メイリオ" pitchFamily="50" charset="-128"/>
              </a:rPr>
              <a:t>This guideline will provide the basic operation for agile test management.</a:t>
            </a:r>
          </a:p>
          <a:p>
            <a:pPr>
              <a:lnSpc>
                <a:spcPct val="150000"/>
              </a:lnSpc>
            </a:pPr>
            <a:r>
              <a:rPr lang="en-US" altLang="ja-JP" sz="1600" dirty="0" smtClean="0">
                <a:ea typeface="メイリオ" pitchFamily="50" charset="-128"/>
              </a:rPr>
              <a:t>(Settings and Usage)</a:t>
            </a:r>
          </a:p>
          <a:p>
            <a:pPr>
              <a:lnSpc>
                <a:spcPct val="150000"/>
              </a:lnSpc>
            </a:pPr>
            <a:endParaRPr lang="en-US" altLang="ja-JP" dirty="0" smtClean="0">
              <a:ea typeface="メイリオ" pitchFamily="50" charset="-128"/>
            </a:endParaRPr>
          </a:p>
          <a:p>
            <a:pPr marL="342900" indent="-342900">
              <a:lnSpc>
                <a:spcPct val="150000"/>
              </a:lnSpc>
              <a:buFont typeface="Wingdings" pitchFamily="2" charset="2"/>
              <a:buChar char="n"/>
            </a:pPr>
            <a:r>
              <a:rPr lang="en-US" altLang="ja-JP" dirty="0">
                <a:ea typeface="メイリオ" pitchFamily="50" charset="-128"/>
              </a:rPr>
              <a:t>Target </a:t>
            </a:r>
            <a:r>
              <a:rPr lang="en-US" altLang="ja-JP" dirty="0" smtClean="0">
                <a:ea typeface="メイリオ" pitchFamily="50" charset="-128"/>
              </a:rPr>
              <a:t>Reader</a:t>
            </a:r>
          </a:p>
          <a:p>
            <a:pPr>
              <a:lnSpc>
                <a:spcPct val="150000"/>
              </a:lnSpc>
            </a:pPr>
            <a:r>
              <a:rPr lang="en-US" altLang="ja-JP" sz="1600" dirty="0" smtClean="0">
                <a:solidFill>
                  <a:srgbClr val="000000"/>
                </a:solidFill>
                <a:ea typeface="メイリオ" pitchFamily="50" charset="-128"/>
              </a:rPr>
              <a:t>Who </a:t>
            </a:r>
            <a:r>
              <a:rPr lang="en-US" altLang="ja-JP" sz="1600" dirty="0">
                <a:solidFill>
                  <a:srgbClr val="000000"/>
                </a:solidFill>
                <a:ea typeface="メイリオ" pitchFamily="50" charset="-128"/>
              </a:rPr>
              <a:t>want to know or use </a:t>
            </a:r>
            <a:r>
              <a:rPr lang="en-US" altLang="ja-JP" sz="1600" dirty="0" err="1">
                <a:solidFill>
                  <a:srgbClr val="000000"/>
                </a:solidFill>
                <a:ea typeface="メイリオ" pitchFamily="50" charset="-128"/>
              </a:rPr>
              <a:t>Redmine</a:t>
            </a:r>
            <a:r>
              <a:rPr lang="en-US" altLang="ja-JP" sz="1600" dirty="0">
                <a:solidFill>
                  <a:srgbClr val="000000"/>
                </a:solidFill>
                <a:ea typeface="メイリオ" pitchFamily="50" charset="-128"/>
              </a:rPr>
              <a:t> tool</a:t>
            </a:r>
            <a:r>
              <a:rPr lang="en-US" altLang="ja-JP" sz="1600" dirty="0" smtClean="0">
                <a:solidFill>
                  <a:srgbClr val="000000"/>
                </a:solidFill>
                <a:ea typeface="メイリオ" pitchFamily="50" charset="-128"/>
              </a:rPr>
              <a:t>.</a:t>
            </a:r>
          </a:p>
          <a:p>
            <a:pPr>
              <a:lnSpc>
                <a:spcPct val="150000"/>
              </a:lnSpc>
            </a:pPr>
            <a:endParaRPr lang="en-US" altLang="ja-JP" dirty="0" smtClean="0">
              <a:ea typeface="メイリオ" pitchFamily="50" charset="-128"/>
            </a:endParaRPr>
          </a:p>
          <a:p>
            <a:pPr marL="285750" indent="-285750">
              <a:lnSpc>
                <a:spcPct val="150000"/>
              </a:lnSpc>
              <a:buFont typeface="Wingdings" pitchFamily="2" charset="2"/>
              <a:buChar char="n"/>
            </a:pPr>
            <a:r>
              <a:rPr lang="en-US" altLang="ja-JP" dirty="0" smtClean="0">
                <a:ea typeface="メイリオ" pitchFamily="50" charset="-128"/>
              </a:rPr>
              <a:t>Assumption</a:t>
            </a:r>
          </a:p>
          <a:p>
            <a:pPr>
              <a:lnSpc>
                <a:spcPct val="150000"/>
              </a:lnSpc>
            </a:pPr>
            <a:r>
              <a:rPr lang="en-US" altLang="ja-JP" sz="1600" dirty="0"/>
              <a:t>T</a:t>
            </a:r>
            <a:r>
              <a:rPr lang="en-US" altLang="ja-JP" sz="1600" dirty="0" smtClean="0"/>
              <a:t>he </a:t>
            </a:r>
            <a:r>
              <a:rPr lang="en-US" altLang="ja-JP" sz="1600" dirty="0"/>
              <a:t>audience of this </a:t>
            </a:r>
            <a:r>
              <a:rPr lang="en-US" altLang="ja-JP" sz="1600" dirty="0" smtClean="0"/>
              <a:t>guideline has basic knowledge with agile methodology.</a:t>
            </a:r>
          </a:p>
          <a:p>
            <a:pPr>
              <a:lnSpc>
                <a:spcPct val="150000"/>
              </a:lnSpc>
            </a:pPr>
            <a:endParaRPr lang="ja-JP" altLang="ja-JP" sz="1600" dirty="0"/>
          </a:p>
        </p:txBody>
      </p:sp>
    </p:spTree>
    <p:extLst>
      <p:ext uri="{BB962C8B-B14F-4D97-AF65-F5344CB8AC3E}">
        <p14:creationId xmlns:p14="http://schemas.microsoft.com/office/powerpoint/2010/main" val="338961927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Issue </a:t>
            </a:r>
            <a:r>
              <a:rPr lang="en-US" altLang="ja-JP" dirty="0" smtClean="0">
                <a:ea typeface="メイリオ" pitchFamily="50" charset="-128"/>
              </a:rPr>
              <a:t>export(Attention)</a:t>
            </a:r>
            <a:endParaRPr lang="ja-JP" altLang="en-US" dirty="0">
              <a:ln>
                <a:solidFill>
                  <a:srgbClr val="FFFF00">
                    <a:alpha val="10000"/>
                  </a:srgbClr>
                </a:solidFill>
              </a:ln>
            </a:endParaRPr>
          </a:p>
        </p:txBody>
      </p:sp>
      <p:sp>
        <p:nvSpPr>
          <p:cNvPr id="5" name="角丸四角形 4"/>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if Japanese is included in your issues, before you download, you need to use Japanese as your language firstly. Otherwise </a:t>
            </a:r>
            <a:r>
              <a:rPr lang="en-US" altLang="ja-JP" sz="1400" dirty="0">
                <a:solidFill>
                  <a:schemeClr val="tx1"/>
                </a:solidFill>
                <a:latin typeface="メイリオ" pitchFamily="50" charset="-128"/>
                <a:ea typeface="メイリオ" pitchFamily="50" charset="-128"/>
              </a:rPr>
              <a:t>it will be unreadable </a:t>
            </a:r>
            <a:r>
              <a:rPr lang="en-US" altLang="ja-JP" sz="1400" dirty="0" smtClean="0">
                <a:solidFill>
                  <a:schemeClr val="tx1"/>
                </a:solidFill>
                <a:latin typeface="メイリオ" pitchFamily="50" charset="-128"/>
                <a:ea typeface="メイリオ" pitchFamily="50" charset="-128"/>
              </a:rPr>
              <a:t>codes.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50" y="1700808"/>
            <a:ext cx="8759900"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8028384" y="1556792"/>
            <a:ext cx="576064"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1" name="正方形/長方形 10"/>
          <p:cNvSpPr/>
          <p:nvPr/>
        </p:nvSpPr>
        <p:spPr bwMode="auto">
          <a:xfrm>
            <a:off x="971600" y="3645024"/>
            <a:ext cx="2448272"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8297674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メイリオ" pitchFamily="50" charset="-128"/>
              </a:rPr>
              <a:t>Document </a:t>
            </a:r>
            <a:r>
              <a:rPr lang="en-US" altLang="ja-JP" dirty="0" smtClean="0">
                <a:ea typeface="メイリオ" pitchFamily="50" charset="-128"/>
              </a:rPr>
              <a:t>Management</a:t>
            </a:r>
            <a:endParaRPr lang="ja-JP" altLang="en-US" dirty="0">
              <a:ln>
                <a:solidFill>
                  <a:srgbClr val="FFFF00">
                    <a:alpha val="10000"/>
                  </a:srgbClr>
                </a:solidFill>
              </a:ln>
            </a:endParaRPr>
          </a:p>
        </p:txBody>
      </p:sp>
      <p:sp>
        <p:nvSpPr>
          <p:cNvPr id="3" name="角丸四角形 2"/>
          <p:cNvSpPr/>
          <p:nvPr/>
        </p:nvSpPr>
        <p:spPr bwMode="auto">
          <a:xfrm>
            <a:off x="172617" y="666570"/>
            <a:ext cx="8779333" cy="114133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manage all project related document here.</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(design document, test plan etc.)</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1.Add the document categories </a:t>
            </a:r>
            <a:r>
              <a:rPr lang="en-US" altLang="ja-JP" sz="1400" dirty="0">
                <a:solidFill>
                  <a:schemeClr val="tx1"/>
                </a:solidFill>
                <a:latin typeface="メイリオ" pitchFamily="50" charset="-128"/>
                <a:ea typeface="メイリオ" pitchFamily="50" charset="-128"/>
              </a:rPr>
              <a:t>first. Administration-</a:t>
            </a:r>
            <a:r>
              <a:rPr lang="en-US" altLang="ja-JP" sz="1400" dirty="0" smtClean="0">
                <a:solidFill>
                  <a:schemeClr val="tx1"/>
                </a:solidFill>
                <a:latin typeface="メイリオ" pitchFamily="50" charset="-128"/>
                <a:ea typeface="メイリオ" pitchFamily="50" charset="-128"/>
              </a:rPr>
              <a:t>&gt;Enumerations-&gt;New value</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2.Upload the document into tool.</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Document-&gt;New document-&gt;Select Category, input the Title and description and upload  Files.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32" y="1886284"/>
            <a:ext cx="8481958" cy="1634141"/>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a:off x="1825433" y="2229980"/>
            <a:ext cx="1944216" cy="47337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867" y="3320235"/>
            <a:ext cx="7257297" cy="101783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円/楕円 10"/>
          <p:cNvSpPr/>
          <p:nvPr/>
        </p:nvSpPr>
        <p:spPr bwMode="auto">
          <a:xfrm>
            <a:off x="7164288" y="3257154"/>
            <a:ext cx="1152128" cy="47337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850065"/>
            <a:ext cx="6116037" cy="2955683"/>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円/楕円 12"/>
          <p:cNvSpPr/>
          <p:nvPr/>
        </p:nvSpPr>
        <p:spPr bwMode="auto">
          <a:xfrm>
            <a:off x="1277328" y="3877651"/>
            <a:ext cx="4152398" cy="1565349"/>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4" name="円/楕円 13"/>
          <p:cNvSpPr/>
          <p:nvPr/>
        </p:nvSpPr>
        <p:spPr bwMode="auto">
          <a:xfrm>
            <a:off x="1720668" y="6165304"/>
            <a:ext cx="1273526" cy="473374"/>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5" name="直線矢印コネクタ 14"/>
          <p:cNvCxnSpPr>
            <a:stCxn id="11" idx="2"/>
          </p:cNvCxnSpPr>
          <p:nvPr/>
        </p:nvCxnSpPr>
        <p:spPr bwMode="auto">
          <a:xfrm flipH="1">
            <a:off x="5220072" y="3493841"/>
            <a:ext cx="1944216" cy="844229"/>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2617724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Email Notifications(System default)</a:t>
            </a:r>
            <a:endParaRPr lang="ja-JP" altLang="en-US" dirty="0">
              <a:ln>
                <a:solidFill>
                  <a:srgbClr val="FFFF00">
                    <a:alpha val="10000"/>
                  </a:srgbClr>
                </a:solidFill>
              </a:ln>
            </a:endParaRPr>
          </a:p>
        </p:txBody>
      </p:sp>
      <p:sp>
        <p:nvSpPr>
          <p:cNvPr id="3" name="角丸四角形 2"/>
          <p:cNvSpPr/>
          <p:nvPr/>
        </p:nvSpPr>
        <p:spPr bwMode="auto">
          <a:xfrm>
            <a:off x="172617" y="666570"/>
            <a:ext cx="8779333" cy="570668"/>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Our </a:t>
            </a:r>
            <a:r>
              <a:rPr lang="en-US" altLang="ja-JP" sz="1400" dirty="0" err="1" smtClean="0">
                <a:solidFill>
                  <a:schemeClr val="tx1"/>
                </a:solidFill>
                <a:latin typeface="メイリオ" pitchFamily="50" charset="-128"/>
                <a:ea typeface="メイリオ" pitchFamily="50" charset="-128"/>
              </a:rPr>
              <a:t>Redmine</a:t>
            </a:r>
            <a:r>
              <a:rPr lang="en-US" altLang="ja-JP" sz="1400" dirty="0" smtClean="0">
                <a:solidFill>
                  <a:schemeClr val="tx1"/>
                </a:solidFill>
                <a:latin typeface="メイリオ" pitchFamily="50" charset="-128"/>
                <a:ea typeface="メイリオ" pitchFamily="50" charset="-128"/>
              </a:rPr>
              <a:t> environment set basic rules for email. </a:t>
            </a:r>
            <a:endParaRPr lang="en-US" altLang="ja-JP" sz="1400" dirty="0" smtClean="0">
              <a:solidFill>
                <a:schemeClr val="tx1"/>
              </a:solidFill>
              <a:latin typeface="メイリオ" pitchFamily="50" charset="-128"/>
              <a:ea typeface="メイリオ" pitchFamily="50" charset="-12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7" y="1412776"/>
            <a:ext cx="877933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2771800" y="2996952"/>
            <a:ext cx="2448272"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正方形/長方形 15"/>
          <p:cNvSpPr/>
          <p:nvPr/>
        </p:nvSpPr>
        <p:spPr bwMode="auto">
          <a:xfrm>
            <a:off x="188822" y="3658976"/>
            <a:ext cx="2006914" cy="237626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91973709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Email Notifications(User setting)</a:t>
            </a:r>
            <a:endParaRPr lang="ja-JP" altLang="en-US" dirty="0">
              <a:ln>
                <a:solidFill>
                  <a:srgbClr val="FFFF00">
                    <a:alpha val="10000"/>
                  </a:srgbClr>
                </a:solidFill>
              </a:ln>
            </a:endParaRPr>
          </a:p>
        </p:txBody>
      </p:sp>
      <p:sp>
        <p:nvSpPr>
          <p:cNvPr id="3" name="角丸四角形 2"/>
          <p:cNvSpPr/>
          <p:nvPr/>
        </p:nvSpPr>
        <p:spPr bwMode="auto">
          <a:xfrm>
            <a:off x="172617" y="666570"/>
            <a:ext cx="8779333" cy="570668"/>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User can set </a:t>
            </a:r>
            <a:r>
              <a:rPr lang="en-US" altLang="ja-JP" sz="1400" dirty="0">
                <a:solidFill>
                  <a:schemeClr val="tx1"/>
                </a:solidFill>
                <a:latin typeface="メイリオ" pitchFamily="50" charset="-128"/>
                <a:ea typeface="メイリオ" pitchFamily="50" charset="-128"/>
              </a:rPr>
              <a:t>own “Email Notifications</a:t>
            </a:r>
            <a:r>
              <a:rPr lang="en-US" altLang="ja-JP" sz="1400" dirty="0" smtClean="0">
                <a:solidFill>
                  <a:schemeClr val="tx1"/>
                </a:solidFill>
                <a:latin typeface="メイリオ" pitchFamily="50" charset="-128"/>
                <a:ea typeface="メイリオ" pitchFamily="50" charset="-128"/>
              </a:rPr>
              <a:t>” as below.</a:t>
            </a:r>
            <a:endParaRPr lang="en-US" altLang="ja-JP" sz="1400" dirty="0" smtClean="0">
              <a:solidFill>
                <a:schemeClr val="tx1"/>
              </a:solidFill>
              <a:latin typeface="メイリオ" pitchFamily="50" charset="-128"/>
              <a:ea typeface="メイリオ" pitchFamily="50" charset="-128"/>
            </a:endParaRPr>
          </a:p>
        </p:txBody>
      </p:sp>
      <p:pic>
        <p:nvPicPr>
          <p:cNvPr id="3074" name="図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6" y="1514475"/>
            <a:ext cx="877933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正方形/長方形 4"/>
          <p:cNvSpPr/>
          <p:nvPr/>
        </p:nvSpPr>
        <p:spPr bwMode="auto">
          <a:xfrm>
            <a:off x="3491880" y="3140968"/>
            <a:ext cx="3024336" cy="129614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0" name="正方形/長方形 9"/>
          <p:cNvSpPr/>
          <p:nvPr/>
        </p:nvSpPr>
        <p:spPr bwMode="auto">
          <a:xfrm>
            <a:off x="8028384" y="1521718"/>
            <a:ext cx="504056" cy="17909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7" name="直線矢印コネクタ 6"/>
          <p:cNvCxnSpPr>
            <a:stCxn id="10" idx="2"/>
          </p:cNvCxnSpPr>
          <p:nvPr/>
        </p:nvCxnSpPr>
        <p:spPr bwMode="auto">
          <a:xfrm flipH="1">
            <a:off x="6228184" y="1700808"/>
            <a:ext cx="2052228" cy="1440160"/>
          </a:xfrm>
          <a:prstGeom prst="straightConnector1">
            <a:avLst/>
          </a:prstGeom>
          <a:solidFill>
            <a:srgbClr val="CCCCFF"/>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8262568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Application</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3323987"/>
          </a:xfrm>
          <a:prstGeom prst="rect">
            <a:avLst/>
          </a:prstGeom>
          <a:noFill/>
        </p:spPr>
        <p:txBody>
          <a:bodyPr wrap="square" rtlCol="0">
            <a:spAutoFit/>
          </a:bodyPr>
          <a:lstStyle/>
          <a:p>
            <a:pPr marL="342900" indent="-342900">
              <a:lnSpc>
                <a:spcPct val="150000"/>
              </a:lnSpc>
              <a:buFont typeface="Arial" pitchFamily="34" charset="0"/>
              <a:buChar char="•"/>
            </a:pPr>
            <a:r>
              <a:rPr lang="en-US" altLang="ja-JP" sz="2800" dirty="0">
                <a:ln>
                  <a:solidFill>
                    <a:srgbClr val="FFFF00">
                      <a:alpha val="10000"/>
                    </a:srgbClr>
                  </a:solidFill>
                </a:ln>
              </a:rPr>
              <a:t>Application Flow </a:t>
            </a:r>
            <a:endParaRPr lang="en-US" altLang="ja-JP" sz="2800" dirty="0" smtClean="0">
              <a:ln>
                <a:solidFill>
                  <a:srgbClr val="FFFF00">
                    <a:alpha val="10000"/>
                  </a:srgbClr>
                </a:solidFill>
              </a:ln>
            </a:endParaRPr>
          </a:p>
          <a:p>
            <a:pPr marL="342900" indent="-342900">
              <a:lnSpc>
                <a:spcPct val="150000"/>
              </a:lnSpc>
              <a:buFont typeface="Arial" pitchFamily="34" charset="0"/>
              <a:buChar char="•"/>
            </a:pPr>
            <a:r>
              <a:rPr lang="en-US" altLang="ja-JP" sz="2800" dirty="0" smtClean="0">
                <a:ea typeface="メイリオ" pitchFamily="50" charset="-128"/>
              </a:rPr>
              <a:t>PJ Setting Introduction</a:t>
            </a:r>
            <a:endParaRPr lang="en-US" altLang="ja-JP" sz="2800" dirty="0">
              <a:ea typeface="メイリオ" pitchFamily="50" charset="-128"/>
            </a:endParaRPr>
          </a:p>
          <a:p>
            <a:pPr marL="342900" indent="-342900">
              <a:lnSpc>
                <a:spcPct val="150000"/>
              </a:lnSpc>
              <a:buFont typeface="Arial" pitchFamily="34" charset="0"/>
              <a:buChar char="•"/>
            </a:pPr>
            <a:endParaRPr lang="en-US" altLang="ja-JP" sz="2800" dirty="0" smtClean="0">
              <a:ea typeface="メイリオ" pitchFamily="50" charset="-128"/>
            </a:endParaRPr>
          </a:p>
          <a:p>
            <a:pPr marL="342900" indent="-342900">
              <a:lnSpc>
                <a:spcPct val="150000"/>
              </a:lnSpc>
              <a:buFont typeface="Arial" pitchFamily="34" charset="0"/>
              <a:buChar char="•"/>
            </a:pPr>
            <a:endParaRPr lang="en-US" altLang="ja-JP" sz="2800" dirty="0" smtClean="0">
              <a:ea typeface="メイリオ" pitchFamily="50" charset="-128"/>
            </a:endParaRPr>
          </a:p>
          <a:p>
            <a:pPr>
              <a:lnSpc>
                <a:spcPct val="150000"/>
              </a:lnSpc>
            </a:pPr>
            <a:endParaRPr lang="en-US" altLang="ja-JP" sz="2800" dirty="0" smtClean="0">
              <a:ea typeface="メイリオ" pitchFamily="50" charset="-128"/>
            </a:endParaRPr>
          </a:p>
        </p:txBody>
      </p:sp>
    </p:spTree>
    <p:extLst>
      <p:ext uri="{BB962C8B-B14F-4D97-AF65-F5344CB8AC3E}">
        <p14:creationId xmlns:p14="http://schemas.microsoft.com/office/powerpoint/2010/main" val="14645204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Application Flow</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4662815"/>
          </a:xfrm>
          <a:prstGeom prst="rect">
            <a:avLst/>
          </a:prstGeom>
          <a:noFill/>
        </p:spPr>
        <p:txBody>
          <a:bodyPr wrap="square" rtlCol="0">
            <a:spAutoFit/>
          </a:bodyPr>
          <a:lstStyle/>
          <a:p>
            <a:pPr marL="285750" indent="-285750">
              <a:lnSpc>
                <a:spcPct val="150000"/>
              </a:lnSpc>
              <a:buFont typeface="Wingdings" pitchFamily="2" charset="2"/>
              <a:buChar char="Ø"/>
            </a:pPr>
            <a:r>
              <a:rPr lang="en-US" altLang="ja-JP" dirty="0" smtClean="0">
                <a:ea typeface="メイリオ" pitchFamily="50" charset="-128"/>
              </a:rPr>
              <a:t>Send the following applying mail to </a:t>
            </a:r>
            <a:r>
              <a:rPr lang="en-US" altLang="ja-JP" u="sng" dirty="0" smtClean="0">
                <a:hlinkClick r:id="rId4"/>
              </a:rPr>
              <a:t>GADC-ITSM-QA-Planning@ap.sony.com</a:t>
            </a:r>
            <a:endParaRPr lang="ja-JP" altLang="ja-JP" dirty="0"/>
          </a:p>
          <a:p>
            <a:pPr>
              <a:lnSpc>
                <a:spcPct val="150000"/>
              </a:lnSpc>
            </a:pPr>
            <a:endParaRPr lang="en-US" altLang="ja-JP" dirty="0" smtClean="0">
              <a:ea typeface="メイリオ" pitchFamily="50" charset="-128"/>
            </a:endParaRPr>
          </a:p>
          <a:p>
            <a:pPr marL="342900" indent="-342900">
              <a:lnSpc>
                <a:spcPct val="150000"/>
              </a:lnSpc>
              <a:buFont typeface="Wingdings" pitchFamily="2" charset="2"/>
              <a:buChar char="Ø"/>
            </a:pPr>
            <a:r>
              <a:rPr lang="en-US" altLang="ja-JP" dirty="0" smtClean="0">
                <a:ea typeface="メイリオ" pitchFamily="50" charset="-128"/>
              </a:rPr>
              <a:t>Get response from S&amp;M team of </a:t>
            </a:r>
            <a:r>
              <a:rPr lang="en-US" altLang="ja-JP" dirty="0" err="1" smtClean="0">
                <a:ea typeface="メイリオ" pitchFamily="50" charset="-128"/>
              </a:rPr>
              <a:t>Redmine</a:t>
            </a:r>
            <a:r>
              <a:rPr lang="en-US" altLang="ja-JP" dirty="0" smtClean="0">
                <a:ea typeface="メイリオ" pitchFamily="50" charset="-128"/>
              </a:rPr>
              <a:t>.</a:t>
            </a:r>
            <a:endParaRPr lang="en-US" altLang="ja-JP" dirty="0">
              <a:ea typeface="メイリオ" pitchFamily="50" charset="-128"/>
            </a:endParaRPr>
          </a:p>
          <a:p>
            <a:pPr marL="342900" indent="-342900">
              <a:lnSpc>
                <a:spcPct val="150000"/>
              </a:lnSpc>
              <a:buFont typeface="Wingdings" pitchFamily="2" charset="2"/>
              <a:buChar char="Ø"/>
            </a:pPr>
            <a:r>
              <a:rPr lang="en-US" altLang="ja-JP" dirty="0" smtClean="0">
                <a:ea typeface="メイリオ" pitchFamily="50" charset="-128"/>
              </a:rPr>
              <a:t>Ask PJ members to register their own user on </a:t>
            </a:r>
            <a:r>
              <a:rPr lang="en-US" altLang="ja-JP" dirty="0" err="1" smtClean="0">
                <a:ea typeface="メイリオ" pitchFamily="50" charset="-128"/>
              </a:rPr>
              <a:t>Redmine</a:t>
            </a:r>
            <a:r>
              <a:rPr lang="en-US" altLang="ja-JP" dirty="0" smtClean="0">
                <a:ea typeface="メイリオ" pitchFamily="50" charset="-128"/>
              </a:rPr>
              <a:t>.</a:t>
            </a:r>
          </a:p>
          <a:p>
            <a:pPr marL="800100" lvl="1" indent="-342900">
              <a:lnSpc>
                <a:spcPct val="150000"/>
              </a:lnSpc>
              <a:buFont typeface="Arial" pitchFamily="34" charset="0"/>
              <a:buChar char="•"/>
            </a:pPr>
            <a:r>
              <a:rPr lang="en-US" altLang="ja-JP" dirty="0" smtClean="0">
                <a:ea typeface="メイリオ" pitchFamily="50" charset="-128"/>
              </a:rPr>
              <a:t>Link </a:t>
            </a:r>
            <a:r>
              <a:rPr lang="en-US" altLang="ja-JP" dirty="0">
                <a:ea typeface="メイリオ" pitchFamily="50" charset="-128"/>
              </a:rPr>
              <a:t>to HP of </a:t>
            </a:r>
            <a:r>
              <a:rPr lang="en-US" altLang="ja-JP" dirty="0" err="1">
                <a:ea typeface="メイリオ" pitchFamily="50" charset="-128"/>
              </a:rPr>
              <a:t>Redmine</a:t>
            </a:r>
            <a:r>
              <a:rPr lang="en-US" altLang="ja-JP" dirty="0">
                <a:ea typeface="メイリオ" pitchFamily="50" charset="-128"/>
              </a:rPr>
              <a:t> and </a:t>
            </a:r>
            <a:r>
              <a:rPr lang="en-US" altLang="ja-JP" dirty="0" smtClean="0">
                <a:ea typeface="メイリオ" pitchFamily="50" charset="-128"/>
              </a:rPr>
              <a:t>click register </a:t>
            </a:r>
            <a:r>
              <a:rPr lang="en-US" altLang="ja-JP" dirty="0">
                <a:ea typeface="メイリオ" pitchFamily="50" charset="-128"/>
              </a:rPr>
              <a:t>button on </a:t>
            </a:r>
            <a:r>
              <a:rPr lang="en-US" altLang="ja-JP" dirty="0" smtClean="0">
                <a:ea typeface="メイリオ" pitchFamily="50" charset="-128"/>
              </a:rPr>
              <a:t>right-top </a:t>
            </a:r>
            <a:r>
              <a:rPr lang="en-US" altLang="ja-JP" dirty="0">
                <a:ea typeface="メイリオ" pitchFamily="50" charset="-128"/>
              </a:rPr>
              <a:t>of HP</a:t>
            </a:r>
            <a:r>
              <a:rPr lang="en-US" altLang="ja-JP" dirty="0" smtClean="0">
                <a:ea typeface="メイリオ" pitchFamily="50" charset="-128"/>
              </a:rPr>
              <a:t>.</a:t>
            </a:r>
          </a:p>
          <a:p>
            <a:pPr marL="800100" lvl="1" indent="-342900">
              <a:lnSpc>
                <a:spcPct val="150000"/>
              </a:lnSpc>
              <a:buFont typeface="Arial" pitchFamily="34" charset="0"/>
              <a:buChar char="•"/>
            </a:pPr>
            <a:r>
              <a:rPr lang="en-US" altLang="ja-JP" dirty="0" smtClean="0">
                <a:ea typeface="メイリオ" pitchFamily="50" charset="-128"/>
              </a:rPr>
              <a:t>Please use GID as login id.</a:t>
            </a:r>
          </a:p>
          <a:p>
            <a:pPr marL="800100" lvl="1" indent="-342900">
              <a:lnSpc>
                <a:spcPct val="150000"/>
              </a:lnSpc>
              <a:buFont typeface="Arial" pitchFamily="34" charset="0"/>
              <a:buChar char="•"/>
            </a:pPr>
            <a:endParaRPr lang="en-US" altLang="ja-JP" dirty="0" smtClean="0">
              <a:ea typeface="メイリオ" pitchFamily="50" charset="-128"/>
            </a:endParaRPr>
          </a:p>
          <a:p>
            <a:pPr marL="342900" indent="-342900">
              <a:lnSpc>
                <a:spcPct val="150000"/>
              </a:lnSpc>
              <a:buFont typeface="+mj-lt"/>
              <a:buAutoNum type="arabicPeriod"/>
            </a:pPr>
            <a:endParaRPr lang="en-US" altLang="ja-JP" dirty="0" smtClean="0">
              <a:ea typeface="メイリオ" pitchFamily="50" charset="-128"/>
            </a:endParaRPr>
          </a:p>
          <a:p>
            <a:pPr>
              <a:lnSpc>
                <a:spcPct val="150000"/>
              </a:lnSpc>
            </a:pPr>
            <a:endParaRPr lang="en-US" altLang="ja-JP" dirty="0">
              <a:ea typeface="メイリオ" pitchFamily="50" charset="-128"/>
            </a:endParaRPr>
          </a:p>
          <a:p>
            <a:pPr marL="342900" indent="-342900">
              <a:lnSpc>
                <a:spcPct val="150000"/>
              </a:lnSpc>
              <a:buFont typeface="Arial" pitchFamily="34" charset="0"/>
              <a:buChar char="•"/>
            </a:pPr>
            <a:endParaRPr lang="en-US" altLang="ja-JP" dirty="0" smtClean="0">
              <a:ea typeface="メイリオ" pitchFamily="50" charset="-128"/>
            </a:endParaRPr>
          </a:p>
          <a:p>
            <a:pPr>
              <a:lnSpc>
                <a:spcPct val="150000"/>
              </a:lnSpc>
            </a:pPr>
            <a:endParaRPr lang="en-US" altLang="ja-JP" dirty="0" smtClean="0">
              <a:ea typeface="メイリオ" pitchFamily="50" charset="-128"/>
            </a:endParaRPr>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666727667"/>
              </p:ext>
            </p:extLst>
          </p:nvPr>
        </p:nvGraphicFramePr>
        <p:xfrm>
          <a:off x="467544" y="1196753"/>
          <a:ext cx="3263900" cy="504056"/>
        </p:xfrm>
        <a:graphic>
          <a:graphicData uri="http://schemas.openxmlformats.org/presentationml/2006/ole">
            <mc:AlternateContent xmlns:mc="http://schemas.openxmlformats.org/markup-compatibility/2006">
              <mc:Choice xmlns:v="urn:schemas-microsoft-com:vml" Requires="v">
                <p:oleObj spid="_x0000_s1052" name="パッケージャー シェル オブジェクト" showAsIcon="1" r:id="rId5" imgW="3264480" imgH="723960" progId="Package">
                  <p:embed/>
                </p:oleObj>
              </mc:Choice>
              <mc:Fallback>
                <p:oleObj name="パッケージャー シェル オブジェクト" showAsIcon="1" r:id="rId5" imgW="3264480" imgH="723960" progId="Package">
                  <p:embed/>
                  <p:pic>
                    <p:nvPicPr>
                      <p:cNvPr id="0" name=""/>
                      <p:cNvPicPr/>
                      <p:nvPr/>
                    </p:nvPicPr>
                    <p:blipFill>
                      <a:blip r:embed="rId6"/>
                      <a:stretch>
                        <a:fillRect/>
                      </a:stretch>
                    </p:blipFill>
                    <p:spPr>
                      <a:xfrm>
                        <a:off x="467544" y="1196753"/>
                        <a:ext cx="3263900" cy="504056"/>
                      </a:xfrm>
                      <a:prstGeom prst="rect">
                        <a:avLst/>
                      </a:prstGeom>
                    </p:spPr>
                  </p:pic>
                </p:oleObj>
              </mc:Fallback>
            </mc:AlternateContent>
          </a:graphicData>
        </a:graphic>
      </p:graphicFrame>
      <p:grpSp>
        <p:nvGrpSpPr>
          <p:cNvPr id="13" name="グループ化 12"/>
          <p:cNvGrpSpPr/>
          <p:nvPr/>
        </p:nvGrpSpPr>
        <p:grpSpPr>
          <a:xfrm>
            <a:off x="234378" y="3444987"/>
            <a:ext cx="8640960" cy="3334644"/>
            <a:chOff x="234378" y="3444987"/>
            <a:chExt cx="8640960" cy="3334644"/>
          </a:xfrm>
        </p:grpSpPr>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378" y="3444987"/>
              <a:ext cx="8640960" cy="2200275"/>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bwMode="auto">
            <a:xfrm>
              <a:off x="8370259" y="4041069"/>
              <a:ext cx="487343" cy="396043"/>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5043097"/>
              <a:ext cx="2520280" cy="1736534"/>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直線矢印コネクタ 7"/>
            <p:cNvCxnSpPr>
              <a:stCxn id="6" idx="1"/>
              <a:endCxn id="1029" idx="3"/>
            </p:cNvCxnSpPr>
            <p:nvPr/>
          </p:nvCxnSpPr>
          <p:spPr bwMode="auto">
            <a:xfrm flipH="1">
              <a:off x="6804248" y="4239091"/>
              <a:ext cx="1566011" cy="1672273"/>
            </a:xfrm>
            <a:prstGeom prst="straightConnector1">
              <a:avLst/>
            </a:prstGeom>
            <a:solidFill>
              <a:srgbClr val="CCCCFF"/>
            </a:solidFill>
            <a:ln w="19050" cap="flat" cmpd="sng" algn="ctr">
              <a:solidFill>
                <a:srgbClr val="FF0000"/>
              </a:solidFill>
              <a:prstDash val="solid"/>
              <a:round/>
              <a:headEnd type="none" w="med" len="med"/>
              <a:tailEnd type="arrow"/>
            </a:ln>
            <a:effectLst/>
          </p:spPr>
        </p:cxnSp>
        <p:sp>
          <p:nvSpPr>
            <p:cNvPr id="11" name="四角形吹き出し 10"/>
            <p:cNvSpPr/>
            <p:nvPr/>
          </p:nvSpPr>
          <p:spPr bwMode="auto">
            <a:xfrm>
              <a:off x="5220072" y="5013177"/>
              <a:ext cx="936104" cy="267146"/>
            </a:xfrm>
            <a:prstGeom prst="wedgeRectCallou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400" dirty="0" smtClean="0">
                  <a:solidFill>
                    <a:srgbClr val="FF0000"/>
                  </a:solidFill>
                  <a:latin typeface="メイリオ" pitchFamily="50" charset="-128"/>
                  <a:ea typeface="メイリオ" pitchFamily="50" charset="-128"/>
                </a:rPr>
                <a:t>GID</a:t>
              </a:r>
              <a:endParaRPr kumimoji="1" lang="ja-JP" altLang="en-US" sz="1400" dirty="0" smtClean="0">
                <a:solidFill>
                  <a:srgbClr val="FF0000"/>
                </a:solidFill>
                <a:latin typeface="メイリオ" pitchFamily="50" charset="-128"/>
                <a:ea typeface="メイリオ" pitchFamily="50" charset="-128"/>
              </a:endParaRPr>
            </a:p>
          </p:txBody>
        </p:sp>
      </p:grpSp>
    </p:spTree>
    <p:extLst>
      <p:ext uri="{BB962C8B-B14F-4D97-AF65-F5344CB8AC3E}">
        <p14:creationId xmlns:p14="http://schemas.microsoft.com/office/powerpoint/2010/main" val="34007999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Application Flow</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2169825"/>
          </a:xfrm>
          <a:prstGeom prst="rect">
            <a:avLst/>
          </a:prstGeom>
          <a:noFill/>
        </p:spPr>
        <p:txBody>
          <a:bodyPr wrap="square" rtlCol="0">
            <a:spAutoFit/>
          </a:bodyPr>
          <a:lstStyle/>
          <a:p>
            <a:pPr marL="342900" indent="-342900">
              <a:lnSpc>
                <a:spcPct val="150000"/>
              </a:lnSpc>
              <a:buFont typeface="Wingdings" pitchFamily="2" charset="2"/>
              <a:buChar char="Ø"/>
            </a:pPr>
            <a:r>
              <a:rPr lang="en-US" altLang="ja-JP" dirty="0" smtClean="0">
                <a:ea typeface="メイリオ" pitchFamily="50" charset="-128"/>
              </a:rPr>
              <a:t>PM/PMO </a:t>
            </a:r>
            <a:r>
              <a:rPr lang="en-US" altLang="ja-JP" dirty="0">
                <a:ea typeface="メイリオ" pitchFamily="50" charset="-128"/>
              </a:rPr>
              <a:t>select </a:t>
            </a:r>
            <a:r>
              <a:rPr lang="en-US" altLang="ja-JP" dirty="0" smtClean="0">
                <a:ea typeface="メイリオ" pitchFamily="50" charset="-128"/>
              </a:rPr>
              <a:t>members and set their roles from </a:t>
            </a:r>
            <a:r>
              <a:rPr lang="en-US" altLang="ja-JP" dirty="0">
                <a:ea typeface="メイリオ" pitchFamily="50" charset="-128"/>
              </a:rPr>
              <a:t>setting </a:t>
            </a:r>
            <a:r>
              <a:rPr lang="en-US" altLang="ja-JP" dirty="0" smtClean="0">
                <a:ea typeface="メイリオ" pitchFamily="50" charset="-128"/>
              </a:rPr>
              <a:t>tag.</a:t>
            </a:r>
            <a:endParaRPr lang="en-US" altLang="ja-JP" dirty="0">
              <a:ea typeface="メイリオ" pitchFamily="50" charset="-128"/>
            </a:endParaRPr>
          </a:p>
          <a:p>
            <a:pPr marL="342900" indent="-342900">
              <a:lnSpc>
                <a:spcPct val="150000"/>
              </a:lnSpc>
              <a:buFont typeface="+mj-lt"/>
              <a:buAutoNum type="arabicPeriod"/>
            </a:pPr>
            <a:endParaRPr lang="en-US" altLang="ja-JP" dirty="0" smtClean="0">
              <a:ea typeface="メイリオ" pitchFamily="50" charset="-128"/>
            </a:endParaRPr>
          </a:p>
          <a:p>
            <a:pPr>
              <a:lnSpc>
                <a:spcPct val="150000"/>
              </a:lnSpc>
            </a:pPr>
            <a:endParaRPr lang="en-US" altLang="ja-JP" dirty="0">
              <a:ea typeface="メイリオ" pitchFamily="50" charset="-128"/>
            </a:endParaRPr>
          </a:p>
          <a:p>
            <a:pPr marL="342900" indent="-342900">
              <a:lnSpc>
                <a:spcPct val="150000"/>
              </a:lnSpc>
              <a:buFont typeface="Arial" pitchFamily="34" charset="0"/>
              <a:buChar char="•"/>
            </a:pPr>
            <a:endParaRPr lang="en-US" altLang="ja-JP" dirty="0" smtClean="0">
              <a:ea typeface="メイリオ" pitchFamily="50" charset="-128"/>
            </a:endParaRPr>
          </a:p>
          <a:p>
            <a:pPr>
              <a:lnSpc>
                <a:spcPct val="150000"/>
              </a:lnSpc>
            </a:pPr>
            <a:endParaRPr lang="en-US" altLang="ja-JP" dirty="0" smtClean="0">
              <a:ea typeface="メイリオ" pitchFamily="50" charset="-12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2" y="1268760"/>
            <a:ext cx="8654776"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12" y="3854712"/>
            <a:ext cx="6443328" cy="2878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7452320" y="2060286"/>
            <a:ext cx="648072" cy="2160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6" name="直線矢印コネクタ 5"/>
          <p:cNvCxnSpPr>
            <a:stCxn id="3" idx="2"/>
          </p:cNvCxnSpPr>
          <p:nvPr/>
        </p:nvCxnSpPr>
        <p:spPr bwMode="auto">
          <a:xfrm flipH="1">
            <a:off x="1835696" y="2276310"/>
            <a:ext cx="5940660" cy="432610"/>
          </a:xfrm>
          <a:prstGeom prst="straightConnector1">
            <a:avLst/>
          </a:prstGeom>
          <a:solidFill>
            <a:srgbClr val="CCCCFF"/>
          </a:solidFill>
          <a:ln w="19050" cap="flat" cmpd="sng" algn="ctr">
            <a:solidFill>
              <a:srgbClr val="FF0000"/>
            </a:solidFill>
            <a:prstDash val="solid"/>
            <a:round/>
            <a:headEnd type="none" w="med" len="med"/>
            <a:tailEnd type="arrow"/>
          </a:ln>
          <a:effectLst/>
        </p:spPr>
      </p:cxnSp>
      <p:sp>
        <p:nvSpPr>
          <p:cNvPr id="10" name="正方形/長方形 9"/>
          <p:cNvSpPr/>
          <p:nvPr/>
        </p:nvSpPr>
        <p:spPr bwMode="auto">
          <a:xfrm>
            <a:off x="1540688" y="2708178"/>
            <a:ext cx="648072" cy="2160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1" name="正方形/長方形 10"/>
          <p:cNvSpPr/>
          <p:nvPr/>
        </p:nvSpPr>
        <p:spPr bwMode="auto">
          <a:xfrm>
            <a:off x="251520" y="3025980"/>
            <a:ext cx="936104" cy="2160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2" name="直線矢印コネクタ 11"/>
          <p:cNvCxnSpPr>
            <a:stCxn id="10" idx="2"/>
            <a:endCxn id="11" idx="3"/>
          </p:cNvCxnSpPr>
          <p:nvPr/>
        </p:nvCxnSpPr>
        <p:spPr bwMode="auto">
          <a:xfrm flipH="1">
            <a:off x="1187624" y="2924202"/>
            <a:ext cx="677100" cy="209790"/>
          </a:xfrm>
          <a:prstGeom prst="straightConnector1">
            <a:avLst/>
          </a:prstGeom>
          <a:solidFill>
            <a:srgbClr val="CCCCFF"/>
          </a:solidFill>
          <a:ln w="19050" cap="flat" cmpd="sng" algn="ctr">
            <a:solidFill>
              <a:srgbClr val="FF0000"/>
            </a:solidFill>
            <a:prstDash val="solid"/>
            <a:round/>
            <a:headEnd type="none" w="med" len="med"/>
            <a:tailEnd type="arrow"/>
          </a:ln>
          <a:effectLst/>
        </p:spPr>
      </p:cxnSp>
      <p:cxnSp>
        <p:nvCxnSpPr>
          <p:cNvPr id="15" name="直線矢印コネクタ 14"/>
          <p:cNvCxnSpPr>
            <a:stCxn id="11" idx="2"/>
          </p:cNvCxnSpPr>
          <p:nvPr/>
        </p:nvCxnSpPr>
        <p:spPr bwMode="auto">
          <a:xfrm>
            <a:off x="719572" y="3242004"/>
            <a:ext cx="866833" cy="646131"/>
          </a:xfrm>
          <a:prstGeom prst="straightConnector1">
            <a:avLst/>
          </a:prstGeom>
          <a:solidFill>
            <a:srgbClr val="CCCCFF"/>
          </a:solidFill>
          <a:ln w="19050" cap="flat" cmpd="sng" algn="ctr">
            <a:solidFill>
              <a:srgbClr val="FF0000"/>
            </a:solidFill>
            <a:prstDash val="solid"/>
            <a:round/>
            <a:headEnd type="none" w="med" len="med"/>
            <a:tailEnd type="arrow"/>
          </a:ln>
          <a:effectLst/>
        </p:spPr>
      </p:cxnSp>
      <p:sp>
        <p:nvSpPr>
          <p:cNvPr id="18" name="正方形/長方形 17"/>
          <p:cNvSpPr/>
          <p:nvPr/>
        </p:nvSpPr>
        <p:spPr bwMode="auto">
          <a:xfrm>
            <a:off x="288912" y="4077072"/>
            <a:ext cx="6155296" cy="136815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9" name="正方形/長方形 18"/>
          <p:cNvSpPr/>
          <p:nvPr/>
        </p:nvSpPr>
        <p:spPr bwMode="auto">
          <a:xfrm>
            <a:off x="315937" y="6093296"/>
            <a:ext cx="6155296"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四角形吹き出し 15"/>
          <p:cNvSpPr/>
          <p:nvPr/>
        </p:nvSpPr>
        <p:spPr bwMode="auto">
          <a:xfrm>
            <a:off x="6732239" y="4221088"/>
            <a:ext cx="2016223" cy="540060"/>
          </a:xfrm>
          <a:prstGeom prst="wedgeRectCallout">
            <a:avLst>
              <a:gd name="adj1" fmla="val -62692"/>
              <a:gd name="adj2" fmla="val 4152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400" dirty="0" smtClean="0">
                <a:latin typeface="メイリオ" pitchFamily="50" charset="-128"/>
                <a:ea typeface="メイリオ" pitchFamily="50" charset="-128"/>
              </a:rPr>
              <a:t>Select members</a:t>
            </a:r>
            <a:endParaRPr kumimoji="1" lang="ja-JP" altLang="en-US" sz="1400" dirty="0" smtClean="0">
              <a:latin typeface="メイリオ" pitchFamily="50" charset="-128"/>
              <a:ea typeface="メイリオ" pitchFamily="50" charset="-128"/>
            </a:endParaRPr>
          </a:p>
        </p:txBody>
      </p:sp>
      <p:sp>
        <p:nvSpPr>
          <p:cNvPr id="21" name="四角形吹き出し 20"/>
          <p:cNvSpPr/>
          <p:nvPr/>
        </p:nvSpPr>
        <p:spPr bwMode="auto">
          <a:xfrm>
            <a:off x="6732240" y="5805264"/>
            <a:ext cx="2016222" cy="576064"/>
          </a:xfrm>
          <a:prstGeom prst="wedgeRectCallout">
            <a:avLst>
              <a:gd name="adj1" fmla="val -61591"/>
              <a:gd name="adj2" fmla="val 2909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400" dirty="0" smtClean="0">
                <a:latin typeface="メイリオ" pitchFamily="50" charset="-128"/>
                <a:ea typeface="メイリオ" pitchFamily="50" charset="-128"/>
              </a:rPr>
              <a:t>Set members’ role</a:t>
            </a: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87650766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Application Flow</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3000821"/>
          </a:xfrm>
          <a:prstGeom prst="rect">
            <a:avLst/>
          </a:prstGeom>
          <a:noFill/>
        </p:spPr>
        <p:txBody>
          <a:bodyPr wrap="square" rtlCol="0">
            <a:spAutoFit/>
          </a:bodyPr>
          <a:lstStyle/>
          <a:p>
            <a:pPr marL="285750" indent="-285750">
              <a:lnSpc>
                <a:spcPct val="150000"/>
              </a:lnSpc>
              <a:buFont typeface="Wingdings" pitchFamily="2" charset="2"/>
              <a:buChar char="Ø"/>
            </a:pPr>
            <a:r>
              <a:rPr lang="en-US" altLang="ja-JP" dirty="0" smtClean="0">
                <a:ea typeface="メイリオ" pitchFamily="50" charset="-128"/>
              </a:rPr>
              <a:t>Members can login to confirm their authority.</a:t>
            </a:r>
          </a:p>
          <a:p>
            <a:pPr marL="285750" indent="-285750">
              <a:lnSpc>
                <a:spcPct val="150000"/>
              </a:lnSpc>
              <a:buFont typeface="Wingdings" pitchFamily="2" charset="2"/>
              <a:buChar char="Ø"/>
            </a:pPr>
            <a:endParaRPr lang="en-US" altLang="ja-JP" dirty="0" smtClean="0">
              <a:ea typeface="メイリオ" pitchFamily="50" charset="-128"/>
            </a:endParaRPr>
          </a:p>
          <a:p>
            <a:pPr marL="285750" indent="-285750">
              <a:lnSpc>
                <a:spcPct val="150000"/>
              </a:lnSpc>
              <a:buFont typeface="Wingdings" pitchFamily="2" charset="2"/>
              <a:buChar char="Ø"/>
            </a:pPr>
            <a:r>
              <a:rPr lang="en-US" altLang="ja-JP" dirty="0" smtClean="0">
                <a:ea typeface="メイリオ" pitchFamily="50" charset="-128"/>
              </a:rPr>
              <a:t>Continue to make PJ setting(refer to next sliders) by PMO/PM.</a:t>
            </a:r>
          </a:p>
          <a:p>
            <a:pPr marL="342900" indent="-342900">
              <a:lnSpc>
                <a:spcPct val="150000"/>
              </a:lnSpc>
              <a:buFont typeface="+mj-lt"/>
              <a:buAutoNum type="arabicPeriod"/>
            </a:pPr>
            <a:endParaRPr lang="en-US" altLang="ja-JP" dirty="0" smtClean="0">
              <a:ea typeface="メイリオ" pitchFamily="50" charset="-128"/>
            </a:endParaRPr>
          </a:p>
          <a:p>
            <a:pPr>
              <a:lnSpc>
                <a:spcPct val="150000"/>
              </a:lnSpc>
            </a:pPr>
            <a:endParaRPr lang="en-US" altLang="ja-JP" dirty="0">
              <a:ea typeface="メイリオ" pitchFamily="50" charset="-128"/>
            </a:endParaRPr>
          </a:p>
          <a:p>
            <a:pPr marL="342900" indent="-342900">
              <a:lnSpc>
                <a:spcPct val="150000"/>
              </a:lnSpc>
              <a:buFont typeface="Arial" pitchFamily="34" charset="0"/>
              <a:buChar char="•"/>
            </a:pPr>
            <a:endParaRPr lang="en-US" altLang="ja-JP" dirty="0" smtClean="0">
              <a:ea typeface="メイリオ" pitchFamily="50" charset="-128"/>
            </a:endParaRPr>
          </a:p>
          <a:p>
            <a:pPr>
              <a:lnSpc>
                <a:spcPct val="150000"/>
              </a:lnSpc>
            </a:pPr>
            <a:endParaRPr lang="en-US" altLang="ja-JP" dirty="0" smtClean="0">
              <a:ea typeface="メイリオ" pitchFamily="50" charset="-128"/>
            </a:endParaRPr>
          </a:p>
        </p:txBody>
      </p:sp>
    </p:spTree>
    <p:extLst>
      <p:ext uri="{BB962C8B-B14F-4D97-AF65-F5344CB8AC3E}">
        <p14:creationId xmlns:p14="http://schemas.microsoft.com/office/powerpoint/2010/main" val="5344365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ja-JP" altLang="en-US" dirty="0">
              <a:ln>
                <a:solidFill>
                  <a:srgbClr val="FFFF00">
                    <a:alpha val="10000"/>
                  </a:srgbClr>
                </a:solidFill>
              </a:ln>
            </a:endParaRPr>
          </a:p>
        </p:txBody>
      </p:sp>
      <p:sp>
        <p:nvSpPr>
          <p:cNvPr id="5" name="テキスト ボックス 4"/>
          <p:cNvSpPr txBox="1"/>
          <p:nvPr/>
        </p:nvSpPr>
        <p:spPr>
          <a:xfrm>
            <a:off x="234807" y="2348880"/>
            <a:ext cx="8640960" cy="890115"/>
          </a:xfrm>
          <a:prstGeom prst="rect">
            <a:avLst/>
          </a:prstGeom>
          <a:noFill/>
        </p:spPr>
        <p:txBody>
          <a:bodyPr wrap="square" rtlCol="0">
            <a:spAutoFit/>
          </a:bodyPr>
          <a:lstStyle/>
          <a:p>
            <a:pPr algn="ctr">
              <a:lnSpc>
                <a:spcPct val="150000"/>
              </a:lnSpc>
            </a:pPr>
            <a:r>
              <a:rPr lang="en-US" altLang="ja-JP" sz="4000" dirty="0"/>
              <a:t>PJ Setting </a:t>
            </a:r>
            <a:r>
              <a:rPr lang="en-US" altLang="ja-JP" sz="4000" dirty="0" smtClean="0"/>
              <a:t>Introduction</a:t>
            </a:r>
            <a:endParaRPr lang="en-US" altLang="ja-JP" sz="4000" dirty="0"/>
          </a:p>
        </p:txBody>
      </p:sp>
    </p:spTree>
    <p:extLst>
      <p:ext uri="{BB962C8B-B14F-4D97-AF65-F5344CB8AC3E}">
        <p14:creationId xmlns:p14="http://schemas.microsoft.com/office/powerpoint/2010/main" val="25701819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Summary</a:t>
            </a:r>
            <a:endParaRPr lang="ja-JP" altLang="en-US" dirty="0">
              <a:ln>
                <a:solidFill>
                  <a:srgbClr val="FFFF00">
                    <a:alpha val="10000"/>
                  </a:srgbClr>
                </a:solidFill>
              </a:ln>
            </a:endParaRPr>
          </a:p>
        </p:txBody>
      </p:sp>
      <p:sp>
        <p:nvSpPr>
          <p:cNvPr id="5" name="テキスト ボックス 4"/>
          <p:cNvSpPr txBox="1"/>
          <p:nvPr/>
        </p:nvSpPr>
        <p:spPr>
          <a:xfrm>
            <a:off x="200155" y="908720"/>
            <a:ext cx="8640960" cy="1477328"/>
          </a:xfrm>
          <a:prstGeom prst="rect">
            <a:avLst/>
          </a:prstGeom>
          <a:noFill/>
        </p:spPr>
        <p:txBody>
          <a:bodyPr wrap="square" rtlCol="0">
            <a:spAutoFit/>
          </a:bodyPr>
          <a:lstStyle/>
          <a:p>
            <a:pPr>
              <a:lnSpc>
                <a:spcPct val="150000"/>
              </a:lnSpc>
            </a:pPr>
            <a:r>
              <a:rPr lang="en-US" altLang="ja-JP" sz="2000" dirty="0" smtClean="0"/>
              <a:t>     We set some default items for projects utilization in order to reduce setting cost of projects, of course projects also can add other items as their needs. You can refer to the following sliders </a:t>
            </a:r>
            <a:r>
              <a:rPr lang="en-US" altLang="ja-JP" sz="2000" smtClean="0"/>
              <a:t>for introduction </a:t>
            </a:r>
            <a:r>
              <a:rPr lang="en-US" altLang="ja-JP" sz="2000" dirty="0" smtClean="0"/>
              <a:t>of setting.</a:t>
            </a:r>
            <a:endParaRPr lang="ja-JP" altLang="ja-JP" sz="2000" dirty="0"/>
          </a:p>
        </p:txBody>
      </p:sp>
    </p:spTree>
    <p:extLst>
      <p:ext uri="{BB962C8B-B14F-4D97-AF65-F5344CB8AC3E}">
        <p14:creationId xmlns:p14="http://schemas.microsoft.com/office/powerpoint/2010/main" val="33376194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Settings</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4247317"/>
          </a:xfrm>
          <a:prstGeom prst="rect">
            <a:avLst/>
          </a:prstGeom>
          <a:noFill/>
        </p:spPr>
        <p:txBody>
          <a:bodyPr wrap="square" rtlCol="0">
            <a:spAutoFit/>
          </a:bodyPr>
          <a:lstStyle/>
          <a:p>
            <a:pPr marL="342900" indent="-342900">
              <a:lnSpc>
                <a:spcPct val="150000"/>
              </a:lnSpc>
              <a:buFont typeface="Arial" pitchFamily="34" charset="0"/>
              <a:buChar char="•"/>
            </a:pPr>
            <a:r>
              <a:rPr lang="en-US" altLang="ja-JP" dirty="0" smtClean="0">
                <a:ea typeface="メイリオ" pitchFamily="50" charset="-128"/>
              </a:rPr>
              <a:t>Login</a:t>
            </a:r>
          </a:p>
          <a:p>
            <a:pPr marL="342900" indent="-342900">
              <a:lnSpc>
                <a:spcPct val="150000"/>
              </a:lnSpc>
              <a:buFont typeface="Arial" pitchFamily="34" charset="0"/>
              <a:buChar char="•"/>
            </a:pPr>
            <a:r>
              <a:rPr lang="en-US" altLang="ja-JP" dirty="0" smtClean="0">
                <a:ea typeface="メイリオ" pitchFamily="50" charset="-128"/>
              </a:rPr>
              <a:t>Project Creation</a:t>
            </a:r>
          </a:p>
          <a:p>
            <a:pPr marL="342900" indent="-342900">
              <a:lnSpc>
                <a:spcPct val="150000"/>
              </a:lnSpc>
              <a:buFont typeface="Arial" pitchFamily="34" charset="0"/>
              <a:buChar char="•"/>
            </a:pPr>
            <a:r>
              <a:rPr lang="en-US" altLang="ja-JP" dirty="0" smtClean="0">
                <a:ea typeface="メイリオ" pitchFamily="50" charset="-128"/>
              </a:rPr>
              <a:t>Administration</a:t>
            </a:r>
          </a:p>
          <a:p>
            <a:pPr marL="342900" indent="-342900">
              <a:lnSpc>
                <a:spcPct val="150000"/>
              </a:lnSpc>
              <a:buFont typeface="Arial" pitchFamily="34" charset="0"/>
              <a:buChar char="•"/>
            </a:pPr>
            <a:r>
              <a:rPr lang="en-US" altLang="ja-JP" dirty="0">
                <a:ea typeface="メイリオ" pitchFamily="50" charset="-128"/>
              </a:rPr>
              <a:t>Role and </a:t>
            </a:r>
            <a:r>
              <a:rPr lang="en-US" altLang="ja-JP" dirty="0" smtClean="0">
                <a:ea typeface="メイリオ" pitchFamily="50" charset="-128"/>
              </a:rPr>
              <a:t>Permissions</a:t>
            </a:r>
          </a:p>
          <a:p>
            <a:pPr marL="342900" indent="-342900">
              <a:lnSpc>
                <a:spcPct val="150000"/>
              </a:lnSpc>
              <a:buFont typeface="Arial" pitchFamily="34" charset="0"/>
              <a:buChar char="•"/>
            </a:pPr>
            <a:r>
              <a:rPr lang="en-US" altLang="ja-JP" dirty="0" smtClean="0">
                <a:ea typeface="メイリオ" pitchFamily="50" charset="-128"/>
              </a:rPr>
              <a:t>User Creation</a:t>
            </a:r>
          </a:p>
          <a:p>
            <a:pPr marL="342900" indent="-342900">
              <a:lnSpc>
                <a:spcPct val="150000"/>
              </a:lnSpc>
              <a:buFont typeface="Arial" pitchFamily="34" charset="0"/>
              <a:buChar char="•"/>
            </a:pPr>
            <a:r>
              <a:rPr lang="en-US" altLang="ja-JP" dirty="0" smtClean="0">
                <a:ea typeface="メイリオ" pitchFamily="50" charset="-128"/>
              </a:rPr>
              <a:t>Issue statuses</a:t>
            </a:r>
          </a:p>
          <a:p>
            <a:pPr marL="342900" indent="-342900">
              <a:lnSpc>
                <a:spcPct val="150000"/>
              </a:lnSpc>
              <a:buFont typeface="Arial" pitchFamily="34" charset="0"/>
              <a:buChar char="•"/>
            </a:pPr>
            <a:r>
              <a:rPr lang="en-US" altLang="ja-JP" dirty="0" smtClean="0">
                <a:ea typeface="メイリオ" pitchFamily="50" charset="-128"/>
              </a:rPr>
              <a:t>Trackers</a:t>
            </a:r>
          </a:p>
          <a:p>
            <a:pPr marL="342900" indent="-342900">
              <a:lnSpc>
                <a:spcPct val="150000"/>
              </a:lnSpc>
              <a:buFont typeface="Arial" pitchFamily="34" charset="0"/>
              <a:buChar char="•"/>
            </a:pPr>
            <a:r>
              <a:rPr lang="en-US" altLang="ja-JP" dirty="0" smtClean="0">
                <a:ea typeface="メイリオ" pitchFamily="50" charset="-128"/>
              </a:rPr>
              <a:t>Custom</a:t>
            </a:r>
            <a:r>
              <a:rPr lang="ja-JP" altLang="en-US" dirty="0">
                <a:ea typeface="メイリオ" pitchFamily="50" charset="-128"/>
              </a:rPr>
              <a:t> </a:t>
            </a:r>
            <a:r>
              <a:rPr lang="en-US" altLang="ja-JP" dirty="0" smtClean="0">
                <a:ea typeface="メイリオ" pitchFamily="50" charset="-128"/>
              </a:rPr>
              <a:t>fields</a:t>
            </a:r>
          </a:p>
          <a:p>
            <a:pPr marL="342900" indent="-342900">
              <a:lnSpc>
                <a:spcPct val="150000"/>
              </a:lnSpc>
              <a:buFont typeface="Arial" pitchFamily="34" charset="0"/>
              <a:buChar char="•"/>
            </a:pPr>
            <a:r>
              <a:rPr lang="en-US" altLang="ja-JP" dirty="0" smtClean="0">
                <a:ea typeface="メイリオ" pitchFamily="50" charset="-128"/>
              </a:rPr>
              <a:t>Plug-in Settings</a:t>
            </a:r>
          </a:p>
          <a:p>
            <a:pPr>
              <a:lnSpc>
                <a:spcPct val="150000"/>
              </a:lnSpc>
            </a:pPr>
            <a:endParaRPr lang="en-US" altLang="ja-JP" dirty="0" smtClean="0">
              <a:ea typeface="メイリオ" pitchFamily="50" charset="-128"/>
            </a:endParaRPr>
          </a:p>
        </p:txBody>
      </p:sp>
    </p:spTree>
    <p:extLst>
      <p:ext uri="{BB962C8B-B14F-4D97-AF65-F5344CB8AC3E}">
        <p14:creationId xmlns:p14="http://schemas.microsoft.com/office/powerpoint/2010/main" val="100660830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Setting</a:t>
            </a:r>
            <a:endParaRPr lang="ja-JP" altLang="en-US" dirty="0">
              <a:ln>
                <a:solidFill>
                  <a:srgbClr val="FFFF00">
                    <a:alpha val="10000"/>
                  </a:srgbClr>
                </a:solidFill>
              </a:l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7691"/>
            <a:ext cx="8820472"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4932040" y="2212888"/>
            <a:ext cx="3620265" cy="15041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PO/SM of project can set basic property according to “Settings” tag. But if they want to add some special items, they need to talk with administrator.</a:t>
            </a:r>
            <a:endParaRPr kumimoji="1" lang="ja-JP" altLang="en-US" sz="1600" dirty="0" smtClean="0">
              <a:latin typeface="メイリオ" pitchFamily="50" charset="-128"/>
              <a:ea typeface="メイリオ" pitchFamily="50" charset="-128"/>
            </a:endParaRPr>
          </a:p>
        </p:txBody>
      </p:sp>
      <p:cxnSp>
        <p:nvCxnSpPr>
          <p:cNvPr id="10" name="直線矢印コネクタ 9"/>
          <p:cNvCxnSpPr/>
          <p:nvPr/>
        </p:nvCxnSpPr>
        <p:spPr bwMode="auto">
          <a:xfrm flipV="1">
            <a:off x="7308304" y="1067726"/>
            <a:ext cx="720080" cy="1137138"/>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bwMode="auto">
          <a:xfrm>
            <a:off x="7884368" y="650673"/>
            <a:ext cx="792088"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12272342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Roles &amp; Members</a:t>
            </a:r>
            <a:endParaRPr lang="ja-JP" altLang="en-US" dirty="0">
              <a:ln>
                <a:solidFill>
                  <a:srgbClr val="FFFF00">
                    <a:alpha val="10000"/>
                  </a:srgbClr>
                </a:solidFill>
              </a:ln>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892" y="3501008"/>
            <a:ext cx="5364596" cy="3214439"/>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38" y="704211"/>
            <a:ext cx="2116649" cy="2062201"/>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7" name="左矢印 6"/>
          <p:cNvSpPr/>
          <p:nvPr/>
        </p:nvSpPr>
        <p:spPr bwMode="auto">
          <a:xfrm>
            <a:off x="4139952" y="1541745"/>
            <a:ext cx="864096" cy="777042"/>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8" name="テキスト ボックス 7"/>
          <p:cNvSpPr txBox="1"/>
          <p:nvPr/>
        </p:nvSpPr>
        <p:spPr>
          <a:xfrm>
            <a:off x="5364088" y="1196752"/>
            <a:ext cx="2952328" cy="1569660"/>
          </a:xfrm>
          <a:prstGeom prst="rect">
            <a:avLst/>
          </a:prstGeom>
          <a:noFill/>
        </p:spPr>
        <p:txBody>
          <a:bodyPr wrap="square" rtlCol="0">
            <a:spAutoFit/>
          </a:bodyPr>
          <a:lstStyle/>
          <a:p>
            <a:r>
              <a:rPr kumimoji="1" lang="en-US" altLang="ja-JP" sz="1600" b="1" dirty="0" smtClean="0">
                <a:latin typeface="メイリオ" pitchFamily="50" charset="-128"/>
                <a:ea typeface="メイリオ" pitchFamily="50" charset="-128"/>
              </a:rPr>
              <a:t>administrator decide roles and users(refe</a:t>
            </a:r>
            <a:r>
              <a:rPr lang="en-US" altLang="ja-JP" sz="1600" b="1" dirty="0" smtClean="0">
                <a:latin typeface="メイリオ" pitchFamily="50" charset="-128"/>
                <a:ea typeface="メイリオ" pitchFamily="50" charset="-128"/>
              </a:rPr>
              <a:t>r to left image</a:t>
            </a:r>
            <a:r>
              <a:rPr kumimoji="1" lang="en-US" altLang="ja-JP" sz="1600" b="1" dirty="0" smtClean="0">
                <a:latin typeface="メイリオ" pitchFamily="50" charset="-128"/>
                <a:ea typeface="メイリオ" pitchFamily="50" charset="-128"/>
              </a:rPr>
              <a:t>), if you want to add new roles or users, you need to contact administrator.</a:t>
            </a:r>
            <a:endParaRPr kumimoji="1" lang="ja-JP" altLang="en-US" sz="1600" b="1" dirty="0" smtClean="0">
              <a:latin typeface="メイリオ" pitchFamily="50" charset="-128"/>
              <a:ea typeface="メイリオ" pitchFamily="50" charset="-128"/>
            </a:endParaRPr>
          </a:p>
        </p:txBody>
      </p:sp>
      <p:sp>
        <p:nvSpPr>
          <p:cNvPr id="9" name="右矢印 8"/>
          <p:cNvSpPr/>
          <p:nvPr/>
        </p:nvSpPr>
        <p:spPr bwMode="auto">
          <a:xfrm>
            <a:off x="2699792" y="4724986"/>
            <a:ext cx="792088" cy="779127"/>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42900" indent="-342900" algn="ctr" fontAlgn="base">
              <a:spcBef>
                <a:spcPct val="0"/>
              </a:spcBef>
              <a:spcAft>
                <a:spcPct val="0"/>
              </a:spcAft>
              <a:buFont typeface="+mj-lt"/>
              <a:buAutoNum type="arabicPeriod"/>
            </a:pPr>
            <a:endParaRPr lang="ja-JP" altLang="en-US" sz="1400" dirty="0">
              <a:solidFill>
                <a:schemeClr val="dk1"/>
              </a:solidFill>
              <a:latin typeface="メイリオ" pitchFamily="50" charset="-128"/>
              <a:ea typeface="メイリオ" pitchFamily="50" charset="-128"/>
            </a:endParaRPr>
          </a:p>
        </p:txBody>
      </p:sp>
      <p:sp>
        <p:nvSpPr>
          <p:cNvPr id="20" name="テキスト ボックス 19"/>
          <p:cNvSpPr txBox="1"/>
          <p:nvPr/>
        </p:nvSpPr>
        <p:spPr>
          <a:xfrm>
            <a:off x="157254" y="4699050"/>
            <a:ext cx="2527175" cy="1077218"/>
          </a:xfrm>
          <a:prstGeom prst="rect">
            <a:avLst/>
          </a:prstGeom>
          <a:noFill/>
        </p:spPr>
        <p:txBody>
          <a:bodyPr wrap="square" rtlCol="0">
            <a:spAutoFit/>
          </a:bodyPr>
          <a:lstStyle/>
          <a:p>
            <a:r>
              <a:rPr lang="en-US" altLang="ja-JP" sz="1600" b="1" dirty="0" smtClean="0">
                <a:latin typeface="メイリオ" pitchFamily="50" charset="-128"/>
                <a:ea typeface="メイリオ" pitchFamily="50" charset="-128"/>
              </a:rPr>
              <a:t>PO/SM of projects can select members into project and decide their roles. </a:t>
            </a:r>
            <a:endParaRPr kumimoji="1" lang="ja-JP" altLang="en-US" sz="1600" b="1" dirty="0" smtClean="0">
              <a:latin typeface="メイリオ" pitchFamily="50" charset="-128"/>
              <a:ea typeface="メイリオ" pitchFamily="50" charset="-128"/>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451" y="1735311"/>
            <a:ext cx="3031231" cy="1554083"/>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21" name="正方形/長方形 20"/>
          <p:cNvSpPr/>
          <p:nvPr/>
        </p:nvSpPr>
        <p:spPr bwMode="auto">
          <a:xfrm>
            <a:off x="4368676" y="4115173"/>
            <a:ext cx="576064" cy="28803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689165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Information</a:t>
            </a:r>
            <a:endParaRPr lang="ja-JP" altLang="en-US" dirty="0">
              <a:ln>
                <a:solidFill>
                  <a:srgbClr val="FFFF00">
                    <a:alpha val="10000"/>
                  </a:srgbClr>
                </a:solidFill>
              </a:l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7691"/>
            <a:ext cx="8820472"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3843908" y="2348880"/>
            <a:ext cx="3312368" cy="856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PO/SM can modify basic information of project</a:t>
            </a:r>
            <a:endParaRPr kumimoji="1" lang="ja-JP" altLang="en-US" sz="1600" dirty="0" smtClean="0">
              <a:latin typeface="メイリオ" pitchFamily="50" charset="-128"/>
              <a:ea typeface="メイリオ" pitchFamily="50" charset="-128"/>
            </a:endParaRPr>
          </a:p>
        </p:txBody>
      </p:sp>
      <p:cxnSp>
        <p:nvCxnSpPr>
          <p:cNvPr id="10" name="直線矢印コネクタ 9"/>
          <p:cNvCxnSpPr>
            <a:stCxn id="3" idx="1"/>
          </p:cNvCxnSpPr>
          <p:nvPr/>
        </p:nvCxnSpPr>
        <p:spPr bwMode="auto">
          <a:xfrm flipH="1" flipV="1">
            <a:off x="1022412" y="1657382"/>
            <a:ext cx="2821496" cy="1119534"/>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bwMode="auto">
          <a:xfrm>
            <a:off x="230324" y="1240328"/>
            <a:ext cx="792088"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1" name="正方形/長方形 10"/>
          <p:cNvSpPr/>
          <p:nvPr/>
        </p:nvSpPr>
        <p:spPr bwMode="auto">
          <a:xfrm>
            <a:off x="3059832" y="4005064"/>
            <a:ext cx="4824536" cy="97210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lang="en-US" altLang="ja-JP" sz="1600" dirty="0" smtClean="0">
                <a:latin typeface="メイリオ" pitchFamily="50" charset="-128"/>
                <a:ea typeface="メイリオ" pitchFamily="50" charset="-128"/>
              </a:rPr>
              <a:t>We provide some items about Trackers and Custom fields. If projects want other items, they need to contact administrator.</a:t>
            </a:r>
            <a:endParaRPr kumimoji="1" lang="ja-JP" altLang="en-US" sz="1600" dirty="0" smtClean="0">
              <a:latin typeface="メイリオ" pitchFamily="50" charset="-128"/>
              <a:ea typeface="メイリオ" pitchFamily="50" charset="-128"/>
            </a:endParaRPr>
          </a:p>
        </p:txBody>
      </p:sp>
      <p:sp>
        <p:nvSpPr>
          <p:cNvPr id="12" name="正方形/長方形 11"/>
          <p:cNvSpPr/>
          <p:nvPr/>
        </p:nvSpPr>
        <p:spPr bwMode="auto">
          <a:xfrm>
            <a:off x="230324" y="5022143"/>
            <a:ext cx="792088" cy="20852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3" name="正方形/長方形 12"/>
          <p:cNvSpPr/>
          <p:nvPr/>
        </p:nvSpPr>
        <p:spPr bwMode="auto">
          <a:xfrm>
            <a:off x="230324" y="5661248"/>
            <a:ext cx="792088" cy="20852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5" name="直線矢印コネクタ 14"/>
          <p:cNvCxnSpPr>
            <a:stCxn id="11" idx="1"/>
          </p:cNvCxnSpPr>
          <p:nvPr/>
        </p:nvCxnSpPr>
        <p:spPr bwMode="auto">
          <a:xfrm flipH="1">
            <a:off x="1022412" y="4491118"/>
            <a:ext cx="2037420" cy="635289"/>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1" idx="1"/>
          </p:cNvCxnSpPr>
          <p:nvPr/>
        </p:nvCxnSpPr>
        <p:spPr bwMode="auto">
          <a:xfrm flipH="1">
            <a:off x="1022412" y="4491118"/>
            <a:ext cx="2037420" cy="1274393"/>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75998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Information</a:t>
            </a:r>
            <a:endParaRPr lang="ja-JP" altLang="en-US" dirty="0">
              <a:ln>
                <a:solidFill>
                  <a:srgbClr val="FFFF00">
                    <a:alpha val="10000"/>
                  </a:srgbClr>
                </a:solidFill>
              </a:l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7691"/>
            <a:ext cx="8820472" cy="5476875"/>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12" name="正方形/長方形 11"/>
          <p:cNvSpPr/>
          <p:nvPr/>
        </p:nvSpPr>
        <p:spPr bwMode="auto">
          <a:xfrm>
            <a:off x="230324" y="5022143"/>
            <a:ext cx="792088" cy="20852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3" name="正方形/長方形 12"/>
          <p:cNvSpPr/>
          <p:nvPr/>
        </p:nvSpPr>
        <p:spPr bwMode="auto">
          <a:xfrm>
            <a:off x="230324" y="5661248"/>
            <a:ext cx="792088" cy="208526"/>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7" name="直線矢印コネクタ 16"/>
          <p:cNvCxnSpPr>
            <a:stCxn id="18" idx="2"/>
          </p:cNvCxnSpPr>
          <p:nvPr/>
        </p:nvCxnSpPr>
        <p:spPr bwMode="auto">
          <a:xfrm>
            <a:off x="3563888" y="1052736"/>
            <a:ext cx="407889" cy="720080"/>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bwMode="auto">
          <a:xfrm>
            <a:off x="2915816" y="713334"/>
            <a:ext cx="1296144" cy="33940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772816"/>
            <a:ext cx="4943475" cy="4876800"/>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cxnSp>
        <p:nvCxnSpPr>
          <p:cNvPr id="19" name="直線矢印コネクタ 18"/>
          <p:cNvCxnSpPr>
            <a:stCxn id="12" idx="3"/>
          </p:cNvCxnSpPr>
          <p:nvPr/>
        </p:nvCxnSpPr>
        <p:spPr bwMode="auto">
          <a:xfrm flipV="1">
            <a:off x="1022412" y="2708920"/>
            <a:ext cx="3045532" cy="2417486"/>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bwMode="auto">
          <a:xfrm>
            <a:off x="1115616" y="6021288"/>
            <a:ext cx="2088232" cy="0"/>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bwMode="auto">
          <a:xfrm>
            <a:off x="5364088" y="4509120"/>
            <a:ext cx="3312368" cy="151216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To custom fields, if project has their own request for utilization position. They need to contact administrator.</a:t>
            </a:r>
            <a:endParaRPr kumimoji="1" lang="ja-JP" altLang="en-US" sz="16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0673849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Modules</a:t>
            </a:r>
            <a:endParaRPr lang="ja-JP" altLang="en-US" dirty="0">
              <a:ln>
                <a:solidFill>
                  <a:srgbClr val="FFFF00">
                    <a:alpha val="10000"/>
                  </a:srgbClr>
                </a:solidFill>
              </a:l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712968" cy="3910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正方形/長方形 11"/>
          <p:cNvSpPr/>
          <p:nvPr/>
        </p:nvSpPr>
        <p:spPr bwMode="auto">
          <a:xfrm>
            <a:off x="2123728" y="2643574"/>
            <a:ext cx="3312368" cy="151216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This </a:t>
            </a:r>
            <a:r>
              <a:rPr lang="en-US" altLang="ja-JP" sz="1600" dirty="0" smtClean="0">
                <a:latin typeface="メイリオ" pitchFamily="50" charset="-128"/>
                <a:ea typeface="メイリオ" pitchFamily="50" charset="-128"/>
              </a:rPr>
              <a:t>tag control utilization functions. Project can decide their functions. But we</a:t>
            </a:r>
            <a:r>
              <a:rPr kumimoji="1" lang="en-US" altLang="ja-JP" sz="1600" dirty="0" smtClean="0">
                <a:latin typeface="メイリオ" pitchFamily="50" charset="-128"/>
                <a:ea typeface="メイリオ" pitchFamily="50" charset="-128"/>
              </a:rPr>
              <a:t> suggest you check all items.</a:t>
            </a:r>
            <a:endParaRPr kumimoji="1" lang="ja-JP" altLang="en-US" sz="1600" dirty="0" smtClean="0">
              <a:latin typeface="メイリオ" pitchFamily="50" charset="-128"/>
              <a:ea typeface="メイリオ" pitchFamily="50" charset="-128"/>
            </a:endParaRPr>
          </a:p>
        </p:txBody>
      </p:sp>
      <p:cxnSp>
        <p:nvCxnSpPr>
          <p:cNvPr id="13" name="直線矢印コネクタ 12"/>
          <p:cNvCxnSpPr>
            <a:stCxn id="12" idx="0"/>
            <a:endCxn id="14" idx="3"/>
          </p:cNvCxnSpPr>
          <p:nvPr/>
        </p:nvCxnSpPr>
        <p:spPr bwMode="auto">
          <a:xfrm flipH="1" flipV="1">
            <a:off x="1763688" y="1604075"/>
            <a:ext cx="2016224" cy="1039499"/>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bwMode="auto">
          <a:xfrm>
            <a:off x="971600" y="1395548"/>
            <a:ext cx="792088"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9545157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Sprints &amp; Versions</a:t>
            </a:r>
            <a:endParaRPr lang="ja-JP" altLang="en-US" dirty="0">
              <a:ln>
                <a:solidFill>
                  <a:srgbClr val="FFFF00">
                    <a:alpha val="10000"/>
                  </a:srgbClr>
                </a:solidFill>
              </a:l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953509"/>
            <a:ext cx="8784976" cy="4851755"/>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bwMode="auto">
          <a:xfrm>
            <a:off x="1401902" y="4941168"/>
            <a:ext cx="6122425" cy="1008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Project can decide sprint and version as their needs.</a:t>
            </a:r>
            <a:endParaRPr kumimoji="1" lang="ja-JP" altLang="en-US" sz="1600" dirty="0" smtClean="0">
              <a:latin typeface="メイリオ" pitchFamily="50" charset="-128"/>
              <a:ea typeface="メイリオ" pitchFamily="50" charset="-128"/>
            </a:endParaRPr>
          </a:p>
        </p:txBody>
      </p:sp>
      <p:sp>
        <p:nvSpPr>
          <p:cNvPr id="10" name="正方形/長方形 9"/>
          <p:cNvSpPr/>
          <p:nvPr/>
        </p:nvSpPr>
        <p:spPr bwMode="auto">
          <a:xfrm>
            <a:off x="1403648" y="1265818"/>
            <a:ext cx="576064"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1" name="正方形/長方形 10"/>
          <p:cNvSpPr/>
          <p:nvPr/>
        </p:nvSpPr>
        <p:spPr bwMode="auto">
          <a:xfrm>
            <a:off x="1470504" y="3111556"/>
            <a:ext cx="509208"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5" name="正方形/長方形 14"/>
          <p:cNvSpPr/>
          <p:nvPr/>
        </p:nvSpPr>
        <p:spPr bwMode="auto">
          <a:xfrm>
            <a:off x="2080502" y="3111555"/>
            <a:ext cx="576064"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正方形/長方形 15"/>
          <p:cNvSpPr/>
          <p:nvPr/>
        </p:nvSpPr>
        <p:spPr bwMode="auto">
          <a:xfrm>
            <a:off x="2555776" y="1253770"/>
            <a:ext cx="576064" cy="41705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7" name="直線矢印コネクタ 16"/>
          <p:cNvCxnSpPr>
            <a:stCxn id="11" idx="0"/>
            <a:endCxn id="10" idx="2"/>
          </p:cNvCxnSpPr>
          <p:nvPr/>
        </p:nvCxnSpPr>
        <p:spPr bwMode="auto">
          <a:xfrm flipH="1" flipV="1">
            <a:off x="1691680" y="1682871"/>
            <a:ext cx="33428" cy="1428685"/>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5" idx="0"/>
            <a:endCxn id="16" idx="2"/>
          </p:cNvCxnSpPr>
          <p:nvPr/>
        </p:nvCxnSpPr>
        <p:spPr bwMode="auto">
          <a:xfrm flipV="1">
            <a:off x="2368534" y="1670823"/>
            <a:ext cx="475274" cy="1440732"/>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1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Issue Categories</a:t>
            </a:r>
            <a:endParaRPr lang="ja-JP" altLang="en-US" dirty="0">
              <a:ln>
                <a:solidFill>
                  <a:srgbClr val="FFFF00">
                    <a:alpha val="10000"/>
                  </a:srgbClr>
                </a:solidFill>
              </a:ln>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836712"/>
            <a:ext cx="8784976" cy="1838325"/>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12" name="正方形/長方形 11"/>
          <p:cNvSpPr/>
          <p:nvPr/>
        </p:nvSpPr>
        <p:spPr bwMode="auto">
          <a:xfrm>
            <a:off x="3062774" y="806732"/>
            <a:ext cx="576064" cy="28214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16" y="3068960"/>
            <a:ext cx="6136368" cy="2366193"/>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21" name="正方形/長方形 20"/>
          <p:cNvSpPr/>
          <p:nvPr/>
        </p:nvSpPr>
        <p:spPr bwMode="auto">
          <a:xfrm>
            <a:off x="1115616" y="4365104"/>
            <a:ext cx="1800200" cy="141071"/>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22" name="直線矢印コネクタ 21"/>
          <p:cNvCxnSpPr>
            <a:stCxn id="26" idx="2"/>
          </p:cNvCxnSpPr>
          <p:nvPr/>
        </p:nvCxnSpPr>
        <p:spPr bwMode="auto">
          <a:xfrm>
            <a:off x="614415" y="2204865"/>
            <a:ext cx="861241" cy="2160239"/>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bwMode="auto">
          <a:xfrm>
            <a:off x="188294" y="1916833"/>
            <a:ext cx="852242" cy="28803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27" name="正方形/長方形 26"/>
          <p:cNvSpPr/>
          <p:nvPr/>
        </p:nvSpPr>
        <p:spPr bwMode="auto">
          <a:xfrm>
            <a:off x="3350806" y="2780928"/>
            <a:ext cx="5613683" cy="1008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Project decide issue categories as their needs.</a:t>
            </a:r>
            <a:endParaRPr kumimoji="1" lang="ja-JP" altLang="en-US" sz="1600" dirty="0" smtClean="0">
              <a:latin typeface="メイリオ" pitchFamily="50" charset="-128"/>
              <a:ea typeface="メイリオ" pitchFamily="50" charset="-128"/>
            </a:endParaRPr>
          </a:p>
        </p:txBody>
      </p:sp>
      <p:cxnSp>
        <p:nvCxnSpPr>
          <p:cNvPr id="28" name="直線矢印コネクタ 27"/>
          <p:cNvCxnSpPr/>
          <p:nvPr/>
        </p:nvCxnSpPr>
        <p:spPr bwMode="auto">
          <a:xfrm flipH="1">
            <a:off x="2699792" y="1088875"/>
            <a:ext cx="362982" cy="1980085"/>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9018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Wiki &amp; Repositories &amp; Forums</a:t>
            </a:r>
            <a:endParaRPr lang="ja-JP" altLang="en-US" dirty="0">
              <a:ln>
                <a:solidFill>
                  <a:srgbClr val="FFFF00">
                    <a:alpha val="10000"/>
                  </a:srgbClr>
                </a:solidFill>
              </a:ln>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78497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正方形/長方形 11"/>
          <p:cNvSpPr/>
          <p:nvPr/>
        </p:nvSpPr>
        <p:spPr bwMode="auto">
          <a:xfrm>
            <a:off x="4355976" y="1692300"/>
            <a:ext cx="1800200" cy="432049"/>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3" name="正方形/長方形 12"/>
          <p:cNvSpPr/>
          <p:nvPr/>
        </p:nvSpPr>
        <p:spPr bwMode="auto">
          <a:xfrm>
            <a:off x="3350806" y="2780928"/>
            <a:ext cx="5613683" cy="100811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Project decide these items as their needs.</a:t>
            </a:r>
            <a:endParaRPr kumimoji="1" lang="ja-JP" altLang="en-US" sz="1600" dirty="0" smtClean="0">
              <a:latin typeface="メイリオ" pitchFamily="50" charset="-128"/>
              <a:ea typeface="メイリオ" pitchFamily="50" charset="-128"/>
            </a:endParaRPr>
          </a:p>
        </p:txBody>
      </p:sp>
      <p:cxnSp>
        <p:nvCxnSpPr>
          <p:cNvPr id="14" name="直線矢印コネクタ 13"/>
          <p:cNvCxnSpPr>
            <a:stCxn id="12" idx="2"/>
            <a:endCxn id="13" idx="0"/>
          </p:cNvCxnSpPr>
          <p:nvPr/>
        </p:nvCxnSpPr>
        <p:spPr bwMode="auto">
          <a:xfrm>
            <a:off x="5256076" y="2124349"/>
            <a:ext cx="901572" cy="656579"/>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0035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Activities</a:t>
            </a:r>
            <a:endParaRPr lang="ja-JP" altLang="en-US" dirty="0">
              <a:ln>
                <a:solidFill>
                  <a:srgbClr val="FFFF00">
                    <a:alpha val="10000"/>
                  </a:srgbClr>
                </a:solidFill>
              </a:ln>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836712"/>
            <a:ext cx="8712968"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矢印コネクタ 6"/>
          <p:cNvCxnSpPr/>
          <p:nvPr/>
        </p:nvCxnSpPr>
        <p:spPr bwMode="auto">
          <a:xfrm>
            <a:off x="755576" y="3140969"/>
            <a:ext cx="720080" cy="1224135"/>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bwMode="auto">
          <a:xfrm>
            <a:off x="188294" y="1988841"/>
            <a:ext cx="852242" cy="115212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正方形/長方形 15"/>
          <p:cNvSpPr/>
          <p:nvPr/>
        </p:nvSpPr>
        <p:spPr bwMode="auto">
          <a:xfrm>
            <a:off x="8040239" y="1988841"/>
            <a:ext cx="852242" cy="115212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7" name="正方形/長方形 16"/>
          <p:cNvSpPr/>
          <p:nvPr/>
        </p:nvSpPr>
        <p:spPr bwMode="auto">
          <a:xfrm>
            <a:off x="5004048" y="4108759"/>
            <a:ext cx="3763224" cy="61638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Project decide active about activities as their needs.</a:t>
            </a:r>
            <a:endParaRPr kumimoji="1" lang="ja-JP" altLang="en-US" sz="1600" dirty="0" smtClean="0">
              <a:latin typeface="メイリオ" pitchFamily="50" charset="-128"/>
              <a:ea typeface="メイリオ" pitchFamily="50" charset="-128"/>
            </a:endParaRPr>
          </a:p>
        </p:txBody>
      </p:sp>
      <p:sp>
        <p:nvSpPr>
          <p:cNvPr id="18" name="正方形/長方形 17"/>
          <p:cNvSpPr/>
          <p:nvPr/>
        </p:nvSpPr>
        <p:spPr bwMode="auto">
          <a:xfrm>
            <a:off x="216026" y="4365104"/>
            <a:ext cx="3763224" cy="86409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600" dirty="0" smtClean="0">
                <a:latin typeface="メイリオ" pitchFamily="50" charset="-128"/>
                <a:ea typeface="メイリオ" pitchFamily="50" charset="-128"/>
              </a:rPr>
              <a:t>If Project want to add some new </a:t>
            </a:r>
            <a:r>
              <a:rPr lang="en-US" altLang="ja-JP" sz="1600" dirty="0" smtClean="0">
                <a:latin typeface="メイリオ" pitchFamily="50" charset="-128"/>
                <a:ea typeface="メイリオ" pitchFamily="50" charset="-128"/>
              </a:rPr>
              <a:t>activities, they need to contact administrator.</a:t>
            </a:r>
            <a:endParaRPr kumimoji="1" lang="ja-JP" altLang="en-US" sz="1600" dirty="0" smtClean="0">
              <a:latin typeface="メイリオ" pitchFamily="50" charset="-128"/>
              <a:ea typeface="メイリオ" pitchFamily="50" charset="-128"/>
            </a:endParaRPr>
          </a:p>
        </p:txBody>
      </p:sp>
      <p:cxnSp>
        <p:nvCxnSpPr>
          <p:cNvPr id="20" name="直線矢印コネクタ 19"/>
          <p:cNvCxnSpPr>
            <a:stCxn id="16" idx="2"/>
          </p:cNvCxnSpPr>
          <p:nvPr/>
        </p:nvCxnSpPr>
        <p:spPr bwMode="auto">
          <a:xfrm flipH="1">
            <a:off x="8040239" y="3140969"/>
            <a:ext cx="426121" cy="967790"/>
          </a:xfrm>
          <a:prstGeom prst="straightConnector1">
            <a:avLst/>
          </a:prstGeom>
          <a:ln w="1905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53901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Reference</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5078313"/>
          </a:xfrm>
          <a:prstGeom prst="rect">
            <a:avLst/>
          </a:prstGeom>
          <a:noFill/>
        </p:spPr>
        <p:txBody>
          <a:bodyPr wrap="square" rtlCol="0">
            <a:spAutoFit/>
          </a:bodyPr>
          <a:lstStyle/>
          <a:p>
            <a:pPr>
              <a:lnSpc>
                <a:spcPct val="150000"/>
              </a:lnSpc>
            </a:pPr>
            <a:r>
              <a:rPr lang="en-US" altLang="ja-JP" dirty="0" smtClean="0">
                <a:ea typeface="メイリオ" pitchFamily="50" charset="-128"/>
              </a:rPr>
              <a:t>You can access to the following website to learn more by yourself.</a:t>
            </a:r>
            <a:endParaRPr lang="en-US" altLang="ja-JP" dirty="0">
              <a:ea typeface="メイリオ" pitchFamily="50" charset="-128"/>
            </a:endParaRPr>
          </a:p>
          <a:p>
            <a:pPr>
              <a:lnSpc>
                <a:spcPct val="150000"/>
              </a:lnSpc>
            </a:pPr>
            <a:r>
              <a:rPr lang="ja-JP" altLang="en-US" dirty="0" smtClean="0">
                <a:ea typeface="メイリオ" pitchFamily="50" charset="-128"/>
              </a:rPr>
              <a:t>■</a:t>
            </a:r>
            <a:r>
              <a:rPr lang="en-US" altLang="ja-JP" dirty="0" smtClean="0">
                <a:ea typeface="メイリオ" pitchFamily="50" charset="-128"/>
              </a:rPr>
              <a:t>Redmine website</a:t>
            </a:r>
          </a:p>
          <a:p>
            <a:pPr>
              <a:lnSpc>
                <a:spcPct val="150000"/>
              </a:lnSpc>
            </a:pPr>
            <a:r>
              <a:rPr lang="en-US" altLang="ja-JP" dirty="0">
                <a:ea typeface="メイリオ" pitchFamily="50" charset="-128"/>
                <a:hlinkClick r:id="rId2"/>
              </a:rPr>
              <a:t>http://</a:t>
            </a:r>
            <a:r>
              <a:rPr lang="en-US" altLang="ja-JP" dirty="0" smtClean="0">
                <a:ea typeface="メイリオ" pitchFamily="50" charset="-128"/>
                <a:hlinkClick r:id="rId2"/>
              </a:rPr>
              <a:t>www.redmine.org/projects/redmine/wiki/Guide</a:t>
            </a:r>
            <a:endParaRPr lang="en-US" altLang="ja-JP" dirty="0" smtClean="0">
              <a:ea typeface="メイリオ" pitchFamily="50" charset="-128"/>
            </a:endParaRPr>
          </a:p>
          <a:p>
            <a:pPr>
              <a:lnSpc>
                <a:spcPct val="150000"/>
              </a:lnSpc>
            </a:pPr>
            <a:endParaRPr lang="en-US" altLang="ja-JP" dirty="0" smtClean="0">
              <a:ea typeface="メイリオ" pitchFamily="50" charset="-128"/>
            </a:endParaRPr>
          </a:p>
          <a:p>
            <a:pPr>
              <a:lnSpc>
                <a:spcPct val="150000"/>
              </a:lnSpc>
            </a:pPr>
            <a:r>
              <a:rPr lang="ja-JP" altLang="en-US" dirty="0" smtClean="0">
                <a:ea typeface="メイリオ" pitchFamily="50" charset="-128"/>
              </a:rPr>
              <a:t>■</a:t>
            </a:r>
            <a:r>
              <a:rPr lang="en-US" altLang="ja-JP" dirty="0" smtClean="0">
                <a:ea typeface="メイリオ" pitchFamily="50" charset="-128"/>
              </a:rPr>
              <a:t>Agile Plug-in</a:t>
            </a:r>
          </a:p>
          <a:p>
            <a:pPr>
              <a:lnSpc>
                <a:spcPct val="150000"/>
              </a:lnSpc>
            </a:pPr>
            <a:r>
              <a:rPr lang="en-US" altLang="ja-JP" dirty="0">
                <a:hlinkClick r:id="rId3"/>
              </a:rPr>
              <a:t>http://redminecrm.com/projects/agile/pages/1</a:t>
            </a:r>
            <a:endParaRPr lang="en-US" altLang="ja-JP" dirty="0"/>
          </a:p>
          <a:p>
            <a:pPr>
              <a:lnSpc>
                <a:spcPct val="150000"/>
              </a:lnSpc>
            </a:pPr>
            <a:endParaRPr lang="en-US" altLang="ja-JP" dirty="0" smtClean="0">
              <a:ea typeface="メイリオ" pitchFamily="50" charset="-128"/>
            </a:endParaRPr>
          </a:p>
          <a:p>
            <a:pPr>
              <a:lnSpc>
                <a:spcPct val="150000"/>
              </a:lnSpc>
            </a:pPr>
            <a:r>
              <a:rPr lang="ja-JP" altLang="en-US" dirty="0" smtClean="0">
                <a:ea typeface="メイリオ" pitchFamily="50" charset="-128"/>
              </a:rPr>
              <a:t>■</a:t>
            </a:r>
            <a:r>
              <a:rPr lang="en-US" altLang="ja-JP" dirty="0" smtClean="0">
                <a:ea typeface="メイリオ" pitchFamily="50" charset="-128"/>
              </a:rPr>
              <a:t>Scrum Plug-in</a:t>
            </a:r>
          </a:p>
          <a:p>
            <a:pPr>
              <a:lnSpc>
                <a:spcPct val="150000"/>
              </a:lnSpc>
            </a:pPr>
            <a:r>
              <a:rPr lang="en-US" altLang="ja-JP" dirty="0">
                <a:hlinkClick r:id="rId4"/>
              </a:rPr>
              <a:t>https://redmine.ociotec.com/projects/redmine-plugin-scrum/wiki/Wiki</a:t>
            </a:r>
            <a:endParaRPr lang="en-US" altLang="ja-JP" dirty="0"/>
          </a:p>
          <a:p>
            <a:pPr>
              <a:lnSpc>
                <a:spcPct val="150000"/>
              </a:lnSpc>
            </a:pPr>
            <a:endParaRPr lang="en-US" altLang="ja-JP" dirty="0" smtClean="0">
              <a:ea typeface="メイリオ" pitchFamily="50" charset="-128"/>
            </a:endParaRPr>
          </a:p>
          <a:p>
            <a:pPr>
              <a:lnSpc>
                <a:spcPct val="150000"/>
              </a:lnSpc>
            </a:pPr>
            <a:endParaRPr lang="en-US" altLang="ja-JP" dirty="0">
              <a:ea typeface="メイリオ" pitchFamily="50" charset="-128"/>
            </a:endParaRPr>
          </a:p>
          <a:p>
            <a:pPr>
              <a:lnSpc>
                <a:spcPct val="150000"/>
              </a:lnSpc>
            </a:pPr>
            <a:endParaRPr lang="en-US" altLang="ja-JP" dirty="0" smtClean="0">
              <a:ea typeface="メイリオ" pitchFamily="50" charset="-128"/>
            </a:endParaRPr>
          </a:p>
        </p:txBody>
      </p:sp>
    </p:spTree>
    <p:extLst>
      <p:ext uri="{BB962C8B-B14F-4D97-AF65-F5344CB8AC3E}">
        <p14:creationId xmlns:p14="http://schemas.microsoft.com/office/powerpoint/2010/main" val="38281024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Login</a:t>
            </a:r>
            <a:endParaRPr lang="ja-JP" altLang="en-US" dirty="0">
              <a:ln>
                <a:solidFill>
                  <a:srgbClr val="FFFF00">
                    <a:alpha val="10000"/>
                  </a:srgbClr>
                </a:solidFill>
              </a:ln>
            </a:endParaRPr>
          </a:p>
        </p:txBody>
      </p:sp>
      <p:sp>
        <p:nvSpPr>
          <p:cNvPr id="9" name="テキスト ボックス 8"/>
          <p:cNvSpPr txBox="1"/>
          <p:nvPr/>
        </p:nvSpPr>
        <p:spPr>
          <a:xfrm>
            <a:off x="234807" y="711857"/>
            <a:ext cx="8640960" cy="2323713"/>
          </a:xfrm>
          <a:prstGeom prst="rect">
            <a:avLst/>
          </a:prstGeom>
          <a:noFill/>
        </p:spPr>
        <p:txBody>
          <a:bodyPr wrap="square" rtlCol="0">
            <a:spAutoFit/>
          </a:bodyPr>
          <a:lstStyle/>
          <a:p>
            <a:pPr marL="285750" indent="-285750">
              <a:lnSpc>
                <a:spcPct val="150000"/>
              </a:lnSpc>
              <a:buFont typeface="Wingdings" pitchFamily="2" charset="2"/>
              <a:buChar char="n"/>
            </a:pPr>
            <a:r>
              <a:rPr lang="en-US" altLang="ja-JP" dirty="0" smtClean="0">
                <a:ea typeface="メイリオ" pitchFamily="50" charset="-128"/>
              </a:rPr>
              <a:t>Log in URL:</a:t>
            </a:r>
          </a:p>
          <a:p>
            <a:r>
              <a:rPr lang="en-US" altLang="ja-JP" sz="1600" u="sng" dirty="0">
                <a:hlinkClick r:id="rId2"/>
              </a:rPr>
              <a:t>http://www.gadc-ci-s1.sony.co.jp:3000</a:t>
            </a:r>
            <a:endParaRPr lang="ja-JP" altLang="ja-JP" sz="1600" dirty="0"/>
          </a:p>
          <a:p>
            <a:endParaRPr lang="ja-JP" altLang="ja-JP" sz="1600" dirty="0" smtClean="0"/>
          </a:p>
          <a:p>
            <a:pPr marL="285750" indent="-285750">
              <a:lnSpc>
                <a:spcPct val="150000"/>
              </a:lnSpc>
              <a:buFont typeface="Wingdings" pitchFamily="2" charset="2"/>
              <a:buChar char="n"/>
            </a:pPr>
            <a:r>
              <a:rPr lang="en-US" altLang="ja-JP" dirty="0" smtClean="0">
                <a:ea typeface="メイリオ" pitchFamily="50" charset="-128"/>
              </a:rPr>
              <a:t>Contact to the following mail list for adding project on </a:t>
            </a:r>
            <a:r>
              <a:rPr lang="en-US" altLang="ja-JP" dirty="0" err="1" smtClean="0">
                <a:ea typeface="メイリオ" pitchFamily="50" charset="-128"/>
              </a:rPr>
              <a:t>Redmine</a:t>
            </a:r>
            <a:r>
              <a:rPr lang="en-US" altLang="ja-JP" dirty="0" smtClean="0">
                <a:ea typeface="メイリオ" pitchFamily="50" charset="-128"/>
              </a:rPr>
              <a:t> </a:t>
            </a:r>
            <a:endParaRPr lang="en-US" altLang="ja-JP" dirty="0">
              <a:ea typeface="メイリオ" pitchFamily="50" charset="-128"/>
            </a:endParaRPr>
          </a:p>
          <a:p>
            <a:pPr marL="285750" indent="-285750">
              <a:buFont typeface="Wingdings" pitchFamily="2" charset="2"/>
              <a:buChar char="Ø"/>
            </a:pPr>
            <a:r>
              <a:rPr lang="en-US" altLang="ja-JP" sz="1600" dirty="0"/>
              <a:t>GADC-ITSM-QA-Planning</a:t>
            </a:r>
          </a:p>
          <a:p>
            <a:r>
              <a:rPr lang="en-US" altLang="ja-JP" sz="1600" u="sng" dirty="0" smtClean="0">
                <a:hlinkClick r:id="rId3"/>
              </a:rPr>
              <a:t>GADC-ITSM-QA-Planning@ap.sony.com</a:t>
            </a:r>
            <a:endParaRPr lang="ja-JP" altLang="ja-JP" sz="1600" dirty="0"/>
          </a:p>
          <a:p>
            <a:pPr>
              <a:lnSpc>
                <a:spcPct val="150000"/>
              </a:lnSpc>
            </a:pPr>
            <a:endParaRPr lang="en-US" altLang="ja-JP" dirty="0" smtClean="0">
              <a:ea typeface="メイリオ" pitchFamily="50" charset="-128"/>
            </a:endParaRPr>
          </a:p>
        </p:txBody>
      </p:sp>
    </p:spTree>
    <p:extLst>
      <p:ext uri="{BB962C8B-B14F-4D97-AF65-F5344CB8AC3E}">
        <p14:creationId xmlns:p14="http://schemas.microsoft.com/office/powerpoint/2010/main" val="273842512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55576" y="2852936"/>
            <a:ext cx="8229600" cy="1583705"/>
          </a:xfrm>
        </p:spPr>
        <p:txBody>
          <a:bodyPr/>
          <a:lstStyle/>
          <a:p>
            <a:pPr marL="0" indent="0">
              <a:buNone/>
            </a:pPr>
            <a:r>
              <a:rPr kumimoji="1" lang="en-US" altLang="ja-JP" sz="4400" dirty="0" smtClean="0"/>
              <a:t>Appendix</a:t>
            </a:r>
            <a:endParaRPr kumimoji="1" lang="ja-JP" altLang="en-US" sz="4400" dirty="0"/>
          </a:p>
        </p:txBody>
      </p:sp>
    </p:spTree>
    <p:extLst>
      <p:ext uri="{BB962C8B-B14F-4D97-AF65-F5344CB8AC3E}">
        <p14:creationId xmlns:p14="http://schemas.microsoft.com/office/powerpoint/2010/main" val="32219362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Project Creation</a:t>
            </a:r>
            <a:endParaRPr lang="ja-JP" altLang="en-US" dirty="0">
              <a:ln>
                <a:solidFill>
                  <a:srgbClr val="FFFF00">
                    <a:alpha val="10000"/>
                  </a:srgbClr>
                </a:solidFill>
              </a:l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3" y="1672142"/>
            <a:ext cx="8794543" cy="2639214"/>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p:cNvCxnSpPr>
            <a:stCxn id="3" idx="5"/>
          </p:cNvCxnSpPr>
          <p:nvPr/>
        </p:nvCxnSpPr>
        <p:spPr bwMode="auto">
          <a:xfrm>
            <a:off x="1501156" y="1860984"/>
            <a:ext cx="4209909" cy="828074"/>
          </a:xfrm>
          <a:prstGeom prst="straightConnector1">
            <a:avLst/>
          </a:prstGeom>
          <a:noFill/>
          <a:ln w="31750" cap="flat" cmpd="sng" algn="ctr">
            <a:solidFill>
              <a:srgbClr val="0000FF"/>
            </a:solidFill>
            <a:prstDash val="solid"/>
            <a:round/>
            <a:headEnd type="none" w="med" len="med"/>
            <a:tailEnd type="arrow" w="med" len="med"/>
          </a:ln>
          <a:effectLst/>
        </p:spPr>
      </p:cxnSp>
      <p:sp>
        <p:nvSpPr>
          <p:cNvPr id="11" name="円/楕円 10"/>
          <p:cNvSpPr/>
          <p:nvPr/>
        </p:nvSpPr>
        <p:spPr bwMode="auto">
          <a:xfrm>
            <a:off x="5737191" y="2498104"/>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47" y="3018686"/>
            <a:ext cx="7746739" cy="3644627"/>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円/楕円 16"/>
          <p:cNvSpPr/>
          <p:nvPr/>
        </p:nvSpPr>
        <p:spPr bwMode="auto">
          <a:xfrm>
            <a:off x="1515168" y="3209466"/>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8" name="円/楕円 17"/>
          <p:cNvSpPr/>
          <p:nvPr/>
        </p:nvSpPr>
        <p:spPr bwMode="auto">
          <a:xfrm>
            <a:off x="1502104" y="3618146"/>
            <a:ext cx="1649491"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9" name="円/楕円 18"/>
          <p:cNvSpPr/>
          <p:nvPr/>
        </p:nvSpPr>
        <p:spPr bwMode="auto">
          <a:xfrm>
            <a:off x="3956747" y="6183985"/>
            <a:ext cx="82474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24" name="円/楕円 23"/>
          <p:cNvSpPr/>
          <p:nvPr/>
        </p:nvSpPr>
        <p:spPr bwMode="auto">
          <a:xfrm>
            <a:off x="5750254" y="6183985"/>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25" name="角丸四角形 24"/>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en-US" altLang="ja-JP" sz="1400" dirty="0" smtClean="0">
                <a:solidFill>
                  <a:schemeClr val="tx1"/>
                </a:solidFill>
                <a:latin typeface="メイリオ" pitchFamily="50" charset="-128"/>
                <a:ea typeface="メイリオ" pitchFamily="50" charset="-128"/>
              </a:rPr>
              <a:t>Create a new project for your team.</a:t>
            </a:r>
          </a:p>
          <a:p>
            <a:pPr marR="0" defTabSz="914400" rtl="0" eaLnBrk="1" fontAlgn="base" latinLnBrk="0" hangingPunct="1">
              <a:lnSpc>
                <a:spcPct val="100000"/>
              </a:lnSpc>
              <a:spcBef>
                <a:spcPct val="0"/>
              </a:spcBef>
              <a:spcAft>
                <a:spcPct val="0"/>
              </a:spcAft>
              <a:buClrTx/>
              <a:buSzTx/>
              <a:tabLst/>
            </a:pPr>
            <a:r>
              <a:rPr lang="en-US" altLang="ja-JP" sz="1400" dirty="0" smtClean="0">
                <a:solidFill>
                  <a:schemeClr val="tx1"/>
                </a:solidFill>
                <a:latin typeface="メイリオ" pitchFamily="50" charset="-128"/>
                <a:ea typeface="メイリオ" pitchFamily="50" charset="-128"/>
              </a:rPr>
              <a:t>Input your project name and can add some comment for your project.</a:t>
            </a:r>
          </a:p>
          <a:p>
            <a:pPr marR="0" defTabSz="914400" rtl="0" eaLnBrk="1" fontAlgn="base" latinLnBrk="0" hangingPunct="1">
              <a:lnSpc>
                <a:spcPct val="100000"/>
              </a:lnSpc>
              <a:spcBef>
                <a:spcPct val="0"/>
              </a:spcBef>
              <a:spcAft>
                <a:spcPct val="0"/>
              </a:spcAft>
              <a:buClrTx/>
              <a:buSzTx/>
              <a:tabLst/>
            </a:pPr>
            <a:r>
              <a:rPr lang="en-US" altLang="ja-JP" sz="1400" dirty="0" smtClean="0">
                <a:solidFill>
                  <a:schemeClr val="tx1"/>
                </a:solidFill>
                <a:latin typeface="メイリオ" pitchFamily="50" charset="-128"/>
                <a:ea typeface="メイリオ" pitchFamily="50" charset="-128"/>
              </a:rPr>
              <a:t>Check the Agile and Scrum box in modules part.</a:t>
            </a:r>
            <a:endParaRPr kumimoji="1" lang="en-US" altLang="ja-JP" sz="1400" dirty="0" smtClean="0">
              <a:solidFill>
                <a:schemeClr val="tx1"/>
              </a:solidFill>
              <a:latin typeface="メイリオ" pitchFamily="50" charset="-128"/>
              <a:ea typeface="メイリオ" pitchFamily="50" charset="-128"/>
            </a:endParaRPr>
          </a:p>
        </p:txBody>
      </p:sp>
      <p:cxnSp>
        <p:nvCxnSpPr>
          <p:cNvPr id="26" name="直線矢印コネクタ 25"/>
          <p:cNvCxnSpPr>
            <a:stCxn id="11" idx="3"/>
          </p:cNvCxnSpPr>
          <p:nvPr/>
        </p:nvCxnSpPr>
        <p:spPr bwMode="auto">
          <a:xfrm flipH="1">
            <a:off x="2987824" y="2779482"/>
            <a:ext cx="2875911" cy="212267"/>
          </a:xfrm>
          <a:prstGeom prst="straightConnector1">
            <a:avLst/>
          </a:prstGeom>
          <a:noFill/>
          <a:ln w="31750" cap="flat" cmpd="sng" algn="ctr">
            <a:solidFill>
              <a:srgbClr val="0000FF"/>
            </a:solidFill>
            <a:prstDash val="solid"/>
            <a:round/>
            <a:headEnd type="none" w="med" len="med"/>
            <a:tailEnd type="arrow" w="med" len="med"/>
          </a:ln>
          <a:effectLst/>
        </p:spPr>
      </p:cxnSp>
      <p:sp>
        <p:nvSpPr>
          <p:cNvPr id="3" name="円/楕円 2"/>
          <p:cNvSpPr/>
          <p:nvPr/>
        </p:nvSpPr>
        <p:spPr bwMode="auto">
          <a:xfrm>
            <a:off x="886529" y="1579606"/>
            <a:ext cx="720080"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7380352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2"/>
          </a:solid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altLang="ja-JP" dirty="0">
                <a:ln>
                  <a:solidFill>
                    <a:srgbClr val="FFFF00">
                      <a:alpha val="10000"/>
                    </a:srgbClr>
                  </a:solidFill>
                </a:ln>
              </a:rPr>
              <a:t>Administration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6" y="1661419"/>
            <a:ext cx="8748464" cy="483175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1442837" y="1561906"/>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a:solidFill>
                  <a:schemeClr val="tx1"/>
                </a:solidFill>
                <a:latin typeface="メイリオ" pitchFamily="50" charset="-128"/>
                <a:ea typeface="メイリオ" pitchFamily="50" charset="-128"/>
              </a:rPr>
              <a:t>Click Administration for overall project setting</a:t>
            </a:r>
            <a:r>
              <a:rPr lang="en-US" altLang="ja-JP" sz="1400" dirty="0" smtClean="0">
                <a:solidFill>
                  <a:schemeClr val="tx1"/>
                </a:solidFill>
                <a:latin typeface="メイリオ" pitchFamily="50" charset="-128"/>
                <a:ea typeface="メイリオ" pitchFamily="50" charset="-128"/>
              </a:rPr>
              <a:t>.</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Projects creation, Users creation, Roles and permissions, Trackers, issue statuses, Custom fields, </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Settings etc.</a:t>
            </a:r>
          </a:p>
        </p:txBody>
      </p:sp>
      <p:sp>
        <p:nvSpPr>
          <p:cNvPr id="14" name="円/楕円 13"/>
          <p:cNvSpPr/>
          <p:nvPr/>
        </p:nvSpPr>
        <p:spPr bwMode="auto">
          <a:xfrm>
            <a:off x="13063" y="3356992"/>
            <a:ext cx="1619671" cy="324036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8" name="直線矢印コネクタ 7"/>
          <p:cNvCxnSpPr/>
          <p:nvPr/>
        </p:nvCxnSpPr>
        <p:spPr bwMode="auto">
          <a:xfrm flipH="1">
            <a:off x="832616" y="1891561"/>
            <a:ext cx="1042269" cy="1456628"/>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20715979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メイリオ" pitchFamily="50" charset="-128"/>
              </a:rPr>
              <a:t>Role </a:t>
            </a:r>
            <a:r>
              <a:rPr lang="en-US" altLang="ja-JP" dirty="0">
                <a:ea typeface="メイリオ" pitchFamily="50" charset="-128"/>
              </a:rPr>
              <a:t>and </a:t>
            </a:r>
            <a:r>
              <a:rPr lang="en-US" altLang="ja-JP" dirty="0" smtClean="0">
                <a:ea typeface="メイリオ" pitchFamily="50" charset="-128"/>
              </a:rPr>
              <a:t>Permissions</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Create </a:t>
            </a:r>
            <a:r>
              <a:rPr lang="en-US" altLang="ja-JP" sz="1400" dirty="0">
                <a:solidFill>
                  <a:schemeClr val="tx1"/>
                </a:solidFill>
                <a:latin typeface="メイリオ" pitchFamily="50" charset="-128"/>
                <a:ea typeface="メイリオ" pitchFamily="50" charset="-128"/>
              </a:rPr>
              <a:t>the </a:t>
            </a:r>
            <a:r>
              <a:rPr lang="en-US" altLang="ja-JP" sz="1400" dirty="0" smtClean="0">
                <a:solidFill>
                  <a:schemeClr val="tx1"/>
                </a:solidFill>
                <a:latin typeface="メイリオ" pitchFamily="50" charset="-128"/>
                <a:ea typeface="メイリオ" pitchFamily="50" charset="-128"/>
              </a:rPr>
              <a:t>roles for your project like developer and manager.</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You can click Permissions report to confirm and update the permissions for each role.</a:t>
            </a:r>
            <a:endParaRPr lang="en-US" altLang="ja-JP" sz="1400" dirty="0">
              <a:solidFill>
                <a:schemeClr val="tx1"/>
              </a:solidFill>
              <a:latin typeface="メイリオ" pitchFamily="50" charset="-128"/>
              <a:ea typeface="メイリオ"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8" y="1733950"/>
            <a:ext cx="8951950" cy="128880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80" y="2480802"/>
            <a:ext cx="4752528" cy="282973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7053414" y="1773456"/>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8" name="直線矢印コネクタ 7"/>
          <p:cNvCxnSpPr>
            <a:stCxn id="7" idx="2"/>
          </p:cNvCxnSpPr>
          <p:nvPr/>
        </p:nvCxnSpPr>
        <p:spPr bwMode="auto">
          <a:xfrm flipH="1">
            <a:off x="2592611" y="1938284"/>
            <a:ext cx="4460803" cy="1033916"/>
          </a:xfrm>
          <a:prstGeom prst="straightConnector1">
            <a:avLst/>
          </a:prstGeom>
          <a:noFill/>
          <a:ln w="31750" cap="flat" cmpd="sng" algn="ctr">
            <a:solidFill>
              <a:srgbClr val="0000FF"/>
            </a:solidFill>
            <a:prstDash val="solid"/>
            <a:round/>
            <a:headEnd type="none" w="med" len="med"/>
            <a:tailEnd type="arrow" w="med" len="med"/>
          </a:ln>
          <a:effectLst/>
        </p:spPr>
      </p:cxnSp>
      <p:sp>
        <p:nvSpPr>
          <p:cNvPr id="11" name="円/楕円 10"/>
          <p:cNvSpPr/>
          <p:nvPr/>
        </p:nvSpPr>
        <p:spPr bwMode="auto">
          <a:xfrm>
            <a:off x="200758" y="2645624"/>
            <a:ext cx="2736304" cy="1241831"/>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2" name="円/楕円 11"/>
          <p:cNvSpPr/>
          <p:nvPr/>
        </p:nvSpPr>
        <p:spPr bwMode="auto">
          <a:xfrm>
            <a:off x="94238" y="3934857"/>
            <a:ext cx="4975447" cy="141486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111" y="5085184"/>
            <a:ext cx="5332343" cy="173824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円/楕円 13"/>
          <p:cNvSpPr/>
          <p:nvPr/>
        </p:nvSpPr>
        <p:spPr bwMode="auto">
          <a:xfrm>
            <a:off x="6036097" y="5098247"/>
            <a:ext cx="800969" cy="173824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5" name="円/楕円 14"/>
          <p:cNvSpPr/>
          <p:nvPr/>
        </p:nvSpPr>
        <p:spPr bwMode="auto">
          <a:xfrm>
            <a:off x="7917510" y="1717795"/>
            <a:ext cx="1120748"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6" name="直線矢印コネクタ 15"/>
          <p:cNvCxnSpPr/>
          <p:nvPr/>
        </p:nvCxnSpPr>
        <p:spPr bwMode="auto">
          <a:xfrm flipH="1">
            <a:off x="6436582" y="2047450"/>
            <a:ext cx="2041302" cy="3050797"/>
          </a:xfrm>
          <a:prstGeom prst="straightConnector1">
            <a:avLst/>
          </a:prstGeom>
          <a:noFill/>
          <a:ln w="31750" cap="flat" cmpd="sng" algn="ctr">
            <a:solidFill>
              <a:srgbClr val="0000FF"/>
            </a:solidFill>
            <a:prstDash val="solid"/>
            <a:round/>
            <a:headEnd type="none" w="med" len="med"/>
            <a:tailEnd type="arrow" w="med" len="med"/>
          </a:ln>
          <a:effectLst/>
        </p:spPr>
      </p:cxnSp>
    </p:spTree>
    <p:extLst>
      <p:ext uri="{BB962C8B-B14F-4D97-AF65-F5344CB8AC3E}">
        <p14:creationId xmlns:p14="http://schemas.microsoft.com/office/powerpoint/2010/main" val="35100883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n>
                  <a:solidFill>
                    <a:srgbClr val="FFFF00">
                      <a:alpha val="10000"/>
                    </a:srgbClr>
                  </a:solidFill>
                </a:ln>
              </a:rPr>
              <a:t>User Creation</a:t>
            </a:r>
            <a:endParaRPr lang="ja-JP" altLang="en-US" dirty="0">
              <a:ln>
                <a:solidFill>
                  <a:srgbClr val="FFFF00">
                    <a:alpha val="10000"/>
                  </a:srgbClr>
                </a:solidFill>
              </a:ln>
            </a:endParaRPr>
          </a:p>
        </p:txBody>
      </p:sp>
      <p:sp>
        <p:nvSpPr>
          <p:cNvPr id="13" name="角丸四角形 12"/>
          <p:cNvSpPr/>
          <p:nvPr/>
        </p:nvSpPr>
        <p:spPr bwMode="auto">
          <a:xfrm>
            <a:off x="172617" y="692696"/>
            <a:ext cx="8779333" cy="86409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1.Create new user for your team member. One person can be checked as an Administrator.</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Input the </a:t>
            </a:r>
            <a:r>
              <a:rPr lang="en-US" altLang="ja-JP" sz="1400" dirty="0">
                <a:solidFill>
                  <a:schemeClr val="tx1"/>
                </a:solidFill>
                <a:latin typeface="メイリオ" pitchFamily="50" charset="-128"/>
                <a:ea typeface="メイリオ" pitchFamily="50" charset="-128"/>
              </a:rPr>
              <a:t>detailed information and </a:t>
            </a:r>
            <a:r>
              <a:rPr lang="en-US" altLang="ja-JP" sz="1400" dirty="0" smtClean="0">
                <a:solidFill>
                  <a:schemeClr val="tx1"/>
                </a:solidFill>
                <a:latin typeface="メイリオ" pitchFamily="50" charset="-128"/>
                <a:ea typeface="メイリオ" pitchFamily="50" charset="-128"/>
              </a:rPr>
              <a:t>initial password  for the members and check the must change password at next logon box for password changing.</a:t>
            </a:r>
          </a:p>
          <a:p>
            <a:pPr fontAlgn="base">
              <a:spcBef>
                <a:spcPct val="0"/>
              </a:spcBef>
              <a:spcAft>
                <a:spcPct val="0"/>
              </a:spcAft>
            </a:pPr>
            <a:r>
              <a:rPr lang="en-US" altLang="ja-JP" sz="1400" dirty="0" smtClean="0">
                <a:solidFill>
                  <a:schemeClr val="tx1"/>
                </a:solidFill>
                <a:latin typeface="メイリオ" pitchFamily="50" charset="-128"/>
                <a:ea typeface="メイリオ" pitchFamily="50" charset="-128"/>
              </a:rPr>
              <a:t>2.Add users to projects and check the roles.3.Share the ID and password to members.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39" y="1726200"/>
            <a:ext cx="8923220" cy="1421784"/>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円/楕円 6"/>
          <p:cNvSpPr/>
          <p:nvPr/>
        </p:nvSpPr>
        <p:spPr bwMode="auto">
          <a:xfrm>
            <a:off x="8240715" y="1726200"/>
            <a:ext cx="864096" cy="329655"/>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54" y="2698353"/>
            <a:ext cx="7378700" cy="3034904"/>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矢印コネクタ 7"/>
          <p:cNvCxnSpPr>
            <a:stCxn id="7" idx="2"/>
            <a:endCxn id="14" idx="7"/>
          </p:cNvCxnSpPr>
          <p:nvPr/>
        </p:nvCxnSpPr>
        <p:spPr bwMode="auto">
          <a:xfrm flipH="1">
            <a:off x="3163166" y="1891028"/>
            <a:ext cx="5077549" cy="1279912"/>
          </a:xfrm>
          <a:prstGeom prst="straightConnector1">
            <a:avLst/>
          </a:prstGeom>
          <a:noFill/>
          <a:ln w="31750" cap="flat" cmpd="sng" algn="ctr">
            <a:solidFill>
              <a:srgbClr val="0000FF"/>
            </a:solidFill>
            <a:prstDash val="solid"/>
            <a:round/>
            <a:headEnd type="none" w="med" len="med"/>
            <a:tailEnd type="arrow" w="med" len="med"/>
          </a:ln>
          <a:effectLst/>
        </p:spPr>
      </p:cxnSp>
      <p:sp>
        <p:nvSpPr>
          <p:cNvPr id="14" name="円/楕円 13"/>
          <p:cNvSpPr/>
          <p:nvPr/>
        </p:nvSpPr>
        <p:spPr bwMode="auto">
          <a:xfrm>
            <a:off x="827584" y="2991669"/>
            <a:ext cx="2736304" cy="1224136"/>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5" name="円/楕円 14"/>
          <p:cNvSpPr/>
          <p:nvPr/>
        </p:nvSpPr>
        <p:spPr bwMode="auto">
          <a:xfrm>
            <a:off x="1187624" y="4350031"/>
            <a:ext cx="1800200" cy="72008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7" name="円/楕円 16"/>
          <p:cNvSpPr/>
          <p:nvPr/>
        </p:nvSpPr>
        <p:spPr bwMode="auto">
          <a:xfrm>
            <a:off x="1226813" y="5100072"/>
            <a:ext cx="648072" cy="164827"/>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39" y="4116262"/>
            <a:ext cx="4992883" cy="2709752"/>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円/楕円 11"/>
          <p:cNvSpPr/>
          <p:nvPr/>
        </p:nvSpPr>
        <p:spPr bwMode="auto">
          <a:xfrm>
            <a:off x="4355976" y="4767881"/>
            <a:ext cx="648072" cy="164827"/>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
        <p:nvSpPr>
          <p:cNvPr id="16" name="円/楕円 15"/>
          <p:cNvSpPr/>
          <p:nvPr/>
        </p:nvSpPr>
        <p:spPr bwMode="auto">
          <a:xfrm>
            <a:off x="5362889" y="4453741"/>
            <a:ext cx="2245501" cy="361400"/>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cxnSp>
        <p:nvCxnSpPr>
          <p:cNvPr id="18" name="直線矢印コネクタ 17"/>
          <p:cNvCxnSpPr>
            <a:endCxn id="16" idx="2"/>
          </p:cNvCxnSpPr>
          <p:nvPr/>
        </p:nvCxnSpPr>
        <p:spPr bwMode="auto">
          <a:xfrm flipV="1">
            <a:off x="5003920" y="4634441"/>
            <a:ext cx="358969" cy="213094"/>
          </a:xfrm>
          <a:prstGeom prst="straightConnector1">
            <a:avLst/>
          </a:prstGeom>
          <a:noFill/>
          <a:ln w="31750" cap="flat" cmpd="sng" algn="ctr">
            <a:solidFill>
              <a:srgbClr val="0000FF"/>
            </a:solidFill>
            <a:prstDash val="solid"/>
            <a:round/>
            <a:headEnd type="none" w="med" len="med"/>
            <a:tailEnd type="arrow" w="med" len="med"/>
          </a:ln>
          <a:effectLst/>
        </p:spPr>
      </p:cxnSp>
      <p:sp>
        <p:nvSpPr>
          <p:cNvPr id="21" name="円/楕円 20"/>
          <p:cNvSpPr/>
          <p:nvPr/>
        </p:nvSpPr>
        <p:spPr bwMode="auto">
          <a:xfrm>
            <a:off x="5362888" y="6237312"/>
            <a:ext cx="1192891" cy="432048"/>
          </a:xfrm>
          <a:prstGeom prst="ellipse">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 typeface="+mj-lt"/>
              <a:buAutoNum type="arabicPeriod"/>
              <a:tabLst/>
            </a:pPr>
            <a:endParaRPr kumimoji="1" lang="ja-JP" altLang="en-US"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032796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TC">
  <a:themeElements>
    <a:clrScheme name="2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標準デザイン">
      <a:majorFont>
        <a:latin typeface="Tahoma"/>
        <a:ea typeface="HGP創英角ｺﾞｼｯｸUB"/>
        <a:cs typeface=""/>
      </a:majorFont>
      <a:minorFont>
        <a:latin typeface="Tahoma"/>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bg1">
              <a:lumMod val="50000"/>
            </a:schemeClr>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 typeface="+mj-lt"/>
          <a:buAutoNum type="arabicPeriod"/>
          <a:tabLst/>
          <a:defRPr kumimoji="1" sz="1400" dirty="0" smtClean="0">
            <a:latin typeface="メイリオ" pitchFamily="50" charset="-128"/>
            <a:ea typeface="メイリオ" pitchFamily="50" charset="-128"/>
          </a:defRPr>
        </a:defPPr>
      </a:lstStyle>
    </a:spDef>
    <a:lnDef>
      <a:spPr bwMode="auto">
        <a:xfrm>
          <a:off x="0" y="0"/>
          <a:ext cx="1" cy="1"/>
        </a:xfrm>
        <a:custGeom>
          <a:avLst/>
          <a:gdLst/>
          <a:ahLst/>
          <a:cxnLst/>
          <a:rect l="0" t="0" r="0" b="0"/>
          <a:pathLst/>
        </a:custGeom>
        <a:solidFill>
          <a:srgbClr val="CCCC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HGP創英角ｺﾞｼｯｸUB" pitchFamily="50" charset="-128"/>
          </a:defRPr>
        </a:defPPr>
      </a:lstStyle>
    </a:lnDef>
    <a:txDef>
      <a:spPr>
        <a:noFill/>
      </a:spPr>
      <a:bodyPr wrap="square" rtlCol="0">
        <a:spAutoFit/>
      </a:bodyPr>
      <a:lstStyle>
        <a:defPPr marL="457200" indent="-457200">
          <a:buFont typeface="+mj-lt"/>
          <a:buAutoNum type="arabicPeriod"/>
          <a:defRPr kumimoji="1" sz="2400" b="1" dirty="0" smtClean="0">
            <a:latin typeface="メイリオ" pitchFamily="50" charset="-128"/>
            <a:ea typeface="メイリオ" pitchFamily="50" charset="-128"/>
          </a:defRPr>
        </a:defPPr>
      </a:lstStyle>
    </a:txDef>
  </a:objectDefaults>
  <a:extraClrSchemeLst>
    <a:extraClrScheme>
      <a:clrScheme name="2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30428</TotalTime>
  <Words>1339</Words>
  <Application>Microsoft Office PowerPoint</Application>
  <PresentationFormat>画面に合わせる (4:3)</PresentationFormat>
  <Paragraphs>208</Paragraphs>
  <Slides>50</Slides>
  <Notes>2</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50</vt:i4>
      </vt:variant>
    </vt:vector>
  </HeadingPairs>
  <TitlesOfParts>
    <vt:vector size="52" baseType="lpstr">
      <vt:lpstr>STC</vt:lpstr>
      <vt:lpstr>パッケージャー シェル オブジェクト</vt:lpstr>
      <vt:lpstr>PowerPoint プレゼンテーション</vt:lpstr>
      <vt:lpstr>Content</vt:lpstr>
      <vt:lpstr>Introduction</vt:lpstr>
      <vt:lpstr>Settings</vt:lpstr>
      <vt:lpstr>Login</vt:lpstr>
      <vt:lpstr>Project Creation</vt:lpstr>
      <vt:lpstr>Administration</vt:lpstr>
      <vt:lpstr>Role and Permissions</vt:lpstr>
      <vt:lpstr>User Creation</vt:lpstr>
      <vt:lpstr>Issues statues</vt:lpstr>
      <vt:lpstr>Trackers1/2</vt:lpstr>
      <vt:lpstr>Trackers2/2</vt:lpstr>
      <vt:lpstr>Custom fields</vt:lpstr>
      <vt:lpstr>Scrum plug-in settings1/2</vt:lpstr>
      <vt:lpstr>Scrum plug-in setting2/2</vt:lpstr>
      <vt:lpstr>Agile plug-in setting1/2</vt:lpstr>
      <vt:lpstr>Agile plug-in setting2/2</vt:lpstr>
      <vt:lpstr>Usage</vt:lpstr>
      <vt:lpstr>Issues Creation</vt:lpstr>
      <vt:lpstr>Back log management</vt:lpstr>
      <vt:lpstr>Sprint Management1/4</vt:lpstr>
      <vt:lpstr>Sprint Management2/4</vt:lpstr>
      <vt:lpstr>Sprint Management3/4</vt:lpstr>
      <vt:lpstr>Sprint Management4/4</vt:lpstr>
      <vt:lpstr>Release Planning</vt:lpstr>
      <vt:lpstr>Agile Board</vt:lpstr>
      <vt:lpstr>Log time</vt:lpstr>
      <vt:lpstr>Issue View</vt:lpstr>
      <vt:lpstr>Issue export</vt:lpstr>
      <vt:lpstr>Issue export(Attention)</vt:lpstr>
      <vt:lpstr>Document Management</vt:lpstr>
      <vt:lpstr>Email Notifications(System default)</vt:lpstr>
      <vt:lpstr>Email Notifications(User setting)</vt:lpstr>
      <vt:lpstr>Application</vt:lpstr>
      <vt:lpstr>Application Flow</vt:lpstr>
      <vt:lpstr>Application Flow</vt:lpstr>
      <vt:lpstr>Application Flow</vt:lpstr>
      <vt:lpstr>PowerPoint プレゼンテーション</vt:lpstr>
      <vt:lpstr>Summary</vt:lpstr>
      <vt:lpstr>Setting</vt:lpstr>
      <vt:lpstr>Roles &amp; Members</vt:lpstr>
      <vt:lpstr>Information</vt:lpstr>
      <vt:lpstr>Information</vt:lpstr>
      <vt:lpstr>Modules</vt:lpstr>
      <vt:lpstr>Sprints &amp; Versions</vt:lpstr>
      <vt:lpstr>Issue Categories</vt:lpstr>
      <vt:lpstr>Wiki &amp; Repositories &amp; Forums</vt:lpstr>
      <vt:lpstr>Activities</vt:lpstr>
      <vt:lpstr>Reference</vt:lpstr>
      <vt:lpstr>PowerPoint プレゼンテーション</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GADC Organization (Step1)</dc:title>
  <dc:creator>Morita, Hironori</dc:creator>
  <cp:lastModifiedBy>Zou, Chen</cp:lastModifiedBy>
  <cp:revision>2422</cp:revision>
  <cp:lastPrinted>2015-12-25T06:20:45Z</cp:lastPrinted>
  <dcterms:created xsi:type="dcterms:W3CDTF">2012-06-25T01:06:21Z</dcterms:created>
  <dcterms:modified xsi:type="dcterms:W3CDTF">2016-05-23T05:12:57Z</dcterms:modified>
</cp:coreProperties>
</file>