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73" r:id="rId2"/>
    <p:sldMasterId id="2147483686" r:id="rId3"/>
    <p:sldMasterId id="2147483715" r:id="rId4"/>
    <p:sldMasterId id="2147483728" r:id="rId5"/>
    <p:sldMasterId id="2147483742" r:id="rId6"/>
  </p:sldMasterIdLst>
  <p:notesMasterIdLst>
    <p:notesMasterId r:id="rId35"/>
  </p:notesMasterIdLst>
  <p:sldIdLst>
    <p:sldId id="473" r:id="rId7"/>
    <p:sldId id="497" r:id="rId8"/>
    <p:sldId id="444" r:id="rId9"/>
    <p:sldId id="529" r:id="rId10"/>
    <p:sldId id="498" r:id="rId11"/>
    <p:sldId id="467" r:id="rId12"/>
    <p:sldId id="499" r:id="rId13"/>
    <p:sldId id="510" r:id="rId14"/>
    <p:sldId id="513" r:id="rId15"/>
    <p:sldId id="515" r:id="rId16"/>
    <p:sldId id="504" r:id="rId17"/>
    <p:sldId id="511" r:id="rId18"/>
    <p:sldId id="501" r:id="rId19"/>
    <p:sldId id="502" r:id="rId20"/>
    <p:sldId id="503" r:id="rId21"/>
    <p:sldId id="518" r:id="rId22"/>
    <p:sldId id="508" r:id="rId23"/>
    <p:sldId id="509" r:id="rId24"/>
    <p:sldId id="514" r:id="rId25"/>
    <p:sldId id="516" r:id="rId26"/>
    <p:sldId id="519" r:id="rId27"/>
    <p:sldId id="520" r:id="rId28"/>
    <p:sldId id="521" r:id="rId29"/>
    <p:sldId id="527" r:id="rId30"/>
    <p:sldId id="525" r:id="rId31"/>
    <p:sldId id="526" r:id="rId32"/>
    <p:sldId id="523" r:id="rId33"/>
    <p:sldId id="528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CC"/>
    <a:srgbClr val="49D749"/>
    <a:srgbClr val="F9D7F3"/>
    <a:srgbClr val="F69240"/>
    <a:srgbClr val="FAC43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5" autoAdjust="0"/>
    <p:restoredTop sz="92806" autoAdjust="0"/>
  </p:normalViewPr>
  <p:slideViewPr>
    <p:cSldViewPr>
      <p:cViewPr varScale="1">
        <p:scale>
          <a:sx n="67" d="100"/>
          <a:sy n="67" d="100"/>
        </p:scale>
        <p:origin x="-163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A12DC-2841-44AE-AD33-E1087D9E00A6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30D70-C31A-42C3-AD73-76B02C8A82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5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9963E-3671-4032-8ECD-63E296FF16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43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FB734-1357-4BDA-BBDE-0D33F35863C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88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FB734-1357-4BDA-BBDE-0D33F35863C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88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FB734-1357-4BDA-BBDE-0D33F35863C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88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ja-JP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2292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258CD-CC1E-4FDA-8848-6ED738CA030F}" type="slidenum">
              <a:rPr lang="en-US" altLang="ja-JP">
                <a:solidFill>
                  <a:prstClr val="black"/>
                </a:solidFill>
              </a:rPr>
              <a:pPr/>
              <a:t>14</a:t>
            </a:fld>
            <a:endParaRPr lang="en-US" altLang="ja-JP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721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ja-JP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2292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258CD-CC1E-4FDA-8848-6ED738CA030F}" type="slidenum">
              <a:rPr lang="en-US" altLang="ja-JP">
                <a:solidFill>
                  <a:prstClr val="black"/>
                </a:solidFill>
              </a:rPr>
              <a:pPr/>
              <a:t>15</a:t>
            </a:fld>
            <a:endParaRPr lang="en-US" altLang="ja-JP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72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pic>
        <p:nvPicPr>
          <p:cNvPr id="5" name="Picture 51" descr="j and e_cover_confidential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2330" y="285728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2330" y="285728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5796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53975"/>
            <a:ext cx="7329488" cy="4953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749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61156" y="1800000"/>
            <a:ext cx="7825924" cy="720000"/>
          </a:xfrm>
          <a:prstGeom prst="rect">
            <a:avLst/>
          </a:prstGeom>
        </p:spPr>
        <p:txBody>
          <a:bodyPr tIns="0" bIns="0" anchor="b" anchorCtr="0">
            <a:noAutofit/>
          </a:bodyPr>
          <a:lstStyle>
            <a:lvl1pPr algn="ctr">
              <a:defRPr smtClean="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61156" y="2880000"/>
            <a:ext cx="7825924" cy="108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defRPr sz="2000" smtClean="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 サブタイトルの書式設定</a:t>
            </a:r>
          </a:p>
        </p:txBody>
      </p:sp>
      <p:sp>
        <p:nvSpPr>
          <p:cNvPr id="13" name="テキスト プレースホルダ 9"/>
          <p:cNvSpPr>
            <a:spLocks noGrp="1"/>
          </p:cNvSpPr>
          <p:nvPr>
            <p:ph type="body" sz="quarter" idx="11"/>
          </p:nvPr>
        </p:nvSpPr>
        <p:spPr>
          <a:xfrm>
            <a:off x="661156" y="4679950"/>
            <a:ext cx="7825924" cy="90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ctr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</a:p>
        </p:txBody>
      </p:sp>
      <p:sp>
        <p:nvSpPr>
          <p:cNvPr id="14" name="テキスト プレースホルダ 11"/>
          <p:cNvSpPr>
            <a:spLocks noGrp="1"/>
          </p:cNvSpPr>
          <p:nvPr>
            <p:ph type="body" sz="quarter" idx="12"/>
          </p:nvPr>
        </p:nvSpPr>
        <p:spPr>
          <a:xfrm>
            <a:off x="661156" y="5760000"/>
            <a:ext cx="7825924" cy="468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ctr">
              <a:buFontTx/>
              <a:buNone/>
              <a:defRPr sz="10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831" y="358775"/>
            <a:ext cx="952004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7632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+mj-ea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59E2-AA51-40BB-B144-2D6F95A2673C}" type="slidenum">
              <a:rPr kumimoji="1" lang="en-US" altLang="ja-JP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100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pic>
        <p:nvPicPr>
          <p:cNvPr id="5" name="Picture 51" descr="j and e_cover_confidential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2330" y="285728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2330" y="285728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5745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pic>
        <p:nvPicPr>
          <p:cNvPr id="4" name="Picture 57" descr="j and e_naka_confidential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088" y="6309320"/>
            <a:ext cx="13319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058338" y="6692510"/>
            <a:ext cx="4972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IN" altLang="ja-JP" sz="8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Page  </a:t>
            </a:r>
            <a:endParaRPr kumimoji="1" lang="en-US" sz="800" dirty="0">
              <a:solidFill>
                <a:srgbClr val="000000"/>
              </a:solidFill>
            </a:endParaRPr>
          </a:p>
        </p:txBody>
      </p:sp>
      <p:pic>
        <p:nvPicPr>
          <p:cNvPr id="6" name="Picture 57" descr="j and e_naka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088" y="6309320"/>
            <a:ext cx="13319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/>
          <p:nvPr userDrawn="1"/>
        </p:nvSpPr>
        <p:spPr>
          <a:xfrm>
            <a:off x="8058338" y="6692510"/>
            <a:ext cx="4972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IN" altLang="ja-JP" sz="8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Page  </a:t>
            </a:r>
            <a:endParaRPr kumimoji="1"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717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+mj-ea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59E2-AA51-40BB-B144-2D6F95A2673C}" type="slidenum">
              <a:rPr kumimoji="1" lang="en-US" altLang="ja-JP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187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DE07BD-C36F-4A60-97CF-F016F8D65BEB}" type="datetimeFigureOut">
              <a:rPr kumimoji="1" lang="ja-JP" altLang="en-US">
                <a:solidFill>
                  <a:srgbClr val="000000"/>
                </a:solidFill>
              </a:rPr>
              <a:pPr/>
              <a:t>2017/2/27</a:t>
            </a:fld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FF04C9-4CE4-4913-B920-807B22FEC208}" type="slidenum">
              <a:rPr kumimoji="1" lang="ja-JP" altLang="en-US">
                <a:solidFill>
                  <a:srgbClr val="000000"/>
                </a:solidFill>
              </a:rPr>
              <a:pPr/>
              <a:t>‹#›</a:t>
            </a:fld>
            <a:endParaRPr kumimoji="1"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413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59E2-AA51-40BB-B144-2D6F95A2673C}" type="slidenum">
              <a:rPr kumimoji="1"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4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90144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4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pic>
        <p:nvPicPr>
          <p:cNvPr id="4" name="Picture 57" descr="j and e_naka_confidential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088" y="6309320"/>
            <a:ext cx="13319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058338" y="6692510"/>
            <a:ext cx="4972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IN" altLang="ja-JP" sz="8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Page  </a:t>
            </a:r>
            <a:endParaRPr kumimoji="1" lang="en-US" sz="800" dirty="0">
              <a:solidFill>
                <a:srgbClr val="000000"/>
              </a:solidFill>
            </a:endParaRPr>
          </a:p>
        </p:txBody>
      </p:sp>
      <p:pic>
        <p:nvPicPr>
          <p:cNvPr id="6" name="Picture 57" descr="j and e_naka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088" y="6309320"/>
            <a:ext cx="13319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/>
          <p:nvPr userDrawn="1"/>
        </p:nvSpPr>
        <p:spPr>
          <a:xfrm>
            <a:off x="8058338" y="6692510"/>
            <a:ext cx="4972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IN" altLang="ja-JP" sz="8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Page  </a:t>
            </a:r>
            <a:endParaRPr kumimoji="1"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30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9100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2313" y="285750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3878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7" descr="j and e_naka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088" y="6462713"/>
            <a:ext cx="133191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3131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53975"/>
            <a:ext cx="7329488" cy="4953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00399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61156" y="1800000"/>
            <a:ext cx="7825924" cy="720000"/>
          </a:xfrm>
          <a:prstGeom prst="rect">
            <a:avLst/>
          </a:prstGeom>
        </p:spPr>
        <p:txBody>
          <a:bodyPr tIns="0" bIns="0" anchor="b" anchorCtr="0">
            <a:noAutofit/>
          </a:bodyPr>
          <a:lstStyle>
            <a:lvl1pPr algn="ctr">
              <a:defRPr smtClean="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61156" y="2880000"/>
            <a:ext cx="7825924" cy="108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defRPr sz="2000" smtClean="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 サブタイトルの書式設定</a:t>
            </a:r>
          </a:p>
        </p:txBody>
      </p:sp>
      <p:sp>
        <p:nvSpPr>
          <p:cNvPr id="13" name="テキスト プレースホルダ 9"/>
          <p:cNvSpPr>
            <a:spLocks noGrp="1"/>
          </p:cNvSpPr>
          <p:nvPr>
            <p:ph type="body" sz="quarter" idx="11"/>
          </p:nvPr>
        </p:nvSpPr>
        <p:spPr>
          <a:xfrm>
            <a:off x="661156" y="4679950"/>
            <a:ext cx="7825924" cy="90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ctr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</a:p>
        </p:txBody>
      </p:sp>
      <p:sp>
        <p:nvSpPr>
          <p:cNvPr id="14" name="テキスト プレースホルダ 11"/>
          <p:cNvSpPr>
            <a:spLocks noGrp="1"/>
          </p:cNvSpPr>
          <p:nvPr>
            <p:ph type="body" sz="quarter" idx="12"/>
          </p:nvPr>
        </p:nvSpPr>
        <p:spPr>
          <a:xfrm>
            <a:off x="661156" y="5760000"/>
            <a:ext cx="7825924" cy="468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ctr">
              <a:buFontTx/>
              <a:buNone/>
              <a:defRPr sz="10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831" y="358775"/>
            <a:ext cx="952004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8903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pic>
        <p:nvPicPr>
          <p:cNvPr id="5" name="Picture 51" descr="j and e_cover_confidential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2330" y="285728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2330" y="285728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5796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pic>
        <p:nvPicPr>
          <p:cNvPr id="4" name="Picture 57" descr="j and e_naka_confidential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088" y="6309320"/>
            <a:ext cx="13319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058338" y="6692510"/>
            <a:ext cx="4972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IN" altLang="ja-JP" sz="8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Page  </a:t>
            </a:r>
            <a:endParaRPr kumimoji="1" lang="en-US" sz="800" dirty="0">
              <a:solidFill>
                <a:srgbClr val="000000"/>
              </a:solidFill>
            </a:endParaRPr>
          </a:p>
        </p:txBody>
      </p:sp>
      <p:pic>
        <p:nvPicPr>
          <p:cNvPr id="6" name="Picture 57" descr="j and e_naka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088" y="6309320"/>
            <a:ext cx="13319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/>
          <p:nvPr userDrawn="1"/>
        </p:nvSpPr>
        <p:spPr>
          <a:xfrm>
            <a:off x="8058338" y="6692510"/>
            <a:ext cx="4972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IN" altLang="ja-JP" sz="8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Page  </a:t>
            </a:r>
            <a:endParaRPr kumimoji="1"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30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+mj-ea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59E2-AA51-40BB-B144-2D6F95A2673C}" type="slidenum">
              <a:rPr kumimoji="1" lang="en-US" altLang="ja-JP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4675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DE07BD-C36F-4A60-97CF-F016F8D65BEB}" type="datetimeFigureOut">
              <a:rPr kumimoji="1" lang="ja-JP" altLang="en-US">
                <a:solidFill>
                  <a:srgbClr val="000000"/>
                </a:solidFill>
              </a:rPr>
              <a:pPr/>
              <a:t>2017/2/27</a:t>
            </a:fld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FF04C9-4CE4-4913-B920-807B22FEC208}" type="slidenum">
              <a:rPr kumimoji="1" lang="ja-JP" altLang="en-US">
                <a:solidFill>
                  <a:srgbClr val="000000"/>
                </a:solidFill>
              </a:rPr>
              <a:pPr/>
              <a:t>‹#›</a:t>
            </a:fld>
            <a:endParaRPr kumimoji="1"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2284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59E2-AA51-40BB-B144-2D6F95A2673C}" type="slidenum">
              <a:rPr kumimoji="1"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65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DE07BD-C36F-4A60-97CF-F016F8D65BEB}" type="datetimeFigureOut">
              <a:rPr kumimoji="1" lang="ja-JP" altLang="en-US">
                <a:solidFill>
                  <a:srgbClr val="000000"/>
                </a:solidFill>
              </a:rPr>
              <a:pPr/>
              <a:t>2017/2/27</a:t>
            </a:fld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FF04C9-4CE4-4913-B920-807B22FEC208}" type="slidenum">
              <a:rPr kumimoji="1" lang="ja-JP" altLang="en-US">
                <a:solidFill>
                  <a:srgbClr val="000000"/>
                </a:solidFill>
              </a:rPr>
              <a:pPr/>
              <a:t>‹#›</a:t>
            </a:fld>
            <a:endParaRPr kumimoji="1"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2284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13865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882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2313" y="285750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3613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7" descr="j and e_naka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088" y="6462713"/>
            <a:ext cx="133191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5810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53975"/>
            <a:ext cx="7329488" cy="4953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749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61156" y="1800000"/>
            <a:ext cx="7825924" cy="720000"/>
          </a:xfrm>
          <a:prstGeom prst="rect">
            <a:avLst/>
          </a:prstGeom>
        </p:spPr>
        <p:txBody>
          <a:bodyPr tIns="0" bIns="0" anchor="b" anchorCtr="0">
            <a:noAutofit/>
          </a:bodyPr>
          <a:lstStyle>
            <a:lvl1pPr algn="ctr">
              <a:defRPr smtClean="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61156" y="2880000"/>
            <a:ext cx="7825924" cy="108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defRPr sz="2000" smtClean="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 サブタイトルの書式設定</a:t>
            </a:r>
          </a:p>
        </p:txBody>
      </p:sp>
      <p:sp>
        <p:nvSpPr>
          <p:cNvPr id="13" name="テキスト プレースホルダ 9"/>
          <p:cNvSpPr>
            <a:spLocks noGrp="1"/>
          </p:cNvSpPr>
          <p:nvPr>
            <p:ph type="body" sz="quarter" idx="11"/>
          </p:nvPr>
        </p:nvSpPr>
        <p:spPr>
          <a:xfrm>
            <a:off x="661156" y="4679950"/>
            <a:ext cx="7825924" cy="90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ctr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</a:p>
        </p:txBody>
      </p:sp>
      <p:sp>
        <p:nvSpPr>
          <p:cNvPr id="14" name="テキスト プレースホルダ 11"/>
          <p:cNvSpPr>
            <a:spLocks noGrp="1"/>
          </p:cNvSpPr>
          <p:nvPr>
            <p:ph type="body" sz="quarter" idx="12"/>
          </p:nvPr>
        </p:nvSpPr>
        <p:spPr>
          <a:xfrm>
            <a:off x="661156" y="5760000"/>
            <a:ext cx="7825924" cy="468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ctr">
              <a:buFontTx/>
              <a:buNone/>
              <a:defRPr sz="10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831" y="358775"/>
            <a:ext cx="952004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7632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pic>
        <p:nvPicPr>
          <p:cNvPr id="5" name="Picture 51" descr="j and e_cover_confidential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2330" y="285728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2330" y="285728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5796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pic>
        <p:nvPicPr>
          <p:cNvPr id="4" name="Picture 57" descr="j and e_naka_confidential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088" y="6309320"/>
            <a:ext cx="13319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058338" y="6692510"/>
            <a:ext cx="4972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IN" altLang="ja-JP" sz="80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Page  </a:t>
            </a:r>
            <a:endParaRPr kumimoji="1" lang="en-US" sz="800" dirty="0">
              <a:solidFill>
                <a:srgbClr val="000000"/>
              </a:solidFill>
            </a:endParaRPr>
          </a:p>
        </p:txBody>
      </p:sp>
      <p:pic>
        <p:nvPicPr>
          <p:cNvPr id="6" name="Picture 57" descr="j and e_naka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088" y="6309320"/>
            <a:ext cx="13319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/>
          <p:nvPr userDrawn="1"/>
        </p:nvSpPr>
        <p:spPr>
          <a:xfrm>
            <a:off x="8058338" y="6692510"/>
            <a:ext cx="4972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IN" altLang="ja-JP" sz="8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Page  </a:t>
            </a:r>
            <a:endParaRPr kumimoji="1"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30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+mj-ea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59E2-AA51-40BB-B144-2D6F95A2673C}" type="slidenum">
              <a:rPr kumimoji="1" lang="en-US" altLang="ja-JP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46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59E2-AA51-40BB-B144-2D6F95A2673C}" type="slidenum">
              <a:rPr kumimoji="1"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6589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DE07BD-C36F-4A60-97CF-F016F8D65BEB}" type="datetimeFigureOut">
              <a:rPr kumimoji="1" lang="ja-JP" altLang="en-US" smtClean="0">
                <a:solidFill>
                  <a:srgbClr val="000000"/>
                </a:solidFill>
              </a:rPr>
              <a:pPr/>
              <a:t>2017/2/27</a:t>
            </a:fld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FF04C9-4CE4-4913-B920-807B22FEC208}" type="slidenum">
              <a:rPr kumimoji="1" lang="ja-JP" altLang="en-US" smtClean="0">
                <a:solidFill>
                  <a:srgbClr val="000000"/>
                </a:solidFill>
              </a:rPr>
              <a:pPr/>
              <a:t>‹#›</a:t>
            </a:fld>
            <a:endParaRPr kumimoji="1"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2284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59E2-AA51-40BB-B144-2D6F95A2673C}" type="slidenum">
              <a:rPr kumimoji="1"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6589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138656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882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2313" y="285750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3613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7" descr="j and e_naka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088" y="6462713"/>
            <a:ext cx="133191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5810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53975"/>
            <a:ext cx="7329488" cy="4953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749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61156" y="1800000"/>
            <a:ext cx="7825924" cy="720000"/>
          </a:xfrm>
          <a:prstGeom prst="rect">
            <a:avLst/>
          </a:prstGeom>
        </p:spPr>
        <p:txBody>
          <a:bodyPr tIns="0" bIns="0" anchor="b" anchorCtr="0">
            <a:noAutofit/>
          </a:bodyPr>
          <a:lstStyle>
            <a:lvl1pPr algn="ctr">
              <a:defRPr smtClean="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61156" y="2880000"/>
            <a:ext cx="7825924" cy="108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defRPr sz="2000" smtClean="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 サブタイトルの書式設定</a:t>
            </a:r>
          </a:p>
        </p:txBody>
      </p:sp>
      <p:sp>
        <p:nvSpPr>
          <p:cNvPr id="13" name="テキスト プレースホルダ 9"/>
          <p:cNvSpPr>
            <a:spLocks noGrp="1"/>
          </p:cNvSpPr>
          <p:nvPr>
            <p:ph type="body" sz="quarter" idx="11"/>
          </p:nvPr>
        </p:nvSpPr>
        <p:spPr>
          <a:xfrm>
            <a:off x="661156" y="4679950"/>
            <a:ext cx="7825924" cy="90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ctr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</a:p>
        </p:txBody>
      </p:sp>
      <p:sp>
        <p:nvSpPr>
          <p:cNvPr id="14" name="テキスト プレースホルダ 11"/>
          <p:cNvSpPr>
            <a:spLocks noGrp="1"/>
          </p:cNvSpPr>
          <p:nvPr>
            <p:ph type="body" sz="quarter" idx="12"/>
          </p:nvPr>
        </p:nvSpPr>
        <p:spPr>
          <a:xfrm>
            <a:off x="661156" y="5760000"/>
            <a:ext cx="7825924" cy="468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ctr">
              <a:buFontTx/>
              <a:buNone/>
              <a:defRPr sz="10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831" y="358775"/>
            <a:ext cx="952004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7632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pic>
        <p:nvPicPr>
          <p:cNvPr id="5" name="Picture 51" descr="j and e_cover_confidential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2330" y="285728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2330" y="285728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5796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138656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pic>
        <p:nvPicPr>
          <p:cNvPr id="4" name="Picture 57" descr="j and e_naka_confidential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088" y="6309320"/>
            <a:ext cx="13319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058338" y="6692510"/>
            <a:ext cx="4972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IN" altLang="ja-JP" sz="8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Page  </a:t>
            </a:r>
            <a:endParaRPr kumimoji="1" lang="en-US" sz="800" dirty="0">
              <a:solidFill>
                <a:srgbClr val="000000"/>
              </a:solidFill>
            </a:endParaRPr>
          </a:p>
        </p:txBody>
      </p:sp>
      <p:pic>
        <p:nvPicPr>
          <p:cNvPr id="6" name="Picture 57" descr="j and e_naka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088" y="6309320"/>
            <a:ext cx="13319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/>
          <p:nvPr userDrawn="1"/>
        </p:nvSpPr>
        <p:spPr>
          <a:xfrm>
            <a:off x="8058338" y="6692510"/>
            <a:ext cx="4972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IN" altLang="ja-JP" sz="8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Page  </a:t>
            </a:r>
            <a:endParaRPr kumimoji="1"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30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+mj-ea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59E2-AA51-40BB-B144-2D6F95A2673C}" type="slidenum">
              <a:rPr kumimoji="1" lang="en-US" altLang="ja-JP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4675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DE07BD-C36F-4A60-97CF-F016F8D65BEB}" type="datetimeFigureOut">
              <a:rPr kumimoji="1" lang="ja-JP" altLang="en-US">
                <a:solidFill>
                  <a:srgbClr val="000000"/>
                </a:solidFill>
              </a:rPr>
              <a:pPr/>
              <a:t>2017/2/27</a:t>
            </a:fld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FF04C9-4CE4-4913-B920-807B22FEC208}" type="slidenum">
              <a:rPr kumimoji="1" lang="ja-JP" altLang="en-US">
                <a:solidFill>
                  <a:srgbClr val="000000"/>
                </a:solidFill>
              </a:rPr>
              <a:pPr/>
              <a:t>‹#›</a:t>
            </a:fld>
            <a:endParaRPr kumimoji="1"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2284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59E2-AA51-40BB-B144-2D6F95A2673C}" type="slidenum">
              <a:rPr kumimoji="1"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6589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138656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882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7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2313" y="285750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3613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7" descr="j and e_naka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088" y="6462713"/>
            <a:ext cx="133191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5810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53975"/>
            <a:ext cx="7329488" cy="4953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749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882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61156" y="1800000"/>
            <a:ext cx="7825924" cy="720000"/>
          </a:xfrm>
          <a:prstGeom prst="rect">
            <a:avLst/>
          </a:prstGeom>
        </p:spPr>
        <p:txBody>
          <a:bodyPr tIns="0" bIns="0" anchor="b" anchorCtr="0">
            <a:noAutofit/>
          </a:bodyPr>
          <a:lstStyle>
            <a:lvl1pPr algn="ctr">
              <a:defRPr smtClean="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61156" y="2880000"/>
            <a:ext cx="7825924" cy="108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defRPr sz="2000" smtClean="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 サブタイトルの書式設定</a:t>
            </a:r>
          </a:p>
        </p:txBody>
      </p:sp>
      <p:sp>
        <p:nvSpPr>
          <p:cNvPr id="13" name="テキスト プレースホルダ 9"/>
          <p:cNvSpPr>
            <a:spLocks noGrp="1"/>
          </p:cNvSpPr>
          <p:nvPr>
            <p:ph type="body" sz="quarter" idx="11"/>
          </p:nvPr>
        </p:nvSpPr>
        <p:spPr>
          <a:xfrm>
            <a:off x="661156" y="4679950"/>
            <a:ext cx="7825924" cy="90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ctr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</a:p>
        </p:txBody>
      </p:sp>
      <p:sp>
        <p:nvSpPr>
          <p:cNvPr id="14" name="テキスト プレースホルダ 11"/>
          <p:cNvSpPr>
            <a:spLocks noGrp="1"/>
          </p:cNvSpPr>
          <p:nvPr>
            <p:ph type="body" sz="quarter" idx="12"/>
          </p:nvPr>
        </p:nvSpPr>
        <p:spPr>
          <a:xfrm>
            <a:off x="661156" y="5760000"/>
            <a:ext cx="7825924" cy="468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ctr">
              <a:buFontTx/>
              <a:buNone/>
              <a:defRPr sz="10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831" y="358775"/>
            <a:ext cx="952004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7632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pic>
        <p:nvPicPr>
          <p:cNvPr id="5" name="Picture 51" descr="j and e_cover_confidential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2330" y="285728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2330" y="285728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5796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pic>
        <p:nvPicPr>
          <p:cNvPr id="4" name="Picture 57" descr="j and e_naka_confidential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088" y="6309320"/>
            <a:ext cx="13319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058338" y="6692510"/>
            <a:ext cx="4972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IN" altLang="ja-JP" sz="8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Page  </a:t>
            </a:r>
            <a:endParaRPr kumimoji="1" lang="en-US" sz="800" dirty="0">
              <a:solidFill>
                <a:srgbClr val="000000"/>
              </a:solidFill>
            </a:endParaRPr>
          </a:p>
        </p:txBody>
      </p:sp>
      <p:pic>
        <p:nvPicPr>
          <p:cNvPr id="6" name="Picture 57" descr="j and e_naka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088" y="6309320"/>
            <a:ext cx="13319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/>
          <p:nvPr userDrawn="1"/>
        </p:nvSpPr>
        <p:spPr>
          <a:xfrm>
            <a:off x="8058338" y="6692510"/>
            <a:ext cx="4972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IN" altLang="ja-JP" sz="8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Page  </a:t>
            </a:r>
            <a:endParaRPr kumimoji="1"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30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+mj-ea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59E2-AA51-40BB-B144-2D6F95A2673C}" type="slidenum">
              <a:rPr kumimoji="1" lang="en-US" altLang="ja-JP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4675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DE07BD-C36F-4A60-97CF-F016F8D65BEB}" type="datetimeFigureOut">
              <a:rPr kumimoji="1" lang="ja-JP" altLang="en-US">
                <a:solidFill>
                  <a:srgbClr val="000000"/>
                </a:solidFill>
              </a:rPr>
              <a:pPr/>
              <a:t>2017/2/27</a:t>
            </a:fld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FF04C9-4CE4-4913-B920-807B22FEC208}" type="slidenum">
              <a:rPr kumimoji="1" lang="ja-JP" altLang="en-US">
                <a:solidFill>
                  <a:srgbClr val="000000"/>
                </a:solidFill>
              </a:rPr>
              <a:pPr/>
              <a:t>‹#›</a:t>
            </a:fld>
            <a:endParaRPr kumimoji="1"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22843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59E2-AA51-40BB-B144-2D6F95A2673C}" type="slidenum">
              <a:rPr kumimoji="1"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65893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138656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8820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7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2313" y="285750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3613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8"/>
          <p:cNvSpPr>
            <a:spLocks noGrp="1"/>
          </p:cNvSpPr>
          <p:nvPr>
            <p:ph sz="quarter" idx="11"/>
          </p:nvPr>
        </p:nvSpPr>
        <p:spPr>
          <a:xfrm>
            <a:off x="1714480" y="6500834"/>
            <a:ext cx="5072080" cy="285750"/>
          </a:xfrm>
        </p:spPr>
        <p:txBody>
          <a:bodyPr/>
          <a:lstStyle>
            <a:lvl1pPr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467475"/>
            <a:ext cx="500062" cy="390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B418-48D0-4F60-92FF-64ACB79CCC8B}" type="slidenum">
              <a:rPr kumimoji="1"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7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7" descr="j and e_naka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088" y="6462713"/>
            <a:ext cx="133191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5810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53975"/>
            <a:ext cx="7329488" cy="4953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749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61156" y="1800000"/>
            <a:ext cx="7825924" cy="720000"/>
          </a:xfrm>
          <a:prstGeom prst="rect">
            <a:avLst/>
          </a:prstGeom>
        </p:spPr>
        <p:txBody>
          <a:bodyPr tIns="0" bIns="0" anchor="b" anchorCtr="0">
            <a:noAutofit/>
          </a:bodyPr>
          <a:lstStyle>
            <a:lvl1pPr algn="ctr">
              <a:defRPr smtClean="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61156" y="2880000"/>
            <a:ext cx="7825924" cy="108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defRPr sz="2000" smtClean="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 サブタイトルの書式設定</a:t>
            </a:r>
          </a:p>
        </p:txBody>
      </p:sp>
      <p:sp>
        <p:nvSpPr>
          <p:cNvPr id="13" name="テキスト プレースホルダ 9"/>
          <p:cNvSpPr>
            <a:spLocks noGrp="1"/>
          </p:cNvSpPr>
          <p:nvPr>
            <p:ph type="body" sz="quarter" idx="11"/>
          </p:nvPr>
        </p:nvSpPr>
        <p:spPr>
          <a:xfrm>
            <a:off x="661156" y="4679950"/>
            <a:ext cx="7825924" cy="90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ctr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</a:p>
        </p:txBody>
      </p:sp>
      <p:sp>
        <p:nvSpPr>
          <p:cNvPr id="14" name="テキスト プレースホルダ 11"/>
          <p:cNvSpPr>
            <a:spLocks noGrp="1"/>
          </p:cNvSpPr>
          <p:nvPr>
            <p:ph type="body" sz="quarter" idx="12"/>
          </p:nvPr>
        </p:nvSpPr>
        <p:spPr>
          <a:xfrm>
            <a:off x="661156" y="5760000"/>
            <a:ext cx="7825924" cy="468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ctr">
              <a:buFontTx/>
              <a:buNone/>
              <a:defRPr sz="10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831" y="358775"/>
            <a:ext cx="952004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7632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1"/>
            <a:ext cx="9142413" cy="687299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720725" y="2339975"/>
            <a:ext cx="7702550" cy="503238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3200" baseline="0">
                <a:solidFill>
                  <a:srgbClr val="FFFFFF"/>
                </a:solidFill>
                <a:latin typeface="Arial Black"/>
              </a:defRPr>
            </a:lvl1pPr>
          </a:lstStyle>
          <a:p>
            <a:pPr>
              <a:spcBef>
                <a:spcPct val="0"/>
              </a:spcBef>
              <a:defRPr/>
            </a:pP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4" name="テキスト プレースホルダ 9"/>
          <p:cNvSpPr>
            <a:spLocks noGrp="1"/>
          </p:cNvSpPr>
          <p:nvPr>
            <p:ph type="body" sz="quarter" idx="13"/>
          </p:nvPr>
        </p:nvSpPr>
        <p:spPr>
          <a:xfrm>
            <a:off x="539552" y="2315071"/>
            <a:ext cx="7704000" cy="432000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algn="l">
              <a:spcAft>
                <a:spcPts val="0"/>
              </a:spcAft>
              <a:buFontTx/>
              <a:buNone/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ja-JP" dirty="0" smtClean="0"/>
              <a:t>Click to edit Master text styles</a:t>
            </a:r>
          </a:p>
        </p:txBody>
      </p:sp>
      <p:sp>
        <p:nvSpPr>
          <p:cNvPr id="15" name="テキスト プレースホルダ 11"/>
          <p:cNvSpPr>
            <a:spLocks noGrp="1"/>
          </p:cNvSpPr>
          <p:nvPr>
            <p:ph type="body" sz="quarter" idx="14"/>
          </p:nvPr>
        </p:nvSpPr>
        <p:spPr>
          <a:xfrm>
            <a:off x="1066800" y="4365104"/>
            <a:ext cx="7704000" cy="360000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algn="r">
              <a:buFontTx/>
              <a:buNone/>
              <a:defRPr sz="1600" b="1" i="1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pPr lvl="0"/>
            <a:endParaRPr lang="en-US" altLang="ja-JP" dirty="0" smtClean="0"/>
          </a:p>
        </p:txBody>
      </p:sp>
      <p:pic>
        <p:nvPicPr>
          <p:cNvPr id="11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07156"/>
            <a:ext cx="16922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52400"/>
            <a:ext cx="2133599" cy="766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正方形/長方形 1"/>
          <p:cNvSpPr/>
          <p:nvPr userDrawn="1"/>
        </p:nvSpPr>
        <p:spPr>
          <a:xfrm>
            <a:off x="0" y="1600200"/>
            <a:ext cx="9144000" cy="2209800"/>
          </a:xfrm>
          <a:prstGeom prst="rect">
            <a:avLst/>
          </a:prstGeom>
          <a:gradFill flip="none" rotWithShape="1">
            <a:gsLst>
              <a:gs pos="75000">
                <a:schemeClr val="tx2"/>
              </a:gs>
              <a:gs pos="22100">
                <a:schemeClr val="tx2">
                  <a:lumMod val="75000"/>
                </a:schemeClr>
              </a:gs>
              <a:gs pos="0">
                <a:schemeClr val="tx2">
                  <a:lumMod val="50000"/>
                </a:schemeClr>
              </a:gs>
              <a:gs pos="50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64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1" descr="j and e_cover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2313" y="285750"/>
            <a:ext cx="16922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3613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7" descr="j and e_naka_confidential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088" y="6462713"/>
            <a:ext cx="133191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5810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9" y="115888"/>
            <a:ext cx="8785225" cy="5048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229600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8172450" y="6669088"/>
            <a:ext cx="51435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B06A7F80-B227-460C-8E30-C40E60CC9225}" type="slidenum">
              <a:rPr kumimoji="1" lang="en-US" altLang="ja-JP" sz="900">
                <a:solidFill>
                  <a:srgbClr val="000000"/>
                </a:solidFill>
                <a:latin typeface="Arial" charset="0"/>
                <a:ea typeface="ＭＳ Ｐゴシック" pitchFamily="50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ja-JP" sz="900" dirty="0">
              <a:solidFill>
                <a:srgbClr val="000000"/>
              </a:solidFill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99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756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itchFamily="2" charset="2"/>
        <a:buChar char="n"/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714375" indent="-265113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071563" indent="-17303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433513" indent="-182563" algn="l" rtl="0" eaLnBrk="1" fontAlgn="base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17954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2526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7098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1670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6242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9" y="115888"/>
            <a:ext cx="8785225" cy="5048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229600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8172450" y="6669088"/>
            <a:ext cx="51435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B06A7F80-B227-460C-8E30-C40E60CC9225}" type="slidenum">
              <a:rPr kumimoji="1" lang="en-US" altLang="ja-JP" sz="900">
                <a:solidFill>
                  <a:srgbClr val="000000"/>
                </a:solidFill>
                <a:latin typeface="Arial" charset="0"/>
                <a:ea typeface="ＭＳ Ｐゴシック" pitchFamily="50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ja-JP" sz="900" dirty="0">
              <a:solidFill>
                <a:srgbClr val="000000"/>
              </a:solidFill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659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itchFamily="2" charset="2"/>
        <a:buChar char="n"/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714375" indent="-265113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071563" indent="-17303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433513" indent="-182563" algn="l" rtl="0" eaLnBrk="1" fontAlgn="base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17954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2526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7098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1670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6242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9" y="115888"/>
            <a:ext cx="8785225" cy="5048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229600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8172450" y="6669088"/>
            <a:ext cx="51435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B06A7F80-B227-460C-8E30-C40E60CC9225}" type="slidenum">
              <a:rPr kumimoji="1" lang="en-US" altLang="ja-JP" sz="900">
                <a:solidFill>
                  <a:srgbClr val="000000"/>
                </a:solidFill>
                <a:latin typeface="Arial" charset="0"/>
                <a:ea typeface="ＭＳ Ｐゴシック" pitchFamily="50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ja-JP" sz="900" dirty="0">
              <a:solidFill>
                <a:srgbClr val="000000"/>
              </a:solidFill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99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itchFamily="2" charset="2"/>
        <a:buChar char="n"/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714375" indent="-265113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071563" indent="-17303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433513" indent="-182563" algn="l" rtl="0" eaLnBrk="1" fontAlgn="base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17954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2526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7098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1670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6242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9" y="115888"/>
            <a:ext cx="8785225" cy="5048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229600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8172450" y="6669088"/>
            <a:ext cx="51435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B06A7F80-B227-460C-8E30-C40E60CC9225}" type="slidenum">
              <a:rPr kumimoji="1" lang="en-US" altLang="ja-JP" sz="900">
                <a:solidFill>
                  <a:srgbClr val="000000"/>
                </a:solidFill>
                <a:latin typeface="Arial" charset="0"/>
                <a:ea typeface="ＭＳ Ｐゴシック" pitchFamily="50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ja-JP" sz="900" dirty="0">
              <a:solidFill>
                <a:srgbClr val="000000"/>
              </a:solidFill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99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itchFamily="2" charset="2"/>
        <a:buChar char="n"/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714375" indent="-265113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071563" indent="-17303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433513" indent="-182563" algn="l" rtl="0" eaLnBrk="1" fontAlgn="base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17954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2526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7098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1670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6242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9" y="115888"/>
            <a:ext cx="8785225" cy="5048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229600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8172450" y="6669088"/>
            <a:ext cx="51435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B06A7F80-B227-460C-8E30-C40E60CC9225}" type="slidenum">
              <a:rPr kumimoji="1" lang="en-US" altLang="ja-JP" sz="900">
                <a:solidFill>
                  <a:srgbClr val="000000"/>
                </a:solidFill>
                <a:latin typeface="Arial" charset="0"/>
                <a:ea typeface="ＭＳ Ｐゴシック" pitchFamily="50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ja-JP" sz="900" dirty="0">
              <a:solidFill>
                <a:srgbClr val="000000"/>
              </a:solidFill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99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itchFamily="2" charset="2"/>
        <a:buChar char="n"/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714375" indent="-265113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071563" indent="-17303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433513" indent="-182563" algn="l" rtl="0" eaLnBrk="1" fontAlgn="base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17954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2526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7098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1670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6242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9" y="115888"/>
            <a:ext cx="8785225" cy="5048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229600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8172450" y="6669088"/>
            <a:ext cx="51435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B06A7F80-B227-460C-8E30-C40E60CC9225}" type="slidenum">
              <a:rPr kumimoji="1" lang="en-US" altLang="ja-JP" sz="900">
                <a:solidFill>
                  <a:srgbClr val="000000"/>
                </a:solidFill>
                <a:latin typeface="Arial" charset="0"/>
                <a:ea typeface="ＭＳ Ｐゴシック" pitchFamily="50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ja-JP" sz="900" dirty="0">
              <a:solidFill>
                <a:srgbClr val="000000"/>
              </a:solidFill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99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00"/>
          </a:solidFill>
          <a:latin typeface="Tahoma" pitchFamily="34" charset="0"/>
          <a:ea typeface="HGP創英角ｺﾞｼｯｸUB" pitchFamily="50" charset="-128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itchFamily="2" charset="2"/>
        <a:buChar char="n"/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714375" indent="-265113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071563" indent="-17303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433513" indent="-182563" algn="l" rtl="0" eaLnBrk="1" fontAlgn="base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17954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2526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7098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1670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624263" indent="-182563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2.wmf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SGSCN-continuousdelivery-sm@sony.com.c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SGSCN-continuousdelivery-sm@sony.com.cn" TargetMode="External"/><Relationship Id="rId2" Type="http://schemas.openxmlformats.org/officeDocument/2006/relationships/hyperlink" Target="mailto:GADC-ITSM-QA-Planning@ap.sony.co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42910" y="1785925"/>
            <a:ext cx="7772400" cy="2363155"/>
          </a:xfrm>
        </p:spPr>
        <p:txBody>
          <a:bodyPr/>
          <a:lstStyle/>
          <a:p>
            <a:r>
              <a:rPr lang="en-US" altLang="ja-JP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Service Level Agreement </a:t>
            </a:r>
            <a:br>
              <a:rPr lang="en-US" altLang="ja-JP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ja-JP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 Continuous Delivery Service</a:t>
            </a:r>
            <a:endParaRPr lang="en-US" altLang="ja-JP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35696" y="5328592"/>
            <a:ext cx="6400800" cy="1340768"/>
          </a:xfrm>
        </p:spPr>
        <p:txBody>
          <a:bodyPr/>
          <a:lstStyle/>
          <a:p>
            <a:pPr algn="r"/>
            <a:r>
              <a:rPr lang="en-US" altLang="ja-JP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DevOps</a:t>
            </a:r>
            <a:r>
              <a:rPr lang="en-US" altLang="ja-JP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Task Force</a:t>
            </a:r>
          </a:p>
          <a:p>
            <a:pPr algn="r"/>
            <a:r>
              <a:rPr lang="en-US" altLang="ja-JP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Delivery Competency</a:t>
            </a:r>
          </a:p>
          <a:p>
            <a:pPr algn="r"/>
            <a:r>
              <a:rPr lang="en-US" altLang="ja-JP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Global Application Delivery Center</a:t>
            </a:r>
          </a:p>
          <a:p>
            <a:pPr algn="r"/>
            <a:r>
              <a:rPr lang="en-US" altLang="ja-JP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04.2017</a:t>
            </a:r>
          </a:p>
        </p:txBody>
      </p:sp>
    </p:spTree>
    <p:extLst>
      <p:ext uri="{BB962C8B-B14F-4D97-AF65-F5344CB8AC3E}">
        <p14:creationId xmlns:p14="http://schemas.microsoft.com/office/powerpoint/2010/main" val="1880403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屈折矢印 80"/>
          <p:cNvSpPr/>
          <p:nvPr/>
        </p:nvSpPr>
        <p:spPr bwMode="auto">
          <a:xfrm>
            <a:off x="7740440" y="2260775"/>
            <a:ext cx="792110" cy="864120"/>
          </a:xfrm>
          <a:prstGeom prst="bentUp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sz="1400" dirty="0">
              <a:solidFill>
                <a:srgbClr val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82" name="屈折矢印 81"/>
          <p:cNvSpPr/>
          <p:nvPr/>
        </p:nvSpPr>
        <p:spPr bwMode="auto">
          <a:xfrm flipV="1">
            <a:off x="7740440" y="3716990"/>
            <a:ext cx="792110" cy="864120"/>
          </a:xfrm>
          <a:prstGeom prst="bentUp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1" lang="ja-JP" altLang="en-US" sz="1400" dirty="0">
              <a:solidFill>
                <a:srgbClr val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 bwMode="auto">
          <a:xfrm>
            <a:off x="7956470" y="2620825"/>
            <a:ext cx="720100" cy="36005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anose="020B0604030504040204" pitchFamily="50" charset="-128"/>
              </a:rPr>
              <a:t>QA</a:t>
            </a:r>
            <a:endParaRPr kumimoji="1" lang="ja-JP" altLang="en-US" sz="1600" dirty="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 bwMode="auto">
          <a:xfrm>
            <a:off x="7956470" y="3933020"/>
            <a:ext cx="720100" cy="36005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anose="020B0604030504040204" pitchFamily="50" charset="-128"/>
              </a:rPr>
              <a:t>PRD</a:t>
            </a:r>
            <a:endParaRPr kumimoji="1" lang="ja-JP" altLang="en-US" sz="1600" dirty="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anose="020B0604030504040204" pitchFamily="50" charset="-128"/>
            </a:endParaRPr>
          </a:p>
        </p:txBody>
      </p:sp>
      <p:sp>
        <p:nvSpPr>
          <p:cNvPr id="85" name="二等辺三角形 84"/>
          <p:cNvSpPr/>
          <p:nvPr/>
        </p:nvSpPr>
        <p:spPr bwMode="auto">
          <a:xfrm rot="5400000">
            <a:off x="863485" y="3320985"/>
            <a:ext cx="1008140" cy="216030"/>
          </a:xfrm>
          <a:prstGeom prst="triangl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1" lang="ja-JP" altLang="en-US" sz="1400" dirty="0">
              <a:solidFill>
                <a:srgbClr val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86" name="二等辺三角形 85"/>
          <p:cNvSpPr/>
          <p:nvPr/>
        </p:nvSpPr>
        <p:spPr bwMode="auto">
          <a:xfrm rot="5400000">
            <a:off x="2159665" y="3320985"/>
            <a:ext cx="1008140" cy="216030"/>
          </a:xfrm>
          <a:prstGeom prst="triangl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1" lang="ja-JP" altLang="en-US" sz="1400" dirty="0">
              <a:solidFill>
                <a:srgbClr val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87" name="二等辺三角形 86"/>
          <p:cNvSpPr/>
          <p:nvPr/>
        </p:nvSpPr>
        <p:spPr bwMode="auto">
          <a:xfrm rot="5400000">
            <a:off x="3455844" y="3320985"/>
            <a:ext cx="1008140" cy="216030"/>
          </a:xfrm>
          <a:prstGeom prst="triangl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1" lang="ja-JP" altLang="en-US" sz="1400" dirty="0">
              <a:solidFill>
                <a:srgbClr val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88" name="二等辺三角形 87"/>
          <p:cNvSpPr/>
          <p:nvPr/>
        </p:nvSpPr>
        <p:spPr bwMode="auto">
          <a:xfrm rot="5400000">
            <a:off x="4752025" y="3320985"/>
            <a:ext cx="1008140" cy="216030"/>
          </a:xfrm>
          <a:prstGeom prst="triangl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1" lang="ja-JP" altLang="en-US" sz="1400" dirty="0">
              <a:solidFill>
                <a:srgbClr val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89" name="二等辺三角形 88"/>
          <p:cNvSpPr/>
          <p:nvPr/>
        </p:nvSpPr>
        <p:spPr bwMode="auto">
          <a:xfrm rot="5400000">
            <a:off x="6048205" y="3320985"/>
            <a:ext cx="1008140" cy="216030"/>
          </a:xfrm>
          <a:prstGeom prst="triangl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1" lang="ja-JP" altLang="en-US" sz="1400" dirty="0">
              <a:solidFill>
                <a:srgbClr val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90" name="正方形/長方形 89"/>
          <p:cNvSpPr/>
          <p:nvPr/>
        </p:nvSpPr>
        <p:spPr bwMode="auto">
          <a:xfrm>
            <a:off x="1475570" y="2924930"/>
            <a:ext cx="1080150" cy="10081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Inspect</a:t>
            </a:r>
            <a:endParaRPr kumimoji="1" lang="ja-JP" altLang="en-US" sz="1600" dirty="0">
              <a:solidFill>
                <a:srgbClr val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91" name="正方形/長方形 90"/>
          <p:cNvSpPr/>
          <p:nvPr/>
        </p:nvSpPr>
        <p:spPr bwMode="auto">
          <a:xfrm>
            <a:off x="2771750" y="2924930"/>
            <a:ext cx="1080150" cy="10081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Build</a:t>
            </a:r>
            <a:endParaRPr kumimoji="1" lang="ja-JP" altLang="en-US" sz="1600" dirty="0">
              <a:solidFill>
                <a:srgbClr val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92" name="正方形/長方形 91"/>
          <p:cNvSpPr/>
          <p:nvPr/>
        </p:nvSpPr>
        <p:spPr bwMode="auto">
          <a:xfrm>
            <a:off x="4067930" y="2924930"/>
            <a:ext cx="1080150" cy="10081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Unit Test</a:t>
            </a:r>
            <a:endParaRPr kumimoji="1" lang="ja-JP" altLang="en-US" sz="1600" dirty="0">
              <a:solidFill>
                <a:srgbClr val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93" name="正方形/長方形 92"/>
          <p:cNvSpPr/>
          <p:nvPr/>
        </p:nvSpPr>
        <p:spPr bwMode="auto">
          <a:xfrm>
            <a:off x="5364110" y="2924930"/>
            <a:ext cx="1080150" cy="10081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Integration Test</a:t>
            </a:r>
            <a:endParaRPr kumimoji="1" lang="ja-JP" altLang="en-US" sz="1600" dirty="0">
              <a:solidFill>
                <a:srgbClr val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 bwMode="auto">
          <a:xfrm>
            <a:off x="6660290" y="2924930"/>
            <a:ext cx="1080150" cy="10081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Deployment</a:t>
            </a:r>
            <a:endParaRPr kumimoji="1" lang="ja-JP" altLang="en-US" sz="1600" dirty="0">
              <a:solidFill>
                <a:srgbClr val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95" name="右中かっこ 94"/>
          <p:cNvSpPr/>
          <p:nvPr/>
        </p:nvSpPr>
        <p:spPr bwMode="auto">
          <a:xfrm rot="5400000">
            <a:off x="4391975" y="1088675"/>
            <a:ext cx="432060" cy="6264870"/>
          </a:xfrm>
          <a:prstGeom prst="rightBrace">
            <a:avLst/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96" name="円柱 95"/>
          <p:cNvSpPr/>
          <p:nvPr/>
        </p:nvSpPr>
        <p:spPr bwMode="auto">
          <a:xfrm>
            <a:off x="1331550" y="5085230"/>
            <a:ext cx="1368190" cy="1008140"/>
          </a:xfrm>
          <a:prstGeom prst="can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Repository</a:t>
            </a:r>
            <a:endParaRPr kumimoji="1" lang="ja-JP" altLang="en-US" sz="1600" dirty="0">
              <a:solidFill>
                <a:srgbClr val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97" name="円/楕円 96"/>
          <p:cNvSpPr/>
          <p:nvPr/>
        </p:nvSpPr>
        <p:spPr>
          <a:xfrm>
            <a:off x="1979640" y="4005080"/>
            <a:ext cx="5184720" cy="432060"/>
          </a:xfrm>
          <a:prstGeom prst="ellipse">
            <a:avLst/>
          </a:prstGeom>
          <a:solidFill>
            <a:srgbClr val="FFFF99"/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Automatic</a:t>
            </a:r>
          </a:p>
        </p:txBody>
      </p:sp>
      <p:pic>
        <p:nvPicPr>
          <p:cNvPr id="98" name="図 9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090" y="4632722"/>
            <a:ext cx="792198" cy="596478"/>
          </a:xfrm>
          <a:prstGeom prst="rect">
            <a:avLst/>
          </a:prstGeom>
        </p:spPr>
      </p:pic>
      <p:pic>
        <p:nvPicPr>
          <p:cNvPr id="99" name="図 9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3615" y="1628800"/>
            <a:ext cx="913673" cy="687942"/>
          </a:xfrm>
          <a:prstGeom prst="rect">
            <a:avLst/>
          </a:prstGeom>
        </p:spPr>
      </p:pic>
      <p:sp>
        <p:nvSpPr>
          <p:cNvPr id="100" name="正方形/長方形 99"/>
          <p:cNvSpPr/>
          <p:nvPr/>
        </p:nvSpPr>
        <p:spPr bwMode="auto">
          <a:xfrm>
            <a:off x="179390" y="2924930"/>
            <a:ext cx="1080150" cy="10081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Coding</a:t>
            </a:r>
            <a:endParaRPr kumimoji="1" lang="ja-JP" altLang="en-US" sz="1600" dirty="0">
              <a:solidFill>
                <a:srgbClr val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01" name="環状矢印 100"/>
          <p:cNvSpPr/>
          <p:nvPr/>
        </p:nvSpPr>
        <p:spPr bwMode="auto">
          <a:xfrm>
            <a:off x="2483710" y="4941210"/>
            <a:ext cx="1440200" cy="12961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14037"/>
              <a:gd name="adj5" fmla="val 12500"/>
            </a:avLst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1" lang="ja-JP" altLang="en-US" sz="1400" dirty="0">
              <a:solidFill>
                <a:srgbClr val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02" name="円/楕円 101"/>
          <p:cNvSpPr/>
          <p:nvPr/>
        </p:nvSpPr>
        <p:spPr>
          <a:xfrm>
            <a:off x="2555720" y="5229250"/>
            <a:ext cx="1296180" cy="720100"/>
          </a:xfrm>
          <a:prstGeom prst="ellipse">
            <a:avLst/>
          </a:prstGeom>
          <a:solidFill>
            <a:srgbClr val="FFFF99"/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Automatic</a:t>
            </a:r>
          </a:p>
        </p:txBody>
      </p:sp>
      <p:sp>
        <p:nvSpPr>
          <p:cNvPr id="103" name="正方形/長方形 102"/>
          <p:cNvSpPr/>
          <p:nvPr/>
        </p:nvSpPr>
        <p:spPr bwMode="auto">
          <a:xfrm>
            <a:off x="3923910" y="4869200"/>
            <a:ext cx="1728240" cy="1466378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b="1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Continuous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b="1" dirty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rPr>
              <a:t>Delivery</a:t>
            </a:r>
            <a:endParaRPr kumimoji="1" lang="ja-JP" altLang="en-US" sz="1600" b="1" dirty="0">
              <a:solidFill>
                <a:srgbClr val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pic>
        <p:nvPicPr>
          <p:cNvPr id="104" name="図 10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1782" y="5409055"/>
            <a:ext cx="612495" cy="847561"/>
          </a:xfrm>
          <a:prstGeom prst="rect">
            <a:avLst/>
          </a:prstGeom>
        </p:spPr>
      </p:pic>
      <p:sp>
        <p:nvSpPr>
          <p:cNvPr id="105" name="右矢印 104"/>
          <p:cNvSpPr/>
          <p:nvPr/>
        </p:nvSpPr>
        <p:spPr bwMode="auto">
          <a:xfrm>
            <a:off x="7740440" y="3284980"/>
            <a:ext cx="792110" cy="288040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sz="1400" dirty="0">
              <a:solidFill>
                <a:srgbClr val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pic>
        <p:nvPicPr>
          <p:cNvPr id="106" name="図 10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4067" y="3196342"/>
            <a:ext cx="461480" cy="478378"/>
          </a:xfrm>
          <a:prstGeom prst="rect">
            <a:avLst/>
          </a:prstGeom>
        </p:spPr>
      </p:pic>
      <p:sp>
        <p:nvSpPr>
          <p:cNvPr id="107" name="正方形/長方形 106"/>
          <p:cNvSpPr/>
          <p:nvPr/>
        </p:nvSpPr>
        <p:spPr bwMode="auto">
          <a:xfrm>
            <a:off x="7884348" y="3267108"/>
            <a:ext cx="720100" cy="36005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anose="020B0604030504040204" pitchFamily="50" charset="-128"/>
              </a:rPr>
              <a:t>UAT</a:t>
            </a:r>
            <a:endParaRPr kumimoji="1" lang="ja-JP" altLang="en-US" sz="1600" dirty="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650" y="4719139"/>
            <a:ext cx="313534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正方形/長方形 108"/>
          <p:cNvSpPr/>
          <p:nvPr/>
        </p:nvSpPr>
        <p:spPr bwMode="auto">
          <a:xfrm rot="2011004">
            <a:off x="8356138" y="4785492"/>
            <a:ext cx="683549" cy="34696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ja-JP" sz="1400" dirty="0" smtClean="0">
                <a:latin typeface="メイリオ" pitchFamily="50" charset="-128"/>
                <a:ea typeface="メイリオ" pitchFamily="50" charset="-128"/>
              </a:rPr>
              <a:t>GCM</a:t>
            </a:r>
            <a:endParaRPr kumimoji="1" lang="ja-JP" altLang="en-US" sz="1400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10" name="星 4 109"/>
          <p:cNvSpPr/>
          <p:nvPr/>
        </p:nvSpPr>
        <p:spPr bwMode="auto">
          <a:xfrm>
            <a:off x="7020256" y="2780928"/>
            <a:ext cx="576080" cy="612085"/>
          </a:xfrm>
          <a:prstGeom prst="star4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1" lang="ja-JP" altLang="en-US" sz="1400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11" name="上矢印 110"/>
          <p:cNvSpPr/>
          <p:nvPr/>
        </p:nvSpPr>
        <p:spPr bwMode="auto">
          <a:xfrm>
            <a:off x="7142837" y="3674720"/>
            <a:ext cx="413554" cy="1029705"/>
          </a:xfrm>
          <a:prstGeom prst="upArrow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1" lang="ja-JP" altLang="en-US" sz="1400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13" name="屈折矢印 112"/>
          <p:cNvSpPr/>
          <p:nvPr/>
        </p:nvSpPr>
        <p:spPr bwMode="auto">
          <a:xfrm rot="5400000">
            <a:off x="107380" y="4437140"/>
            <a:ext cx="1872260" cy="864120"/>
          </a:xfrm>
          <a:prstGeom prst="bentUp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1" lang="ja-JP" altLang="en-US" sz="1400" dirty="0">
              <a:solidFill>
                <a:srgbClr val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Continuous Delivery Image</a:t>
            </a:r>
            <a:endParaRPr kumimoji="1" lang="ja-JP" altLang="en-US" dirty="0"/>
          </a:p>
        </p:txBody>
      </p:sp>
      <p:sp>
        <p:nvSpPr>
          <p:cNvPr id="53" name="右中かっこ 52"/>
          <p:cNvSpPr/>
          <p:nvPr/>
        </p:nvSpPr>
        <p:spPr bwMode="auto">
          <a:xfrm rot="16200000">
            <a:off x="3743856" y="114432"/>
            <a:ext cx="432060" cy="4968748"/>
          </a:xfrm>
          <a:prstGeom prst="rightBrace">
            <a:avLst/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1691600" y="2348880"/>
            <a:ext cx="4500625" cy="504037"/>
          </a:xfrm>
          <a:prstGeom prst="ellipse">
            <a:avLst/>
          </a:prstGeom>
          <a:solidFill>
            <a:srgbClr val="FFFF99"/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Automatic</a:t>
            </a:r>
          </a:p>
        </p:txBody>
      </p:sp>
      <p:sp>
        <p:nvSpPr>
          <p:cNvPr id="37" name="下カーブ矢印 36"/>
          <p:cNvSpPr/>
          <p:nvPr/>
        </p:nvSpPr>
        <p:spPr bwMode="auto">
          <a:xfrm>
            <a:off x="6516216" y="1278341"/>
            <a:ext cx="1473070" cy="1620445"/>
          </a:xfrm>
          <a:prstGeom prst="curvedDownArrow">
            <a:avLst/>
          </a:prstGeom>
          <a:solidFill>
            <a:srgbClr val="0070C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latin typeface="Tahoma" pitchFamily="34" charset="0"/>
              <a:ea typeface="HGP創英角ｺﾞｼｯｸUB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832" y="761732"/>
            <a:ext cx="1536328" cy="733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正方形/長方形 39"/>
          <p:cNvSpPr/>
          <p:nvPr/>
        </p:nvSpPr>
        <p:spPr>
          <a:xfrm>
            <a:off x="6660290" y="1681042"/>
            <a:ext cx="12771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Approve manually</a:t>
            </a:r>
          </a:p>
        </p:txBody>
      </p:sp>
      <p:sp>
        <p:nvSpPr>
          <p:cNvPr id="4" name="正方形/長方形 3"/>
          <p:cNvSpPr/>
          <p:nvPr/>
        </p:nvSpPr>
        <p:spPr bwMode="auto">
          <a:xfrm>
            <a:off x="179511" y="1128326"/>
            <a:ext cx="6012713" cy="8444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dirty="0">
                <a:latin typeface="メイリオ" pitchFamily="50" charset="-128"/>
                <a:ea typeface="メイリオ" pitchFamily="50" charset="-128"/>
              </a:rPr>
              <a:t>DC provides technical solution of manual approval, but delivery teams need to decide operation procedure in line with governance rule</a:t>
            </a:r>
            <a:r>
              <a:rPr kumimoji="1" lang="en-US" altLang="ja-JP" sz="1400" dirty="0" smtClean="0">
                <a:latin typeface="メイリオ" pitchFamily="50" charset="-128"/>
                <a:ea typeface="メイリオ" pitchFamily="50" charset="-128"/>
              </a:rPr>
              <a:t>.</a:t>
            </a:r>
            <a:endParaRPr kumimoji="1" lang="en-US" altLang="ja-JP" sz="14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7" name="四角形吹き出し 46"/>
          <p:cNvSpPr/>
          <p:nvPr/>
        </p:nvSpPr>
        <p:spPr bwMode="auto">
          <a:xfrm>
            <a:off x="5839676" y="6047582"/>
            <a:ext cx="3245871" cy="693785"/>
          </a:xfrm>
          <a:prstGeom prst="wedgeRectCallout">
            <a:avLst>
              <a:gd name="adj1" fmla="val -9058"/>
              <a:gd name="adj2" fmla="val -80371"/>
            </a:avLst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00" dirty="0">
                <a:latin typeface="メイリオ" pitchFamily="50" charset="-128"/>
                <a:ea typeface="メイリオ" pitchFamily="50" charset="-128"/>
              </a:rPr>
              <a:t>It is necessary to keep manual approval to keep aligned with governance rule such as GCM, CICR.</a:t>
            </a:r>
            <a:endParaRPr kumimoji="1" lang="ja-JP" altLang="en-US" sz="1000" dirty="0" smtClean="0">
              <a:latin typeface="メイリオ" pitchFamily="50" charset="-128"/>
              <a:ea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5542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 bwMode="auto">
          <a:xfrm>
            <a:off x="2771800" y="1001633"/>
            <a:ext cx="4536504" cy="516367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1" lang="ja-JP" altLang="en-US" sz="1400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3128204" y="1329735"/>
            <a:ext cx="3892068" cy="3179385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1" lang="ja-JP" altLang="en-US" sz="1400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3779912" y="1450746"/>
            <a:ext cx="3096343" cy="1912720"/>
          </a:xfrm>
          <a:prstGeom prst="rect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b="1" dirty="0" err="1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Docker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 based on </a:t>
            </a:r>
            <a:r>
              <a:rPr lang="en-US" altLang="ja-JP" sz="1200" b="1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CD </a:t>
            </a:r>
            <a:r>
              <a:rPr lang="en-US" altLang="ja-JP" sz="1200" b="1" i="1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Env</a:t>
            </a:r>
            <a:r>
              <a:rPr lang="ja-JP" altLang="en-US" sz="1200" b="1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endParaRPr kumimoji="1" lang="ja-JP" altLang="en-US" sz="12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115888"/>
            <a:ext cx="8785225" cy="504825"/>
          </a:xfrm>
        </p:spPr>
        <p:txBody>
          <a:bodyPr/>
          <a:lstStyle/>
          <a:p>
            <a:r>
              <a:rPr lang="en-US" altLang="ja-JP" dirty="0" smtClean="0"/>
              <a:t>Configuration Diagram for CD </a:t>
            </a:r>
            <a:r>
              <a:rPr lang="en-US" altLang="ja-JP" dirty="0" err="1" smtClean="0"/>
              <a:t>Env</a:t>
            </a:r>
            <a:r>
              <a:rPr lang="en-US" altLang="ja-JP" dirty="0" smtClean="0"/>
              <a:t>.</a:t>
            </a: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3208412" y="3933056"/>
            <a:ext cx="3667843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ja-JP" sz="12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OS</a:t>
            </a: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ja-JP" sz="12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(Linux)</a:t>
            </a:r>
            <a:endParaRPr kumimoji="1" lang="ja-JP" altLang="en-US" sz="12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3128205" y="4822087"/>
            <a:ext cx="3892067" cy="11521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1" lang="ja-JP" altLang="en-US" sz="1400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381772" y="5254135"/>
            <a:ext cx="1658280" cy="576064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ja-JP" sz="1400" dirty="0" smtClean="0">
                <a:latin typeface="メイリオ" pitchFamily="50" charset="-128"/>
                <a:ea typeface="メイリオ" pitchFamily="50" charset="-128"/>
              </a:rPr>
              <a:t>Master SVN</a:t>
            </a: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ja-JP" sz="1400" dirty="0" smtClean="0">
                <a:latin typeface="メイリオ" pitchFamily="50" charset="-128"/>
                <a:ea typeface="メイリオ" pitchFamily="50" charset="-128"/>
              </a:rPr>
              <a:t>(Prod </a:t>
            </a:r>
            <a:r>
              <a:rPr kumimoji="1" lang="en-US" altLang="ja-JP" sz="1400" dirty="0" err="1" smtClean="0">
                <a:latin typeface="メイリオ" pitchFamily="50" charset="-128"/>
                <a:ea typeface="メイリオ" pitchFamily="50" charset="-128"/>
              </a:rPr>
              <a:t>Env</a:t>
            </a:r>
            <a:r>
              <a:rPr kumimoji="1" lang="en-US" altLang="ja-JP" sz="1400" dirty="0" smtClean="0">
                <a:latin typeface="メイリオ" pitchFamily="50" charset="-128"/>
                <a:ea typeface="メイリオ" pitchFamily="50" charset="-128"/>
              </a:rPr>
              <a:t>.)</a:t>
            </a:r>
            <a:endParaRPr kumimoji="1" lang="ja-JP" altLang="en-US" sz="1400" dirty="0" smtClean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237756" y="4822087"/>
            <a:ext cx="1264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b="1" i="1" dirty="0" smtClean="0">
                <a:latin typeface="メイリオ" pitchFamily="50" charset="-128"/>
                <a:ea typeface="メイリオ" pitchFamily="50" charset="-128"/>
              </a:rPr>
              <a:t>SVN Server</a:t>
            </a:r>
            <a:endParaRPr lang="ja-JP" altLang="en-US" sz="1400" dirty="0"/>
          </a:p>
        </p:txBody>
      </p:sp>
      <p:sp>
        <p:nvSpPr>
          <p:cNvPr id="49" name="正方形/長方形 48"/>
          <p:cNvSpPr/>
          <p:nvPr/>
        </p:nvSpPr>
        <p:spPr bwMode="auto">
          <a:xfrm>
            <a:off x="5141988" y="5254135"/>
            <a:ext cx="1658280" cy="576064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ja-JP" sz="1400" dirty="0" smtClean="0">
                <a:latin typeface="メイリオ" pitchFamily="50" charset="-128"/>
                <a:ea typeface="メイリオ" pitchFamily="50" charset="-128"/>
              </a:rPr>
              <a:t>Master SVN</a:t>
            </a: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ja-JP" sz="1400" dirty="0" smtClean="0">
                <a:latin typeface="メイリオ" pitchFamily="50" charset="-128"/>
                <a:ea typeface="メイリオ" pitchFamily="50" charset="-128"/>
              </a:rPr>
              <a:t>(QA </a:t>
            </a:r>
            <a:r>
              <a:rPr kumimoji="1" lang="en-US" altLang="ja-JP" sz="1400" dirty="0" err="1" smtClean="0">
                <a:latin typeface="メイリオ" pitchFamily="50" charset="-128"/>
                <a:ea typeface="メイリオ" pitchFamily="50" charset="-128"/>
              </a:rPr>
              <a:t>Env</a:t>
            </a:r>
            <a:r>
              <a:rPr kumimoji="1" lang="en-US" altLang="ja-JP" sz="1400" dirty="0" smtClean="0">
                <a:latin typeface="メイリオ" pitchFamily="50" charset="-128"/>
                <a:ea typeface="メイリオ" pitchFamily="50" charset="-128"/>
              </a:rPr>
              <a:t>.)</a:t>
            </a:r>
            <a:endParaRPr kumimoji="1" lang="ja-JP" altLang="en-US" sz="1400" dirty="0" smtClean="0"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15" name="直線矢印コネクタ 14"/>
          <p:cNvCxnSpPr>
            <a:stCxn id="6" idx="0"/>
            <a:endCxn id="50" idx="2"/>
          </p:cNvCxnSpPr>
          <p:nvPr/>
        </p:nvCxnSpPr>
        <p:spPr bwMode="auto">
          <a:xfrm flipH="1" flipV="1">
            <a:off x="5074238" y="4509120"/>
            <a:ext cx="1" cy="312967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正方形/長方形 53"/>
          <p:cNvSpPr/>
          <p:nvPr/>
        </p:nvSpPr>
        <p:spPr bwMode="auto">
          <a:xfrm>
            <a:off x="8011004" y="2418443"/>
            <a:ext cx="991065" cy="648072"/>
          </a:xfrm>
          <a:prstGeom prst="rect">
            <a:avLst/>
          </a:prstGeom>
          <a:solidFill>
            <a:srgbClr val="FFCC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100" dirty="0" smtClean="0">
                <a:latin typeface="Tahoma" pitchFamily="34" charset="0"/>
                <a:ea typeface="HGP創英角ｺﾞｼｯｸUB" pitchFamily="50" charset="-128"/>
              </a:rPr>
              <a:t>Target Server for Deployment</a:t>
            </a:r>
            <a:endParaRPr lang="en-US" altLang="ja-JP" sz="1100" dirty="0">
              <a:latin typeface="Tahoma" pitchFamily="34" charset="0"/>
              <a:ea typeface="HGP創英角ｺﾞｼｯｸUB" pitchFamily="50" charset="-128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755" y="1844824"/>
            <a:ext cx="414337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1" descr="D:\User\Temporary Internet Files\Content.IE5\GBENNPH0\MC900433941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2" y="1718213"/>
            <a:ext cx="581491" cy="7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1" y="2444247"/>
            <a:ext cx="709447" cy="69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正方形/長方形 61"/>
          <p:cNvSpPr/>
          <p:nvPr/>
        </p:nvSpPr>
        <p:spPr bwMode="auto">
          <a:xfrm>
            <a:off x="1089145" y="1268760"/>
            <a:ext cx="1390691" cy="5040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Selenium</a:t>
            </a:r>
            <a:endParaRPr lang="en-US" altLang="ja-JP" sz="12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Server</a:t>
            </a:r>
            <a:endParaRPr lang="ja-JP" altLang="en-US" sz="12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18009" y="2640542"/>
            <a:ext cx="1025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Browser</a:t>
            </a:r>
            <a:endParaRPr lang="en-US" altLang="ja-JP" sz="1400" dirty="0"/>
          </a:p>
        </p:txBody>
      </p:sp>
      <p:pic>
        <p:nvPicPr>
          <p:cNvPr id="64" name="Picture 339" descr="Lapto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90220"/>
            <a:ext cx="628590" cy="56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" name="直線矢印コネクタ 64"/>
          <p:cNvCxnSpPr>
            <a:endCxn id="62" idx="3"/>
          </p:cNvCxnSpPr>
          <p:nvPr/>
        </p:nvCxnSpPr>
        <p:spPr bwMode="auto">
          <a:xfrm flipH="1" flipV="1">
            <a:off x="2479836" y="1520788"/>
            <a:ext cx="652004" cy="36004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 bwMode="auto">
          <a:xfrm flipH="1">
            <a:off x="860738" y="2742479"/>
            <a:ext cx="1911062" cy="2446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" y="5182127"/>
            <a:ext cx="1041862" cy="752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テキスト ボックス 70"/>
          <p:cNvSpPr txBox="1"/>
          <p:nvPr/>
        </p:nvSpPr>
        <p:spPr>
          <a:xfrm>
            <a:off x="234416" y="5290518"/>
            <a:ext cx="933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Eclipse</a:t>
            </a:r>
          </a:p>
          <a:p>
            <a:r>
              <a:rPr lang="en-US" altLang="ja-JP" sz="1400" dirty="0" smtClean="0"/>
              <a:t>(Junit)</a:t>
            </a:r>
          </a:p>
        </p:txBody>
      </p:sp>
      <p:cxnSp>
        <p:nvCxnSpPr>
          <p:cNvPr id="72" name="直線矢印コネクタ 71"/>
          <p:cNvCxnSpPr/>
          <p:nvPr/>
        </p:nvCxnSpPr>
        <p:spPr bwMode="auto">
          <a:xfrm flipH="1">
            <a:off x="1145812" y="5561246"/>
            <a:ext cx="2096508" cy="0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971600" y="652626"/>
            <a:ext cx="2154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PJ team  needs to procure PC and </a:t>
            </a:r>
            <a:r>
              <a:rPr lang="en-US" altLang="ja-JP" sz="1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install Selenium </a:t>
            </a:r>
            <a:r>
              <a:rPr lang="en-US" altLang="ja-JP" sz="1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Server.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115616" y="5611306"/>
            <a:ext cx="20577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Need confirm the information to connect SVN server to SVN support team.</a:t>
            </a:r>
            <a:endParaRPr kumimoji="1" lang="en-US" altLang="ja-JP" sz="1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3208412" y="3429000"/>
            <a:ext cx="3667843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  <a:prstDash val="dash"/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b="1" dirty="0" err="1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cAdvisor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(optional)</a:t>
            </a:r>
            <a:endParaRPr kumimoji="1" lang="en-US" altLang="ja-JP" sz="12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(Monitor)</a:t>
            </a:r>
            <a:endParaRPr kumimoji="1" lang="ja-JP" altLang="en-US" sz="12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0" name="右矢印 39"/>
          <p:cNvSpPr/>
          <p:nvPr/>
        </p:nvSpPr>
        <p:spPr bwMode="auto">
          <a:xfrm>
            <a:off x="6951634" y="2204864"/>
            <a:ext cx="1310522" cy="915358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9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Delivery via manually approval</a:t>
            </a:r>
            <a:endParaRPr kumimoji="1" lang="ja-JP" altLang="en-US" sz="9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4427984" y="1535009"/>
            <a:ext cx="2307869" cy="15667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ja-JP" sz="12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Jenkins</a:t>
            </a: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3275856" y="1547949"/>
            <a:ext cx="432048" cy="15538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ja-JP" sz="1200" b="1" dirty="0" err="1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Redmine</a:t>
            </a:r>
            <a:endParaRPr kumimoji="1" lang="en-US" altLang="ja-JP" sz="12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ja-JP" sz="12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(Common)</a:t>
            </a: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6179857" y="1858595"/>
            <a:ext cx="474360" cy="1102622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Maven</a:t>
            </a:r>
            <a:endParaRPr kumimoji="1" lang="ja-JP" altLang="en-US" sz="12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5145851" y="1858595"/>
            <a:ext cx="432048" cy="1102621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Selenium</a:t>
            </a:r>
          </a:p>
        </p:txBody>
      </p:sp>
      <p:sp>
        <p:nvSpPr>
          <p:cNvPr id="58" name="正方形/長方形 57"/>
          <p:cNvSpPr/>
          <p:nvPr/>
        </p:nvSpPr>
        <p:spPr bwMode="auto">
          <a:xfrm>
            <a:off x="5662607" y="1858595"/>
            <a:ext cx="432048" cy="1102621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ja-JP" sz="1200" b="1" dirty="0" err="1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Junit</a:t>
            </a:r>
            <a:endParaRPr kumimoji="1" lang="en-US" altLang="ja-JP" sz="12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3877320" y="1545900"/>
            <a:ext cx="432048" cy="15449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b="1" dirty="0" err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SonarQube</a:t>
            </a:r>
            <a:endParaRPr kumimoji="1" lang="en-US" altLang="ja-JP" sz="12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 bwMode="auto">
          <a:xfrm>
            <a:off x="4544387" y="1872252"/>
            <a:ext cx="504056" cy="1088964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Java</a:t>
            </a:r>
            <a:endParaRPr kumimoji="1" lang="ja-JP" altLang="en-US" sz="12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7607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115888"/>
            <a:ext cx="8785225" cy="504825"/>
          </a:xfrm>
        </p:spPr>
        <p:txBody>
          <a:bodyPr/>
          <a:lstStyle/>
          <a:p>
            <a:r>
              <a:rPr lang="en-US" altLang="ja-JP" dirty="0" smtClean="0"/>
              <a:t>Tools list of CD </a:t>
            </a:r>
            <a:r>
              <a:rPr lang="en-US" altLang="ja-JP" dirty="0" err="1" smtClean="0"/>
              <a:t>Env</a:t>
            </a:r>
            <a:r>
              <a:rPr lang="en-US" altLang="ja-JP" dirty="0" smtClean="0"/>
              <a:t>.(for Java)</a:t>
            </a: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205798"/>
              </p:ext>
            </p:extLst>
          </p:nvPr>
        </p:nvGraphicFramePr>
        <p:xfrm>
          <a:off x="212330" y="751641"/>
          <a:ext cx="8680149" cy="3608135"/>
        </p:xfrm>
        <a:graphic>
          <a:graphicData uri="http://schemas.openxmlformats.org/drawingml/2006/table">
            <a:tbl>
              <a:tblPr/>
              <a:tblGrid>
                <a:gridCol w="2170037"/>
                <a:gridCol w="1898783"/>
                <a:gridCol w="4611329"/>
              </a:tblGrid>
              <a:tr h="309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MS Mincho" pitchFamily="49" charset="-128"/>
                          <a:cs typeface="Times New Roman" pitchFamily="18" charset="0"/>
                        </a:rPr>
                        <a:t>Tool Category</a:t>
                      </a:r>
                      <a:endParaRPr kumimoji="1" lang="ja-JP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70" marR="6857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MS Mincho" pitchFamily="49" charset="-128"/>
                          <a:cs typeface="Times New Roman" pitchFamily="18" charset="0"/>
                        </a:rPr>
                        <a:t>Product name</a:t>
                      </a:r>
                      <a:endParaRPr kumimoji="1" lang="ja-JP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70" marR="6857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MS Mincho" pitchFamily="49" charset="-128"/>
                          <a:cs typeface="Times New Roman" pitchFamily="18" charset="0"/>
                        </a:rPr>
                        <a:t>Remarks</a:t>
                      </a:r>
                      <a:endParaRPr kumimoji="1" lang="ja-JP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70" marR="6857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</a:tr>
              <a:tr h="325399">
                <a:tc>
                  <a:txBody>
                    <a:bodyPr/>
                    <a:lstStyle/>
                    <a:p>
                      <a:pPr marL="371475" marR="0" lvl="0" indent="-371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itchFamily="49" charset="-128"/>
                          <a:cs typeface="Times New Roman" pitchFamily="18" charset="0"/>
                        </a:rPr>
                        <a:t>CI tool</a:t>
                      </a:r>
                      <a:endParaRPr kumimoji="1" lang="ja-JP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70" marR="6857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71475" marR="0" lvl="0" indent="-371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itchFamily="49" charset="-128"/>
                          <a:cs typeface="Times New Roman" pitchFamily="18" charset="0"/>
                        </a:rPr>
                        <a:t>Jenkins</a:t>
                      </a:r>
                      <a:endParaRPr kumimoji="1" lang="ja-JP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70" marR="6857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ja-JP" sz="1400" dirty="0" smtClean="0">
                          <a:latin typeface="+mn-lt"/>
                        </a:rPr>
                        <a:t>Jenkins is a Continuous Integration server. It can control</a:t>
                      </a:r>
                      <a:r>
                        <a:rPr lang="en-US" altLang="ja-JP" sz="1400" baseline="0" dirty="0" smtClean="0">
                          <a:latin typeface="+mn-lt"/>
                        </a:rPr>
                        <a:t> other tools’ execution.</a:t>
                      </a:r>
                      <a:endParaRPr kumimoji="1" lang="ja-JP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70" marR="6857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5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itchFamily="49" charset="-128"/>
                          <a:cs typeface="Times New Roman" pitchFamily="18" charset="0"/>
                        </a:rPr>
                        <a:t>Development Language</a:t>
                      </a:r>
                      <a:endParaRPr kumimoji="1" lang="ja-JP" altLang="ja-JP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70" marR="6857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71475" marR="0" lvl="0" indent="-371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itchFamily="49" charset="-128"/>
                          <a:cs typeface="Times New Roman" pitchFamily="18" charset="0"/>
                        </a:rPr>
                        <a:t>Java</a:t>
                      </a:r>
                      <a:endParaRPr kumimoji="1" lang="ja-JP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70" marR="6857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71475" marR="0" lvl="0" indent="-371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70" marR="6857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526">
                <a:tc>
                  <a:txBody>
                    <a:bodyPr/>
                    <a:lstStyle/>
                    <a:p>
                      <a:pPr marL="371475" marR="0" lvl="0" indent="-371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itchFamily="49" charset="-128"/>
                          <a:cs typeface="Times New Roman" pitchFamily="18" charset="0"/>
                        </a:rPr>
                        <a:t>Build</a:t>
                      </a:r>
                      <a:endParaRPr kumimoji="1" lang="ja-JP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70" marR="6857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71475" marR="0" lvl="0" indent="-371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itchFamily="49" charset="-128"/>
                          <a:cs typeface="Times New Roman" pitchFamily="18" charset="0"/>
                        </a:rPr>
                        <a:t>Maven</a:t>
                      </a:r>
                      <a:endParaRPr kumimoji="1" lang="ja-JP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70" marR="6857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71475" marR="0" lvl="0" indent="-371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70" marR="6857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5399">
                <a:tc>
                  <a:txBody>
                    <a:bodyPr/>
                    <a:lstStyle/>
                    <a:p>
                      <a:pPr marL="371475" marR="0" lvl="0" indent="-371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itchFamily="49" charset="-128"/>
                          <a:cs typeface="Times New Roman" pitchFamily="18" charset="0"/>
                        </a:rPr>
                        <a:t>Unit Test</a:t>
                      </a:r>
                      <a:endParaRPr kumimoji="1" lang="ja-JP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70" marR="6857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71475" marR="0" lvl="0" indent="-371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itchFamily="49" charset="-128"/>
                          <a:cs typeface="Times New Roman" pitchFamily="18" charset="0"/>
                        </a:rPr>
                        <a:t>JUnit</a:t>
                      </a:r>
                      <a:endParaRPr kumimoji="1" lang="ja-JP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70" marR="6857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71475" marR="0" lvl="0" indent="-371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70" marR="6857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2349">
                <a:tc>
                  <a:txBody>
                    <a:bodyPr/>
                    <a:lstStyle/>
                    <a:p>
                      <a:pPr marL="371475" marR="0" lvl="0" indent="-371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itchFamily="49" charset="-128"/>
                          <a:cs typeface="Times New Roman" pitchFamily="18" charset="0"/>
                        </a:rPr>
                        <a:t>Coverage Check</a:t>
                      </a:r>
                      <a:endParaRPr kumimoji="1" lang="ja-JP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70" marR="6857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itchFamily="49" charset="-128"/>
                          <a:cs typeface="Times New Roman" pitchFamily="18" charset="0"/>
                        </a:rPr>
                        <a:t>Jacoco</a:t>
                      </a:r>
                      <a:endParaRPr kumimoji="1" lang="en-US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70" marR="6857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itchFamily="49" charset="-128"/>
                          <a:cs typeface="Times New Roman" pitchFamily="18" charset="0"/>
                        </a:rPr>
                        <a:t>The result is shown on </a:t>
                      </a:r>
                      <a:r>
                        <a:rPr kumimoji="1" lang="en-US" altLang="ja-JP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itchFamily="49" charset="-128"/>
                          <a:cs typeface="Times New Roman" pitchFamily="18" charset="0"/>
                        </a:rPr>
                        <a:t>SonarQube</a:t>
                      </a: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itchFamily="49" charset="-128"/>
                          <a:cs typeface="Times New Roman" pitchFamily="18" charset="0"/>
                        </a:rPr>
                        <a:t>.</a:t>
                      </a:r>
                      <a:endParaRPr kumimoji="1" lang="ja-JP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70" marR="6857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8257">
                <a:tc>
                  <a:txBody>
                    <a:bodyPr/>
                    <a:lstStyle/>
                    <a:p>
                      <a:pPr marL="12700" marR="0" lvl="0" indent="-12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itchFamily="49" charset="-128"/>
                          <a:cs typeface="Times New Roman" pitchFamily="18" charset="0"/>
                        </a:rPr>
                        <a:t>Static code analysis</a:t>
                      </a:r>
                      <a:endParaRPr kumimoji="1" lang="ja-JP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70" marR="6857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71475" marR="0" lvl="0" indent="-371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itchFamily="49" charset="-128"/>
                          <a:cs typeface="Times New Roman" pitchFamily="18" charset="0"/>
                        </a:rPr>
                        <a:t>SonarQube</a:t>
                      </a:r>
                      <a:endParaRPr kumimoji="1" lang="ja-JP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70" marR="6857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71475" marR="0" lvl="0" indent="-371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itchFamily="49" charset="-128"/>
                          <a:cs typeface="Times New Roman" pitchFamily="18" charset="0"/>
                        </a:rPr>
                        <a:t>Only </a:t>
                      </a: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itchFamily="49" charset="-128"/>
                          <a:cs typeface="Times New Roman" pitchFamily="18" charset="0"/>
                        </a:rPr>
                        <a:t>for Java</a:t>
                      </a:r>
                      <a:endParaRPr kumimoji="1" lang="ja-JP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70" marR="6857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2918">
                <a:tc>
                  <a:txBody>
                    <a:bodyPr/>
                    <a:lstStyle/>
                    <a:p>
                      <a:pPr marL="371475" marR="0" lvl="0" indent="-371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itchFamily="49" charset="-128"/>
                          <a:cs typeface="Times New Roman" pitchFamily="18" charset="0"/>
                        </a:rPr>
                        <a:t>Function Test</a:t>
                      </a:r>
                      <a:endParaRPr kumimoji="1" lang="ja-JP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70" marR="6857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71475" marR="0" lvl="0" indent="-371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itchFamily="49" charset="-128"/>
                          <a:cs typeface="Times New Roman" pitchFamily="18" charset="0"/>
                        </a:rPr>
                        <a:t>Selenium</a:t>
                      </a:r>
                    </a:p>
                  </a:txBody>
                  <a:tcPr marL="68570" marR="6857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itchFamily="49" charset="-128"/>
                          <a:cs typeface="Times New Roman" pitchFamily="18" charset="0"/>
                        </a:rPr>
                        <a:t>PJ teams need to procure and setup Slave Selenium Server.</a:t>
                      </a:r>
                    </a:p>
                  </a:txBody>
                  <a:tcPr marL="68570" marR="6857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5399">
                <a:tc>
                  <a:txBody>
                    <a:bodyPr/>
                    <a:lstStyle/>
                    <a:p>
                      <a:pPr marL="371475" marR="0" lvl="0" indent="-371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itchFamily="49" charset="-128"/>
                          <a:cs typeface="Times New Roman" pitchFamily="18" charset="0"/>
                        </a:rPr>
                        <a:t>Deployment</a:t>
                      </a:r>
                      <a:endParaRPr kumimoji="1" lang="ja-JP" altLang="ja-JP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70" marR="6857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71475" marR="0" lvl="0" indent="-371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itchFamily="49" charset="-128"/>
                          <a:cs typeface="Times New Roman" pitchFamily="18" charset="0"/>
                        </a:rPr>
                        <a:t>Jenkins</a:t>
                      </a:r>
                      <a:endParaRPr kumimoji="1" lang="ja-JP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68570" marR="6857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itchFamily="49" charset="-128"/>
                          <a:cs typeface="Times New Roman" pitchFamily="18" charset="0"/>
                        </a:rPr>
                        <a:t>1.Call Shell on schedule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 pitchFamily="49" charset="-128"/>
                          <a:cs typeface="Times New Roman" pitchFamily="18" charset="0"/>
                        </a:rPr>
                        <a:t>2.Manual/automatic approval </a:t>
                      </a:r>
                    </a:p>
                  </a:txBody>
                  <a:tcPr marL="68570" marR="6857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730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251520" y="2761764"/>
            <a:ext cx="85689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4000" kern="0" dirty="0" smtClean="0">
                <a:latin typeface="Verdana" pitchFamily="34" charset="0"/>
              </a:rPr>
              <a:t>3.CD Service Definition</a:t>
            </a:r>
            <a:endParaRPr lang="en-US" altLang="ja-JP" sz="4000" kern="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751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ja-JP" dirty="0" smtClean="0"/>
              <a:t>TF</a:t>
            </a:r>
            <a:endParaRPr lang="ja-JP" altLang="en-US" dirty="0" smtClean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504825"/>
          </a:xfrm>
        </p:spPr>
        <p:txBody>
          <a:bodyPr/>
          <a:lstStyle/>
          <a:p>
            <a:r>
              <a:rPr lang="en-US" altLang="ja-JP" dirty="0" smtClean="0">
                <a:cs typeface="Calibri" panose="020F0502020204030204" pitchFamily="34" charset="0"/>
              </a:rPr>
              <a:t>CD Service definition[1/2]</a:t>
            </a:r>
            <a:endParaRPr lang="en-US" altLang="ja-JP" dirty="0">
              <a:cs typeface="Calibri" panose="020F0502020204030204" pitchFamily="34" charset="0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655069"/>
              </p:ext>
            </p:extLst>
          </p:nvPr>
        </p:nvGraphicFramePr>
        <p:xfrm>
          <a:off x="151736" y="659632"/>
          <a:ext cx="8812752" cy="44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928"/>
                <a:gridCol w="3672408"/>
                <a:gridCol w="3744416"/>
              </a:tblGrid>
              <a:tr h="4320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CD Verification </a:t>
                      </a:r>
                      <a:r>
                        <a:rPr kumimoji="1" lang="en-US" altLang="ja-JP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</a:t>
                      </a:r>
                      <a:r>
                        <a:rPr kumimoji="1" lang="en-US" altLang="ja-JP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1" lang="ja-JP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baseline="0" dirty="0" err="1" smtClean="0">
                          <a:solidFill>
                            <a:schemeClr val="tx1"/>
                          </a:solidFill>
                        </a:rPr>
                        <a:t>Docker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 based CD package</a:t>
                      </a:r>
                    </a:p>
                  </a:txBody>
                  <a:tcPr anchor="ctr"/>
                </a:tc>
              </a:tr>
              <a:tr h="636532">
                <a:tc>
                  <a:txBody>
                    <a:bodyPr/>
                    <a:lstStyle/>
                    <a:p>
                      <a:r>
                        <a:rPr lang="en-US" altLang="ja-JP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Detail</a:t>
                      </a:r>
                      <a:endParaRPr kumimoji="1" lang="ja-JP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Build 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 CD verification</a:t>
                      </a:r>
                      <a:r>
                        <a:rPr kumimoji="1" lang="en-US" altLang="ja-JP" sz="1200" b="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kumimoji="1" lang="en-US" altLang="ja-JP" sz="1200" b="0" dirty="0" err="1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Env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 </a:t>
                      </a:r>
                      <a:r>
                        <a:rPr kumimoji="1" lang="en-US" altLang="ja-JP" sz="1200" b="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kumimoji="1" lang="en-US" altLang="ja-JP" sz="1200" b="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on GDC </a:t>
                      </a:r>
                      <a:r>
                        <a:rPr kumimoji="1" lang="en-US" altLang="ja-JP" sz="1200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 order to help team</a:t>
                      </a:r>
                      <a:r>
                        <a:rPr kumimoji="1" lang="en-US" altLang="ja-JP" sz="1200" b="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kumimoji="1" lang="en-US" altLang="ja-JP" sz="1200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members to investigate</a:t>
                      </a:r>
                      <a:r>
                        <a:rPr kumimoji="1" lang="en-US" altLang="ja-JP" sz="1200" b="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</a:t>
                      </a:r>
                      <a:r>
                        <a:rPr kumimoji="1" lang="en-US" altLang="ja-JP" sz="1200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test CD </a:t>
                      </a:r>
                      <a:r>
                        <a:rPr kumimoji="1" lang="en-US" altLang="ja-JP" sz="1200" b="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Env</a:t>
                      </a:r>
                      <a:r>
                        <a:rPr kumimoji="1" lang="en-US" altLang="ja-JP" sz="1200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 </a:t>
                      </a:r>
                      <a:endParaRPr kumimoji="1" lang="ja-JP" altLang="en-US" sz="1200" b="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 installation</a:t>
                      </a:r>
                      <a:r>
                        <a:rPr lang="en-US" altLang="ja-JP" sz="1200" b="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&amp; </a:t>
                      </a:r>
                      <a:r>
                        <a:rPr lang="en-US" altLang="ja-JP" sz="12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operation manual and</a:t>
                      </a:r>
                      <a:r>
                        <a:rPr lang="en-US" altLang="ja-JP" sz="1200" b="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altLang="ja-JP" sz="1200" b="0" dirty="0" err="1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Docker</a:t>
                      </a:r>
                      <a:r>
                        <a:rPr lang="en-US" altLang="ja-JP" sz="12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based </a:t>
                      </a:r>
                      <a:r>
                        <a:rPr kumimoji="1" lang="en-US" altLang="ja-JP" sz="1200" b="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CD package </a:t>
                      </a:r>
                      <a:r>
                        <a:rPr lang="en-US" altLang="ja-JP" sz="12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 order to support teams to build their own </a:t>
                      </a:r>
                      <a:r>
                        <a:rPr lang="en-US" altLang="ja-JP" sz="1200" b="0" dirty="0" err="1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Env</a:t>
                      </a:r>
                      <a:r>
                        <a:rPr lang="en-US" altLang="ja-JP" sz="12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Objective</a:t>
                      </a:r>
                      <a:endParaRPr kumimoji="1" lang="ja-JP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1.Reduce the learning cost</a:t>
                      </a:r>
                      <a:r>
                        <a:rPr kumimoji="1" lang="en-US" altLang="ja-JP" sz="1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for CD </a:t>
                      </a:r>
                      <a:r>
                        <a:rPr kumimoji="1" lang="en-US" altLang="ja-JP" sz="1200" baseline="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Env</a:t>
                      </a:r>
                      <a:r>
                        <a:rPr kumimoji="1" lang="en-US" altLang="ja-JP" sz="1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  <a:p>
                      <a:r>
                        <a:rPr kumimoji="1" lang="en-US" altLang="ja-JP" sz="1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2.Popularize CD </a:t>
                      </a:r>
                      <a:r>
                        <a:rPr kumimoji="1" lang="en-US" altLang="ja-JP" sz="1200" baseline="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Env</a:t>
                      </a:r>
                      <a:r>
                        <a:rPr kumimoji="1" lang="en-US" altLang="ja-JP" sz="1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  <a:endParaRPr kumimoji="1" lang="ja-JP" altLang="en-US" sz="12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1.Evangelize automatic tools according to CD </a:t>
                      </a: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Env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2.</a:t>
                      </a:r>
                      <a:r>
                        <a:rPr lang="en-US" altLang="ja-JP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Reduce</a:t>
                      </a:r>
                      <a:r>
                        <a:rPr lang="en-US" altLang="ja-JP" sz="1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the cost of building CD </a:t>
                      </a:r>
                      <a:r>
                        <a:rPr lang="en-US" altLang="ja-JP" sz="1200" baseline="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Env</a:t>
                      </a:r>
                      <a:r>
                        <a:rPr lang="en-US" altLang="ja-JP" sz="1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/>
                </a:tc>
              </a:tr>
              <a:tr h="278535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Image</a:t>
                      </a:r>
                      <a:endParaRPr kumimoji="1" lang="ja-JP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グループ化 6"/>
          <p:cNvGrpSpPr/>
          <p:nvPr/>
        </p:nvGrpSpPr>
        <p:grpSpPr>
          <a:xfrm>
            <a:off x="1691680" y="2521082"/>
            <a:ext cx="3312368" cy="2498739"/>
            <a:chOff x="1691680" y="2554990"/>
            <a:chExt cx="3312368" cy="2498739"/>
          </a:xfrm>
        </p:grpSpPr>
        <p:sp>
          <p:nvSpPr>
            <p:cNvPr id="41" name="正方形/長方形 40"/>
            <p:cNvSpPr/>
            <p:nvPr/>
          </p:nvSpPr>
          <p:spPr>
            <a:xfrm>
              <a:off x="3151853" y="4310183"/>
              <a:ext cx="22313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sz="1000" dirty="0" smtClean="0"/>
                <a:t>.</a:t>
              </a:r>
            </a:p>
            <a:p>
              <a:r>
                <a:rPr kumimoji="1" lang="en-US" altLang="ja-JP" sz="1000" dirty="0" smtClean="0"/>
                <a:t>.</a:t>
              </a:r>
            </a:p>
            <a:p>
              <a:r>
                <a:rPr kumimoji="1" lang="en-US" altLang="ja-JP" sz="1000" dirty="0"/>
                <a:t>.</a:t>
              </a:r>
              <a:endParaRPr lang="ja-JP" altLang="en-US" sz="1000" dirty="0"/>
            </a:p>
          </p:txBody>
        </p:sp>
        <p:grpSp>
          <p:nvGrpSpPr>
            <p:cNvPr id="42" name="グループ化 41"/>
            <p:cNvGrpSpPr/>
            <p:nvPr/>
          </p:nvGrpSpPr>
          <p:grpSpPr>
            <a:xfrm>
              <a:off x="1691680" y="2664562"/>
              <a:ext cx="1059919" cy="630227"/>
              <a:chOff x="1307566" y="1988840"/>
              <a:chExt cx="807654" cy="552086"/>
            </a:xfrm>
          </p:grpSpPr>
          <p:pic>
            <p:nvPicPr>
              <p:cNvPr id="71" name="Picture 41" descr="D:\User\Temporary Internet Files\Content.IE5\GBENNPH0\MC900433941[1]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9577" y="2180339"/>
                <a:ext cx="290745" cy="360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" name="正方形/長方形 5"/>
              <p:cNvSpPr>
                <a:spLocks noChangeArrowheads="1"/>
              </p:cNvSpPr>
              <p:nvPr/>
            </p:nvSpPr>
            <p:spPr bwMode="auto">
              <a:xfrm>
                <a:off x="1307566" y="1988840"/>
                <a:ext cx="807654" cy="2156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ja-JP" sz="1000" dirty="0" smtClean="0">
                    <a:latin typeface="Calibri" pitchFamily="34" charset="0"/>
                    <a:cs typeface="Calibri" pitchFamily="34" charset="0"/>
                  </a:rPr>
                  <a:t>Project1</a:t>
                </a:r>
                <a:endParaRPr lang="ja-JP" altLang="en-US" sz="10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43" name="グループ化 42"/>
            <p:cNvGrpSpPr/>
            <p:nvPr/>
          </p:nvGrpSpPr>
          <p:grpSpPr>
            <a:xfrm>
              <a:off x="1702846" y="3459189"/>
              <a:ext cx="1059919" cy="630227"/>
              <a:chOff x="1244066" y="1988840"/>
              <a:chExt cx="807654" cy="552086"/>
            </a:xfrm>
          </p:grpSpPr>
          <p:pic>
            <p:nvPicPr>
              <p:cNvPr id="69" name="Picture 41" descr="D:\User\Temporary Internet Files\Content.IE5\GBENNPH0\MC900433941[1]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1477" y="2180339"/>
                <a:ext cx="290745" cy="360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" name="正方形/長方形 5"/>
              <p:cNvSpPr>
                <a:spLocks noChangeArrowheads="1"/>
              </p:cNvSpPr>
              <p:nvPr/>
            </p:nvSpPr>
            <p:spPr bwMode="auto">
              <a:xfrm>
                <a:off x="1244066" y="1988840"/>
                <a:ext cx="807654" cy="2156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ja-JP" sz="1000" dirty="0" smtClean="0">
                    <a:latin typeface="Calibri" pitchFamily="34" charset="0"/>
                    <a:cs typeface="Calibri" pitchFamily="34" charset="0"/>
                  </a:rPr>
                  <a:t>Project2</a:t>
                </a:r>
                <a:endParaRPr lang="ja-JP" altLang="en-US" sz="10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53" name="正方形/長方形 52"/>
            <p:cNvSpPr/>
            <p:nvPr/>
          </p:nvSpPr>
          <p:spPr bwMode="auto">
            <a:xfrm>
              <a:off x="2627528" y="2554990"/>
              <a:ext cx="2376520" cy="2387603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</a:pPr>
              <a:endParaRPr kumimoji="1" lang="ja-JP" altLang="en-US" sz="1000" dirty="0" smtClean="0">
                <a:latin typeface="メイリオ" pitchFamily="50" charset="-128"/>
                <a:ea typeface="メイリオ" pitchFamily="50" charset="-128"/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1879021" y="4166885"/>
              <a:ext cx="22313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sz="1000" dirty="0" smtClean="0"/>
                <a:t>.</a:t>
              </a:r>
            </a:p>
            <a:p>
              <a:r>
                <a:rPr kumimoji="1" lang="en-US" altLang="ja-JP" sz="1000" dirty="0" smtClean="0"/>
                <a:t>.</a:t>
              </a:r>
            </a:p>
            <a:p>
              <a:r>
                <a:rPr kumimoji="1" lang="en-US" altLang="ja-JP" sz="1000" dirty="0"/>
                <a:t>.</a:t>
              </a:r>
              <a:endParaRPr lang="ja-JP" altLang="en-US" sz="1000" dirty="0"/>
            </a:p>
          </p:txBody>
        </p:sp>
        <p:cxnSp>
          <p:nvCxnSpPr>
            <p:cNvPr id="61" name="直線矢印コネクタ 60"/>
            <p:cNvCxnSpPr/>
            <p:nvPr/>
          </p:nvCxnSpPr>
          <p:spPr bwMode="auto">
            <a:xfrm>
              <a:off x="2310749" y="3075561"/>
              <a:ext cx="472443" cy="0"/>
            </a:xfrm>
            <a:prstGeom prst="straightConnector1">
              <a:avLst/>
            </a:prstGeom>
            <a:solidFill>
              <a:srgbClr val="CCCCFF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直線矢印コネクタ 64"/>
            <p:cNvCxnSpPr/>
            <p:nvPr/>
          </p:nvCxnSpPr>
          <p:spPr bwMode="auto">
            <a:xfrm>
              <a:off x="2298941" y="3870189"/>
              <a:ext cx="472443" cy="0"/>
            </a:xfrm>
            <a:prstGeom prst="straightConnector1">
              <a:avLst/>
            </a:prstGeom>
            <a:solidFill>
              <a:srgbClr val="CCCCFF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" name="直線矢印コネクタ 65"/>
            <p:cNvCxnSpPr/>
            <p:nvPr/>
          </p:nvCxnSpPr>
          <p:spPr bwMode="auto">
            <a:xfrm>
              <a:off x="2310749" y="4604391"/>
              <a:ext cx="472443" cy="0"/>
            </a:xfrm>
            <a:prstGeom prst="straightConnector1">
              <a:avLst/>
            </a:prstGeom>
            <a:solidFill>
              <a:srgbClr val="CCCCFF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" name="正方形/長方形 2"/>
            <p:cNvSpPr/>
            <p:nvPr/>
          </p:nvSpPr>
          <p:spPr>
            <a:xfrm>
              <a:off x="2871244" y="4807508"/>
              <a:ext cx="188365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ja-JP" sz="1000" b="1" dirty="0" smtClean="0"/>
                <a:t>CD verification </a:t>
              </a:r>
              <a:r>
                <a:rPr lang="en-US" altLang="ja-JP" sz="1000" b="1" dirty="0" err="1" smtClean="0"/>
                <a:t>Env</a:t>
              </a:r>
              <a:r>
                <a:rPr lang="en-US" altLang="ja-JP" sz="1000" b="1" dirty="0" smtClean="0"/>
                <a:t>.</a:t>
              </a:r>
              <a:endParaRPr lang="ja-JP" altLang="en-US" sz="1000" b="1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7337" y="2723543"/>
              <a:ext cx="1988788" cy="1456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グループ化 3"/>
          <p:cNvGrpSpPr/>
          <p:nvPr/>
        </p:nvGrpSpPr>
        <p:grpSpPr>
          <a:xfrm>
            <a:off x="5409587" y="2492896"/>
            <a:ext cx="3141654" cy="2558380"/>
            <a:chOff x="5409587" y="2526804"/>
            <a:chExt cx="3141654" cy="2558380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6752423" y="2674849"/>
              <a:ext cx="770650" cy="675305"/>
              <a:chOff x="1244066" y="1988840"/>
              <a:chExt cx="807654" cy="552086"/>
            </a:xfrm>
          </p:grpSpPr>
          <p:pic>
            <p:nvPicPr>
              <p:cNvPr id="46" name="Picture 41" descr="D:\User\Temporary Internet Files\Content.IE5\GBENNPH0\MC900433941[1]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9577" y="2180339"/>
                <a:ext cx="290745" cy="360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正方形/長方形 5"/>
              <p:cNvSpPr>
                <a:spLocks noChangeArrowheads="1"/>
              </p:cNvSpPr>
              <p:nvPr/>
            </p:nvSpPr>
            <p:spPr bwMode="auto">
              <a:xfrm>
                <a:off x="1244066" y="1988840"/>
                <a:ext cx="807654" cy="201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ja-JP" sz="1000" dirty="0" smtClean="0">
                    <a:latin typeface="Calibri" pitchFamily="34" charset="0"/>
                    <a:cs typeface="Calibri" pitchFamily="34" charset="0"/>
                  </a:rPr>
                  <a:t>Project1</a:t>
                </a:r>
                <a:endParaRPr lang="ja-JP" altLang="en-US" sz="10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48" name="グループ化 47"/>
            <p:cNvGrpSpPr/>
            <p:nvPr/>
          </p:nvGrpSpPr>
          <p:grpSpPr>
            <a:xfrm>
              <a:off x="6739115" y="3526313"/>
              <a:ext cx="770650" cy="675305"/>
              <a:chOff x="1244066" y="1988840"/>
              <a:chExt cx="807654" cy="552086"/>
            </a:xfrm>
          </p:grpSpPr>
          <p:pic>
            <p:nvPicPr>
              <p:cNvPr id="49" name="Picture 41" descr="D:\User\Temporary Internet Files\Content.IE5\GBENNPH0\MC900433941[1]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9577" y="2180339"/>
                <a:ext cx="290745" cy="360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正方形/長方形 5"/>
              <p:cNvSpPr>
                <a:spLocks noChangeArrowheads="1"/>
              </p:cNvSpPr>
              <p:nvPr/>
            </p:nvSpPr>
            <p:spPr bwMode="auto">
              <a:xfrm>
                <a:off x="1244066" y="1988840"/>
                <a:ext cx="807654" cy="201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ja-JP" sz="1000" dirty="0" smtClean="0">
                    <a:latin typeface="Calibri" pitchFamily="34" charset="0"/>
                    <a:cs typeface="Calibri" pitchFamily="34" charset="0"/>
                  </a:rPr>
                  <a:t>Project2</a:t>
                </a:r>
                <a:endParaRPr lang="ja-JP" altLang="en-US" sz="10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51" name="正方形/長方形 50"/>
            <p:cNvSpPr/>
            <p:nvPr/>
          </p:nvSpPr>
          <p:spPr>
            <a:xfrm>
              <a:off x="6910168" y="4407218"/>
              <a:ext cx="22313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sz="1000" dirty="0" smtClean="0"/>
                <a:t>.</a:t>
              </a:r>
            </a:p>
            <a:p>
              <a:r>
                <a:rPr kumimoji="1" lang="en-US" altLang="ja-JP" sz="1000" dirty="0" smtClean="0"/>
                <a:t>.</a:t>
              </a:r>
            </a:p>
            <a:p>
              <a:r>
                <a:rPr kumimoji="1" lang="en-US" altLang="ja-JP" sz="1000" dirty="0"/>
                <a:t>.</a:t>
              </a:r>
              <a:endParaRPr lang="ja-JP" altLang="en-US" sz="1000" dirty="0"/>
            </a:p>
          </p:txBody>
        </p:sp>
        <p:cxnSp>
          <p:nvCxnSpPr>
            <p:cNvPr id="52" name="直線矢印コネクタ 51"/>
            <p:cNvCxnSpPr/>
            <p:nvPr/>
          </p:nvCxnSpPr>
          <p:spPr bwMode="auto">
            <a:xfrm>
              <a:off x="7263129" y="4753427"/>
              <a:ext cx="343506" cy="0"/>
            </a:xfrm>
            <a:prstGeom prst="straightConnector1">
              <a:avLst/>
            </a:prstGeom>
            <a:solidFill>
              <a:srgbClr val="CCCCFF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54" name="直線矢印コネクタ 53"/>
            <p:cNvCxnSpPr/>
            <p:nvPr/>
          </p:nvCxnSpPr>
          <p:spPr bwMode="auto">
            <a:xfrm>
              <a:off x="7263129" y="4014099"/>
              <a:ext cx="343506" cy="0"/>
            </a:xfrm>
            <a:prstGeom prst="straightConnector1">
              <a:avLst/>
            </a:prstGeom>
            <a:solidFill>
              <a:srgbClr val="CCCCFF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55" name="直線矢印コネクタ 54"/>
            <p:cNvCxnSpPr/>
            <p:nvPr/>
          </p:nvCxnSpPr>
          <p:spPr bwMode="auto">
            <a:xfrm>
              <a:off x="7263129" y="3130064"/>
              <a:ext cx="343506" cy="0"/>
            </a:xfrm>
            <a:prstGeom prst="straightConnector1">
              <a:avLst/>
            </a:prstGeom>
            <a:solidFill>
              <a:srgbClr val="CCCCFF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5493" y="2717607"/>
              <a:ext cx="762359" cy="734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4919" y="3139508"/>
              <a:ext cx="509554" cy="83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2" name="グループ化 61"/>
            <p:cNvGrpSpPr/>
            <p:nvPr/>
          </p:nvGrpSpPr>
          <p:grpSpPr>
            <a:xfrm>
              <a:off x="7701319" y="4136939"/>
              <a:ext cx="849921" cy="643348"/>
              <a:chOff x="1244066" y="2014966"/>
              <a:chExt cx="890731" cy="525960"/>
            </a:xfrm>
          </p:grpSpPr>
          <p:pic>
            <p:nvPicPr>
              <p:cNvPr id="63" name="Picture 41" descr="D:\User\Temporary Internet Files\Content.IE5\GBENNPH0\MC900433941[1]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9577" y="2180339"/>
                <a:ext cx="290745" cy="360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4" name="正方形/長方形 5"/>
              <p:cNvSpPr>
                <a:spLocks noChangeArrowheads="1"/>
              </p:cNvSpPr>
              <p:nvPr/>
            </p:nvSpPr>
            <p:spPr bwMode="auto">
              <a:xfrm>
                <a:off x="1244066" y="2014966"/>
                <a:ext cx="890731" cy="201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ja-JP" sz="1000" dirty="0" smtClean="0">
                    <a:latin typeface="Calibri" pitchFamily="34" charset="0"/>
                    <a:cs typeface="Calibri" pitchFamily="34" charset="0"/>
                  </a:rPr>
                  <a:t>supporter</a:t>
                </a:r>
                <a:endParaRPr lang="ja-JP" altLang="en-US" sz="10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33" name="正方形/長方形 32"/>
            <p:cNvSpPr/>
            <p:nvPr/>
          </p:nvSpPr>
          <p:spPr bwMode="auto">
            <a:xfrm>
              <a:off x="7632330" y="2526804"/>
              <a:ext cx="918910" cy="2558380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</a:pPr>
              <a:endParaRPr kumimoji="1" lang="ja-JP" altLang="en-US" sz="1000" dirty="0" smtClean="0">
                <a:latin typeface="メイリオ" pitchFamily="50" charset="-128"/>
                <a:ea typeface="メイリオ" pitchFamily="50" charset="-128"/>
              </a:endParaRPr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5991183" y="4400190"/>
              <a:ext cx="22313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sz="1000" dirty="0" smtClean="0"/>
                <a:t>.</a:t>
              </a:r>
            </a:p>
            <a:p>
              <a:r>
                <a:rPr kumimoji="1" lang="en-US" altLang="ja-JP" sz="1000" dirty="0" smtClean="0"/>
                <a:t>.</a:t>
              </a:r>
            </a:p>
            <a:p>
              <a:r>
                <a:rPr kumimoji="1" lang="en-US" altLang="ja-JP" sz="1000" dirty="0"/>
                <a:t>.</a:t>
              </a:r>
              <a:endParaRPr lang="ja-JP" altLang="en-US" sz="1000" dirty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7632331" y="2976024"/>
              <a:ext cx="91891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ja-JP" sz="1000" b="1" dirty="0" err="1" smtClean="0">
                  <a:solidFill>
                    <a:srgbClr val="FF0000"/>
                  </a:solidFill>
                </a:rPr>
                <a:t>Docker</a:t>
              </a:r>
              <a:r>
                <a:rPr kumimoji="1" lang="en-US" altLang="ja-JP" sz="1000" b="1" dirty="0" smtClean="0">
                  <a:solidFill>
                    <a:srgbClr val="FF0000"/>
                  </a:solidFill>
                </a:rPr>
                <a:t> </a:t>
              </a:r>
              <a:r>
                <a:rPr kumimoji="1" lang="en-US" altLang="ja-JP" sz="1000" b="1" dirty="0">
                  <a:solidFill>
                    <a:srgbClr val="FF0000"/>
                  </a:solidFill>
                </a:rPr>
                <a:t>based CD package</a:t>
              </a:r>
              <a:endParaRPr lang="ja-JP" altLang="en-US" sz="1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3" name="直線矢印コネクタ 92"/>
            <p:cNvCxnSpPr/>
            <p:nvPr/>
          </p:nvCxnSpPr>
          <p:spPr bwMode="auto">
            <a:xfrm>
              <a:off x="6543995" y="3160038"/>
              <a:ext cx="343506" cy="0"/>
            </a:xfrm>
            <a:prstGeom prst="straightConnector1">
              <a:avLst/>
            </a:prstGeom>
            <a:solidFill>
              <a:srgbClr val="CCCCFF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94" name="直線矢印コネクタ 93"/>
            <p:cNvCxnSpPr/>
            <p:nvPr/>
          </p:nvCxnSpPr>
          <p:spPr bwMode="auto">
            <a:xfrm>
              <a:off x="6543995" y="4020936"/>
              <a:ext cx="343506" cy="0"/>
            </a:xfrm>
            <a:prstGeom prst="straightConnector1">
              <a:avLst/>
            </a:prstGeom>
            <a:solidFill>
              <a:srgbClr val="CCCCFF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2301" y="2726187"/>
              <a:ext cx="959899" cy="702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9587" y="3662291"/>
              <a:ext cx="959899" cy="702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0311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ja-JP" dirty="0" smtClean="0"/>
              <a:t>TF</a:t>
            </a:r>
            <a:endParaRPr lang="ja-JP" altLang="en-US" dirty="0" smtClean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504825"/>
          </a:xfrm>
        </p:spPr>
        <p:txBody>
          <a:bodyPr/>
          <a:lstStyle/>
          <a:p>
            <a:r>
              <a:rPr lang="en-US" altLang="ja-JP" dirty="0">
                <a:cs typeface="Calibri" panose="020F0502020204030204" pitchFamily="34" charset="0"/>
              </a:rPr>
              <a:t>CD Service </a:t>
            </a:r>
            <a:r>
              <a:rPr lang="en-US" altLang="ja-JP" dirty="0" smtClean="0">
                <a:cs typeface="Calibri" panose="020F0502020204030204" pitchFamily="34" charset="0"/>
              </a:rPr>
              <a:t>definition[2/2</a:t>
            </a:r>
            <a:r>
              <a:rPr lang="en-US" altLang="ja-JP" dirty="0">
                <a:cs typeface="Calibri" panose="020F0502020204030204" pitchFamily="34" charset="0"/>
              </a:rPr>
              <a:t>]</a:t>
            </a: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310470"/>
              </p:ext>
            </p:extLst>
          </p:nvPr>
        </p:nvGraphicFramePr>
        <p:xfrm>
          <a:off x="151736" y="659632"/>
          <a:ext cx="8812752" cy="3345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928"/>
                <a:gridCol w="3672408"/>
                <a:gridCol w="3744416"/>
              </a:tblGrid>
              <a:tr h="4320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CD Verification </a:t>
                      </a:r>
                      <a:r>
                        <a:rPr kumimoji="1" lang="en-US" altLang="ja-JP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</a:t>
                      </a:r>
                      <a:r>
                        <a:rPr kumimoji="1" lang="en-US" altLang="ja-JP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1" lang="ja-JP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baseline="0" dirty="0" err="1" smtClean="0">
                          <a:solidFill>
                            <a:schemeClr val="tx1"/>
                          </a:solidFill>
                        </a:rPr>
                        <a:t>Docker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 based CD package</a:t>
                      </a:r>
                    </a:p>
                  </a:txBody>
                  <a:tcPr anchor="ctr"/>
                </a:tc>
              </a:tr>
              <a:tr h="432048">
                <a:tc rowSpan="2"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Attention points</a:t>
                      </a:r>
                      <a:endParaRPr kumimoji="1" lang="ja-JP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Delivery teams need to handle CICR, security, FW application, server cost, server maintenance etc. once individual </a:t>
                      </a:r>
                      <a:r>
                        <a:rPr kumimoji="1" lang="en-US" altLang="ja-JP" sz="1400" baseline="0" dirty="0" err="1" smtClean="0">
                          <a:solidFill>
                            <a:schemeClr val="tx1"/>
                          </a:solidFill>
                        </a:rPr>
                        <a:t>Env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. is established.</a:t>
                      </a:r>
                    </a:p>
                  </a:txBody>
                  <a:tcPr anchor="ctr"/>
                </a:tc>
              </a:tr>
              <a:tr h="1104408">
                <a:tc vMerge="1">
                  <a:txBody>
                    <a:bodyPr/>
                    <a:lstStyle/>
                    <a:p>
                      <a:endParaRPr kumimoji="1" lang="ja-JP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DC </a:t>
                      </a:r>
                      <a:r>
                        <a:rPr kumimoji="1" lang="en-US" altLang="zh-CN" sz="14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provides S&amp;M service for 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CD verification </a:t>
                      </a:r>
                      <a:r>
                        <a:rPr kumimoji="1" lang="en-US" altLang="ja-JP" sz="1400" baseline="0" dirty="0" err="1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Env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., container package, and take related infrastructure cost.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kumimoji="1" lang="en-US" altLang="ja-JP" sz="140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Irresolvable issues (e.g. N/W connection issue, security issue and so on) can be expected due to connection from different domains to CD </a:t>
                      </a:r>
                      <a:r>
                        <a:rPr kumimoji="1" lang="en-US" altLang="ja-JP" sz="1400" kern="1200" baseline="0" dirty="0" err="1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Env</a:t>
                      </a:r>
                      <a:r>
                        <a:rPr kumimoji="1" lang="en-US" altLang="ja-JP" sz="140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Scope of Service</a:t>
                      </a:r>
                      <a:endParaRPr kumimoji="1" lang="ja-JP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en-US" altLang="ja-JP" sz="140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Operationally there is no specific limitation on CD utilization from anyone within Sony Group.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ja-JP" sz="140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But technically there might be constraint by security issue, network issue, etc.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107504" y="6525344"/>
            <a:ext cx="90364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※ Public cloud (like AWS etc.) service is not provided. But </a:t>
            </a:r>
            <a:r>
              <a:rPr kumimoji="1" lang="en-US" altLang="ja-JP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  <a:r>
              <a:rPr kumimoji="1" lang="en-US" altLang="ja-JP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 can refer to public cloud own CI/CD service.</a:t>
            </a:r>
            <a:endParaRPr kumimoji="1" lang="ja-JP" altLang="en-US" sz="1200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34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Basic Service</a:t>
            </a:r>
            <a:endParaRPr kumimoji="1" lang="ja-JP" altLang="en-US" dirty="0"/>
          </a:p>
        </p:txBody>
      </p:sp>
      <p:graphicFrame>
        <p:nvGraphicFramePr>
          <p:cNvPr id="16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80912"/>
              </p:ext>
            </p:extLst>
          </p:nvPr>
        </p:nvGraphicFramePr>
        <p:xfrm>
          <a:off x="142875" y="692696"/>
          <a:ext cx="8893175" cy="5624994"/>
        </p:xfrm>
        <a:graphic>
          <a:graphicData uri="http://schemas.openxmlformats.org/drawingml/2006/table">
            <a:tbl>
              <a:tblPr/>
              <a:tblGrid>
                <a:gridCol w="1908845"/>
                <a:gridCol w="2159918"/>
                <a:gridCol w="4824412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5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Service categories</a:t>
                      </a:r>
                    </a:p>
                  </a:txBody>
                  <a:tcPr marL="54000" marR="54000" marT="54000" marB="54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Service Menus</a:t>
                      </a:r>
                      <a:endParaRPr kumimoji="1" lang="ja-JP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54000" marR="54000" marT="54000" marB="54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Descriptions</a:t>
                      </a:r>
                      <a:endParaRPr kumimoji="1" lang="ja-JP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54000" marR="54000" marT="54000" marB="54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</a:tr>
              <a:tr h="236538">
                <a:tc rowSpan="2"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50" charset="-128"/>
                          <a:cs typeface="Arial Unicode MS" pitchFamily="50" charset="-128"/>
                        </a:rPr>
                        <a:t>Standard service request 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54000" marR="54000" marT="54000" marB="54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50" charset="-128"/>
                          <a:cs typeface="Arial Unicode MS" pitchFamily="50" charset="-128"/>
                        </a:rPr>
                        <a:t>CD verification </a:t>
                      </a:r>
                      <a:r>
                        <a:rPr kumimoji="1" lang="en-US" altLang="ja-JP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50" charset="-128"/>
                          <a:cs typeface="Arial Unicode MS" pitchFamily="50" charset="-128"/>
                        </a:rPr>
                        <a:t>Env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50" charset="-128"/>
                          <a:cs typeface="Arial Unicode MS" pitchFamily="50" charset="-128"/>
                        </a:rPr>
                        <a:t>. request 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54000" marR="54000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50" charset="-128"/>
                          <a:cs typeface="Arial Unicode MS" pitchFamily="50" charset="-128"/>
                        </a:rPr>
                        <a:t>Provide </a:t>
                      </a:r>
                      <a:r>
                        <a:rPr lang="en-US" altLang="ja-JP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CD Verification </a:t>
                      </a:r>
                      <a:r>
                        <a:rPr lang="en-US" altLang="ja-JP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Env</a:t>
                      </a:r>
                      <a:r>
                        <a:rPr lang="en-US" altLang="ja-JP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 to delivery team</a:t>
                      </a:r>
                      <a:r>
                        <a:rPr lang="en-US" altLang="ja-JP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ja-JP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depending</a:t>
                      </a:r>
                      <a:r>
                        <a:rPr lang="en-US" altLang="ja-JP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on </a:t>
                      </a:r>
                      <a:r>
                        <a:rPr lang="en-US" altLang="ja-JP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CD “Verification </a:t>
                      </a:r>
                      <a:r>
                        <a:rPr lang="en-US" altLang="ja-JP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Env</a:t>
                      </a:r>
                      <a:r>
                        <a:rPr lang="en-US" altLang="ja-JP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 Usage Flow”.</a:t>
                      </a:r>
                    </a:p>
                  </a:txBody>
                  <a:tcPr marL="54000" marR="54000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 vMerge="1"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54000" marR="54000" marT="54000" marB="54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Docker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based CD package</a:t>
                      </a:r>
                    </a:p>
                  </a:txBody>
                  <a:tcPr marL="54000" marR="54000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kumimoji="1" lang="en-US" altLang="ja-JP" sz="1200" dirty="0" smtClean="0">
                          <a:latin typeface="+mn-lt"/>
                          <a:cs typeface="Verdana" pitchFamily="34" charset="0"/>
                        </a:rPr>
                        <a:t>Provide</a:t>
                      </a:r>
                      <a:r>
                        <a:rPr kumimoji="1" lang="en-US" altLang="ja-JP" sz="1200" baseline="0" dirty="0" smtClean="0">
                          <a:latin typeface="+mn-lt"/>
                          <a:cs typeface="Verdana" pitchFamily="34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+mn-lt"/>
                          <a:cs typeface="Verdana" pitchFamily="34" charset="0"/>
                        </a:rPr>
                        <a:t>Docker</a:t>
                      </a:r>
                      <a:r>
                        <a:rPr kumimoji="1" lang="en-US" altLang="ja-JP" sz="1200" baseline="0" dirty="0" smtClean="0">
                          <a:latin typeface="+mn-lt"/>
                          <a:cs typeface="Verdana" pitchFamily="34" charset="0"/>
                        </a:rPr>
                        <a:t> image and automation tools 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kumimoji="1" lang="en-US" altLang="ja-JP" sz="1200" baseline="0" dirty="0" smtClean="0">
                          <a:latin typeface="+mn-lt"/>
                          <a:cs typeface="Verdana" pitchFamily="34" charset="0"/>
                        </a:rPr>
                        <a:t>Provide installation and operation manual.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  <a:cs typeface="Verdana" pitchFamily="34" charset="0"/>
                        </a:rPr>
                        <a:t>Provide installation support if necessary. (Need to discuss cost)</a:t>
                      </a:r>
                    </a:p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en-US" altLang="ja-JP" sz="1200" dirty="0" smtClean="0">
                          <a:latin typeface="+mn-lt"/>
                        </a:rPr>
                        <a:t>depending</a:t>
                      </a:r>
                      <a:r>
                        <a:rPr lang="en-US" altLang="ja-JP" sz="1200" baseline="0" dirty="0" smtClean="0">
                          <a:latin typeface="+mn-lt"/>
                        </a:rPr>
                        <a:t> on “i</a:t>
                      </a:r>
                      <a:r>
                        <a:rPr lang="en-US" altLang="ja-JP" sz="1200" dirty="0" smtClean="0"/>
                        <a:t>ndividual CD </a:t>
                      </a:r>
                      <a:r>
                        <a:rPr lang="en-US" altLang="ja-JP" sz="1200" dirty="0" err="1" smtClean="0"/>
                        <a:t>Env</a:t>
                      </a:r>
                      <a:r>
                        <a:rPr lang="en-US" altLang="ja-JP" sz="1200" dirty="0" smtClean="0"/>
                        <a:t>. setup flow”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+mn-lt"/>
                        <a:cs typeface="Verdana" pitchFamily="34" charset="0"/>
                      </a:endParaRPr>
                    </a:p>
                  </a:txBody>
                  <a:tcPr marL="54000" marR="54000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254">
                <a:tc rowSpan="2"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50" charset="-128"/>
                          <a:cs typeface="Arial Unicode MS" pitchFamily="50" charset="-128"/>
                        </a:rPr>
                        <a:t>Incident handling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54000" marR="54000" marT="54000" marB="54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50" charset="-128"/>
                          <a:cs typeface="Arial Unicode MS" pitchFamily="50" charset="-128"/>
                        </a:rPr>
                        <a:t>Incident reception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54000" marR="54000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50" charset="-128"/>
                          <a:cs typeface="Arial Unicode MS" pitchFamily="50" charset="-128"/>
                        </a:rPr>
                        <a:t>Respond to </a:t>
                      </a:r>
                      <a:r>
                        <a:rPr lang="en-US" altLang="ja-JP" sz="1200" dirty="0" smtClean="0">
                          <a:latin typeface="+mn-lt"/>
                        </a:rPr>
                        <a:t>delivery team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50" charset="-128"/>
                          <a:cs typeface="Arial Unicode MS" pitchFamily="50" charset="-128"/>
                        </a:rPr>
                        <a:t>’s inquiries via the Continuous Delivery team</a:t>
                      </a:r>
                    </a:p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50" charset="-128"/>
                          <a:cs typeface="Arial Unicode MS" pitchFamily="50" charset="-128"/>
                        </a:rPr>
                        <a:t>.</a:t>
                      </a:r>
                    </a:p>
                  </a:txBody>
                  <a:tcPr marL="54000" marR="54000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50" charset="-128"/>
                          <a:cs typeface="Arial Unicode MS" pitchFamily="50" charset="-128"/>
                        </a:rPr>
                        <a:t>Failure or various information notification</a:t>
                      </a:r>
                    </a:p>
                  </a:txBody>
                  <a:tcPr marL="54000" marR="54000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50" charset="-128"/>
                          <a:cs typeface="Arial Unicode MS" pitchFamily="50" charset="-128"/>
                        </a:rPr>
                        <a:t>Notify system failure or maintenance information related to </a:t>
                      </a:r>
                      <a:r>
                        <a:rPr lang="en-US" altLang="ja-JP" sz="1200" dirty="0" smtClean="0">
                          <a:latin typeface="+mn-lt"/>
                        </a:rPr>
                        <a:t>delivery team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50" charset="-128"/>
                          <a:cs typeface="Arial Unicode MS" pitchFamily="50" charset="-128"/>
                        </a:rPr>
                        <a:t> at home page.</a:t>
                      </a:r>
                    </a:p>
                  </a:txBody>
                  <a:tcPr marL="54000" marR="54000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360">
                <a:tc rowSpan="3"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50" charset="-128"/>
                          <a:cs typeface="Arial Unicode MS" pitchFamily="50" charset="-128"/>
                        </a:rPr>
                        <a:t>Service Continuity</a:t>
                      </a:r>
                    </a:p>
                  </a:txBody>
                  <a:tcPr marL="54000" marR="54000" marT="54000" marB="54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50" charset="-128"/>
                          <a:cs typeface="Arial Unicode MS" pitchFamily="50" charset="-128"/>
                        </a:rPr>
                        <a:t>Software modification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54000" marR="54000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50" charset="-128"/>
                          <a:cs typeface="Arial Unicode MS" pitchFamily="50" charset="-128"/>
                        </a:rPr>
                        <a:t>Handle or modify software failures or bugs depending on judgment of owner and Continuous Delivery team.</a:t>
                      </a:r>
                    </a:p>
                  </a:txBody>
                  <a:tcPr marL="54000" marR="54000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87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50" charset="-128"/>
                          <a:cs typeface="Arial Unicode MS" pitchFamily="50" charset="-128"/>
                        </a:rPr>
                        <a:t>Back up</a:t>
                      </a:r>
                    </a:p>
                  </a:txBody>
                  <a:tcPr marL="54000" marR="54000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50" charset="-128"/>
                          <a:cs typeface="Arial Unicode MS" pitchFamily="50" charset="-128"/>
                        </a:rPr>
                        <a:t>Backup service of CD verification </a:t>
                      </a:r>
                      <a:r>
                        <a:rPr kumimoji="1" lang="en-US" altLang="ja-JP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50" charset="-128"/>
                          <a:cs typeface="Arial Unicode MS" pitchFamily="50" charset="-128"/>
                        </a:rPr>
                        <a:t>Env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50" charset="-128"/>
                          <a:cs typeface="Arial Unicode MS" pitchFamily="50" charset="-128"/>
                        </a:rPr>
                        <a:t>.  is not provided 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+mn-lt"/>
                        <a:cs typeface="Verdana" pitchFamily="34" charset="0"/>
                      </a:endParaRPr>
                    </a:p>
                  </a:txBody>
                  <a:tcPr marL="54000" marR="54000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50" charset="-128"/>
                          <a:cs typeface="Arial Unicode MS" pitchFamily="50" charset="-128"/>
                        </a:rPr>
                        <a:t>Software update</a:t>
                      </a:r>
                    </a:p>
                  </a:txBody>
                  <a:tcPr marL="54000" marR="54000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50" charset="-128"/>
                          <a:cs typeface="Arial Unicode MS" pitchFamily="50" charset="-128"/>
                        </a:rPr>
                        <a:t>Update each software version depending on judgment of owner and Continuous Delivery team.</a:t>
                      </a:r>
                    </a:p>
                  </a:txBody>
                  <a:tcPr marL="54000" marR="54000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50" charset="-128"/>
                          <a:cs typeface="Arial Unicode MS" pitchFamily="50" charset="-128"/>
                        </a:rPr>
                        <a:t>Reporting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54000" marR="54000" marT="54000" marB="54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50" charset="-128"/>
                          <a:cs typeface="Arial Unicode MS" pitchFamily="50" charset="-128"/>
                        </a:rPr>
                        <a:t>Reporting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54000" marR="54000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50" charset="-128"/>
                          <a:cs typeface="Arial Unicode MS" pitchFamily="50" charset="-128"/>
                        </a:rPr>
                        <a:t>Regularly report the status of CD verification </a:t>
                      </a:r>
                      <a:r>
                        <a:rPr kumimoji="1" lang="en-US" altLang="ja-JP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50" charset="-128"/>
                          <a:cs typeface="Arial Unicode MS" pitchFamily="50" charset="-128"/>
                        </a:rPr>
                        <a:t>Env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50" charset="-128"/>
                          <a:cs typeface="Arial Unicode MS" pitchFamily="50" charset="-128"/>
                        </a:rPr>
                        <a:t>. status.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54000" marR="54000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50" charset="-128"/>
                          <a:cs typeface="Arial Unicode MS" pitchFamily="50" charset="-128"/>
                        </a:rPr>
                        <a:t>Change Request realization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54000" marR="54000" marT="54000" marB="54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50" charset="-128"/>
                          <a:cs typeface="Arial Unicode MS" pitchFamily="50" charset="-128"/>
                        </a:rPr>
                        <a:t>Implement necessary Change Request</a:t>
                      </a:r>
                    </a:p>
                  </a:txBody>
                  <a:tcPr marL="54000" marR="54000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50" charset="-128"/>
                          <a:cs typeface="Arial Unicode MS" pitchFamily="50" charset="-128"/>
                        </a:rPr>
                        <a:t>Implement necessary changes depending on judgment of owner and Continuous Delivery team.</a:t>
                      </a:r>
                    </a:p>
                    <a:p>
                      <a:pPr marL="171450" marR="0" lvl="0" indent="-17145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  <a:cs typeface="Verdana" pitchFamily="34" charset="0"/>
                        </a:rPr>
                        <a:t>Customizing for CD verification </a:t>
                      </a:r>
                      <a:r>
                        <a:rPr kumimoji="1" lang="en-US" altLang="ja-JP" sz="1200" baseline="0" dirty="0" err="1" smtClean="0">
                          <a:solidFill>
                            <a:schemeClr val="tx1"/>
                          </a:solidFill>
                          <a:latin typeface="+mn-lt"/>
                          <a:cs typeface="Verdana" pitchFamily="34" charset="0"/>
                        </a:rPr>
                        <a:t>Env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  <a:cs typeface="Verdana" pitchFamily="34" charset="0"/>
                        </a:rPr>
                        <a:t>. is not provided</a:t>
                      </a:r>
                    </a:p>
                  </a:txBody>
                  <a:tcPr marL="54000" marR="54000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124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CD </a:t>
            </a:r>
            <a:r>
              <a:rPr lang="en-US" altLang="ja-JP" dirty="0" smtClean="0"/>
              <a:t>Verification </a:t>
            </a:r>
            <a:r>
              <a:rPr lang="en-US" altLang="ja-JP" dirty="0" err="1" smtClean="0"/>
              <a:t>Env</a:t>
            </a:r>
            <a:r>
              <a:rPr lang="en-US" altLang="ja-JP" dirty="0" smtClean="0"/>
              <a:t>. Usage Flow</a:t>
            </a:r>
            <a:endParaRPr kumimoji="1" lang="ja-JP" altLang="en-US" dirty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633957"/>
              </p:ext>
            </p:extLst>
          </p:nvPr>
        </p:nvGraphicFramePr>
        <p:xfrm>
          <a:off x="179512" y="692696"/>
          <a:ext cx="8712968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3"/>
                <a:gridCol w="4356485"/>
              </a:tblGrid>
              <a:tr h="3346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Delivery Team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Delivery Competency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09062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フローチャート: 処理 39"/>
          <p:cNvSpPr/>
          <p:nvPr/>
        </p:nvSpPr>
        <p:spPr bwMode="auto">
          <a:xfrm>
            <a:off x="5220072" y="1425839"/>
            <a:ext cx="2808312" cy="576064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②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Setup </a:t>
            </a:r>
            <a:r>
              <a:rPr lang="en-US" altLang="ja-JP" sz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CD verification </a:t>
            </a:r>
            <a:r>
              <a:rPr lang="en-US" altLang="ja-JP" sz="12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Env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. (</a:t>
            </a:r>
            <a:r>
              <a:rPr lang="en-US" altLang="ja-JP" sz="12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※</a:t>
            </a:r>
            <a:r>
              <a:rPr lang="en-US" altLang="ja-JP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endParaRPr lang="zh-CN" altLang="en-US" sz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8" name="直線矢印コネクタ 17"/>
          <p:cNvCxnSpPr>
            <a:stCxn id="32" idx="3"/>
            <a:endCxn id="40" idx="1"/>
          </p:cNvCxnSpPr>
          <p:nvPr/>
        </p:nvCxnSpPr>
        <p:spPr bwMode="auto">
          <a:xfrm flipV="1">
            <a:off x="3527884" y="1713871"/>
            <a:ext cx="1692188" cy="302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フローチャート: 処理 44"/>
          <p:cNvSpPr/>
          <p:nvPr/>
        </p:nvSpPr>
        <p:spPr bwMode="auto">
          <a:xfrm>
            <a:off x="5217922" y="2996952"/>
            <a:ext cx="2808312" cy="576064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③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Provide </a:t>
            </a:r>
            <a:r>
              <a:rPr lang="en-US" altLang="ja-JP" sz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CD Verification </a:t>
            </a:r>
            <a:r>
              <a:rPr lang="en-US" altLang="ja-JP" sz="12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Env</a:t>
            </a:r>
            <a:r>
              <a:rPr lang="en-US" altLang="ja-JP" sz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to users</a:t>
            </a:r>
          </a:p>
        </p:txBody>
      </p:sp>
      <p:cxnSp>
        <p:nvCxnSpPr>
          <p:cNvPr id="46" name="直線矢印コネクタ 45"/>
          <p:cNvCxnSpPr>
            <a:stCxn id="40" idx="2"/>
            <a:endCxn id="45" idx="0"/>
          </p:cNvCxnSpPr>
          <p:nvPr/>
        </p:nvCxnSpPr>
        <p:spPr bwMode="auto">
          <a:xfrm flipH="1">
            <a:off x="6622078" y="2001903"/>
            <a:ext cx="2150" cy="99504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フローチャート: 処理 50"/>
          <p:cNvSpPr/>
          <p:nvPr/>
        </p:nvSpPr>
        <p:spPr bwMode="auto">
          <a:xfrm>
            <a:off x="1043608" y="2996952"/>
            <a:ext cx="2808312" cy="576064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④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Make investigation/test on CD Verification </a:t>
            </a:r>
            <a:r>
              <a:rPr lang="en-US" altLang="ja-JP" sz="12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Env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.(</a:t>
            </a:r>
            <a:r>
              <a:rPr lang="en-US" altLang="ja-JP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※2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endParaRPr lang="en-US" altLang="ja-JP" sz="12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52" name="直線矢印コネクタ 51"/>
          <p:cNvCxnSpPr>
            <a:stCxn id="45" idx="1"/>
            <a:endCxn id="51" idx="3"/>
          </p:cNvCxnSpPr>
          <p:nvPr/>
        </p:nvCxnSpPr>
        <p:spPr bwMode="auto">
          <a:xfrm flipH="1">
            <a:off x="3851920" y="3284984"/>
            <a:ext cx="136600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フローチャート : 端子 31"/>
          <p:cNvSpPr/>
          <p:nvPr/>
        </p:nvSpPr>
        <p:spPr bwMode="auto">
          <a:xfrm>
            <a:off x="1043608" y="1465028"/>
            <a:ext cx="2484276" cy="503733"/>
          </a:xfrm>
          <a:prstGeom prst="flowChartTerminator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①</a:t>
            </a:r>
            <a:r>
              <a:rPr kumimoji="1" lang="en-US" altLang="ja-JP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Send request for CD </a:t>
            </a:r>
            <a:r>
              <a:rPr kumimoji="1" lang="en-US" altLang="ja-JP" sz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verification </a:t>
            </a:r>
            <a:r>
              <a:rPr kumimoji="1" lang="en-US" altLang="ja-JP" sz="12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Env</a:t>
            </a:r>
            <a:r>
              <a:rPr kumimoji="1" lang="en-US" altLang="ja-JP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.</a:t>
            </a:r>
            <a:endParaRPr kumimoji="1" lang="ja-JP" altLang="en-US" sz="12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053965"/>
              </p:ext>
            </p:extLst>
          </p:nvPr>
        </p:nvGraphicFramePr>
        <p:xfrm>
          <a:off x="3485369" y="1036403"/>
          <a:ext cx="9144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Worksheet" showAsIcon="1" r:id="rId4" imgW="914400" imgH="857160" progId="Excel.Sheet.12">
                  <p:embed/>
                </p:oleObj>
              </mc:Choice>
              <mc:Fallback>
                <p:oleObj name="Worksheet" showAsIcon="1" r:id="rId4" imgW="914400" imgH="8571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85369" y="1036403"/>
                        <a:ext cx="914400" cy="85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452233"/>
              </p:ext>
            </p:extLst>
          </p:nvPr>
        </p:nvGraphicFramePr>
        <p:xfrm>
          <a:off x="3826404" y="1747409"/>
          <a:ext cx="2298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パッケージャー シェル オブジェクト" showAsIcon="1" r:id="rId6" imgW="2299320" imgH="723960" progId="Package">
                  <p:embed/>
                </p:oleObj>
              </mc:Choice>
              <mc:Fallback>
                <p:oleObj name="パッケージャー シェル オブジェクト" showAsIcon="1" r:id="rId6" imgW="2299320" imgH="723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26404" y="1747409"/>
                        <a:ext cx="22987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567072"/>
              </p:ext>
            </p:extLst>
          </p:nvPr>
        </p:nvGraphicFramePr>
        <p:xfrm>
          <a:off x="4139952" y="3284984"/>
          <a:ext cx="1625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パッケージャー シェル オブジェクト" showAsIcon="1" r:id="rId8" imgW="1626120" imgH="723960" progId="Package">
                  <p:embed/>
                </p:oleObj>
              </mc:Choice>
              <mc:Fallback>
                <p:oleObj name="パッケージャー シェル オブジェクト" showAsIcon="1" r:id="rId8" imgW="1626120" imgH="723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39952" y="3284984"/>
                        <a:ext cx="16256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正方形/長方形 18"/>
          <p:cNvSpPr/>
          <p:nvPr/>
        </p:nvSpPr>
        <p:spPr>
          <a:xfrm>
            <a:off x="232718" y="4221088"/>
            <a:ext cx="865976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※</a:t>
            </a:r>
            <a:r>
              <a:rPr lang="en-US" altLang="ja-JP" sz="14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 Continuous</a:t>
            </a:r>
            <a:r>
              <a:rPr lang="ja-JP" altLang="en-US" sz="14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14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Delivery team will finish setup for CD verification </a:t>
            </a:r>
            <a:r>
              <a:rPr lang="en-US" altLang="ja-JP" sz="1400" dirty="0" err="1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Env</a:t>
            </a:r>
            <a:r>
              <a:rPr lang="en-US" altLang="ja-JP" sz="14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. in 3 working days, then give feedback to users.</a:t>
            </a:r>
          </a:p>
          <a:p>
            <a:endParaRPr lang="en-US" altLang="ja-JP" sz="1400" dirty="0" smtClean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en-US" altLang="ja-JP" sz="14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※</a:t>
            </a:r>
            <a:r>
              <a:rPr lang="en-US" altLang="ja-JP" sz="14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 </a:t>
            </a:r>
            <a:r>
              <a:rPr lang="en-US" altLang="ja-JP" sz="14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We provide </a:t>
            </a:r>
            <a:r>
              <a:rPr lang="en-US" altLang="ja-JP" sz="14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CD Verification </a:t>
            </a:r>
            <a:r>
              <a:rPr lang="en-US" altLang="ja-JP" sz="14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Env</a:t>
            </a:r>
            <a:r>
              <a:rPr lang="en-US" altLang="ja-JP" sz="14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. of 3 months validity to delivery </a:t>
            </a:r>
            <a:r>
              <a:rPr lang="en-US" altLang="ja-JP" sz="14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teams, Please </a:t>
            </a:r>
            <a:r>
              <a:rPr lang="en-US" altLang="ja-JP" sz="14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contact us if you want to utilize this verification environment above 3 months</a:t>
            </a:r>
            <a:r>
              <a:rPr lang="en-US" altLang="ja-JP" sz="14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.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28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Individual </a:t>
            </a:r>
            <a:r>
              <a:rPr lang="en-US" altLang="ja-JP" dirty="0"/>
              <a:t>CD </a:t>
            </a:r>
            <a:r>
              <a:rPr lang="en-US" altLang="ja-JP" dirty="0" err="1" smtClean="0"/>
              <a:t>Env</a:t>
            </a:r>
            <a:r>
              <a:rPr lang="en-US" altLang="ja-JP" dirty="0" smtClean="0"/>
              <a:t>. Setup Flow</a:t>
            </a:r>
            <a:endParaRPr kumimoji="1" lang="ja-JP" altLang="en-US" dirty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403725"/>
              </p:ext>
            </p:extLst>
          </p:nvPr>
        </p:nvGraphicFramePr>
        <p:xfrm>
          <a:off x="179512" y="692696"/>
          <a:ext cx="8712968" cy="460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3"/>
                <a:gridCol w="43564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Delivery Team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Delivery Competency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23767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フローチャート: 処理 60"/>
          <p:cNvSpPr/>
          <p:nvPr/>
        </p:nvSpPr>
        <p:spPr bwMode="auto">
          <a:xfrm>
            <a:off x="1043608" y="1268760"/>
            <a:ext cx="2808312" cy="576064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①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Download </a:t>
            </a:r>
            <a:r>
              <a:rPr lang="en-US" altLang="ja-JP" sz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manual &amp; </a:t>
            </a:r>
            <a:r>
              <a:rPr lang="en-US" altLang="ja-JP" sz="12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docker</a:t>
            </a:r>
            <a:r>
              <a:rPr lang="en-US" altLang="ja-JP" sz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from DC 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HP</a:t>
            </a:r>
          </a:p>
        </p:txBody>
      </p:sp>
      <p:sp>
        <p:nvSpPr>
          <p:cNvPr id="69" name="フローチャート : 判断 68"/>
          <p:cNvSpPr/>
          <p:nvPr/>
        </p:nvSpPr>
        <p:spPr bwMode="auto">
          <a:xfrm>
            <a:off x="1246569" y="3290406"/>
            <a:ext cx="2405252" cy="716200"/>
          </a:xfrm>
          <a:prstGeom prst="flowChartDecision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③</a:t>
            </a:r>
            <a:r>
              <a:rPr lang="en-US" altLang="zh-CN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Need installation support</a:t>
            </a:r>
            <a:endParaRPr lang="zh-CN" altLang="en-US" sz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70" name="直線矢印コネクタ 69"/>
          <p:cNvCxnSpPr>
            <a:stCxn id="61" idx="2"/>
            <a:endCxn id="94" idx="0"/>
          </p:cNvCxnSpPr>
          <p:nvPr/>
        </p:nvCxnSpPr>
        <p:spPr bwMode="auto">
          <a:xfrm>
            <a:off x="2447764" y="1844824"/>
            <a:ext cx="0" cy="4320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69" idx="3"/>
            <a:endCxn id="76" idx="1"/>
          </p:cNvCxnSpPr>
          <p:nvPr/>
        </p:nvCxnSpPr>
        <p:spPr bwMode="auto">
          <a:xfrm>
            <a:off x="3651821" y="3648506"/>
            <a:ext cx="1568251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フローチャート: 処理 75"/>
          <p:cNvSpPr/>
          <p:nvPr/>
        </p:nvSpPr>
        <p:spPr bwMode="auto">
          <a:xfrm>
            <a:off x="5220072" y="3360474"/>
            <a:ext cx="2808312" cy="576064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④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Provide installation support(</a:t>
            </a:r>
            <a:r>
              <a:rPr lang="en-US" altLang="ja-JP" sz="12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※1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 </a:t>
            </a:r>
            <a:endParaRPr lang="en-US" altLang="ja-JP" sz="12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79" name="直線矢印コネクタ 78"/>
          <p:cNvCxnSpPr>
            <a:stCxn id="69" idx="2"/>
            <a:endCxn id="85" idx="0"/>
          </p:cNvCxnSpPr>
          <p:nvPr/>
        </p:nvCxnSpPr>
        <p:spPr bwMode="auto">
          <a:xfrm>
            <a:off x="2449195" y="4006606"/>
            <a:ext cx="6370" cy="62135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5" name="フローチャート : 端子 84"/>
          <p:cNvSpPr/>
          <p:nvPr/>
        </p:nvSpPr>
        <p:spPr bwMode="auto">
          <a:xfrm>
            <a:off x="1375445" y="4627958"/>
            <a:ext cx="2160240" cy="504056"/>
          </a:xfrm>
          <a:prstGeom prst="flowChartTerminator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⑤</a:t>
            </a:r>
            <a:r>
              <a:rPr kumimoji="1" lang="en-US" altLang="ja-JP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Finish the building about CD </a:t>
            </a:r>
            <a:r>
              <a:rPr kumimoji="1" lang="en-US" altLang="ja-JP" sz="12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Env</a:t>
            </a:r>
            <a:r>
              <a:rPr kumimoji="1" lang="en-US" altLang="ja-JP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.</a:t>
            </a:r>
            <a:endParaRPr kumimoji="1" lang="ja-JP" altLang="en-US" sz="12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3353446" y="3296017"/>
            <a:ext cx="2824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endParaRPr kumimoji="1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2483768" y="4016097"/>
            <a:ext cx="298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</a:t>
            </a:r>
            <a:endParaRPr kumimoji="1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90" name="カギ線コネクタ 89"/>
          <p:cNvCxnSpPr>
            <a:stCxn id="76" idx="2"/>
            <a:endCxn id="85" idx="3"/>
          </p:cNvCxnSpPr>
          <p:nvPr/>
        </p:nvCxnSpPr>
        <p:spPr bwMode="auto">
          <a:xfrm rot="5400000">
            <a:off x="4608233" y="2863991"/>
            <a:ext cx="943448" cy="3088543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フローチャート: 処理 93"/>
          <p:cNvSpPr/>
          <p:nvPr/>
        </p:nvSpPr>
        <p:spPr bwMode="auto">
          <a:xfrm>
            <a:off x="1043608" y="2276872"/>
            <a:ext cx="2808312" cy="576064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②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Build own CD </a:t>
            </a:r>
            <a:r>
              <a:rPr lang="en-US" altLang="ja-JP" sz="12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Env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. </a:t>
            </a:r>
            <a:r>
              <a:rPr lang="en-US" altLang="ja-JP" sz="12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according to manual</a:t>
            </a:r>
            <a:r>
              <a:rPr lang="en-US" altLang="ja-JP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.</a:t>
            </a:r>
            <a:endParaRPr lang="en-US" altLang="ja-JP" sz="12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96" name="直線矢印コネクタ 95"/>
          <p:cNvCxnSpPr>
            <a:stCxn id="94" idx="2"/>
            <a:endCxn id="69" idx="0"/>
          </p:cNvCxnSpPr>
          <p:nvPr/>
        </p:nvCxnSpPr>
        <p:spPr bwMode="auto">
          <a:xfrm>
            <a:off x="2447764" y="2852936"/>
            <a:ext cx="1431" cy="43747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232718" y="5373216"/>
            <a:ext cx="8659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※</a:t>
            </a:r>
            <a:r>
              <a:rPr lang="en-US" altLang="ja-JP" sz="14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 Need to discuss cost.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333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Basic Service Time</a:t>
            </a:r>
            <a:endParaRPr kumimoji="1" lang="ja-JP" altLang="en-US" dirty="0"/>
          </a:p>
        </p:txBody>
      </p:sp>
      <p:graphicFrame>
        <p:nvGraphicFramePr>
          <p:cNvPr id="16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240673"/>
              </p:ext>
            </p:extLst>
          </p:nvPr>
        </p:nvGraphicFramePr>
        <p:xfrm>
          <a:off x="150813" y="764704"/>
          <a:ext cx="8885238" cy="2592288"/>
        </p:xfrm>
        <a:graphic>
          <a:graphicData uri="http://schemas.openxmlformats.org/drawingml/2006/table">
            <a:tbl>
              <a:tblPr/>
              <a:tblGrid>
                <a:gridCol w="1684883"/>
                <a:gridCol w="7200355"/>
              </a:tblGrid>
              <a:tr h="432048"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Basic service time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SGS China working calendar working day From 9</a:t>
                      </a: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：</a:t>
                      </a: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00 to 18</a:t>
                      </a: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：</a:t>
                      </a: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Service start date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r>
                        <a:rPr kumimoji="1" lang="en-US" altLang="ja-JP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st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 April, FY17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Basic work place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SGS China Dalian 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Information offering method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Continuous Delivery team e-mail, documents, website 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896"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Contact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hlinkClick r:id="rId2"/>
                        </a:rPr>
                        <a:t>SGSCN-continuousdelivery-sm@sony.com.cn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Remarks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179512" y="3471391"/>
            <a:ext cx="8784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ja-JP" sz="1200" dirty="0">
                <a:latin typeface="Verdana" pitchFamily="34" charset="0"/>
                <a:ea typeface="Arial Unicode MS" pitchFamily="34" charset="-128"/>
                <a:cs typeface="Arial Unicode MS" pitchFamily="34" charset="-128"/>
              </a:rPr>
              <a:t>N.B</a:t>
            </a:r>
            <a:r>
              <a:rPr kumimoji="1" lang="en-US" altLang="ja-JP" sz="1200" dirty="0" smtClean="0">
                <a:latin typeface="Verdana" pitchFamily="34" charset="0"/>
                <a:ea typeface="Arial Unicode MS" pitchFamily="34" charset="-128"/>
                <a:cs typeface="Arial Unicode MS" pitchFamily="34" charset="-128"/>
              </a:rPr>
              <a:t>. : Service </a:t>
            </a:r>
            <a:r>
              <a:rPr kumimoji="1" lang="en-US" altLang="ja-JP" sz="1200" dirty="0">
                <a:latin typeface="Verdana" pitchFamily="34" charset="0"/>
                <a:ea typeface="Arial Unicode MS" pitchFamily="34" charset="-128"/>
                <a:cs typeface="Arial Unicode MS" pitchFamily="34" charset="-128"/>
              </a:rPr>
              <a:t>outside the basic service time </a:t>
            </a:r>
            <a:r>
              <a:rPr kumimoji="1" lang="en-US" altLang="ja-JP" sz="1200" dirty="0" smtClean="0">
                <a:latin typeface="Verdana" pitchFamily="34" charset="0"/>
                <a:ea typeface="Arial Unicode MS" pitchFamily="34" charset="-128"/>
                <a:cs typeface="Arial Unicode MS" pitchFamily="34" charset="-128"/>
              </a:rPr>
              <a:t>is not provided due </a:t>
            </a:r>
            <a:r>
              <a:rPr kumimoji="1" lang="en-US" altLang="ja-JP" sz="1200" dirty="0">
                <a:latin typeface="Verdana" pitchFamily="34" charset="0"/>
                <a:ea typeface="Arial Unicode MS" pitchFamily="34" charset="-128"/>
                <a:cs typeface="Arial Unicode MS" pitchFamily="34" charset="-128"/>
              </a:rPr>
              <a:t>to no emergency inquiries or troubles as verification environment</a:t>
            </a:r>
            <a:r>
              <a:rPr kumimoji="1" lang="en-US" altLang="ja-JP" sz="1200" dirty="0" smtClean="0">
                <a:latin typeface="Verdana" pitchFamily="34" charset="0"/>
                <a:ea typeface="Arial Unicode MS" pitchFamily="34" charset="-128"/>
                <a:cs typeface="Arial Unicode MS" pitchFamily="34" charset="-128"/>
              </a:rPr>
              <a:t>. 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66811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Revision History</a:t>
            </a:r>
            <a:endParaRPr lang="ja-JP" altLang="en-US" dirty="0"/>
          </a:p>
        </p:txBody>
      </p:sp>
      <p:graphicFrame>
        <p:nvGraphicFramePr>
          <p:cNvPr id="4" name="Group 4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36601058"/>
              </p:ext>
            </p:extLst>
          </p:nvPr>
        </p:nvGraphicFramePr>
        <p:xfrm>
          <a:off x="250825" y="839515"/>
          <a:ext cx="8642350" cy="2133600"/>
        </p:xfrm>
        <a:graphic>
          <a:graphicData uri="http://schemas.openxmlformats.org/drawingml/2006/table">
            <a:tbl>
              <a:tblPr/>
              <a:tblGrid>
                <a:gridCol w="593725"/>
                <a:gridCol w="5167313"/>
                <a:gridCol w="1331912"/>
                <a:gridCol w="1549400"/>
              </a:tblGrid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Ver.</a:t>
                      </a:r>
                      <a:endParaRPr kumimoji="1" lang="ja-JP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Descriptions</a:t>
                      </a:r>
                      <a:endParaRPr kumimoji="1" lang="ja-JP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Date</a:t>
                      </a:r>
                      <a:endParaRPr kumimoji="1" lang="ja-JP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Revised by</a:t>
                      </a:r>
                      <a:endParaRPr kumimoji="1" lang="ja-JP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295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1.0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Initialized</a:t>
                      </a:r>
                      <a:endParaRPr kumimoji="1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r>
                        <a:rPr kumimoji="1" lang="en-US" altLang="ja-JP" sz="1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st</a:t>
                      </a: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 Apr. 2017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Zou, Chen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578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Service Organization Structure</a:t>
            </a:r>
            <a:endParaRPr kumimoji="1" lang="ja-JP" altLang="en-US" dirty="0"/>
          </a:p>
        </p:txBody>
      </p:sp>
      <p:sp>
        <p:nvSpPr>
          <p:cNvPr id="44" name="AutoShape 3"/>
          <p:cNvSpPr>
            <a:spLocks noChangeAspect="1" noChangeArrowheads="1" noTextEdit="1"/>
          </p:cNvSpPr>
          <p:nvPr/>
        </p:nvSpPr>
        <p:spPr bwMode="auto">
          <a:xfrm>
            <a:off x="-176213" y="1125538"/>
            <a:ext cx="9296401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b="1">
              <a:solidFill>
                <a:srgbClr val="000000"/>
              </a:solidFill>
              <a:latin typeface="Verdan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280988" y="1571612"/>
            <a:ext cx="8305800" cy="298450"/>
          </a:xfrm>
          <a:prstGeom prst="rect">
            <a:avLst/>
          </a:prstGeom>
          <a:solidFill>
            <a:srgbClr val="F3E7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>
                <a:solidFill>
                  <a:srgbClr val="000000"/>
                </a:solidFill>
                <a:latin typeface="Verdana" pitchFamily="34" charset="0"/>
                <a:ea typeface="Arial Unicode MS" pitchFamily="34" charset="-128"/>
                <a:cs typeface="Times New Roman" pitchFamily="18" charset="0"/>
              </a:rPr>
              <a:t>Reception</a:t>
            </a:r>
            <a:endParaRPr kumimoji="1" lang="ja-JP" altLang="en-US">
              <a:solidFill>
                <a:srgbClr val="000000"/>
              </a:solidFill>
              <a:latin typeface="Verdana" pitchFamily="34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2906440" y="2492896"/>
            <a:ext cx="3048000" cy="165100"/>
          </a:xfrm>
          <a:prstGeom prst="rect">
            <a:avLst/>
          </a:prstGeom>
          <a:solidFill>
            <a:srgbClr val="E1FFE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00" dirty="0">
                <a:latin typeface="Verdana" pitchFamily="34" charset="0"/>
                <a:ea typeface="Arial Unicode MS" pitchFamily="34" charset="-128"/>
                <a:cs typeface="Times New Roman" pitchFamily="18" charset="0"/>
              </a:rPr>
              <a:t>Continuous Delivery team</a:t>
            </a:r>
            <a:endParaRPr kumimoji="1" lang="ja-JP" altLang="en-US" dirty="0">
              <a:solidFill>
                <a:srgbClr val="000000"/>
              </a:solidFill>
              <a:latin typeface="Verdana" pitchFamily="34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51" name="Rectangle 20"/>
          <p:cNvSpPr>
            <a:spLocks noChangeArrowheads="1"/>
          </p:cNvSpPr>
          <p:nvPr/>
        </p:nvSpPr>
        <p:spPr bwMode="auto">
          <a:xfrm>
            <a:off x="2906440" y="2657996"/>
            <a:ext cx="3048000" cy="733425"/>
          </a:xfrm>
          <a:prstGeom prst="rect">
            <a:avLst/>
          </a:prstGeom>
          <a:solidFill>
            <a:srgbClr val="E1FFE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ja-JP" sz="1100" dirty="0">
              <a:solidFill>
                <a:srgbClr val="000000"/>
              </a:solidFill>
              <a:latin typeface="Verdana" pitchFamily="34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52" name="Text Box 21"/>
          <p:cNvSpPr txBox="1">
            <a:spLocks noChangeArrowheads="1"/>
          </p:cNvSpPr>
          <p:nvPr/>
        </p:nvSpPr>
        <p:spPr bwMode="auto">
          <a:xfrm>
            <a:off x="280988" y="2071678"/>
            <a:ext cx="2378791" cy="565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4295" tIns="8890" rIns="74295" bIns="889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dirty="0">
                <a:solidFill>
                  <a:srgbClr val="333399"/>
                </a:solidFill>
                <a:latin typeface="Verdana" pitchFamily="34" charset="0"/>
                <a:ea typeface="Arial Unicode MS" pitchFamily="34" charset="-128"/>
                <a:cs typeface="Times New Roman" pitchFamily="18" charset="0"/>
              </a:rPr>
              <a:t>System management organization</a:t>
            </a:r>
            <a:endParaRPr kumimoji="1" lang="ja-JP" altLang="en-US" sz="1600" dirty="0">
              <a:solidFill>
                <a:srgbClr val="FF0000"/>
              </a:solidFill>
              <a:latin typeface="Verdana" pitchFamily="34" charset="0"/>
              <a:ea typeface="Arial Unicode MS" pitchFamily="34" charset="-128"/>
              <a:cs typeface="Times New Roman" pitchFamily="18" charset="0"/>
            </a:endParaRPr>
          </a:p>
        </p:txBody>
      </p:sp>
      <p:grpSp>
        <p:nvGrpSpPr>
          <p:cNvPr id="53" name="Group 72"/>
          <p:cNvGrpSpPr>
            <a:grpSpLocks/>
          </p:cNvGrpSpPr>
          <p:nvPr/>
        </p:nvGrpSpPr>
        <p:grpSpPr bwMode="auto">
          <a:xfrm>
            <a:off x="128588" y="642918"/>
            <a:ext cx="1376362" cy="914400"/>
            <a:chOff x="81" y="709"/>
            <a:chExt cx="1102" cy="462"/>
          </a:xfrm>
        </p:grpSpPr>
        <p:sp>
          <p:nvSpPr>
            <p:cNvPr id="54" name="Rectangle 5"/>
            <p:cNvSpPr>
              <a:spLocks noChangeArrowheads="1"/>
            </p:cNvSpPr>
            <p:nvPr/>
          </p:nvSpPr>
          <p:spPr bwMode="auto">
            <a:xfrm>
              <a:off x="81" y="709"/>
              <a:ext cx="1079" cy="189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4295" tIns="8890" rIns="74295" bIns="889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1200" dirty="0">
                  <a:solidFill>
                    <a:srgbClr val="000000"/>
                  </a:solidFill>
                  <a:latin typeface="Verdana" pitchFamily="34" charset="0"/>
                  <a:ea typeface="Arial Unicode MS" pitchFamily="34" charset="-128"/>
                  <a:cs typeface="Times New Roman" pitchFamily="18" charset="0"/>
                </a:rPr>
                <a:t>Inquiry</a:t>
              </a:r>
              <a:endParaRPr kumimoji="1" lang="ja-JP" altLang="en-US" sz="1200" dirty="0">
                <a:solidFill>
                  <a:srgbClr val="000000"/>
                </a:solidFill>
                <a:latin typeface="Verdana" pitchFamily="34" charset="0"/>
                <a:ea typeface="Arial Unicode MS" pitchFamily="34" charset="-128"/>
                <a:cs typeface="Times New Roman" pitchFamily="18" charset="0"/>
              </a:endParaRPr>
            </a:p>
          </p:txBody>
        </p:sp>
        <p:sp>
          <p:nvSpPr>
            <p:cNvPr id="55" name="Text Box 10"/>
            <p:cNvSpPr txBox="1">
              <a:spLocks noChangeArrowheads="1"/>
            </p:cNvSpPr>
            <p:nvPr/>
          </p:nvSpPr>
          <p:spPr bwMode="auto">
            <a:xfrm>
              <a:off x="609" y="940"/>
              <a:ext cx="5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4295" tIns="8890" rIns="74295" bIns="889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1000" dirty="0">
                  <a:solidFill>
                    <a:srgbClr val="000000"/>
                  </a:solidFill>
                  <a:latin typeface="Verdana" pitchFamily="34" charset="0"/>
                  <a:ea typeface="Arial Unicode MS" pitchFamily="34" charset="-128"/>
                  <a:cs typeface="Times New Roman" pitchFamily="18" charset="0"/>
                </a:rPr>
                <a:t>e-mail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dirty="0">
                <a:solidFill>
                  <a:srgbClr val="000000"/>
                </a:solidFill>
                <a:latin typeface="Verdana" pitchFamily="34" charset="0"/>
                <a:ea typeface="Arial Unicode MS" pitchFamily="34" charset="-128"/>
                <a:cs typeface="Times New Roman" pitchFamily="18" charset="0"/>
              </a:endParaRPr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609" y="898"/>
              <a:ext cx="0" cy="27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lg"/>
              <a:tailEnd type="triangle" w="med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b="1">
                <a:solidFill>
                  <a:srgbClr val="000000"/>
                </a:solidFill>
                <a:latin typeface="Verdana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cxnSp>
        <p:nvCxnSpPr>
          <p:cNvPr id="60" name="AutoShape 65"/>
          <p:cNvCxnSpPr>
            <a:cxnSpLocks noChangeShapeType="1"/>
            <a:stCxn id="50" idx="0"/>
            <a:endCxn id="45" idx="2"/>
          </p:cNvCxnSpPr>
          <p:nvPr/>
        </p:nvCxnSpPr>
        <p:spPr bwMode="auto">
          <a:xfrm rot="5400000" flipH="1" flipV="1">
            <a:off x="4120747" y="2179755"/>
            <a:ext cx="622834" cy="344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</p:spPr>
      </p:cxnSp>
      <p:grpSp>
        <p:nvGrpSpPr>
          <p:cNvPr id="63" name="Group 73"/>
          <p:cNvGrpSpPr>
            <a:grpSpLocks/>
          </p:cNvGrpSpPr>
          <p:nvPr/>
        </p:nvGrpSpPr>
        <p:grpSpPr bwMode="auto">
          <a:xfrm>
            <a:off x="2000250" y="642918"/>
            <a:ext cx="1347788" cy="914400"/>
            <a:chOff x="81" y="709"/>
            <a:chExt cx="1079" cy="462"/>
          </a:xfrm>
        </p:grpSpPr>
        <p:sp>
          <p:nvSpPr>
            <p:cNvPr id="65" name="Rectangle 74"/>
            <p:cNvSpPr>
              <a:spLocks noChangeArrowheads="1"/>
            </p:cNvSpPr>
            <p:nvPr/>
          </p:nvSpPr>
          <p:spPr bwMode="auto">
            <a:xfrm>
              <a:off x="81" y="709"/>
              <a:ext cx="1079" cy="189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4295" tIns="8890" rIns="74295" bIns="889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1200" dirty="0">
                  <a:solidFill>
                    <a:srgbClr val="000000"/>
                  </a:solidFill>
                  <a:latin typeface="Verdana" pitchFamily="34" charset="0"/>
                  <a:ea typeface="Arial Unicode MS" pitchFamily="34" charset="-128"/>
                  <a:cs typeface="Times New Roman" pitchFamily="18" charset="0"/>
                </a:rPr>
                <a:t>Failure notice</a:t>
              </a:r>
              <a:endParaRPr kumimoji="1" lang="ja-JP" altLang="en-US" sz="1200" dirty="0">
                <a:solidFill>
                  <a:srgbClr val="000000"/>
                </a:solidFill>
                <a:latin typeface="Verdana" pitchFamily="34" charset="0"/>
                <a:ea typeface="Arial Unicode MS" pitchFamily="34" charset="-128"/>
                <a:cs typeface="Times New Roman" pitchFamily="18" charset="0"/>
              </a:endParaRPr>
            </a:p>
          </p:txBody>
        </p:sp>
        <p:sp>
          <p:nvSpPr>
            <p:cNvPr id="66" name="Text Box 75"/>
            <p:cNvSpPr txBox="1">
              <a:spLocks noChangeArrowheads="1"/>
            </p:cNvSpPr>
            <p:nvPr/>
          </p:nvSpPr>
          <p:spPr bwMode="auto">
            <a:xfrm>
              <a:off x="609" y="94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4295" tIns="8890" rIns="74295" bIns="889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1000" dirty="0">
                  <a:solidFill>
                    <a:srgbClr val="000000"/>
                  </a:solidFill>
                  <a:latin typeface="Verdana" pitchFamily="34" charset="0"/>
                  <a:ea typeface="Arial Unicode MS" pitchFamily="34" charset="-128"/>
                  <a:cs typeface="Times New Roman" pitchFamily="18" charset="0"/>
                </a:rPr>
                <a:t>e-mail</a:t>
              </a:r>
              <a:endParaRPr kumimoji="1" lang="ja-JP" altLang="en-US" sz="1100" dirty="0">
                <a:solidFill>
                  <a:srgbClr val="000000"/>
                </a:solidFill>
                <a:latin typeface="Verdana" pitchFamily="34" charset="0"/>
                <a:ea typeface="Arial Unicode MS" pitchFamily="34" charset="-128"/>
                <a:cs typeface="Times New Roman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dirty="0">
                <a:solidFill>
                  <a:srgbClr val="000000"/>
                </a:solidFill>
                <a:latin typeface="Verdana" pitchFamily="34" charset="0"/>
                <a:ea typeface="Arial Unicode MS" pitchFamily="34" charset="-128"/>
                <a:cs typeface="Times New Roman" pitchFamily="18" charset="0"/>
              </a:endParaRPr>
            </a:p>
          </p:txBody>
        </p:sp>
        <p:sp>
          <p:nvSpPr>
            <p:cNvPr id="69" name="Line 76"/>
            <p:cNvSpPr>
              <a:spLocks noChangeShapeType="1"/>
            </p:cNvSpPr>
            <p:nvPr/>
          </p:nvSpPr>
          <p:spPr bwMode="auto">
            <a:xfrm>
              <a:off x="609" y="898"/>
              <a:ext cx="0" cy="27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lg"/>
              <a:tailEnd type="triangle" w="med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b="1">
                <a:solidFill>
                  <a:srgbClr val="000000"/>
                </a:solidFill>
                <a:latin typeface="Verdana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70" name="Group 77"/>
          <p:cNvGrpSpPr>
            <a:grpSpLocks/>
          </p:cNvGrpSpPr>
          <p:nvPr/>
        </p:nvGrpSpPr>
        <p:grpSpPr bwMode="auto">
          <a:xfrm>
            <a:off x="3779838" y="642918"/>
            <a:ext cx="1741487" cy="914400"/>
            <a:chOff x="81" y="709"/>
            <a:chExt cx="1394" cy="462"/>
          </a:xfrm>
        </p:grpSpPr>
        <p:sp>
          <p:nvSpPr>
            <p:cNvPr id="71" name="Rectangle 78"/>
            <p:cNvSpPr>
              <a:spLocks noChangeArrowheads="1"/>
            </p:cNvSpPr>
            <p:nvPr/>
          </p:nvSpPr>
          <p:spPr bwMode="auto">
            <a:xfrm>
              <a:off x="81" y="709"/>
              <a:ext cx="1079" cy="189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4295" tIns="8890" rIns="74295" bIns="889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1200">
                  <a:solidFill>
                    <a:srgbClr val="000000"/>
                  </a:solidFill>
                  <a:latin typeface="Verdana" pitchFamily="34" charset="0"/>
                  <a:ea typeface="Arial Unicode MS" pitchFamily="34" charset="-128"/>
                  <a:cs typeface="Times New Roman" pitchFamily="18" charset="0"/>
                </a:rPr>
                <a:t>Service request</a:t>
              </a:r>
              <a:endParaRPr kumimoji="1" lang="ja-JP" altLang="en-US" sz="1200">
                <a:solidFill>
                  <a:srgbClr val="000000"/>
                </a:solidFill>
                <a:latin typeface="Verdana" pitchFamily="34" charset="0"/>
                <a:ea typeface="Arial Unicode MS" pitchFamily="34" charset="-128"/>
                <a:cs typeface="Times New Roman" pitchFamily="18" charset="0"/>
              </a:endParaRPr>
            </a:p>
          </p:txBody>
        </p:sp>
        <p:sp>
          <p:nvSpPr>
            <p:cNvPr id="72" name="Text Box 79"/>
            <p:cNvSpPr txBox="1">
              <a:spLocks noChangeArrowheads="1"/>
            </p:cNvSpPr>
            <p:nvPr/>
          </p:nvSpPr>
          <p:spPr bwMode="auto">
            <a:xfrm>
              <a:off x="609" y="940"/>
              <a:ext cx="86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4295" tIns="8890" rIns="74295" bIns="889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1000" dirty="0">
                  <a:solidFill>
                    <a:srgbClr val="000000"/>
                  </a:solidFill>
                  <a:latin typeface="Verdana" pitchFamily="34" charset="0"/>
                  <a:ea typeface="Arial Unicode MS" pitchFamily="34" charset="-128"/>
                  <a:cs typeface="Times New Roman" pitchFamily="18" charset="0"/>
                </a:rPr>
                <a:t>e-mail </a:t>
              </a:r>
              <a:endParaRPr kumimoji="1" lang="ja-JP" altLang="en-US" dirty="0">
                <a:solidFill>
                  <a:srgbClr val="000000"/>
                </a:solidFill>
                <a:latin typeface="Verdana" pitchFamily="34" charset="0"/>
                <a:ea typeface="Arial Unicode MS" pitchFamily="34" charset="-128"/>
                <a:cs typeface="Times New Roman" pitchFamily="18" charset="0"/>
              </a:endParaRPr>
            </a:p>
          </p:txBody>
        </p:sp>
        <p:sp>
          <p:nvSpPr>
            <p:cNvPr id="73" name="Line 80"/>
            <p:cNvSpPr>
              <a:spLocks noChangeShapeType="1"/>
            </p:cNvSpPr>
            <p:nvPr/>
          </p:nvSpPr>
          <p:spPr bwMode="auto">
            <a:xfrm>
              <a:off x="609" y="898"/>
              <a:ext cx="0" cy="27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lg"/>
              <a:tailEnd type="triangle" w="med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b="1">
                <a:solidFill>
                  <a:srgbClr val="000000"/>
                </a:solidFill>
                <a:latin typeface="Verdana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74" name="Rectangle 82"/>
          <p:cNvSpPr>
            <a:spLocks noChangeArrowheads="1"/>
          </p:cNvSpPr>
          <p:nvPr/>
        </p:nvSpPr>
        <p:spPr bwMode="auto">
          <a:xfrm>
            <a:off x="5616575" y="642918"/>
            <a:ext cx="1347788" cy="374073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solidFill>
                  <a:srgbClr val="000000"/>
                </a:solidFill>
                <a:latin typeface="Verdana" pitchFamily="34" charset="0"/>
                <a:ea typeface="Arial Unicode MS" pitchFamily="34" charset="-128"/>
                <a:cs typeface="Times New Roman" pitchFamily="18" charset="0"/>
              </a:rPr>
              <a:t>Change request</a:t>
            </a:r>
            <a:endParaRPr kumimoji="1" lang="ja-JP" altLang="en-US" sz="1200" dirty="0">
              <a:solidFill>
                <a:srgbClr val="000000"/>
              </a:solidFill>
              <a:latin typeface="Verdana" pitchFamily="34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75" name="Text Box 83"/>
          <p:cNvSpPr txBox="1">
            <a:spLocks noChangeArrowheads="1"/>
          </p:cNvSpPr>
          <p:nvPr/>
        </p:nvSpPr>
        <p:spPr bwMode="auto">
          <a:xfrm>
            <a:off x="6275388" y="1114412"/>
            <a:ext cx="124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4295" tIns="8890" rIns="74295" bIns="889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00" dirty="0">
                <a:solidFill>
                  <a:srgbClr val="000000"/>
                </a:solidFill>
                <a:latin typeface="Verdana" pitchFamily="34" charset="0"/>
                <a:ea typeface="Arial Unicode MS" pitchFamily="34" charset="-128"/>
                <a:cs typeface="Times New Roman" pitchFamily="18" charset="0"/>
              </a:rPr>
              <a:t>e-mail </a:t>
            </a:r>
            <a:endParaRPr kumimoji="1" lang="ja-JP" altLang="en-US" dirty="0">
              <a:solidFill>
                <a:srgbClr val="000000"/>
              </a:solidFill>
              <a:latin typeface="Verdana" pitchFamily="34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76" name="Rectangle 86"/>
          <p:cNvSpPr>
            <a:spLocks noChangeArrowheads="1"/>
          </p:cNvSpPr>
          <p:nvPr/>
        </p:nvSpPr>
        <p:spPr bwMode="auto">
          <a:xfrm>
            <a:off x="7380288" y="642918"/>
            <a:ext cx="1347766" cy="374073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solidFill>
                  <a:srgbClr val="000000"/>
                </a:solidFill>
                <a:latin typeface="Verdana" pitchFamily="34" charset="0"/>
                <a:ea typeface="Arial Unicode MS" pitchFamily="34" charset="-128"/>
                <a:cs typeface="Times New Roman" pitchFamily="18" charset="0"/>
              </a:rPr>
              <a:t>Notifications</a:t>
            </a:r>
            <a:endParaRPr kumimoji="1" lang="ja-JP" altLang="en-US" sz="1200" dirty="0">
              <a:solidFill>
                <a:srgbClr val="000000"/>
              </a:solidFill>
              <a:latin typeface="Verdana" pitchFamily="34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77" name="Text Box 87"/>
          <p:cNvSpPr txBox="1">
            <a:spLocks noChangeArrowheads="1"/>
          </p:cNvSpPr>
          <p:nvPr/>
        </p:nvSpPr>
        <p:spPr bwMode="auto">
          <a:xfrm>
            <a:off x="8001024" y="1071546"/>
            <a:ext cx="110419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4295" tIns="8890" rIns="74295" bIns="889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00" dirty="0" smtClean="0">
                <a:solidFill>
                  <a:srgbClr val="000000"/>
                </a:solidFill>
                <a:latin typeface="Verdana" pitchFamily="34" charset="0"/>
                <a:ea typeface="Arial Unicode MS" pitchFamily="34" charset="-128"/>
                <a:cs typeface="Times New Roman" pitchFamily="18" charset="0"/>
              </a:rPr>
              <a:t>e-mail + </a:t>
            </a:r>
            <a:endParaRPr kumimoji="1" lang="ja-JP" altLang="en-US" sz="1000" dirty="0" smtClean="0">
              <a:solidFill>
                <a:srgbClr val="000000"/>
              </a:solidFill>
              <a:latin typeface="Verdana" pitchFamily="34" charset="0"/>
              <a:ea typeface="Arial Unicode MS" pitchFamily="34" charset="-128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00" dirty="0" smtClean="0">
                <a:solidFill>
                  <a:srgbClr val="000000"/>
                </a:solidFill>
                <a:latin typeface="Verdana" pitchFamily="34" charset="0"/>
                <a:ea typeface="Arial Unicode MS" pitchFamily="34" charset="-128"/>
                <a:cs typeface="Times New Roman" pitchFamily="18" charset="0"/>
              </a:rPr>
              <a:t>Website</a:t>
            </a:r>
            <a:endParaRPr kumimoji="1" lang="ja-JP" altLang="en-US" dirty="0">
              <a:solidFill>
                <a:srgbClr val="000000"/>
              </a:solidFill>
              <a:latin typeface="Verdana" pitchFamily="34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78" name="Rectangle 92"/>
          <p:cNvSpPr>
            <a:spLocks noChangeArrowheads="1"/>
          </p:cNvSpPr>
          <p:nvPr/>
        </p:nvSpPr>
        <p:spPr bwMode="auto">
          <a:xfrm>
            <a:off x="-285784" y="4262445"/>
            <a:ext cx="3003550" cy="2381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pPr lvl="1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None/>
            </a:pPr>
            <a:r>
              <a:rPr kumimoji="1" lang="en-US" altLang="ja-JP" sz="1200" dirty="0">
                <a:solidFill>
                  <a:srgbClr val="000000"/>
                </a:solidFill>
                <a:latin typeface="Verdana" pitchFamily="34" charset="0"/>
                <a:ea typeface="Arial Unicode MS" pitchFamily="34" charset="-128"/>
                <a:cs typeface="Arial Unicode MS" pitchFamily="34" charset="-128"/>
              </a:rPr>
              <a:t>Roles and contact information</a:t>
            </a:r>
            <a:endParaRPr kumimoji="1" lang="ja-JP" altLang="en-US" sz="1200" dirty="0">
              <a:solidFill>
                <a:srgbClr val="000000"/>
              </a:solidFill>
              <a:latin typeface="Verdan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79" name="Straight Arrow Connector 42"/>
          <p:cNvCxnSpPr/>
          <p:nvPr/>
        </p:nvCxnSpPr>
        <p:spPr bwMode="auto">
          <a:xfrm>
            <a:off x="7930380" y="1000108"/>
            <a:ext cx="1" cy="571504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triangle" w="med" len="lg"/>
            <a:tailEnd type="triangle" w="med" len="lg"/>
          </a:ln>
        </p:spPr>
      </p:cxnSp>
      <p:cxnSp>
        <p:nvCxnSpPr>
          <p:cNvPr id="80" name="Straight Arrow Connector 43"/>
          <p:cNvCxnSpPr/>
          <p:nvPr/>
        </p:nvCxnSpPr>
        <p:spPr bwMode="auto">
          <a:xfrm>
            <a:off x="6286512" y="1000108"/>
            <a:ext cx="0" cy="571504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triangle" w="med" len="lg"/>
            <a:tailEnd type="triangle" w="med" len="lg"/>
          </a:ln>
        </p:spPr>
      </p:cxnSp>
      <p:graphicFrame>
        <p:nvGraphicFramePr>
          <p:cNvPr id="81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629939"/>
              </p:ext>
            </p:extLst>
          </p:nvPr>
        </p:nvGraphicFramePr>
        <p:xfrm>
          <a:off x="214282" y="4484502"/>
          <a:ext cx="8338840" cy="930076"/>
        </p:xfrm>
        <a:graphic>
          <a:graphicData uri="http://schemas.openxmlformats.org/drawingml/2006/table">
            <a:tbl>
              <a:tblPr/>
              <a:tblGrid>
                <a:gridCol w="1851422"/>
                <a:gridCol w="3082360"/>
                <a:gridCol w="3405058"/>
              </a:tblGrid>
              <a:tr h="239166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Roles</a:t>
                      </a:r>
                      <a:endParaRPr kumimoji="1" lang="ja-JP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Department in charge</a:t>
                      </a:r>
                      <a:endParaRPr kumimoji="1" lang="ja-JP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E-mail</a:t>
                      </a:r>
                      <a:endParaRPr kumimoji="1" lang="ja-JP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310294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Owner</a:t>
                      </a:r>
                      <a:endParaRPr kumimoji="1" lang="ja-JP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Delivery Competency, GADC</a:t>
                      </a:r>
                      <a:endParaRPr kumimoji="1" lang="ja-JP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ja-JP" sz="1000" dirty="0" smtClean="0">
                          <a:solidFill>
                            <a:schemeClr val="tx1"/>
                          </a:solidFill>
                          <a:hlinkClick r:id="rId2"/>
                        </a:rPr>
                        <a:t>GADC-ITSM-QA-Planning@ap.sony.com</a:t>
                      </a: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5462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ja-JP" sz="1000" dirty="0" smtClean="0"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Continuous Delivery team</a:t>
                      </a:r>
                      <a:endParaRPr kumimoji="1" lang="ja-JP" altLang="en-US" sz="1000" dirty="0">
                        <a:solidFill>
                          <a:srgbClr val="000000"/>
                        </a:solidFill>
                        <a:latin typeface="Verdana" pitchFamily="34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Continuous Delivery team, GADC</a:t>
                      </a:r>
                      <a:endParaRPr kumimoji="1" lang="ja-JP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SGSCN-continuousdelivery-sm@sony.com.cn</a:t>
                      </a:r>
                      <a:endParaRPr kumimoji="1" lang="en-US" altLang="ja-JP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547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251520" y="2761764"/>
            <a:ext cx="85689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4000" kern="0" dirty="0" smtClean="0">
                <a:latin typeface="Verdana" pitchFamily="34" charset="0"/>
              </a:rPr>
              <a:t>4.CD Service Description</a:t>
            </a:r>
            <a:endParaRPr lang="en-US" altLang="ja-JP" sz="4000" kern="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561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Incident Handling</a:t>
            </a:r>
            <a:endParaRPr kumimoji="1" lang="ja-JP" altLang="en-US" dirty="0"/>
          </a:p>
        </p:txBody>
      </p:sp>
      <p:graphicFrame>
        <p:nvGraphicFramePr>
          <p:cNvPr id="14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981879"/>
              </p:ext>
            </p:extLst>
          </p:nvPr>
        </p:nvGraphicFramePr>
        <p:xfrm>
          <a:off x="215900" y="764704"/>
          <a:ext cx="8834438" cy="2539933"/>
        </p:xfrm>
        <a:graphic>
          <a:graphicData uri="http://schemas.openxmlformats.org/drawingml/2006/table">
            <a:tbl>
              <a:tblPr/>
              <a:tblGrid>
                <a:gridCol w="1655763"/>
                <a:gridCol w="900112"/>
                <a:gridCol w="6278563"/>
              </a:tblGrid>
              <a:tr h="354013">
                <a:tc gridSpan="2">
                  <a:txBody>
                    <a:bodyPr/>
                    <a:lstStyle/>
                    <a:p>
                      <a:pPr marL="0" marR="0" lvl="0" indent="0" algn="ctr" defTabSz="915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Service menus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54000" marR="54000" marT="54000" marB="54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Service level</a:t>
                      </a:r>
                      <a:endParaRPr kumimoji="1" lang="ja-JP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54000" marR="54000" marT="54000" marB="54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</a:tr>
              <a:tr h="436552">
                <a:tc gridSpan="2"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Incident reception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(Basic service time)</a:t>
                      </a:r>
                    </a:p>
                  </a:txBody>
                  <a:tcPr marL="54000" marR="54000" marT="54000" marB="54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54000" marR="54000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Assign persons in charge within 2 hours and send the first response within 2 hours.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 rowSpan="4"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Incident reception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(Non service time)</a:t>
                      </a:r>
                    </a:p>
                  </a:txBody>
                  <a:tcPr marL="54000" marR="54000" marT="54000" marB="54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Priority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：</a:t>
                      </a:r>
                    </a:p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　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Critical</a:t>
                      </a:r>
                    </a:p>
                  </a:txBody>
                  <a:tcPr marL="54000" marR="54000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Assign persons in charge within 1 hour and send the first response within 2 hours.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Priority</a:t>
                      </a: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：</a:t>
                      </a:r>
                    </a:p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　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High</a:t>
                      </a:r>
                    </a:p>
                  </a:txBody>
                  <a:tcPr marL="54000" marR="54000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Assign persons in charge on the next working day and send the first response within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 4 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hours after the assigning.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Priority</a:t>
                      </a: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：</a:t>
                      </a:r>
                    </a:p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 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Medium</a:t>
                      </a:r>
                    </a:p>
                  </a:txBody>
                  <a:tcPr marL="54000" marR="54000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Assign persons in charge and send the first response on the next working day.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Priority</a:t>
                      </a: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：</a:t>
                      </a:r>
                    </a:p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　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Low</a:t>
                      </a:r>
                    </a:p>
                  </a:txBody>
                  <a:tcPr marL="54000" marR="54000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Assign persons in charge and send the first response on the next working day .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255569"/>
              </p:ext>
            </p:extLst>
          </p:nvPr>
        </p:nvGraphicFramePr>
        <p:xfrm>
          <a:off x="214282" y="3477459"/>
          <a:ext cx="8834437" cy="2220048"/>
        </p:xfrm>
        <a:graphic>
          <a:graphicData uri="http://schemas.openxmlformats.org/drawingml/2006/table">
            <a:tbl>
              <a:tblPr/>
              <a:tblGrid>
                <a:gridCol w="1928826"/>
                <a:gridCol w="3571900"/>
                <a:gridCol w="3333711"/>
              </a:tblGrid>
              <a:tr h="144476">
                <a:tc>
                  <a:txBody>
                    <a:bodyPr/>
                    <a:lstStyle/>
                    <a:p>
                      <a:pPr marL="0" marR="0" lvl="0" indent="0" algn="ctr" defTabSz="915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Service level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54000" marR="54000" marT="54000" marB="54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Incident resolution</a:t>
                      </a:r>
                    </a:p>
                    <a:p>
                      <a:pPr marL="0" marR="0" lvl="0" indent="0" algn="ctr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(Basic service time)</a:t>
                      </a:r>
                    </a:p>
                  </a:txBody>
                  <a:tcPr marL="54000" marR="54000" marT="54000" marB="54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Incident resolution</a:t>
                      </a:r>
                    </a:p>
                    <a:p>
                      <a:pPr marL="0" marR="0" lvl="0" indent="0" algn="ctr" defTabSz="915988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(Non service time)</a:t>
                      </a:r>
                    </a:p>
                  </a:txBody>
                  <a:tcPr marL="54000" marR="54000" marT="54000" marB="54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Priority</a:t>
                      </a: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：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Critical</a:t>
                      </a:r>
                    </a:p>
                  </a:txBody>
                  <a:tcPr marL="54000" marR="54000" marT="54000" marB="54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Provide resolution within 4 hour.</a:t>
                      </a:r>
                      <a:endParaRPr kumimoji="1" lang="ja-JP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Provide resolution within 6 hour.</a:t>
                      </a:r>
                      <a:endParaRPr kumimoji="1" lang="ja-JP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Priority</a:t>
                      </a: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：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High</a:t>
                      </a:r>
                    </a:p>
                  </a:txBody>
                  <a:tcPr marL="54000" marR="54000" marT="54000" marB="54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Provide resolution within 6 hour.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Provide resolution within 10 hour.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Priority</a:t>
                      </a: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：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Medium</a:t>
                      </a:r>
                    </a:p>
                  </a:txBody>
                  <a:tcPr marL="54000" marR="54000" marT="54000" marB="54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Provide resolution within 2 working day.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Provide resolution within 2 working day.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Priority</a:t>
                      </a:r>
                      <a:r>
                        <a:rPr kumimoji="1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：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Low</a:t>
                      </a:r>
                    </a:p>
                  </a:txBody>
                  <a:tcPr marL="54000" marR="54000" marT="54000" marB="54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Provide resolution within 5 working day.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Provide resolution within 5 working day.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 bwMode="auto">
          <a:xfrm>
            <a:off x="2771800" y="1556792"/>
            <a:ext cx="6264696" cy="86409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dirty="0">
                <a:latin typeface="メイリオ" pitchFamily="50" charset="-128"/>
                <a:ea typeface="メイリオ" pitchFamily="50" charset="-128"/>
              </a:rPr>
              <a:t>CD verification </a:t>
            </a:r>
            <a:r>
              <a:rPr kumimoji="1" lang="en-US" altLang="ja-JP" sz="1400" dirty="0" err="1" smtClean="0">
                <a:latin typeface="メイリオ" pitchFamily="50" charset="-128"/>
                <a:ea typeface="メイリオ" pitchFamily="50" charset="-128"/>
              </a:rPr>
              <a:t>Env</a:t>
            </a:r>
            <a:r>
              <a:rPr kumimoji="1" lang="en-US" altLang="ja-JP" sz="1400" dirty="0" smtClean="0">
                <a:latin typeface="メイリオ" pitchFamily="50" charset="-128"/>
                <a:ea typeface="メイリオ" pitchFamily="50" charset="-128"/>
              </a:rPr>
              <a:t>. is used for investigation or test, No Critical and High incident.</a:t>
            </a: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2167680" y="4005064"/>
            <a:ext cx="6840760" cy="79208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dirty="0">
                <a:latin typeface="メイリオ" pitchFamily="50" charset="-128"/>
                <a:ea typeface="メイリオ" pitchFamily="50" charset="-128"/>
              </a:rPr>
              <a:t>CD verification </a:t>
            </a:r>
            <a:r>
              <a:rPr kumimoji="1" lang="en-US" altLang="ja-JP" sz="1400" dirty="0" err="1">
                <a:latin typeface="メイリオ" pitchFamily="50" charset="-128"/>
                <a:ea typeface="メイリオ" pitchFamily="50" charset="-128"/>
              </a:rPr>
              <a:t>Env</a:t>
            </a:r>
            <a:r>
              <a:rPr kumimoji="1" lang="en-US" altLang="ja-JP" sz="1400" dirty="0">
                <a:latin typeface="メイリオ" pitchFamily="50" charset="-128"/>
                <a:ea typeface="メイリオ" pitchFamily="50" charset="-128"/>
              </a:rPr>
              <a:t>. is used for investigation or </a:t>
            </a:r>
            <a:r>
              <a:rPr kumimoji="1" lang="en-US" altLang="ja-JP" sz="1400" dirty="0" smtClean="0">
                <a:latin typeface="メイリオ" pitchFamily="50" charset="-128"/>
                <a:ea typeface="メイリオ" pitchFamily="50" charset="-128"/>
              </a:rPr>
              <a:t>test, No </a:t>
            </a:r>
            <a:r>
              <a:rPr kumimoji="1" lang="en-US" altLang="ja-JP" sz="1400" dirty="0">
                <a:latin typeface="メイリオ" pitchFamily="50" charset="-128"/>
                <a:ea typeface="メイリオ" pitchFamily="50" charset="-128"/>
              </a:rPr>
              <a:t>Critical and High incident.</a:t>
            </a:r>
          </a:p>
        </p:txBody>
      </p:sp>
    </p:spTree>
    <p:extLst>
      <p:ext uri="{BB962C8B-B14F-4D97-AF65-F5344CB8AC3E}">
        <p14:creationId xmlns:p14="http://schemas.microsoft.com/office/powerpoint/2010/main" val="948032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Incident Handling (Escalation workflow)</a:t>
            </a:r>
            <a:endParaRPr kumimoji="1" lang="ja-JP" altLang="en-US" dirty="0"/>
          </a:p>
        </p:txBody>
      </p:sp>
      <p:graphicFrame>
        <p:nvGraphicFramePr>
          <p:cNvPr id="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49380"/>
              </p:ext>
            </p:extLst>
          </p:nvPr>
        </p:nvGraphicFramePr>
        <p:xfrm>
          <a:off x="71438" y="657225"/>
          <a:ext cx="9001125" cy="5221291"/>
        </p:xfrm>
        <a:graphic>
          <a:graphicData uri="http://schemas.openxmlformats.org/drawingml/2006/table">
            <a:tbl>
              <a:tblPr/>
              <a:tblGrid>
                <a:gridCol w="461962"/>
                <a:gridCol w="417513"/>
                <a:gridCol w="2120900"/>
                <a:gridCol w="2000250"/>
                <a:gridCol w="2020887"/>
                <a:gridCol w="1979613"/>
              </a:tblGrid>
              <a:tr h="4143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Impact degree</a:t>
                      </a:r>
                      <a:endParaRPr kumimoji="1" lang="en-US" altLang="ja-JP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Critical</a:t>
                      </a:r>
                      <a:endParaRPr kumimoji="1" lang="en-US" altLang="ja-JP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Medium</a:t>
                      </a:r>
                      <a:endParaRPr kumimoji="1" lang="en-US" altLang="ja-JP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Low</a:t>
                      </a:r>
                      <a:endParaRPr kumimoji="1" lang="en-US" altLang="ja-JP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4351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Impact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Definition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Have impact on Sony group’s core business(*), and requires immediate action because no alternate functions exist.</a:t>
                      </a:r>
                      <a:endParaRPr kumimoji="1" lang="ja-JP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Have impact on Sony group’s core business but alternate functions exist, or, have impact on non-core business but no alternate functions exist and requires immediate action. </a:t>
                      </a:r>
                      <a:endParaRPr kumimoji="1" lang="ja-JP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Have impact on delivery team staff test or investigation. Immediate action however is unnecessary.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Have no impact on to delivery team staff test /investigation.</a:t>
                      </a:r>
                      <a:endParaRPr kumimoji="1" lang="ja-JP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5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Complete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escalation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90488" algn="l"/>
                        </a:tabLst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Office hour 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：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         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 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Within 1 hour</a:t>
                      </a:r>
                    </a:p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90488" algn="l"/>
                        </a:tabLst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After  office hour 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：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 Within 1 hour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Office hour 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： 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Within 1 day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After office hour 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： 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Within 2 next working day</a:t>
                      </a:r>
                      <a:endParaRPr kumimoji="1" lang="ja-JP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0263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Escalation</a:t>
                      </a:r>
                      <a:b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</a:b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(Within IS )</a:t>
                      </a:r>
                    </a:p>
                  </a:txBody>
                  <a:tcPr vert="eaVert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HGP創英角ｺﾞｼｯｸUB" pitchFamily="50" charset="-128"/>
                          <a:cs typeface="Arial Unicode MS" pitchFamily="50" charset="-128"/>
                        </a:rPr>
                        <a:t>Team staff/SD staff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HGP創英角ｺﾞｼｯｸUB" pitchFamily="50" charset="-128"/>
                          <a:cs typeface="Arial Unicode MS" pitchFamily="50" charset="-128"/>
                        </a:rPr>
                        <a:t>→　</a:t>
                      </a: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HGP創英角ｺﾞｼｯｸUB" pitchFamily="50" charset="-128"/>
                          <a:cs typeface="Arial Unicode MS" pitchFamily="50" charset="-128"/>
                        </a:rPr>
                        <a:t>Dept Head (M)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HGP創英角ｺﾞｼｯｸUB" pitchFamily="50" charset="-128"/>
                          <a:cs typeface="Arial Unicode MS" pitchFamily="50" charset="-128"/>
                        </a:rPr>
                        <a:t>     →　</a:t>
                      </a: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HGP創英角ｺﾞｼｯｸUB" pitchFamily="50" charset="-128"/>
                          <a:cs typeface="Arial Unicode MS" pitchFamily="50" charset="-128"/>
                        </a:rPr>
                        <a:t>Div Head (GM/AGM)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HGP創英角ｺﾞｼｯｸUB" pitchFamily="50" charset="-128"/>
                          <a:cs typeface="Arial Unicode MS" pitchFamily="50" charset="-128"/>
                        </a:rPr>
                        <a:t>       →　</a:t>
                      </a: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HGP創英角ｺﾞｼｯｸUB" pitchFamily="50" charset="-128"/>
                          <a:cs typeface="Arial Unicode MS" pitchFamily="50" charset="-128"/>
                        </a:rPr>
                        <a:t>VP</a:t>
                      </a:r>
                      <a:endParaRPr kumimoji="1" lang="ja-JP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HGP創英角ｺﾞｼｯｸUB" pitchFamily="50" charset="-128"/>
                        <a:cs typeface="Arial Unicode MS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HGP創英角ｺﾞｼｯｸUB" pitchFamily="50" charset="-128"/>
                          <a:cs typeface="Arial Unicode MS" pitchFamily="50" charset="-128"/>
                        </a:rPr>
                        <a:t>Team staff/SD staff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HGP創英角ｺﾞｼｯｸUB" pitchFamily="50" charset="-128"/>
                          <a:cs typeface="Arial Unicode MS" pitchFamily="50" charset="-128"/>
                        </a:rPr>
                        <a:t>→　</a:t>
                      </a: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HGP創英角ｺﾞｼｯｸUB" pitchFamily="50" charset="-128"/>
                          <a:cs typeface="Arial Unicode MS" pitchFamily="50" charset="-128"/>
                        </a:rPr>
                        <a:t>Dept Head (M)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HGP創英角ｺﾞｼｯｸUB" pitchFamily="50" charset="-128"/>
                          <a:cs typeface="Arial Unicode MS" pitchFamily="50" charset="-128"/>
                        </a:rPr>
                        <a:t>   →　</a:t>
                      </a: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HGP創英角ｺﾞｼｯｸUB" pitchFamily="50" charset="-128"/>
                          <a:cs typeface="Arial Unicode MS" pitchFamily="50" charset="-128"/>
                        </a:rPr>
                        <a:t>Div (GM/AGM)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HGP創英角ｺﾞｼｯｸUB" pitchFamily="50" charset="-128"/>
                        <a:cs typeface="Arial Unicode MS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Delivery team staff/SD staff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HGP創英角ｺﾞｼｯｸUB" pitchFamily="50" charset="-128"/>
                          <a:cs typeface="Arial Unicode MS" pitchFamily="50" charset="-128"/>
                        </a:rPr>
                        <a:t>     →　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HGP創英角ｺﾞｼｯｸUB" pitchFamily="50" charset="-128"/>
                          <a:cs typeface="Arial Unicode MS" pitchFamily="50" charset="-128"/>
                        </a:rPr>
                        <a:t>PL/PM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Delivery team staff/SD staff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　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HGP創英角ｺﾞｼｯｸUB" pitchFamily="50" charset="-128"/>
                          <a:cs typeface="Arial Unicode MS" pitchFamily="50" charset="-128"/>
                        </a:rPr>
                        <a:t>→　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HGP創英角ｺﾞｼｯｸUB" pitchFamily="50" charset="-128"/>
                          <a:cs typeface="Arial Unicode MS" pitchFamily="50" charset="-128"/>
                        </a:rPr>
                        <a:t>PL/PM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HGP創英角ｺﾞｼｯｸUB" pitchFamily="50" charset="-128"/>
                          <a:cs typeface="Arial Unicode MS" pitchFamily="50" charset="-128"/>
                        </a:rPr>
                        <a:t>Update status per 1 hours</a:t>
                      </a:r>
                      <a:endParaRPr kumimoji="1" lang="ja-JP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HGP創英角ｺﾞｼｯｸUB" pitchFamily="50" charset="-128"/>
                        <a:cs typeface="Arial Unicode MS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HGP創英角ｺﾞｼｯｸUB" pitchFamily="50" charset="-128"/>
                          <a:cs typeface="Arial Unicode MS" pitchFamily="50" charset="-128"/>
                        </a:rPr>
                        <a:t>Update status once a 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HGP創英角ｺﾞｼｯｸUB" pitchFamily="50" charset="-128"/>
                          <a:cs typeface="Arial Unicode MS" pitchFamily="50" charset="-128"/>
                        </a:rPr>
                        <a:t>Update status once a week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58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Announce to End user/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(Biz side/Related IS staff)</a:t>
                      </a:r>
                    </a:p>
                  </a:txBody>
                  <a:tcPr vert="eaVert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Announce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Timing</a:t>
                      </a:r>
                    </a:p>
                  </a:txBody>
                  <a:tcPr vert="eaVert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Office hour :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 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within 1 hour</a:t>
                      </a:r>
                      <a:endParaRPr kumimoji="1" lang="ja-JP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After Office hour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： 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within 2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   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hours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Office hour :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 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within 2 hour</a:t>
                      </a:r>
                      <a:endParaRPr kumimoji="1" lang="ja-JP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After Office hour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： 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within 2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   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hours after assignment</a:t>
                      </a:r>
                      <a:endParaRPr kumimoji="1" lang="en-US" altLang="ja-JP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36000" marR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5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Update status per 2 hours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4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Announce</a:t>
                      </a:r>
                      <a:b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</a:br>
                      <a:r>
                        <a:rPr kumimoji="1" lang="en-US" altLang="ja-JP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Procedure</a:t>
                      </a:r>
                    </a:p>
                  </a:txBody>
                  <a:tcPr vert="eaVert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Office-hour: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 Service Desk =&gt; End User (Phone and e-mail)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43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Non-office-hour: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APP level 2 PIC =&gt; End User (Phone and e-mail)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 bwMode="auto">
          <a:xfrm>
            <a:off x="971600" y="1138464"/>
            <a:ext cx="4104456" cy="469537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dirty="0">
                <a:latin typeface="メイリオ" pitchFamily="50" charset="-128"/>
                <a:ea typeface="メイリオ" pitchFamily="50" charset="-128"/>
              </a:rPr>
              <a:t>CD verification </a:t>
            </a:r>
            <a:r>
              <a:rPr kumimoji="1" lang="en-US" altLang="ja-JP" sz="1400" dirty="0" err="1">
                <a:latin typeface="メイリオ" pitchFamily="50" charset="-128"/>
                <a:ea typeface="メイリオ" pitchFamily="50" charset="-128"/>
              </a:rPr>
              <a:t>Env</a:t>
            </a:r>
            <a:r>
              <a:rPr kumimoji="1" lang="en-US" altLang="ja-JP" sz="1400" dirty="0">
                <a:latin typeface="メイリオ" pitchFamily="50" charset="-128"/>
                <a:ea typeface="メイリオ" pitchFamily="50" charset="-128"/>
              </a:rPr>
              <a:t>. is used for investigation or </a:t>
            </a:r>
            <a:r>
              <a:rPr kumimoji="1" lang="en-US" altLang="ja-JP" sz="1400" dirty="0" smtClean="0">
                <a:latin typeface="メイリオ" pitchFamily="50" charset="-128"/>
                <a:ea typeface="メイリオ" pitchFamily="50" charset="-128"/>
              </a:rPr>
              <a:t>test, No Critical </a:t>
            </a:r>
            <a:r>
              <a:rPr kumimoji="1" lang="en-US" altLang="ja-JP" sz="1400" dirty="0">
                <a:latin typeface="メイリオ" pitchFamily="50" charset="-128"/>
                <a:ea typeface="メイリオ" pitchFamily="50" charset="-128"/>
              </a:rPr>
              <a:t>and High incident.</a:t>
            </a:r>
          </a:p>
        </p:txBody>
      </p:sp>
    </p:spTree>
    <p:extLst>
      <p:ext uri="{BB962C8B-B14F-4D97-AF65-F5344CB8AC3E}">
        <p14:creationId xmlns:p14="http://schemas.microsoft.com/office/powerpoint/2010/main" val="3066114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Service </a:t>
            </a:r>
            <a:r>
              <a:rPr lang="en-US" altLang="ja-JP" dirty="0" smtClean="0"/>
              <a:t>Continuity</a:t>
            </a:r>
            <a:endParaRPr kumimoji="1" lang="ja-JP" altLang="en-US" dirty="0"/>
          </a:p>
        </p:txBody>
      </p:sp>
      <p:graphicFrame>
        <p:nvGraphicFramePr>
          <p:cNvPr id="10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267378"/>
              </p:ext>
            </p:extLst>
          </p:nvPr>
        </p:nvGraphicFramePr>
        <p:xfrm>
          <a:off x="142875" y="692696"/>
          <a:ext cx="8893178" cy="1506274"/>
        </p:xfrm>
        <a:graphic>
          <a:graphicData uri="http://schemas.openxmlformats.org/drawingml/2006/table">
            <a:tbl>
              <a:tblPr/>
              <a:tblGrid>
                <a:gridCol w="1476797"/>
                <a:gridCol w="1656184"/>
                <a:gridCol w="4176464"/>
                <a:gridCol w="1583733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5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Category</a:t>
                      </a:r>
                    </a:p>
                  </a:txBody>
                  <a:tcPr marL="54000" marR="54000" marT="54000" marB="54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Contents</a:t>
                      </a:r>
                      <a:endParaRPr kumimoji="1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54000" marR="54000" marT="54000" marB="54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Times New Roman" pitchFamily="18" charset="0"/>
                        </a:rPr>
                        <a:t>Definition</a:t>
                      </a:r>
                      <a:endParaRPr kumimoji="1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54000" marR="54000" marT="54000" marB="54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Frequency</a:t>
                      </a:r>
                      <a:endParaRPr kumimoji="1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54000" marR="54000" marT="54000" marB="54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</a:tr>
              <a:tr h="606360">
                <a:tc rowSpan="2"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50" charset="-128"/>
                          <a:cs typeface="Arial Unicode MS" pitchFamily="50" charset="-128"/>
                        </a:rPr>
                        <a:t>Service Continuity</a:t>
                      </a:r>
                    </a:p>
                  </a:txBody>
                  <a:tcPr marL="54000" marR="54000" marT="54000" marB="54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50" charset="-128"/>
                          <a:cs typeface="Arial Unicode MS" pitchFamily="50" charset="-128"/>
                        </a:rPr>
                        <a:t>Software modification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54000" marR="54000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50" charset="-128"/>
                          <a:cs typeface="Arial Unicode MS" pitchFamily="50" charset="-128"/>
                        </a:rPr>
                        <a:t>Handle or modify software failures or bugs depending on judgment of owner and Continuous Delivery team.</a:t>
                      </a:r>
                    </a:p>
                  </a:txBody>
                  <a:tcPr marL="54000" marR="54000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50" charset="-128"/>
                          <a:cs typeface="Arial Unicode MS" pitchFamily="50" charset="-128"/>
                        </a:rPr>
                        <a:t>Make judgment twice in each year by owner and Continuous Delivery team.</a:t>
                      </a:r>
                    </a:p>
                  </a:txBody>
                  <a:tcPr marL="54000" marR="54000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50" charset="-128"/>
                          <a:cs typeface="Arial Unicode MS" pitchFamily="50" charset="-128"/>
                        </a:rPr>
                        <a:t>Software update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54000" marR="54000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50" charset="-128"/>
                          <a:cs typeface="Arial Unicode MS" pitchFamily="50" charset="-128"/>
                        </a:rPr>
                        <a:t>Update each software version depending on judgment of owner and Continuous Delivery team.</a:t>
                      </a:r>
                    </a:p>
                  </a:txBody>
                  <a:tcPr marL="54000" marR="54000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54000" marR="54000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163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Reporting</a:t>
            </a:r>
            <a:endParaRPr kumimoji="1" lang="ja-JP" altLang="en-US" dirty="0"/>
          </a:p>
        </p:txBody>
      </p:sp>
      <p:graphicFrame>
        <p:nvGraphicFramePr>
          <p:cNvPr id="11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564019"/>
              </p:ext>
            </p:extLst>
          </p:nvPr>
        </p:nvGraphicFramePr>
        <p:xfrm>
          <a:off x="397000" y="3674171"/>
          <a:ext cx="8135938" cy="1266997"/>
        </p:xfrm>
        <a:graphic>
          <a:graphicData uri="http://schemas.openxmlformats.org/drawingml/2006/table">
            <a:tbl>
              <a:tblPr/>
              <a:tblGrid>
                <a:gridCol w="2374800"/>
                <a:gridCol w="5761138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5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Reports</a:t>
                      </a:r>
                      <a:endParaRPr kumimoji="1" lang="ja-JP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18000" marR="18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Contents</a:t>
                      </a:r>
                      <a:endParaRPr kumimoji="1" lang="ja-JP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18000" marR="18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　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SLA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18000" marR="18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・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Creating the next year plan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  <a:p>
                      <a:pPr marL="0" marR="0" lvl="0" indent="0" algn="l" defTabSz="915988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・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Revising service contents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18000" marR="18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476821"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   Request list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18000" marR="18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Share projects information which is using/used CD verification </a:t>
                      </a:r>
                      <a:r>
                        <a:rPr kumimoji="0" lang="en-US" altLang="ja-JP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Env</a:t>
                      </a: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.</a:t>
                      </a:r>
                      <a:endParaRPr kumimoji="0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18000" marR="18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219200" y="732659"/>
            <a:ext cx="8674100" cy="3127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488" tIns="44450" rIns="90488" bIns="44450"/>
          <a:lstStyle/>
          <a:p>
            <a:pPr indent="19050" eaLnBrk="0" hangingPunct="0">
              <a:lnSpc>
                <a:spcPct val="80000"/>
              </a:lnSpc>
              <a:spcBef>
                <a:spcPct val="20000"/>
              </a:spcBef>
              <a:buClr>
                <a:srgbClr val="000066"/>
              </a:buClr>
              <a:buFont typeface="Wingdings" pitchFamily="2" charset="2"/>
              <a:buNone/>
            </a:pPr>
            <a:r>
              <a:rPr lang="en-US" altLang="ja-JP" sz="2000" b="0" dirty="0">
                <a:solidFill>
                  <a:srgbClr val="000066"/>
                </a:solidFill>
              </a:rPr>
              <a:t>■Meeting definition</a:t>
            </a:r>
            <a:endParaRPr lang="ja-JP" altLang="en-US" sz="2000" b="0" dirty="0">
              <a:solidFill>
                <a:srgbClr val="000066"/>
              </a:solidFill>
            </a:endParaRP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219200" y="3364752"/>
            <a:ext cx="8674100" cy="3238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488" tIns="44450" rIns="90488" bIns="44450"/>
          <a:lstStyle/>
          <a:p>
            <a:pPr indent="19050" eaLnBrk="0" hangingPunct="0">
              <a:lnSpc>
                <a:spcPct val="80000"/>
              </a:lnSpc>
              <a:spcBef>
                <a:spcPct val="20000"/>
              </a:spcBef>
              <a:buClr>
                <a:srgbClr val="000066"/>
              </a:buClr>
              <a:buFont typeface="Wingdings" pitchFamily="2" charset="2"/>
              <a:buNone/>
            </a:pPr>
            <a:r>
              <a:rPr lang="en-US" altLang="ja-JP" sz="2000" b="0" dirty="0">
                <a:solidFill>
                  <a:srgbClr val="000066"/>
                </a:solidFill>
              </a:rPr>
              <a:t>■Report definition</a:t>
            </a:r>
            <a:endParaRPr lang="ja-JP" altLang="en-US" sz="2000" b="0" dirty="0">
              <a:solidFill>
                <a:srgbClr val="000066"/>
              </a:solidFill>
            </a:endParaRPr>
          </a:p>
        </p:txBody>
      </p:sp>
      <p:graphicFrame>
        <p:nvGraphicFramePr>
          <p:cNvPr id="14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377290"/>
              </p:ext>
            </p:extLst>
          </p:nvPr>
        </p:nvGraphicFramePr>
        <p:xfrm>
          <a:off x="397000" y="1124744"/>
          <a:ext cx="8172451" cy="1316606"/>
        </p:xfrm>
        <a:graphic>
          <a:graphicData uri="http://schemas.openxmlformats.org/drawingml/2006/table">
            <a:tbl>
              <a:tblPr/>
              <a:tblGrid>
                <a:gridCol w="1183980"/>
                <a:gridCol w="1190820"/>
                <a:gridCol w="3612555"/>
                <a:gridCol w="1092548"/>
                <a:gridCol w="1092548"/>
              </a:tblGrid>
              <a:tr h="331139">
                <a:tc>
                  <a:txBody>
                    <a:bodyPr/>
                    <a:lstStyle/>
                    <a:p>
                      <a:pPr marL="0" marR="0" lvl="0" indent="0" algn="ctr" defTabSz="915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Meeting </a:t>
                      </a:r>
                      <a:endParaRPr kumimoji="1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18000" marR="18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Cycle</a:t>
                      </a:r>
                      <a:endParaRPr kumimoji="1" lang="ja-JP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Descriptions</a:t>
                      </a:r>
                      <a:endParaRPr kumimoji="1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Reports</a:t>
                      </a:r>
                      <a:endParaRPr kumimoji="1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Timing</a:t>
                      </a:r>
                      <a:endParaRPr kumimoji="1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</a:tr>
              <a:tr h="561029">
                <a:tc>
                  <a:txBody>
                    <a:bodyPr/>
                    <a:lstStyle/>
                    <a:p>
                      <a:pPr marL="0" marR="0" lvl="0" indent="0" algn="ctr" defTabSz="915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Monthly regular meeting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18000" marR="18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Monthly</a:t>
                      </a:r>
                      <a:endParaRPr kumimoji="0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Share current CD verification </a:t>
                      </a:r>
                      <a:r>
                        <a:rPr kumimoji="0" lang="en-US" altLang="ja-JP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Env</a:t>
                      </a: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. status.</a:t>
                      </a:r>
                      <a:endParaRPr kumimoji="0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Request list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1</a:t>
                      </a:r>
                      <a:r>
                        <a:rPr kumimoji="1" lang="en-US" altLang="ja-JP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st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 week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424438">
                <a:tc>
                  <a:txBody>
                    <a:bodyPr/>
                    <a:lstStyle/>
                    <a:p>
                      <a:pPr marL="0" marR="0" lvl="0" indent="0" algn="ctr" defTabSz="915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Annual report meeting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18000" marR="18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Annual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988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Confirming or approving the service contents for the next year.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SLA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59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Feb.</a:t>
                      </a: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079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Change Request Realization</a:t>
            </a:r>
            <a:endParaRPr kumimoji="1" lang="ja-JP" altLang="en-US" dirty="0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467543" y="1484784"/>
            <a:ext cx="8281169" cy="935037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en-US" altLang="ja-JP" b="0" dirty="0">
                <a:solidFill>
                  <a:srgbClr val="000066"/>
                </a:solidFill>
              </a:rPr>
              <a:t>CAB member</a:t>
            </a:r>
            <a:endParaRPr lang="ja-JP" altLang="en-US" b="0" dirty="0">
              <a:solidFill>
                <a:srgbClr val="000066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ja-JP" sz="1600" b="0" dirty="0">
                <a:solidFill>
                  <a:srgbClr val="000066"/>
                </a:solidFill>
              </a:rPr>
              <a:t>CAB must be attended by the members shown below. Other people can attend the meeting when necessary.</a:t>
            </a:r>
            <a:endParaRPr lang="ja-JP" altLang="en-US" sz="1400" dirty="0">
              <a:solidFill>
                <a:srgbClr val="000066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87338" y="800100"/>
            <a:ext cx="860514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ja-JP" sz="2000" b="0" dirty="0">
                <a:solidFill>
                  <a:srgbClr val="000066"/>
                </a:solidFill>
              </a:rPr>
              <a:t>■ Basically Change Request is handled by </a:t>
            </a:r>
            <a:r>
              <a:rPr lang="en-US" altLang="ja-JP" sz="2000" b="0" dirty="0" smtClean="0">
                <a:solidFill>
                  <a:srgbClr val="000066"/>
                </a:solidFill>
              </a:rPr>
              <a:t>Change </a:t>
            </a:r>
            <a:r>
              <a:rPr lang="en-US" altLang="ja-JP" sz="2000" b="0" dirty="0">
                <a:solidFill>
                  <a:srgbClr val="000066"/>
                </a:solidFill>
              </a:rPr>
              <a:t>Advisory Board (CAB).</a:t>
            </a:r>
          </a:p>
        </p:txBody>
      </p:sp>
      <p:graphicFrame>
        <p:nvGraphicFramePr>
          <p:cNvPr id="9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849113"/>
              </p:ext>
            </p:extLst>
          </p:nvPr>
        </p:nvGraphicFramePr>
        <p:xfrm>
          <a:off x="323850" y="2743671"/>
          <a:ext cx="8496300" cy="2375853"/>
        </p:xfrm>
        <a:graphic>
          <a:graphicData uri="http://schemas.openxmlformats.org/drawingml/2006/table">
            <a:tbl>
              <a:tblPr/>
              <a:tblGrid>
                <a:gridCol w="3011488"/>
                <a:gridCol w="1828800"/>
                <a:gridCol w="1827212"/>
                <a:gridCol w="1828800"/>
              </a:tblGrid>
              <a:tr h="1317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Attendee</a:t>
                      </a:r>
                      <a:endParaRPr kumimoji="1" lang="ja-JP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CAB Name</a:t>
                      </a:r>
                      <a:endParaRPr kumimoji="1" lang="ja-JP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33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Solution Judgment meeting (Confirm Change Direction and Plan)</a:t>
                      </a:r>
                      <a:endParaRPr kumimoji="1" lang="ja-JP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Plan Confirmation meeting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(Confirm Implementation detailed Plan)</a:t>
                      </a:r>
                      <a:endParaRPr kumimoji="1" lang="ja-JP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Go-live Judgment meeting (Confirm Prod. Env. Impl. Readiness)</a:t>
                      </a:r>
                      <a:endParaRPr kumimoji="1" lang="ja-JP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Owner</a:t>
                      </a:r>
                      <a:endParaRPr kumimoji="1" lang="ja-JP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Required</a:t>
                      </a:r>
                      <a:endParaRPr kumimoji="1" lang="ja-JP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If Necessary</a:t>
                      </a:r>
                      <a:endParaRPr kumimoji="1" lang="ja-JP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Required</a:t>
                      </a:r>
                      <a:endParaRPr kumimoji="1" lang="ja-JP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PL</a:t>
                      </a:r>
                      <a:endParaRPr kumimoji="1" lang="ja-JP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Required</a:t>
                      </a:r>
                      <a:endParaRPr kumimoji="1" lang="ja-JP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Required</a:t>
                      </a:r>
                      <a:endParaRPr kumimoji="1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Required</a:t>
                      </a:r>
                      <a:endParaRPr kumimoji="1" lang="ja-JP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31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S&amp;M members</a:t>
                      </a:r>
                      <a:endParaRPr kumimoji="1" lang="ja-JP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Required</a:t>
                      </a:r>
                      <a:endParaRPr kumimoji="1" lang="ja-JP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Required</a:t>
                      </a:r>
                      <a:endParaRPr kumimoji="1" lang="ja-JP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Arial Unicode MS" pitchFamily="50" charset="-128"/>
                          <a:cs typeface="Arial Unicode MS" pitchFamily="50" charset="-128"/>
                        </a:rPr>
                        <a:t>Required</a:t>
                      </a:r>
                      <a:endParaRPr kumimoji="1" lang="ja-JP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782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251520" y="2761764"/>
            <a:ext cx="85689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4000" kern="0" dirty="0" smtClean="0">
                <a:latin typeface="Verdana" pitchFamily="34" charset="0"/>
              </a:rPr>
              <a:t>5.Appendix</a:t>
            </a:r>
            <a:endParaRPr lang="en-US" altLang="ja-JP" sz="4000" kern="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017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Continuous Delivery </a:t>
            </a:r>
            <a:r>
              <a:rPr lang="en-US" altLang="ja-JP" dirty="0" smtClean="0"/>
              <a:t>Team </a:t>
            </a:r>
            <a:r>
              <a:rPr lang="en-US" altLang="ja-JP" dirty="0"/>
              <a:t>Structure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2137888" y="3212976"/>
            <a:ext cx="2009144" cy="504056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dirty="0" smtClean="0">
                <a:solidFill>
                  <a:srgbClr val="2D2D8A">
                    <a:lumMod val="75000"/>
                  </a:srgbClr>
                </a:solidFill>
                <a:latin typeface="メイリオ" pitchFamily="50" charset="-128"/>
                <a:ea typeface="メイリオ" pitchFamily="50" charset="-128"/>
              </a:rPr>
              <a:t>S&amp;M team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2137888" y="3789040"/>
            <a:ext cx="2009144" cy="720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dirty="0" smtClean="0">
                <a:solidFill>
                  <a:srgbClr val="2D2D8A">
                    <a:lumMod val="75000"/>
                  </a:srgbClr>
                </a:solidFill>
                <a:latin typeface="メイリオ" pitchFamily="50" charset="-128"/>
                <a:ea typeface="メイリオ" pitchFamily="50" charset="-128"/>
              </a:rPr>
              <a:t>Sun, Yongjie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dirty="0" smtClean="0">
                <a:solidFill>
                  <a:srgbClr val="2D2D8A">
                    <a:lumMod val="75000"/>
                  </a:srgbClr>
                </a:solidFill>
                <a:latin typeface="メイリオ" pitchFamily="50" charset="-128"/>
                <a:ea typeface="メイリオ" pitchFamily="50" charset="-128"/>
              </a:rPr>
              <a:t>Fan, Liang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3650056" y="1340768"/>
            <a:ext cx="2009144" cy="576064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dirty="0" smtClean="0">
                <a:solidFill>
                  <a:srgbClr val="2D2D8A">
                    <a:lumMod val="75000"/>
                  </a:srgbClr>
                </a:solidFill>
                <a:latin typeface="メイリオ" pitchFamily="50" charset="-128"/>
                <a:ea typeface="メイリオ" pitchFamily="50" charset="-128"/>
              </a:rPr>
              <a:t>PL</a:t>
            </a:r>
            <a:endParaRPr kumimoji="1" lang="en-US" altLang="ja-JP" sz="1400" dirty="0">
              <a:solidFill>
                <a:srgbClr val="2D2D8A">
                  <a:lumMod val="75000"/>
                </a:srgbClr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3646292" y="1959314"/>
            <a:ext cx="2012907" cy="5335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dirty="0" smtClean="0">
                <a:solidFill>
                  <a:srgbClr val="2D2D8A">
                    <a:lumMod val="75000"/>
                  </a:srgbClr>
                </a:solidFill>
                <a:latin typeface="メイリオ" pitchFamily="50" charset="-128"/>
                <a:ea typeface="メイリオ" pitchFamily="50" charset="-128"/>
              </a:rPr>
              <a:t>Zou Chen</a:t>
            </a:r>
          </a:p>
        </p:txBody>
      </p:sp>
      <p:sp>
        <p:nvSpPr>
          <p:cNvPr id="68" name="正方形/長方形 67"/>
          <p:cNvSpPr/>
          <p:nvPr/>
        </p:nvSpPr>
        <p:spPr>
          <a:xfrm>
            <a:off x="5515184" y="3212976"/>
            <a:ext cx="2009144" cy="504056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dirty="0" smtClean="0">
                <a:solidFill>
                  <a:srgbClr val="2D2D8A">
                    <a:lumMod val="75000"/>
                  </a:srgbClr>
                </a:solidFill>
                <a:latin typeface="メイリオ" pitchFamily="50" charset="-128"/>
                <a:ea typeface="メイリオ" pitchFamily="50" charset="-128"/>
              </a:rPr>
              <a:t>Service Desk</a:t>
            </a:r>
          </a:p>
        </p:txBody>
      </p:sp>
      <p:sp>
        <p:nvSpPr>
          <p:cNvPr id="82" name="正方形/長方形 81"/>
          <p:cNvSpPr/>
          <p:nvPr/>
        </p:nvSpPr>
        <p:spPr>
          <a:xfrm>
            <a:off x="5515184" y="3789040"/>
            <a:ext cx="2009144" cy="720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dirty="0" smtClean="0">
                <a:solidFill>
                  <a:srgbClr val="2D2D8A">
                    <a:lumMod val="75000"/>
                  </a:srgbClr>
                </a:solidFill>
                <a:latin typeface="メイリオ" pitchFamily="50" charset="-128"/>
                <a:ea typeface="メイリオ" pitchFamily="50" charset="-128"/>
              </a:rPr>
              <a:t>Fan, Liang(Act)</a:t>
            </a:r>
            <a:r>
              <a:rPr kumimoji="1" lang="en-US" altLang="ja-JP" sz="900" dirty="0" smtClean="0">
                <a:solidFill>
                  <a:srgbClr val="2D2D8A">
                    <a:lumMod val="75000"/>
                  </a:srgbClr>
                </a:solidFill>
                <a:latin typeface="メイリオ" pitchFamily="50" charset="-128"/>
                <a:ea typeface="メイリオ" pitchFamily="50" charset="-128"/>
              </a:rPr>
              <a:t>※</a:t>
            </a:r>
            <a:endParaRPr kumimoji="1" lang="en-US" altLang="ja-JP" sz="1400" dirty="0" smtClean="0">
              <a:solidFill>
                <a:srgbClr val="2D2D8A">
                  <a:lumMod val="75000"/>
                </a:srgbClr>
              </a:solidFill>
              <a:latin typeface="メイリオ" pitchFamily="50" charset="-128"/>
              <a:ea typeface="メイリオ" pitchFamily="50" charset="-128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dirty="0">
                <a:solidFill>
                  <a:srgbClr val="2D2D8A">
                    <a:lumMod val="75000"/>
                  </a:srgbClr>
                </a:solidFill>
                <a:latin typeface="メイリオ" pitchFamily="50" charset="-128"/>
                <a:ea typeface="メイリオ" pitchFamily="50" charset="-128"/>
              </a:rPr>
              <a:t>Sun, </a:t>
            </a:r>
            <a:r>
              <a:rPr kumimoji="1" lang="en-US" altLang="ja-JP" sz="1400" dirty="0" smtClean="0">
                <a:solidFill>
                  <a:srgbClr val="2D2D8A">
                    <a:lumMod val="75000"/>
                  </a:srgbClr>
                </a:solidFill>
                <a:latin typeface="メイリオ" pitchFamily="50" charset="-128"/>
                <a:ea typeface="メイリオ" pitchFamily="50" charset="-128"/>
              </a:rPr>
              <a:t>Yongjie(Act)</a:t>
            </a:r>
            <a:endParaRPr kumimoji="1" lang="en-US" altLang="ja-JP" sz="1400" dirty="0">
              <a:solidFill>
                <a:srgbClr val="2D2D8A">
                  <a:lumMod val="75000"/>
                </a:srgbClr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8" name="カギ線コネクタ 7"/>
          <p:cNvCxnSpPr>
            <a:stCxn id="40" idx="2"/>
            <a:endCxn id="68" idx="0"/>
          </p:cNvCxnSpPr>
          <p:nvPr/>
        </p:nvCxnSpPr>
        <p:spPr bwMode="auto">
          <a:xfrm rot="16200000" flipH="1">
            <a:off x="5226211" y="1919430"/>
            <a:ext cx="720081" cy="1867010"/>
          </a:xfrm>
          <a:prstGeom prst="bentConnector3">
            <a:avLst/>
          </a:prstGeom>
          <a:solidFill>
            <a:srgbClr val="CCCCFF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カギ線コネクタ 82"/>
          <p:cNvCxnSpPr>
            <a:stCxn id="40" idx="2"/>
            <a:endCxn id="37" idx="0"/>
          </p:cNvCxnSpPr>
          <p:nvPr/>
        </p:nvCxnSpPr>
        <p:spPr bwMode="auto">
          <a:xfrm rot="5400000">
            <a:off x="3537563" y="2097792"/>
            <a:ext cx="720081" cy="1510286"/>
          </a:xfrm>
          <a:prstGeom prst="bentConnector3">
            <a:avLst>
              <a:gd name="adj1" fmla="val 50000"/>
            </a:avLst>
          </a:prstGeom>
          <a:solidFill>
            <a:srgbClr val="CCCCFF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正方形/長方形 2"/>
          <p:cNvSpPr/>
          <p:nvPr/>
        </p:nvSpPr>
        <p:spPr>
          <a:xfrm>
            <a:off x="5515184" y="4653136"/>
            <a:ext cx="7954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900" smtClean="0">
                <a:solidFill>
                  <a:srgbClr val="2D2D8A">
                    <a:lumMod val="75000"/>
                  </a:srgbClr>
                </a:solidFill>
                <a:latin typeface="メイリオ" pitchFamily="50" charset="-128"/>
                <a:ea typeface="メイリオ" pitchFamily="50" charset="-128"/>
              </a:rPr>
              <a:t>※Main PIC</a:t>
            </a:r>
            <a:endParaRPr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73757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ja-JP" dirty="0"/>
              <a:t>Table of Contents</a:t>
            </a:r>
            <a:endParaRPr lang="ja-JP" altLang="en-US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457200" y="703263"/>
            <a:ext cx="8229600" cy="564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6700" indent="-2667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buChar char="n"/>
              <a:defRPr kumimoji="1"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14375" indent="-2651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156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43351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79546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25266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0986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6706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2426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19100" indent="-419100">
              <a:lnSpc>
                <a:spcPct val="90000"/>
              </a:lnSpc>
              <a:buFontTx/>
              <a:buAutoNum type="arabicPeriod"/>
            </a:pPr>
            <a:r>
              <a:rPr lang="en-US" altLang="ja-JP" kern="0" dirty="0" smtClean="0">
                <a:latin typeface="Verdana" pitchFamily="34" charset="0"/>
              </a:rPr>
              <a:t>Introduction</a:t>
            </a:r>
          </a:p>
          <a:p>
            <a:pPr marL="419100" indent="-419100">
              <a:lnSpc>
                <a:spcPct val="90000"/>
              </a:lnSpc>
              <a:buFontTx/>
              <a:buAutoNum type="arabicPeriod"/>
            </a:pPr>
            <a:endParaRPr lang="en-US" altLang="ja-JP" kern="0" dirty="0" smtClean="0">
              <a:latin typeface="Verdana" pitchFamily="34" charset="0"/>
            </a:endParaRPr>
          </a:p>
          <a:p>
            <a:pPr marL="419100" indent="-419100">
              <a:lnSpc>
                <a:spcPct val="90000"/>
              </a:lnSpc>
              <a:buFontTx/>
              <a:buAutoNum type="arabicPeriod"/>
            </a:pPr>
            <a:r>
              <a:rPr lang="en-US" altLang="ja-JP" kern="0" dirty="0" smtClean="0">
                <a:latin typeface="Verdana" pitchFamily="34" charset="0"/>
              </a:rPr>
              <a:t>CD </a:t>
            </a:r>
            <a:r>
              <a:rPr lang="en-US" altLang="ja-JP" kern="0" dirty="0" err="1" smtClean="0">
                <a:latin typeface="Verdana" pitchFamily="34" charset="0"/>
              </a:rPr>
              <a:t>Env</a:t>
            </a:r>
            <a:r>
              <a:rPr lang="en-US" altLang="ja-JP" kern="0" dirty="0">
                <a:latin typeface="Verdana" pitchFamily="34" charset="0"/>
              </a:rPr>
              <a:t>. </a:t>
            </a:r>
            <a:r>
              <a:rPr lang="en-US" altLang="ja-JP" kern="0" dirty="0" smtClean="0">
                <a:latin typeface="Verdana" pitchFamily="34" charset="0"/>
              </a:rPr>
              <a:t>Definition</a:t>
            </a:r>
          </a:p>
          <a:p>
            <a:pPr marL="419100" indent="-419100">
              <a:lnSpc>
                <a:spcPct val="90000"/>
              </a:lnSpc>
              <a:buFontTx/>
              <a:buAutoNum type="arabicPeriod"/>
            </a:pPr>
            <a:endParaRPr lang="en-US" altLang="ja-JP" kern="0" dirty="0">
              <a:latin typeface="Verdana" pitchFamily="34" charset="0"/>
            </a:endParaRPr>
          </a:p>
          <a:p>
            <a:pPr marL="419100" indent="-419100">
              <a:lnSpc>
                <a:spcPct val="90000"/>
              </a:lnSpc>
              <a:buFontTx/>
              <a:buAutoNum type="arabicPeriod"/>
            </a:pPr>
            <a:r>
              <a:rPr lang="en-US" altLang="ja-JP" kern="0" dirty="0">
                <a:latin typeface="Verdana" pitchFamily="34" charset="0"/>
              </a:rPr>
              <a:t>CD Service </a:t>
            </a:r>
            <a:r>
              <a:rPr lang="en-US" altLang="ja-JP" kern="0" dirty="0" smtClean="0">
                <a:latin typeface="Verdana" pitchFamily="34" charset="0"/>
              </a:rPr>
              <a:t>Definition</a:t>
            </a:r>
          </a:p>
          <a:p>
            <a:pPr marL="419100" indent="-419100">
              <a:lnSpc>
                <a:spcPct val="90000"/>
              </a:lnSpc>
              <a:buFontTx/>
              <a:buAutoNum type="arabicPeriod"/>
            </a:pPr>
            <a:endParaRPr lang="en-US" altLang="ja-JP" kern="0" dirty="0" smtClean="0">
              <a:latin typeface="Verdana" pitchFamily="34" charset="0"/>
            </a:endParaRPr>
          </a:p>
          <a:p>
            <a:pPr marL="419100" indent="-419100">
              <a:lnSpc>
                <a:spcPct val="90000"/>
              </a:lnSpc>
              <a:buFontTx/>
              <a:buAutoNum type="arabicPeriod"/>
            </a:pPr>
            <a:r>
              <a:rPr lang="en-US" altLang="ja-JP" kern="0" dirty="0" smtClean="0">
                <a:latin typeface="Verdana" pitchFamily="34" charset="0"/>
              </a:rPr>
              <a:t>CD Service Description</a:t>
            </a:r>
          </a:p>
          <a:p>
            <a:pPr marL="419100" indent="-419100">
              <a:lnSpc>
                <a:spcPct val="90000"/>
              </a:lnSpc>
              <a:buFontTx/>
              <a:buAutoNum type="arabicPeriod"/>
            </a:pPr>
            <a:endParaRPr lang="en-US" altLang="ja-JP" kern="0" dirty="0">
              <a:latin typeface="Verdana" pitchFamily="34" charset="0"/>
            </a:endParaRPr>
          </a:p>
          <a:p>
            <a:pPr marL="419100" indent="-419100">
              <a:lnSpc>
                <a:spcPct val="90000"/>
              </a:lnSpc>
              <a:buFontTx/>
              <a:buAutoNum type="arabicPeriod"/>
            </a:pPr>
            <a:endParaRPr lang="en-US" altLang="ja-JP" kern="0" dirty="0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314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Acronyms </a:t>
            </a:r>
            <a:r>
              <a:rPr lang="en-US" altLang="ja-JP" dirty="0"/>
              <a:t>&amp; Definitions</a:t>
            </a:r>
            <a:endParaRPr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143953"/>
              </p:ext>
            </p:extLst>
          </p:nvPr>
        </p:nvGraphicFramePr>
        <p:xfrm>
          <a:off x="179512" y="836712"/>
          <a:ext cx="878497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64087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Term</a:t>
                      </a:r>
                      <a:endParaRPr kumimoji="1" lang="ja-JP" altLang="en-US" sz="20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Definition</a:t>
                      </a:r>
                      <a:endParaRPr kumimoji="1" lang="ja-JP" altLang="en-US" sz="20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Working</a:t>
                      </a:r>
                      <a:r>
                        <a:rPr kumimoji="1" lang="en-US" altLang="ja-JP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Day</a:t>
                      </a:r>
                      <a:endParaRPr kumimoji="1" lang="ja-JP" altLang="en-US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Verdana" pitchFamily="34" charset="0"/>
                          <a:cs typeface="Verdana" pitchFamily="34" charset="0"/>
                        </a:rPr>
                        <a:t>Working day of SGS</a:t>
                      </a:r>
                      <a:r>
                        <a:rPr kumimoji="1" lang="en-US" altLang="ja-JP" baseline="0" dirty="0" smtClean="0">
                          <a:latin typeface="Verdana" pitchFamily="34" charset="0"/>
                          <a:cs typeface="Verdana" pitchFamily="34" charset="0"/>
                        </a:rPr>
                        <a:t> China working calendar</a:t>
                      </a:r>
                      <a:endParaRPr kumimoji="1" lang="ja-JP" altLang="en-US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Verdana" pitchFamily="34" charset="0"/>
                          <a:cs typeface="Verdana" pitchFamily="34" charset="0"/>
                        </a:rPr>
                        <a:t>CD</a:t>
                      </a:r>
                      <a:endParaRPr kumimoji="1" lang="ja-JP" altLang="en-US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Continuous Delivery</a:t>
                      </a:r>
                      <a:endParaRPr kumimoji="1" lang="ja-JP" altLang="en-US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Verdana" pitchFamily="34" charset="0"/>
                          <a:cs typeface="Verdana" pitchFamily="34" charset="0"/>
                        </a:rPr>
                        <a:t>CI</a:t>
                      </a:r>
                      <a:endParaRPr kumimoji="1" lang="ja-JP" altLang="en-US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Continuous Integration</a:t>
                      </a:r>
                      <a:endParaRPr kumimoji="1" lang="ja-JP" altLang="en-US" dirty="0" smtClean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616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251520" y="2761764"/>
            <a:ext cx="85689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4000" kern="0" dirty="0" smtClean="0">
                <a:latin typeface="Verdana" pitchFamily="34" charset="0"/>
              </a:rPr>
              <a:t>1.Introduction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546106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Introduction(1/2)</a:t>
            </a:r>
            <a:endParaRPr lang="ja-JP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950" y="1273007"/>
            <a:ext cx="8856663" cy="73488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ja-JP" altLang="en-US" sz="2000" b="0" dirty="0">
                <a:solidFill>
                  <a:srgbClr val="000066"/>
                </a:solidFill>
              </a:rPr>
              <a:t>　</a:t>
            </a:r>
            <a:r>
              <a:rPr lang="ja-JP" altLang="en-US" sz="2000" b="0" dirty="0" smtClean="0">
                <a:solidFill>
                  <a:srgbClr val="000066"/>
                </a:solidFill>
              </a:rPr>
              <a:t> </a:t>
            </a:r>
            <a:r>
              <a:rPr lang="en-US" altLang="ja-JP" sz="2000" b="0" dirty="0" smtClean="0">
                <a:solidFill>
                  <a:srgbClr val="000066"/>
                </a:solidFill>
              </a:rPr>
              <a:t>This </a:t>
            </a:r>
            <a:r>
              <a:rPr lang="en-US" altLang="ja-JP" sz="2000" b="0" dirty="0">
                <a:solidFill>
                  <a:srgbClr val="000066"/>
                </a:solidFill>
              </a:rPr>
              <a:t>Service Level Agreement (SLA) is the document to agree management service of </a:t>
            </a:r>
            <a:r>
              <a:rPr lang="en-US" altLang="ja-JP" sz="2000" dirty="0" smtClean="0">
                <a:solidFill>
                  <a:srgbClr val="000066"/>
                </a:solidFill>
              </a:rPr>
              <a:t>continuous delivery service in SONY group</a:t>
            </a:r>
            <a:r>
              <a:rPr lang="en-US" altLang="ja-JP" sz="2000" b="0" dirty="0" smtClean="0">
                <a:solidFill>
                  <a:srgbClr val="000066"/>
                </a:solidFill>
              </a:rPr>
              <a:t>. </a:t>
            </a:r>
            <a:endParaRPr lang="ja-JP" altLang="en-US" sz="2000" b="0" dirty="0">
              <a:solidFill>
                <a:srgbClr val="000066"/>
              </a:solidFill>
            </a:endParaRPr>
          </a:p>
        </p:txBody>
      </p:sp>
      <p:graphicFrame>
        <p:nvGraphicFramePr>
          <p:cNvPr id="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738492"/>
              </p:ext>
            </p:extLst>
          </p:nvPr>
        </p:nvGraphicFramePr>
        <p:xfrm>
          <a:off x="487363" y="2708920"/>
          <a:ext cx="8229600" cy="2617789"/>
        </p:xfrm>
        <a:graphic>
          <a:graphicData uri="http://schemas.openxmlformats.org/drawingml/2006/table">
            <a:tbl>
              <a:tblPr/>
              <a:tblGrid>
                <a:gridCol w="2789237"/>
                <a:gridCol w="5440363"/>
              </a:tblGrid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Customer</a:t>
                      </a:r>
                      <a:endParaRPr kumimoji="1" lang="ja-JP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Delivery teams in SONY group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Owner</a:t>
                      </a:r>
                      <a:endParaRPr kumimoji="1" lang="ja-JP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Delivery Competency of Global Application Delivery Center (He Lei)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Service provider Div.</a:t>
                      </a:r>
                      <a:endParaRPr kumimoji="1" lang="ja-JP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Continuous Delivery team of Global Application Delivery Center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75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Introduction(2/2)</a:t>
            </a:r>
            <a:endParaRPr lang="ja-JP" alt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03262"/>
            <a:ext cx="8229600" cy="546204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b="1" dirty="0" smtClean="0">
                <a:solidFill>
                  <a:schemeClr val="accent2"/>
                </a:solidFill>
                <a:latin typeface="Verdana" pitchFamily="34" charset="0"/>
              </a:rPr>
              <a:t>Purpose of SLA</a:t>
            </a:r>
          </a:p>
          <a:p>
            <a:pPr lvl="1">
              <a:lnSpc>
                <a:spcPct val="90000"/>
              </a:lnSpc>
            </a:pPr>
            <a:r>
              <a:rPr lang="en-US" altLang="ja-JP" dirty="0">
                <a:solidFill>
                  <a:schemeClr val="accent2"/>
                </a:solidFill>
                <a:latin typeface="Verdana" pitchFamily="34" charset="0"/>
              </a:rPr>
              <a:t>The purpose of SLA is to optimize IT service quality and cost by clarifying contents and level of the IT service to be provided and also to make communication efficient. </a:t>
            </a:r>
          </a:p>
          <a:p>
            <a:pPr marL="449262" lvl="1" indent="0">
              <a:lnSpc>
                <a:spcPct val="90000"/>
              </a:lnSpc>
              <a:buNone/>
            </a:pPr>
            <a:endParaRPr lang="en-US" altLang="ja-JP" dirty="0">
              <a:solidFill>
                <a:schemeClr val="accent2"/>
              </a:solidFill>
              <a:latin typeface="Verdana" pitchFamily="34" charset="0"/>
            </a:endParaRPr>
          </a:p>
          <a:p>
            <a:pPr marL="449262" lvl="1" indent="0">
              <a:lnSpc>
                <a:spcPct val="90000"/>
              </a:lnSpc>
              <a:buNone/>
            </a:pPr>
            <a:endParaRPr lang="en-US" altLang="ja-JP" dirty="0" smtClean="0">
              <a:latin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ja-JP" b="1" dirty="0" smtClean="0">
                <a:solidFill>
                  <a:schemeClr val="accent2"/>
                </a:solidFill>
                <a:latin typeface="Verdana" pitchFamily="34" charset="0"/>
              </a:rPr>
              <a:t>Revision of SLA</a:t>
            </a:r>
          </a:p>
          <a:p>
            <a:pPr lvl="1">
              <a:lnSpc>
                <a:spcPct val="90000"/>
              </a:lnSpc>
            </a:pPr>
            <a:r>
              <a:rPr lang="en-US" altLang="ja-JP" dirty="0" smtClean="0">
                <a:solidFill>
                  <a:schemeClr val="accent2"/>
                </a:solidFill>
                <a:latin typeface="Verdana" pitchFamily="34" charset="0"/>
              </a:rPr>
              <a:t>This SLA shall be revised in each year for its contents based on DC internal reviews to fit the business requirements. </a:t>
            </a:r>
            <a:endParaRPr lang="ja-JP" altLang="en-US" sz="2000" dirty="0" smtClean="0">
              <a:solidFill>
                <a:schemeClr val="accent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327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251520" y="2761764"/>
            <a:ext cx="85689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000" kern="0" dirty="0" smtClean="0">
                <a:latin typeface="Verdana" pitchFamily="34" charset="0"/>
              </a:rPr>
              <a:t>2.CD </a:t>
            </a:r>
            <a:r>
              <a:rPr lang="en-US" altLang="ja-JP" sz="4000" kern="0" dirty="0" err="1" smtClean="0">
                <a:latin typeface="Verdana" pitchFamily="34" charset="0"/>
              </a:rPr>
              <a:t>Env</a:t>
            </a:r>
            <a:r>
              <a:rPr lang="en-US" altLang="ja-JP" sz="4000" kern="0" dirty="0" smtClean="0">
                <a:latin typeface="Verdana" pitchFamily="34" charset="0"/>
              </a:rPr>
              <a:t>. Definition</a:t>
            </a:r>
            <a:endParaRPr lang="en-US" altLang="ja-JP" sz="4000" kern="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187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115888"/>
            <a:ext cx="8785225" cy="504825"/>
          </a:xfrm>
        </p:spPr>
        <p:txBody>
          <a:bodyPr/>
          <a:lstStyle/>
          <a:p>
            <a:r>
              <a:rPr lang="en-US" altLang="ja-JP" dirty="0" smtClean="0"/>
              <a:t>What is CD </a:t>
            </a:r>
            <a:r>
              <a:rPr lang="en-US" altLang="ja-JP" dirty="0" err="1" smtClean="0"/>
              <a:t>Env</a:t>
            </a:r>
            <a:r>
              <a:rPr lang="en-US" altLang="ja-JP" dirty="0" smtClean="0"/>
              <a:t>.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297163" y="908720"/>
            <a:ext cx="8523309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CD</a:t>
            </a:r>
            <a:r>
              <a:rPr lang="en-US" altLang="ja-JP" sz="1050" dirty="0" smtClean="0">
                <a:ea typeface="Verdana" pitchFamily="34" charset="0"/>
                <a:cs typeface="Verdana" pitchFamily="34" charset="0"/>
              </a:rPr>
              <a:t>(</a:t>
            </a:r>
            <a:r>
              <a:rPr lang="en-US" altLang="ja-JP" sz="1050" dirty="0"/>
              <a:t>※</a:t>
            </a:r>
            <a:r>
              <a:rPr lang="en-US" altLang="ja-JP" sz="1050" dirty="0" smtClean="0"/>
              <a:t>1</a:t>
            </a:r>
            <a:r>
              <a:rPr lang="en-US" altLang="ja-JP" sz="1050" dirty="0" smtClean="0">
                <a:ea typeface="Verdana" pitchFamily="34" charset="0"/>
                <a:cs typeface="Verdana" pitchFamily="34" charset="0"/>
              </a:rPr>
              <a:t>)</a:t>
            </a:r>
            <a:r>
              <a:rPr lang="en-US" altLang="ja-JP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ja-JP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Env</a:t>
            </a:r>
            <a:r>
              <a:rPr lang="en-US" altLang="ja-JP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(Continuous Delivery Environment) is an automation integration environment including automation compile, automation static analysis, automation unit test, automation integration test, automation deployment.</a:t>
            </a:r>
            <a:endParaRPr lang="ja-JP" altLang="en-US" sz="2400" dirty="0">
              <a:latin typeface="Verdana" pitchFamily="34" charset="0"/>
              <a:ea typeface="メイリオ" pitchFamily="50" charset="-128"/>
              <a:cs typeface="Verdana" pitchFamily="34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95536" y="6372036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※1 https</a:t>
            </a:r>
            <a:r>
              <a:rPr lang="en-US" altLang="ja-JP" dirty="0"/>
              <a:t>://en.wikipedia.org/wiki/Continuous_delivery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0242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C">
  <a:themeElements>
    <a:clrScheme name="2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標準デザイン">
      <a:majorFont>
        <a:latin typeface="Tahoma"/>
        <a:ea typeface="HGP創英角ｺﾞｼｯｸUB"/>
        <a:cs typeface=""/>
      </a:majorFont>
      <a:minorFont>
        <a:latin typeface="Tahoma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+mj-lt"/>
          <a:buAutoNum type="arabicPeriod"/>
          <a:tabLst/>
          <a:defRPr sz="1400" dirty="0" smtClean="0">
            <a:latin typeface="メイリオ" pitchFamily="50" charset="-128"/>
            <a:ea typeface="メイリオ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FF"/>
        </a:solidFill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HGP創英角ｺﾞｼｯｸUB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marL="457200" indent="-457200">
          <a:buFont typeface="+mj-lt"/>
          <a:buAutoNum type="arabicPeriod"/>
          <a:defRPr kumimoji="1" sz="2400" b="1" dirty="0" smtClean="0">
            <a:latin typeface="メイリオ" pitchFamily="50" charset="-128"/>
            <a:ea typeface="メイリオ" pitchFamily="50" charset="-128"/>
          </a:defRPr>
        </a:defPPr>
      </a:lstStyle>
    </a:txDef>
  </a:objectDefaults>
  <a:extraClrSchemeLst>
    <a:extraClrScheme>
      <a:clrScheme name="2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C">
  <a:themeElements>
    <a:clrScheme name="2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標準デザイン">
      <a:majorFont>
        <a:latin typeface="Tahoma"/>
        <a:ea typeface="HGP創英角ｺﾞｼｯｸUB"/>
        <a:cs typeface=""/>
      </a:majorFont>
      <a:minorFont>
        <a:latin typeface="Tahoma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+mj-lt"/>
          <a:buAutoNum type="arabicPeriod"/>
          <a:tabLst/>
          <a:defRPr sz="1400" dirty="0" smtClean="0">
            <a:latin typeface="メイリオ" pitchFamily="50" charset="-128"/>
            <a:ea typeface="メイリオ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FF"/>
        </a:solidFill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HGP創英角ｺﾞｼｯｸUB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marL="457200" indent="-457200">
          <a:buFont typeface="+mj-lt"/>
          <a:buAutoNum type="arabicPeriod"/>
          <a:defRPr kumimoji="1" sz="2400" b="1" dirty="0" smtClean="0">
            <a:latin typeface="メイリオ" pitchFamily="50" charset="-128"/>
            <a:ea typeface="メイリオ" pitchFamily="50" charset="-128"/>
          </a:defRPr>
        </a:defPPr>
      </a:lstStyle>
    </a:txDef>
  </a:objectDefaults>
  <a:extraClrSchemeLst>
    <a:extraClrScheme>
      <a:clrScheme name="2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TC">
  <a:themeElements>
    <a:clrScheme name="2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標準デザイン">
      <a:majorFont>
        <a:latin typeface="Tahoma"/>
        <a:ea typeface="HGP創英角ｺﾞｼｯｸUB"/>
        <a:cs typeface=""/>
      </a:majorFont>
      <a:minorFont>
        <a:latin typeface="Tahoma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+mj-lt"/>
          <a:buAutoNum type="arabicPeriod"/>
          <a:tabLst/>
          <a:defRPr sz="1400" dirty="0" smtClean="0">
            <a:latin typeface="メイリオ" pitchFamily="50" charset="-128"/>
            <a:ea typeface="メイリオ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FF"/>
        </a:solidFill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HGP創英角ｺﾞｼｯｸUB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marL="457200" indent="-457200">
          <a:buFont typeface="+mj-lt"/>
          <a:buAutoNum type="arabicPeriod"/>
          <a:defRPr kumimoji="1" sz="2400" b="1" dirty="0" smtClean="0">
            <a:latin typeface="メイリオ" pitchFamily="50" charset="-128"/>
            <a:ea typeface="メイリオ" pitchFamily="50" charset="-128"/>
          </a:defRPr>
        </a:defPPr>
      </a:lstStyle>
    </a:txDef>
  </a:objectDefaults>
  <a:extraClrSchemeLst>
    <a:extraClrScheme>
      <a:clrScheme name="2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STC">
  <a:themeElements>
    <a:clrScheme name="2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標準デザイン">
      <a:majorFont>
        <a:latin typeface="Tahoma"/>
        <a:ea typeface="HGP創英角ｺﾞｼｯｸUB"/>
        <a:cs typeface=""/>
      </a:majorFont>
      <a:minorFont>
        <a:latin typeface="Tahoma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+mj-lt"/>
          <a:buAutoNum type="arabicPeriod"/>
          <a:tabLst/>
          <a:defRPr sz="1400" dirty="0" smtClean="0">
            <a:latin typeface="メイリオ" pitchFamily="50" charset="-128"/>
            <a:ea typeface="メイリオ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FF"/>
        </a:solidFill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HGP創英角ｺﾞｼｯｸUB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marL="457200" indent="-457200">
          <a:buFont typeface="+mj-lt"/>
          <a:buAutoNum type="arabicPeriod"/>
          <a:defRPr kumimoji="1" sz="2400" b="1" dirty="0" smtClean="0">
            <a:latin typeface="メイリオ" pitchFamily="50" charset="-128"/>
            <a:ea typeface="メイリオ" pitchFamily="50" charset="-128"/>
          </a:defRPr>
        </a:defPPr>
      </a:lstStyle>
    </a:txDef>
  </a:objectDefaults>
  <a:extraClrSchemeLst>
    <a:extraClrScheme>
      <a:clrScheme name="2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STC">
  <a:themeElements>
    <a:clrScheme name="2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標準デザイン">
      <a:majorFont>
        <a:latin typeface="Tahoma"/>
        <a:ea typeface="HGP創英角ｺﾞｼｯｸUB"/>
        <a:cs typeface=""/>
      </a:majorFont>
      <a:minorFont>
        <a:latin typeface="Tahoma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+mj-lt"/>
          <a:buAutoNum type="arabicPeriod"/>
          <a:tabLst/>
          <a:defRPr sz="1400" dirty="0" smtClean="0">
            <a:latin typeface="メイリオ" pitchFamily="50" charset="-128"/>
            <a:ea typeface="メイリオ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FF"/>
        </a:solidFill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HGP創英角ｺﾞｼｯｸUB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marL="457200" indent="-457200">
          <a:buFont typeface="+mj-lt"/>
          <a:buAutoNum type="arabicPeriod"/>
          <a:defRPr kumimoji="1" sz="2400" b="1" dirty="0" smtClean="0">
            <a:latin typeface="メイリオ" pitchFamily="50" charset="-128"/>
            <a:ea typeface="メイリオ" pitchFamily="50" charset="-128"/>
          </a:defRPr>
        </a:defPPr>
      </a:lstStyle>
    </a:txDef>
  </a:objectDefaults>
  <a:extraClrSchemeLst>
    <a:extraClrScheme>
      <a:clrScheme name="2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STC">
  <a:themeElements>
    <a:clrScheme name="2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標準デザイン">
      <a:majorFont>
        <a:latin typeface="Tahoma"/>
        <a:ea typeface="HGP創英角ｺﾞｼｯｸUB"/>
        <a:cs typeface=""/>
      </a:majorFont>
      <a:minorFont>
        <a:latin typeface="Tahoma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+mj-lt"/>
          <a:buAutoNum type="arabicPeriod"/>
          <a:tabLst/>
          <a:defRPr sz="1400" dirty="0" smtClean="0">
            <a:latin typeface="メイリオ" pitchFamily="50" charset="-128"/>
            <a:ea typeface="メイリオ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FF"/>
        </a:solidFill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HGP創英角ｺﾞｼｯｸUB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marL="457200" indent="-457200">
          <a:buFont typeface="+mj-lt"/>
          <a:buAutoNum type="arabicPeriod"/>
          <a:defRPr kumimoji="1" sz="2400" b="1" dirty="0" smtClean="0">
            <a:latin typeface="メイリオ" pitchFamily="50" charset="-128"/>
            <a:ea typeface="メイリオ" pitchFamily="50" charset="-128"/>
          </a:defRPr>
        </a:defPPr>
      </a:lstStyle>
    </a:txDef>
  </a:objectDefaults>
  <a:extraClrSchemeLst>
    <a:extraClrScheme>
      <a:clrScheme name="2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75724</TotalTime>
  <Words>1883</Words>
  <Application>Microsoft Office PowerPoint</Application>
  <PresentationFormat>画面に合わせる (4:3)</PresentationFormat>
  <Paragraphs>425</Paragraphs>
  <Slides>28</Slides>
  <Notes>6</Notes>
  <HiddenSlides>0</HiddenSlides>
  <MMClips>0</MMClips>
  <ScaleCrop>false</ScaleCrop>
  <HeadingPairs>
    <vt:vector size="6" baseType="variant">
      <vt:variant>
        <vt:lpstr>テーマ</vt:lpstr>
      </vt:variant>
      <vt:variant>
        <vt:i4>6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28</vt:i4>
      </vt:variant>
    </vt:vector>
  </HeadingPairs>
  <TitlesOfParts>
    <vt:vector size="36" baseType="lpstr">
      <vt:lpstr>STC</vt:lpstr>
      <vt:lpstr>1_STC</vt:lpstr>
      <vt:lpstr>2_STC</vt:lpstr>
      <vt:lpstr>3_STC</vt:lpstr>
      <vt:lpstr>4_STC</vt:lpstr>
      <vt:lpstr>5_STC</vt:lpstr>
      <vt:lpstr>Worksheet</vt:lpstr>
      <vt:lpstr>パッケージャー シェル オブジェクト</vt:lpstr>
      <vt:lpstr>Service Level Agreement  for Continuous Delivery Service</vt:lpstr>
      <vt:lpstr>Revision History</vt:lpstr>
      <vt:lpstr>Table of Contents</vt:lpstr>
      <vt:lpstr>Acronyms &amp; Definitions</vt:lpstr>
      <vt:lpstr>PowerPoint プレゼンテーション</vt:lpstr>
      <vt:lpstr>Introduction(1/2)</vt:lpstr>
      <vt:lpstr>Introduction(2/2)</vt:lpstr>
      <vt:lpstr>PowerPoint プレゼンテーション</vt:lpstr>
      <vt:lpstr>What is CD Env.</vt:lpstr>
      <vt:lpstr>Continuous Delivery Image</vt:lpstr>
      <vt:lpstr>Configuration Diagram for CD Env.</vt:lpstr>
      <vt:lpstr>Tools list of CD Env.(for Java)</vt:lpstr>
      <vt:lpstr>PowerPoint プレゼンテーション</vt:lpstr>
      <vt:lpstr>TF</vt:lpstr>
      <vt:lpstr>TF</vt:lpstr>
      <vt:lpstr>Basic Service</vt:lpstr>
      <vt:lpstr>CD Verification Env. Usage Flow</vt:lpstr>
      <vt:lpstr>Individual CD Env. Setup Flow</vt:lpstr>
      <vt:lpstr>Basic Service Time</vt:lpstr>
      <vt:lpstr>Service Organization Structure</vt:lpstr>
      <vt:lpstr>PowerPoint プレゼンテーション</vt:lpstr>
      <vt:lpstr>Incident Handling</vt:lpstr>
      <vt:lpstr>Incident Handling (Escalation workflow)</vt:lpstr>
      <vt:lpstr>Service Continuity</vt:lpstr>
      <vt:lpstr>Reporting</vt:lpstr>
      <vt:lpstr>Change Request Realization</vt:lpstr>
      <vt:lpstr>PowerPoint プレゼンテーション</vt:lpstr>
      <vt:lpstr>Continuous Delivery Team Structure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5109160436</dc:creator>
  <cp:lastModifiedBy>Zou, Chen</cp:lastModifiedBy>
  <cp:revision>2764</cp:revision>
  <dcterms:created xsi:type="dcterms:W3CDTF">2015-02-26T09:58:52Z</dcterms:created>
  <dcterms:modified xsi:type="dcterms:W3CDTF">2017-02-27T05:55:03Z</dcterms:modified>
</cp:coreProperties>
</file>