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5C4F94-F5F9-4972-8CE9-2469BC66292A}">
      <dgm:prSet custT="1"/>
      <dgm:spPr/>
      <dgm:t>
        <a:bodyPr/>
        <a:lstStyle/>
        <a:p>
          <a:r>
            <a:rPr lang="en-GB" sz="1800" b="1" dirty="0"/>
            <a:t>Data Collection</a:t>
          </a:r>
        </a:p>
        <a:p>
          <a:r>
            <a:rPr lang="en-GB" sz="1800" dirty="0"/>
            <a:t>Data are derived from </a:t>
          </a:r>
          <a:r>
            <a:rPr lang="en-GB" sz="1800" u="sng" dirty="0" err="1"/>
            <a:t>nba-api</a:t>
          </a:r>
          <a:r>
            <a:rPr lang="en-GB" sz="1800" dirty="0"/>
            <a:t> which includes 30000 games derived from specific endpoints</a:t>
          </a:r>
          <a:endParaRPr lang="en-US" sz="1800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 custT="1"/>
      <dgm:spPr/>
      <dgm:t>
        <a:bodyPr/>
        <a:lstStyle/>
        <a:p>
          <a:r>
            <a:rPr lang="en-US" sz="1800" b="1" dirty="0"/>
            <a:t>Data</a:t>
          </a:r>
          <a:r>
            <a:rPr lang="en-US" sz="1800" b="1" baseline="0" dirty="0"/>
            <a:t> pre-processing- Feature Engineering</a:t>
          </a:r>
          <a:r>
            <a:rPr lang="en-US" sz="1800" baseline="0" dirty="0"/>
            <a:t> </a:t>
          </a:r>
        </a:p>
        <a:p>
          <a:r>
            <a:rPr lang="en-US" sz="1800" baseline="0" dirty="0"/>
            <a:t>Performed initial data cleaning as well as constructed features that could potentially be good predictors. The output of this process concludes in the construction of the final dataset  </a:t>
          </a:r>
          <a:endParaRPr lang="en-US" sz="1800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 custT="1"/>
      <dgm:spPr/>
      <dgm:t>
        <a:bodyPr/>
        <a:lstStyle/>
        <a:p>
          <a:r>
            <a:rPr lang="en-GB" sz="1800" dirty="0"/>
            <a:t>Model Design</a:t>
          </a:r>
        </a:p>
        <a:p>
          <a:r>
            <a:rPr lang="en-GB" sz="1800" dirty="0"/>
            <a:t>Binary classification problem (win/loss) where SVM and Decision Trees and Random Forest classifiers were used</a:t>
          </a:r>
          <a:endParaRPr lang="en-US" sz="1800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15AB1C-43F8-4749-AD91-DD0E2F48F5ED}" type="presOf" srcId="{07FD4652-7CE6-468A-8E8F-07AE30A3A005}" destId="{8C56138B-76B6-4A70-94C2-18872336A04F}" srcOrd="0" destOrd="0" presId="urn:microsoft.com/office/officeart/2018/2/layout/IconVerticalSolidList"/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8151E280-CD5A-425A-928D-59EA1A7F42AA}" type="presOf" srcId="{235C4F94-F5F9-4972-8CE9-2469BC66292A}" destId="{59D5902C-D940-48D2-80B2-0A285E2135DF}" srcOrd="0" destOrd="0" presId="urn:microsoft.com/office/officeart/2018/2/layout/IconVerticalSolidList"/>
    <dgm:cxn modelId="{96D89793-0033-4C06-8F84-9A5D6EB4D931}" type="presOf" srcId="{E260DF99-82F8-43C4-A313-1A9493678C9C}" destId="{748DFE23-7EB0-48C0-9878-085EF8DDA7F8}" srcOrd="0" destOrd="0" presId="urn:microsoft.com/office/officeart/2018/2/layout/IconVerticalSolidList"/>
    <dgm:cxn modelId="{832BE5B2-E768-44E8-8665-18416230D28A}" type="presOf" srcId="{BE5FCF23-725A-4FD0-A1B4-F78954780E1F}" destId="{3EF8BE2A-8866-4221-BF07-9159548DF96B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C5E4C0B4-A7FA-48B6-9531-EA44B4B07972}" type="presParOf" srcId="{3EF8BE2A-8866-4221-BF07-9159548DF96B}" destId="{5F84A843-A9D5-4DB8-A0FC-A9718955B964}" srcOrd="0" destOrd="0" presId="urn:microsoft.com/office/officeart/2018/2/layout/IconVerticalSolidList"/>
    <dgm:cxn modelId="{EB34F3E9-7593-49B4-B105-BBC28FAEB9D3}" type="presParOf" srcId="{5F84A843-A9D5-4DB8-A0FC-A9718955B964}" destId="{42110E1B-2232-42B0-AEC7-DDF032E3F2EF}" srcOrd="0" destOrd="0" presId="urn:microsoft.com/office/officeart/2018/2/layout/IconVerticalSolidList"/>
    <dgm:cxn modelId="{DE2A5344-5D6A-44C5-9A7A-8EC789B05FCC}" type="presParOf" srcId="{5F84A843-A9D5-4DB8-A0FC-A9718955B964}" destId="{9389D0BD-78C3-4C53-AFF7-60C894EFC65F}" srcOrd="1" destOrd="0" presId="urn:microsoft.com/office/officeart/2018/2/layout/IconVerticalSolidList"/>
    <dgm:cxn modelId="{CC384C12-5884-4627-883D-51EEF0951911}" type="presParOf" srcId="{5F84A843-A9D5-4DB8-A0FC-A9718955B964}" destId="{3D1FADCA-8F2D-48B2-ABDD-B276B4BBAE0C}" srcOrd="2" destOrd="0" presId="urn:microsoft.com/office/officeart/2018/2/layout/IconVerticalSolidList"/>
    <dgm:cxn modelId="{73E48734-6A4C-447E-880F-CA9F607E3776}" type="presParOf" srcId="{5F84A843-A9D5-4DB8-A0FC-A9718955B964}" destId="{59D5902C-D940-48D2-80B2-0A285E2135DF}" srcOrd="3" destOrd="0" presId="urn:microsoft.com/office/officeart/2018/2/layout/IconVerticalSolidList"/>
    <dgm:cxn modelId="{60844F06-8750-4643-8030-5300EDEEB443}" type="presParOf" srcId="{3EF8BE2A-8866-4221-BF07-9159548DF96B}" destId="{336B48E1-DA78-4F54-B671-62BA17E000EC}" srcOrd="1" destOrd="0" presId="urn:microsoft.com/office/officeart/2018/2/layout/IconVerticalSolidList"/>
    <dgm:cxn modelId="{3B58BC7A-3BC3-44C2-8C2B-24A31DC00163}" type="presParOf" srcId="{3EF8BE2A-8866-4221-BF07-9159548DF96B}" destId="{F6C0699B-D8EF-4084-BE7A-EA9E7C517F64}" srcOrd="2" destOrd="0" presId="urn:microsoft.com/office/officeart/2018/2/layout/IconVerticalSolidList"/>
    <dgm:cxn modelId="{D6104249-6F75-4923-81CD-1091208ED0B5}" type="presParOf" srcId="{F6C0699B-D8EF-4084-BE7A-EA9E7C517F64}" destId="{5BB076CA-363D-4A68-ABFC-088B63F112EF}" srcOrd="0" destOrd="0" presId="urn:microsoft.com/office/officeart/2018/2/layout/IconVerticalSolidList"/>
    <dgm:cxn modelId="{8DA3243D-7888-4DBA-B5CA-43DD496ECFD0}" type="presParOf" srcId="{F6C0699B-D8EF-4084-BE7A-EA9E7C517F64}" destId="{8DACC1C3-CFB1-42C6-B2A7-4891CABC762C}" srcOrd="1" destOrd="0" presId="urn:microsoft.com/office/officeart/2018/2/layout/IconVerticalSolidList"/>
    <dgm:cxn modelId="{E7569BF9-DA5B-4727-8373-902AD916458C}" type="presParOf" srcId="{F6C0699B-D8EF-4084-BE7A-EA9E7C517F64}" destId="{7FE6B961-6E46-4BA8-8028-06467F569E60}" srcOrd="2" destOrd="0" presId="urn:microsoft.com/office/officeart/2018/2/layout/IconVerticalSolidList"/>
    <dgm:cxn modelId="{168DC4EF-8A99-4A12-8AEB-872919380AEE}" type="presParOf" srcId="{F6C0699B-D8EF-4084-BE7A-EA9E7C517F64}" destId="{748DFE23-7EB0-48C0-9878-085EF8DDA7F8}" srcOrd="3" destOrd="0" presId="urn:microsoft.com/office/officeart/2018/2/layout/IconVerticalSolidList"/>
    <dgm:cxn modelId="{58B02ADE-1B47-4CF4-A27E-F191E6B13A35}" type="presParOf" srcId="{3EF8BE2A-8866-4221-BF07-9159548DF96B}" destId="{9C1F233D-C323-4D89-ACBD-0BBCD6F5879D}" srcOrd="3" destOrd="0" presId="urn:microsoft.com/office/officeart/2018/2/layout/IconVerticalSolidList"/>
    <dgm:cxn modelId="{E1A7F6D1-7D1F-46C9-BD45-9A32953C93B6}" type="presParOf" srcId="{3EF8BE2A-8866-4221-BF07-9159548DF96B}" destId="{5C0BE20D-77C0-4069-9A4A-DF015390AF9B}" srcOrd="4" destOrd="0" presId="urn:microsoft.com/office/officeart/2018/2/layout/IconVerticalSolidList"/>
    <dgm:cxn modelId="{CE290878-251D-405C-8786-58C642BD0B0D}" type="presParOf" srcId="{5C0BE20D-77C0-4069-9A4A-DF015390AF9B}" destId="{6155199B-8296-4E92-BA22-F247E7AD5D45}" srcOrd="0" destOrd="0" presId="urn:microsoft.com/office/officeart/2018/2/layout/IconVerticalSolidList"/>
    <dgm:cxn modelId="{6C7FAA26-E344-4DA7-80DE-3429B178600C}" type="presParOf" srcId="{5C0BE20D-77C0-4069-9A4A-DF015390AF9B}" destId="{7EAEFD87-9A16-4851-B195-E19F670DCC9F}" srcOrd="1" destOrd="0" presId="urn:microsoft.com/office/officeart/2018/2/layout/IconVerticalSolidList"/>
    <dgm:cxn modelId="{B1608E3B-6B07-4BCF-B156-D969FB8DB40F}" type="presParOf" srcId="{5C0BE20D-77C0-4069-9A4A-DF015390AF9B}" destId="{DF76818D-EFB6-4109-92D6-E82DDFCD0109}" srcOrd="2" destOrd="0" presId="urn:microsoft.com/office/officeart/2018/2/layout/IconVerticalSolidList"/>
    <dgm:cxn modelId="{E6F2639B-5824-45AA-A36B-30E1CBD9290A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5C4F94-F5F9-4972-8CE9-2469BC66292A}">
      <dgm:prSet/>
      <dgm:spPr/>
      <dgm:t>
        <a:bodyPr/>
        <a:lstStyle/>
        <a:p>
          <a:r>
            <a:rPr lang="en-GB" b="1" dirty="0"/>
            <a:t>Include Player characteristics</a:t>
          </a:r>
        </a:p>
        <a:p>
          <a:r>
            <a:rPr lang="en-GB" dirty="0"/>
            <a:t>It may be interesting to add also player characteristics as features in the analysis </a:t>
          </a:r>
          <a:endParaRPr lang="en-US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/>
      <dgm:spPr/>
      <dgm:t>
        <a:bodyPr/>
        <a:lstStyle/>
        <a:p>
          <a:r>
            <a:rPr lang="en-US" b="1" dirty="0"/>
            <a:t>Performance</a:t>
          </a:r>
          <a:endParaRPr lang="en-US" baseline="0" dirty="0"/>
        </a:p>
        <a:p>
          <a:r>
            <a:rPr lang="en-US" baseline="0" dirty="0"/>
            <a:t>From the classifiers it seems that SVM model has the best accuracy 83%. Random forest follows with 81% and finally decision trees</a:t>
          </a:r>
          <a:endParaRPr lang="en-US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/>
      <dgm:spPr/>
      <dgm:t>
        <a:bodyPr/>
        <a:lstStyle/>
        <a:p>
          <a:r>
            <a:rPr lang="en-GB" dirty="0"/>
            <a:t>NN or CNN approach</a:t>
          </a:r>
        </a:p>
        <a:p>
          <a:r>
            <a:rPr lang="en-GB" dirty="0"/>
            <a:t>Current bibliography suggests using Neural Networks to solve such problem</a:t>
          </a:r>
          <a:endParaRPr lang="en-US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63890B6C-8041-F74F-90B6-9524B1FD533A}" type="presOf" srcId="{07FD4652-7CE6-468A-8E8F-07AE30A3A005}" destId="{8C56138B-76B6-4A70-94C2-18872336A04F}" srcOrd="0" destOrd="0" presId="urn:microsoft.com/office/officeart/2018/2/layout/IconVerticalSolidList"/>
    <dgm:cxn modelId="{5582386C-D3DA-F843-87AF-F03CB3BE1F37}" type="presOf" srcId="{235C4F94-F5F9-4972-8CE9-2469BC66292A}" destId="{59D5902C-D940-48D2-80B2-0A285E2135DF}" srcOrd="0" destOrd="0" presId="urn:microsoft.com/office/officeart/2018/2/layout/IconVerticalSolidList"/>
    <dgm:cxn modelId="{EF14896F-55AC-1C42-B022-810A5580B11D}" type="presOf" srcId="{E260DF99-82F8-43C4-A313-1A9493678C9C}" destId="{748DFE23-7EB0-48C0-9878-085EF8DDA7F8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72316AE9-A18A-8C4B-9D09-1CF5E1FC9DB9}" type="presOf" srcId="{BE5FCF23-725A-4FD0-A1B4-F78954780E1F}" destId="{3EF8BE2A-8866-4221-BF07-9159548DF96B}" srcOrd="0" destOrd="0" presId="urn:microsoft.com/office/officeart/2018/2/layout/IconVerticalSolidList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1040CC24-CD8B-0248-B9F0-815CBA5704F9}" type="presParOf" srcId="{3EF8BE2A-8866-4221-BF07-9159548DF96B}" destId="{5F84A843-A9D5-4DB8-A0FC-A9718955B964}" srcOrd="0" destOrd="0" presId="urn:microsoft.com/office/officeart/2018/2/layout/IconVerticalSolidList"/>
    <dgm:cxn modelId="{864092F9-E5E9-1342-8B22-684C130A108F}" type="presParOf" srcId="{5F84A843-A9D5-4DB8-A0FC-A9718955B964}" destId="{42110E1B-2232-42B0-AEC7-DDF032E3F2EF}" srcOrd="0" destOrd="0" presId="urn:microsoft.com/office/officeart/2018/2/layout/IconVerticalSolidList"/>
    <dgm:cxn modelId="{89FED6B0-40AD-C348-93D8-879551A922EA}" type="presParOf" srcId="{5F84A843-A9D5-4DB8-A0FC-A9718955B964}" destId="{9389D0BD-78C3-4C53-AFF7-60C894EFC65F}" srcOrd="1" destOrd="0" presId="urn:microsoft.com/office/officeart/2018/2/layout/IconVerticalSolidList"/>
    <dgm:cxn modelId="{383A18FE-1CA7-484F-A095-71022D672DB3}" type="presParOf" srcId="{5F84A843-A9D5-4DB8-A0FC-A9718955B964}" destId="{3D1FADCA-8F2D-48B2-ABDD-B276B4BBAE0C}" srcOrd="2" destOrd="0" presId="urn:microsoft.com/office/officeart/2018/2/layout/IconVerticalSolidList"/>
    <dgm:cxn modelId="{FBBC99AF-54EF-E045-8D4A-EFB0B5F9BFCB}" type="presParOf" srcId="{5F84A843-A9D5-4DB8-A0FC-A9718955B964}" destId="{59D5902C-D940-48D2-80B2-0A285E2135DF}" srcOrd="3" destOrd="0" presId="urn:microsoft.com/office/officeart/2018/2/layout/IconVerticalSolidList"/>
    <dgm:cxn modelId="{6D67BA7F-D2F5-EC4E-9751-93A8AEE9BFA5}" type="presParOf" srcId="{3EF8BE2A-8866-4221-BF07-9159548DF96B}" destId="{336B48E1-DA78-4F54-B671-62BA17E000EC}" srcOrd="1" destOrd="0" presId="urn:microsoft.com/office/officeart/2018/2/layout/IconVerticalSolidList"/>
    <dgm:cxn modelId="{D52879CE-F3D6-FD43-8320-DF870A9D812A}" type="presParOf" srcId="{3EF8BE2A-8866-4221-BF07-9159548DF96B}" destId="{F6C0699B-D8EF-4084-BE7A-EA9E7C517F64}" srcOrd="2" destOrd="0" presId="urn:microsoft.com/office/officeart/2018/2/layout/IconVerticalSolidList"/>
    <dgm:cxn modelId="{FB4580AA-4129-FA48-AD9F-F8CD70E2FFAF}" type="presParOf" srcId="{F6C0699B-D8EF-4084-BE7A-EA9E7C517F64}" destId="{5BB076CA-363D-4A68-ABFC-088B63F112EF}" srcOrd="0" destOrd="0" presId="urn:microsoft.com/office/officeart/2018/2/layout/IconVerticalSolidList"/>
    <dgm:cxn modelId="{D74F820E-4A61-0041-B927-E5B1AD455BD9}" type="presParOf" srcId="{F6C0699B-D8EF-4084-BE7A-EA9E7C517F64}" destId="{8DACC1C3-CFB1-42C6-B2A7-4891CABC762C}" srcOrd="1" destOrd="0" presId="urn:microsoft.com/office/officeart/2018/2/layout/IconVerticalSolidList"/>
    <dgm:cxn modelId="{E0EA9526-1170-5A4A-B5DA-51D4C60DFAFA}" type="presParOf" srcId="{F6C0699B-D8EF-4084-BE7A-EA9E7C517F64}" destId="{7FE6B961-6E46-4BA8-8028-06467F569E60}" srcOrd="2" destOrd="0" presId="urn:microsoft.com/office/officeart/2018/2/layout/IconVerticalSolidList"/>
    <dgm:cxn modelId="{2D42320A-8765-8942-AD77-9900B6A00350}" type="presParOf" srcId="{F6C0699B-D8EF-4084-BE7A-EA9E7C517F64}" destId="{748DFE23-7EB0-48C0-9878-085EF8DDA7F8}" srcOrd="3" destOrd="0" presId="urn:microsoft.com/office/officeart/2018/2/layout/IconVerticalSolidList"/>
    <dgm:cxn modelId="{08001B13-0FB1-E941-83D4-452E63025CC1}" type="presParOf" srcId="{3EF8BE2A-8866-4221-BF07-9159548DF96B}" destId="{9C1F233D-C323-4D89-ACBD-0BBCD6F5879D}" srcOrd="3" destOrd="0" presId="urn:microsoft.com/office/officeart/2018/2/layout/IconVerticalSolidList"/>
    <dgm:cxn modelId="{081A7AAE-6630-B248-8A5E-4CEE8D59A809}" type="presParOf" srcId="{3EF8BE2A-8866-4221-BF07-9159548DF96B}" destId="{5C0BE20D-77C0-4069-9A4A-DF015390AF9B}" srcOrd="4" destOrd="0" presId="urn:microsoft.com/office/officeart/2018/2/layout/IconVerticalSolidList"/>
    <dgm:cxn modelId="{8B9237D7-7381-6142-A758-D6AA52539A12}" type="presParOf" srcId="{5C0BE20D-77C0-4069-9A4A-DF015390AF9B}" destId="{6155199B-8296-4E92-BA22-F247E7AD5D45}" srcOrd="0" destOrd="0" presId="urn:microsoft.com/office/officeart/2018/2/layout/IconVerticalSolidList"/>
    <dgm:cxn modelId="{1CD6C0AB-8486-BC47-9141-AF7373777ADB}" type="presParOf" srcId="{5C0BE20D-77C0-4069-9A4A-DF015390AF9B}" destId="{7EAEFD87-9A16-4851-B195-E19F670DCC9F}" srcOrd="1" destOrd="0" presId="urn:microsoft.com/office/officeart/2018/2/layout/IconVerticalSolidList"/>
    <dgm:cxn modelId="{60EB79B9-2E0F-6D43-8BDB-F061AC4CAA20}" type="presParOf" srcId="{5C0BE20D-77C0-4069-9A4A-DF015390AF9B}" destId="{DF76818D-EFB6-4109-92D6-E82DDFCD0109}" srcOrd="2" destOrd="0" presId="urn:microsoft.com/office/officeart/2018/2/layout/IconVerticalSolidList"/>
    <dgm:cxn modelId="{447A48C4-8AB3-134D-8667-8CCE29C34BA9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240641"/>
          <a:ext cx="10506456" cy="1252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64836" y="626006"/>
          <a:ext cx="481990" cy="481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11662" y="42902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Data Collection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are derived from </a:t>
          </a:r>
          <a:r>
            <a:rPr lang="en-GB" sz="1800" u="sng" kern="1200" dirty="0" err="1"/>
            <a:t>nba-api</a:t>
          </a:r>
          <a:r>
            <a:rPr lang="en-GB" sz="1800" kern="1200" dirty="0"/>
            <a:t> which includes 30000 games derived from specific endpoints</a:t>
          </a:r>
          <a:endParaRPr lang="en-US" sz="1800" kern="1200" dirty="0"/>
        </a:p>
      </dsp:txBody>
      <dsp:txXfrm>
        <a:off x="1011662" y="429021"/>
        <a:ext cx="9434026" cy="984927"/>
      </dsp:txXfrm>
    </dsp:sp>
    <dsp:sp modelId="{5BB076CA-363D-4A68-ABFC-088B63F112EF}">
      <dsp:nvSpPr>
        <dsp:cNvPr id="0" name=""/>
        <dsp:cNvSpPr/>
      </dsp:nvSpPr>
      <dsp:spPr>
        <a:xfrm>
          <a:off x="0" y="1739123"/>
          <a:ext cx="10506456" cy="1260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64836" y="2128537"/>
          <a:ext cx="481990" cy="481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11662" y="193155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</a:t>
          </a:r>
          <a:r>
            <a:rPr lang="en-US" sz="1800" b="1" kern="1200" baseline="0" dirty="0"/>
            <a:t> pre-processing- Feature Engineering</a:t>
          </a:r>
          <a:r>
            <a:rPr lang="en-US" sz="1800" kern="1200" baseline="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Performed initial data cleaning as well as constructed features that could potentially be good predictors. The output of this process concludes in the construction of the final dataset  </a:t>
          </a:r>
          <a:endParaRPr lang="en-US" sz="1800" kern="1200" dirty="0"/>
        </a:p>
      </dsp:txBody>
      <dsp:txXfrm>
        <a:off x="1011662" y="1931551"/>
        <a:ext cx="9434026" cy="984927"/>
      </dsp:txXfrm>
    </dsp:sp>
    <dsp:sp modelId="{6155199B-8296-4E92-BA22-F247E7AD5D45}">
      <dsp:nvSpPr>
        <dsp:cNvPr id="0" name=""/>
        <dsp:cNvSpPr/>
      </dsp:nvSpPr>
      <dsp:spPr>
        <a:xfrm>
          <a:off x="0" y="3245703"/>
          <a:ext cx="10506456" cy="12734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64836" y="3641665"/>
          <a:ext cx="481990" cy="481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11662" y="3444680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Binary classification problem (win/loss) where SVM and Decision Trees and Random Forest classifiers were used</a:t>
          </a:r>
          <a:endParaRPr lang="en-US" sz="1800" kern="1200" dirty="0"/>
        </a:p>
      </dsp:txBody>
      <dsp:txXfrm>
        <a:off x="1011662" y="3444680"/>
        <a:ext cx="9434026" cy="984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1546"/>
          <a:ext cx="10515600" cy="1289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72715" y="398376"/>
          <a:ext cx="495845" cy="49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41276" y="19553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Include Player characteristics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It may be interesting to add also player characteristics as features in the analysis </a:t>
          </a:r>
          <a:endParaRPr lang="en-US" sz="1500" kern="1200" dirty="0"/>
        </a:p>
      </dsp:txBody>
      <dsp:txXfrm>
        <a:off x="1041276" y="195530"/>
        <a:ext cx="9474323" cy="901537"/>
      </dsp:txXfrm>
    </dsp:sp>
    <dsp:sp modelId="{5BB076CA-363D-4A68-ABFC-088B63F112EF}">
      <dsp:nvSpPr>
        <dsp:cNvPr id="0" name=""/>
        <dsp:cNvSpPr/>
      </dsp:nvSpPr>
      <dsp:spPr>
        <a:xfrm>
          <a:off x="0" y="1516436"/>
          <a:ext cx="10515600" cy="12978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72715" y="1917436"/>
          <a:ext cx="495845" cy="49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41276" y="171459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Performance</a:t>
          </a:r>
          <a:endParaRPr lang="en-US" sz="1500" kern="1200" baseline="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From the classifiers it seems that SVM model has the best accuracy 83%. Random forest follows with 81% and finally decision trees</a:t>
          </a:r>
          <a:endParaRPr lang="en-US" sz="1500" kern="1200" dirty="0"/>
        </a:p>
      </dsp:txBody>
      <dsp:txXfrm>
        <a:off x="1041276" y="1714590"/>
        <a:ext cx="9474323" cy="901537"/>
      </dsp:txXfrm>
    </dsp:sp>
    <dsp:sp modelId="{6155199B-8296-4E92-BA22-F247E7AD5D45}">
      <dsp:nvSpPr>
        <dsp:cNvPr id="0" name=""/>
        <dsp:cNvSpPr/>
      </dsp:nvSpPr>
      <dsp:spPr>
        <a:xfrm>
          <a:off x="0" y="3039665"/>
          <a:ext cx="10515600" cy="1311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72715" y="3447408"/>
          <a:ext cx="495845" cy="495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41276" y="3244562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NN or CNN approach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Current bibliography suggests using Neural Networks to solve such problem</a:t>
          </a:r>
          <a:endParaRPr lang="en-US" sz="1500" kern="1200" dirty="0"/>
        </a:p>
      </dsp:txBody>
      <dsp:txXfrm>
        <a:off x="1041276" y="3244562"/>
        <a:ext cx="9474323" cy="90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DCD5-18F0-C94E-A4E3-40AD9E64A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FD0F-2522-6A45-ABF2-BEE7F6B2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3450-26EE-1B42-BD84-32AB22DC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394A-E95D-49DE-8614-F37E1FCF0AC3}" type="datetime2">
              <a:rPr lang="en-US" smtClean="0"/>
              <a:pPr/>
              <a:t>Monday, September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4E29-5359-4B47-95DE-EFBD61A1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AFC7-EB5F-704E-80DA-30DD426F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8A3C-E1FF-BF4B-9D0B-8510E7E8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B7CE-D3AA-8642-8218-1A214FFA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477A-06BE-D146-922F-002355F3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179E-60E8-4F2A-A3F9-6F3CE2ABCAF9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7EF6-14A3-1041-B42E-3903818F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B34E-071C-764F-91F9-4AEDFA42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3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3018A-C2D7-5441-97E3-993C9B04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6083E-3689-E245-825B-A2314CB5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D85C-A334-7C46-8A67-AF81A33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B061-4DDF-403A-A7DB-3B6FD0BE9165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98B7-9D43-0143-AA9B-B7D01BE8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9CBC-6202-924A-A916-FFE1F2C7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6E66-62CD-3C45-88B8-B05E572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E75D-5C18-9C46-ADC2-ED643847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3BCA-28E1-7E44-87EB-46A63524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2CC3-100B-41FC-9DB0-99A6D4849F72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AC96-128D-B740-9CB8-93821A36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DB9C-CB3F-8A4D-A99B-E4D970C0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1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F948-85F0-B749-9E12-9DCFB6AC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B250-0753-644A-A055-049E423E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8CF9-E655-0F4E-A9DF-F23D8FB2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FDCC-AC46-4D9F-98DC-C163BFA43704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268F-7E13-994D-87EA-EF2CD256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0F6E-37B1-104E-B6D0-16EC114E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76EC-96B5-1E47-84B2-67C1D9C2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E26D-1EB1-704C-A5EC-E25BDED56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00685-07CD-0F48-8E50-E49C91EF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3217-6837-5540-A1EB-C71968A9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2F11-C374-493A-BB7E-11B09A67FAD0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4EB0-34E9-FF4B-A358-E62CF175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7489-B4B5-5545-B9B0-FF2CB03E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D749-E38B-6740-9EEC-40C6421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3EAB-EC93-AD44-BF06-288D6027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7358-5E87-2F4F-B1D3-FEDFCD57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C9436-559D-F344-AE49-FE49BD24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ED4D8-2272-5846-A606-95898238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8BCA0-BA36-834D-B403-4FA4D7A7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BDD-218C-4B2A-98A0-F5F369754705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3051-690A-3644-B9BF-5796C8A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B47A4-2F58-044B-9B13-D56D83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372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9FBC-E347-434C-AA38-A186E4A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8A830-B99E-0C41-9574-E1072F07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5C8A-A1A1-423D-82D7-1ACC187CCA77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B3C7-8DF6-B947-B03E-D9B90D7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0834F-4FEC-EB40-8651-70D3F9D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3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ACBBF-47EA-9E4E-9881-FF73C575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F798-D264-4BC9-8824-70A25106E4C6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1D153-8D33-3A47-89E2-1DE66E7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42D94-31C3-7049-8173-870E1388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6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5CA0-984F-3947-AC21-DE4481BD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9EF9-824F-9249-AB7F-F84A2D28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251A-F8DC-1742-B86E-6F506C7F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2C79-4535-044F-94B4-60CA4CD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D25-C1CF-4F11-8692-066E6505443C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AC050-243D-984F-861F-9E746016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93E9-9079-A249-92E7-F49CB29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5BAC-AC3A-8E42-9066-CAAC96B8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B9C26-BF6C-2441-9405-BC7F8629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F5ABE-11D2-3F46-A09D-BC783541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8BF5-F631-8140-BADF-639C91CB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8A1C-01B8-42B6-BBF1-2BCF5E311248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EF78-BEF1-4F4F-AAD0-6FE0BD8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E74C-E80F-D34A-93C4-4C9C9AF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49B0D-C177-E342-835A-4830D5C7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B125-E269-6344-B197-2B53D44E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0DAB-16BB-CB49-9504-C3639535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BBDD-218C-4B2A-98A0-F5F369754705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AAFC-5DA7-8E4D-BBE4-D0F1D159D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A136-FB53-D240-812A-0ED5B752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4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BA: Live Games &amp;amp; Scores - Εφαρμογές στο Google Play">
            <a:extLst>
              <a:ext uri="{FF2B5EF4-FFF2-40B4-BE49-F238E27FC236}">
                <a16:creationId xmlns:a16="http://schemas.microsoft.com/office/drawing/2014/main" id="{FC8226F4-E1A8-4841-8A9A-E57A02FF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" r="3" b="1122"/>
          <a:stretch/>
        </p:blipFill>
        <p:spPr bwMode="auto">
          <a:xfrm>
            <a:off x="0" y="0"/>
            <a:ext cx="7464610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5225B-A1BD-6244-8340-81D661E3E59C}"/>
              </a:ext>
            </a:extLst>
          </p:cNvPr>
          <p:cNvSpPr txBox="1"/>
          <p:nvPr/>
        </p:nvSpPr>
        <p:spPr>
          <a:xfrm>
            <a:off x="7648687" y="1086523"/>
            <a:ext cx="4163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/>
              <a:t>MSc in Artificial Intelligence</a:t>
            </a:r>
          </a:p>
          <a:p>
            <a:pPr algn="ctr"/>
            <a:endParaRPr lang="en-GR" sz="2400" dirty="0"/>
          </a:p>
          <a:p>
            <a:pPr algn="ctr"/>
            <a:r>
              <a:rPr lang="en-GR" dirty="0"/>
              <a:t>Course 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13CA-0A3B-D04D-B666-2D4850954077}"/>
              </a:ext>
            </a:extLst>
          </p:cNvPr>
          <p:cNvSpPr txBox="1"/>
          <p:nvPr/>
        </p:nvSpPr>
        <p:spPr>
          <a:xfrm>
            <a:off x="7412018" y="3049644"/>
            <a:ext cx="43998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/>
              <a:t>“Game Result prediction”</a:t>
            </a:r>
          </a:p>
          <a:p>
            <a:endParaRPr lang="en-GR" dirty="0"/>
          </a:p>
          <a:p>
            <a:endParaRPr lang="en-GR" dirty="0"/>
          </a:p>
          <a:p>
            <a:pPr algn="ctr"/>
            <a:r>
              <a:rPr lang="en-GR" dirty="0"/>
              <a:t>Toliopoulou Christianna </a:t>
            </a:r>
          </a:p>
        </p:txBody>
      </p:sp>
    </p:spTree>
    <p:extLst>
      <p:ext uri="{BB962C8B-B14F-4D97-AF65-F5344CB8AC3E}">
        <p14:creationId xmlns:p14="http://schemas.microsoft.com/office/powerpoint/2010/main" val="203834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3-step process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43035"/>
              </p:ext>
            </p:extLst>
          </p:nvPr>
        </p:nvGraphicFramePr>
        <p:xfrm>
          <a:off x="838200" y="1524000"/>
          <a:ext cx="10506456" cy="4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9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Data Pre-processing/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400" b="1" dirty="0"/>
              <a:t>STEPS</a:t>
            </a:r>
          </a:p>
          <a:p>
            <a:r>
              <a:rPr lang="en-GB" sz="1400" dirty="0"/>
              <a:t>Removed games referring to WNBA, G league, All Star games, Fantasy games</a:t>
            </a:r>
          </a:p>
          <a:p>
            <a:r>
              <a:rPr lang="en-GB" sz="1400" dirty="0"/>
              <a:t>Transformed needed variables to categorical</a:t>
            </a:r>
          </a:p>
          <a:p>
            <a:r>
              <a:rPr lang="en-GB" sz="1400" dirty="0"/>
              <a:t>Created static features (</a:t>
            </a:r>
            <a:r>
              <a:rPr lang="en-GB" sz="1400" dirty="0" err="1"/>
              <a:t>e.g</a:t>
            </a:r>
            <a:r>
              <a:rPr lang="en-GB" sz="1400" dirty="0"/>
              <a:t> home/ away, win/loss, altitude)</a:t>
            </a:r>
          </a:p>
          <a:p>
            <a:r>
              <a:rPr lang="en-GB" sz="1400" dirty="0"/>
              <a:t>Created time dependent features (</a:t>
            </a:r>
            <a:r>
              <a:rPr lang="en-GB" sz="1400" dirty="0" err="1"/>
              <a:t>e.g</a:t>
            </a:r>
            <a:r>
              <a:rPr lang="en-GB" sz="1400" dirty="0"/>
              <a:t> </a:t>
            </a:r>
            <a:r>
              <a:rPr lang="en-GB" sz="1400" dirty="0" err="1"/>
              <a:t>home_win_pct</a:t>
            </a:r>
            <a:r>
              <a:rPr lang="en-GB" sz="1400" dirty="0"/>
              <a:t>, </a:t>
            </a:r>
            <a:r>
              <a:rPr lang="en-GB" sz="1400" dirty="0" err="1"/>
              <a:t>home_game_count</a:t>
            </a:r>
            <a:r>
              <a:rPr lang="en-GB" sz="1400" dirty="0"/>
              <a:t>, </a:t>
            </a:r>
            <a:r>
              <a:rPr lang="en-GB" sz="1400" dirty="0" err="1"/>
              <a:t>home_back_to_back</a:t>
            </a:r>
            <a:r>
              <a:rPr lang="en-GB" sz="1400" dirty="0"/>
              <a:t>) -&gt; lookback parameter</a:t>
            </a:r>
          </a:p>
          <a:p>
            <a:r>
              <a:rPr lang="en-GB" sz="1400" dirty="0"/>
              <a:t>Finalized top 15 features by using feature importance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A71CFF-DCDD-884A-9ABD-E43B372F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822" y="3823037"/>
            <a:ext cx="5225608" cy="29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96E423-44A6-C040-9597-3B8FB5FB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82" y="116156"/>
            <a:ext cx="4129148" cy="34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4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600"/>
              <a:t>1</a:t>
            </a:r>
            <a:r>
              <a:rPr lang="en-GB" sz="3600" baseline="30000"/>
              <a:t>st</a:t>
            </a:r>
            <a:r>
              <a:rPr lang="en-GB" sz="3600"/>
              <a:t> Model :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Standardizing of features</a:t>
            </a:r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Experienced with different hyperparameters and kernels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10-fold cross validation</a:t>
            </a:r>
          </a:p>
          <a:p>
            <a:endParaRPr lang="en-GB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917BDC-DEE0-9043-99E2-E5EB4A52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20" y="3820752"/>
            <a:ext cx="3108616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389EF4-08F7-C246-B494-5C9F2078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37" y="3736364"/>
            <a:ext cx="3420902" cy="29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548C-18F0-3C49-B665-F19F9D86E87D}"/>
              </a:ext>
            </a:extLst>
          </p:cNvPr>
          <p:cNvSpPr txBox="1"/>
          <p:nvPr/>
        </p:nvSpPr>
        <p:spPr>
          <a:xfrm>
            <a:off x="6418064" y="263658"/>
            <a:ext cx="5023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 = 0.9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R" dirty="0">
                <a:solidFill>
                  <a:schemeClr val="bg1"/>
                </a:solidFill>
              </a:rPr>
              <a:t>egree = 3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GR" dirty="0">
                <a:solidFill>
                  <a:schemeClr val="bg1"/>
                </a:solidFill>
              </a:rPr>
              <a:t>amma = 0.05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K</a:t>
            </a:r>
            <a:r>
              <a:rPr lang="en-GR" dirty="0">
                <a:solidFill>
                  <a:schemeClr val="bg1"/>
                </a:solidFill>
              </a:rPr>
              <a:t>ernel = poly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FBEF9EF-9509-D344-9C2A-31740B57D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07" y="2079766"/>
            <a:ext cx="4357430" cy="11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8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/>
              <a:t>2</a:t>
            </a:r>
            <a:r>
              <a:rPr lang="en-GB" sz="3300" baseline="30000"/>
              <a:t>nd</a:t>
            </a:r>
            <a:r>
              <a:rPr lang="en-GB" sz="3300"/>
              <a:t>  Model :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DE7653-0A7B-8643-A3B5-D13D267A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17" y="3791073"/>
            <a:ext cx="3324619" cy="28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0F5B4CD-37CC-6D4D-AFB9-D6BE6642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10" y="3897123"/>
            <a:ext cx="3241161" cy="22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riterion = entropy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 depth = 10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20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C12BA0A-B462-FD4F-B128-52F2E7387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15" y="1972647"/>
            <a:ext cx="5664054" cy="14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3rd  Model 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randomized search cv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 = 1600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Min_samples_split</a:t>
            </a:r>
            <a:r>
              <a:rPr lang="en-US" dirty="0">
                <a:solidFill>
                  <a:schemeClr val="bg1"/>
                </a:solidFill>
              </a:rPr>
              <a:t> = 5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ax_features = sqrt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ax_depth = 80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R" dirty="0">
                <a:solidFill>
                  <a:schemeClr val="bg1"/>
                </a:solidFill>
              </a:rPr>
              <a:t>Bootstrap = false</a:t>
            </a:r>
          </a:p>
          <a:p>
            <a:endParaRPr lang="en-GR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F8462AC-2AFC-8843-9BB2-AB5A061B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77" y="4171909"/>
            <a:ext cx="3007211" cy="25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9B5226A-E21F-A54E-AB9E-90A62973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88" y="4418749"/>
            <a:ext cx="3314002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C61CE7-A281-1A43-8FBE-653B05CAD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440" y="2585508"/>
            <a:ext cx="3963687" cy="11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Results/ Future work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4561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8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and Ethics in Design Request Received - IEEE  Innovation at Work">
            <a:extLst>
              <a:ext uri="{FF2B5EF4-FFF2-40B4-BE49-F238E27FC236}">
                <a16:creationId xmlns:a16="http://schemas.microsoft.com/office/drawing/2014/main" id="{84D71F33-D33D-2F47-9353-1D97ADB61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4315" y="643466"/>
            <a:ext cx="810337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18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405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3-step process</vt:lpstr>
      <vt:lpstr>Data Pre-processing/ Feature Engineering</vt:lpstr>
      <vt:lpstr>1st Model : SVM</vt:lpstr>
      <vt:lpstr>2nd  Model : Decision Trees</vt:lpstr>
      <vt:lpstr>3rd  Model : Random Forest</vt:lpstr>
      <vt:lpstr>Results/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AI MACHINE LEARNING</dc:title>
  <dc:creator>CHRISTINA ANNA TOLIOPOULOU</dc:creator>
  <cp:lastModifiedBy>CHRISTINA ANNA TOLIOPOULOU</cp:lastModifiedBy>
  <cp:revision>26</cp:revision>
  <dcterms:created xsi:type="dcterms:W3CDTF">2020-11-29T17:47:46Z</dcterms:created>
  <dcterms:modified xsi:type="dcterms:W3CDTF">2021-09-06T15:24:39Z</dcterms:modified>
</cp:coreProperties>
</file>